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7" r:id="rId2"/>
    <p:sldId id="259" r:id="rId3"/>
    <p:sldId id="260" r:id="rId4"/>
    <p:sldId id="261" r:id="rId5"/>
    <p:sldId id="282" r:id="rId6"/>
    <p:sldId id="283" r:id="rId7"/>
    <p:sldId id="285" r:id="rId8"/>
    <p:sldId id="286" r:id="rId9"/>
    <p:sldId id="287" r:id="rId10"/>
    <p:sldId id="288" r:id="rId11"/>
    <p:sldId id="289" r:id="rId12"/>
    <p:sldId id="290" r:id="rId13"/>
    <p:sldId id="291" r:id="rId14"/>
    <p:sldId id="292" r:id="rId15"/>
    <p:sldId id="295" r:id="rId16"/>
    <p:sldId id="262" r:id="rId17"/>
    <p:sldId id="263" r:id="rId18"/>
    <p:sldId id="294" r:id="rId19"/>
    <p:sldId id="293" r:id="rId20"/>
    <p:sldId id="274" r:id="rId21"/>
    <p:sldId id="264" r:id="rId22"/>
    <p:sldId id="265" r:id="rId23"/>
    <p:sldId id="275" r:id="rId24"/>
    <p:sldId id="276" r:id="rId25"/>
    <p:sldId id="281" r:id="rId26"/>
    <p:sldId id="298" r:id="rId27"/>
    <p:sldId id="267" r:id="rId28"/>
    <p:sldId id="268" r:id="rId29"/>
    <p:sldId id="299" r:id="rId30"/>
    <p:sldId id="296" r:id="rId31"/>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0DC6"/>
    <a:srgbClr val="0033CC"/>
    <a:srgbClr val="FFFF0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39" autoAdjust="0"/>
    <p:restoredTop sz="87111" autoAdjust="0"/>
  </p:normalViewPr>
  <p:slideViewPr>
    <p:cSldViewPr>
      <p:cViewPr varScale="1">
        <p:scale>
          <a:sx n="77" d="100"/>
          <a:sy n="77" d="100"/>
        </p:scale>
        <p:origin x="-786"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B4A65F34-A9D3-4D9C-A879-64AAEA1CD13D}" type="datetimeFigureOut">
              <a:rPr lang="zh-CN" altLang="en-US"/>
              <a:pPr>
                <a:defRPr/>
              </a:pPr>
              <a:t>2015/3/27</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516A9EDB-D682-4F1A-8EE7-8E348A918E34}" type="slidenum">
              <a:rPr lang="zh-CN" altLang="en-US"/>
              <a:pPr>
                <a:defRPr/>
              </a:pPr>
              <a:t>‹#›</a:t>
            </a:fld>
            <a:endParaRPr lang="zh-CN" altLang="en-US"/>
          </a:p>
        </p:txBody>
      </p:sp>
    </p:spTree>
    <p:extLst>
      <p:ext uri="{BB962C8B-B14F-4D97-AF65-F5344CB8AC3E}">
        <p14:creationId xmlns:p14="http://schemas.microsoft.com/office/powerpoint/2010/main" xmlns="" val="11508890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幻灯片图像占位符 1"/>
          <p:cNvSpPr>
            <a:spLocks noGrp="1" noRot="1" noChangeAspect="1"/>
          </p:cNvSpPr>
          <p:nvPr>
            <p:ph type="sldImg"/>
          </p:nvPr>
        </p:nvSpPr>
        <p:spPr bwMode="auto">
          <a:noFill/>
          <a:ln>
            <a:solidFill>
              <a:srgbClr val="000000"/>
            </a:solidFill>
            <a:miter lim="800000"/>
            <a:headEnd/>
            <a:tailEnd/>
          </a:ln>
        </p:spPr>
      </p:sp>
      <p:sp>
        <p:nvSpPr>
          <p:cNvPr id="1741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741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8F2E51F-CC21-4F84-BBFA-78A9E8A40007}" type="slidenum">
              <a:rPr lang="zh-CN" altLang="en-US"/>
              <a:pPr fontAlgn="base">
                <a:spcBef>
                  <a:spcPct val="0"/>
                </a:spcBef>
                <a:spcAft>
                  <a:spcPct val="0"/>
                </a:spcAft>
              </a:pPr>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TextEdit="1"/>
          </p:cNvSpPr>
          <p:nvPr>
            <p:ph type="sldImg"/>
          </p:nvPr>
        </p:nvSpPr>
        <p:spPr bwMode="auto">
          <a:noFill/>
          <a:ln>
            <a:solidFill>
              <a:srgbClr val="000000"/>
            </a:solidFill>
            <a:miter lim="800000"/>
            <a:headEnd/>
            <a:tailEnd/>
          </a:ln>
        </p:spPr>
      </p:sp>
      <p:sp>
        <p:nvSpPr>
          <p:cNvPr id="3789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789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0AF8E7-4A98-40FC-B5B1-35EB125386B1}" type="slidenum">
              <a:rPr lang="zh-CN" altLang="en-US">
                <a:latin typeface="Times New Roman" pitchFamily="18" charset="0"/>
              </a:rPr>
              <a:pPr fontAlgn="base">
                <a:spcBef>
                  <a:spcPct val="0"/>
                </a:spcBef>
                <a:spcAft>
                  <a:spcPct val="0"/>
                </a:spcAft>
              </a:pPr>
              <a:t>25</a:t>
            </a:fld>
            <a:endParaRPr lang="en-US" altLang="zh-CN">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幻灯片图像占位符 1"/>
          <p:cNvSpPr>
            <a:spLocks noGrp="1" noRot="1" noChangeAspect="1" noTextEdit="1"/>
          </p:cNvSpPr>
          <p:nvPr>
            <p:ph type="sldImg"/>
          </p:nvPr>
        </p:nvSpPr>
        <p:spPr bwMode="auto">
          <a:noFill/>
          <a:ln>
            <a:solidFill>
              <a:srgbClr val="000000"/>
            </a:solidFill>
            <a:miter lim="800000"/>
            <a:headEnd/>
            <a:tailEnd/>
          </a:ln>
        </p:spPr>
      </p:sp>
      <p:sp>
        <p:nvSpPr>
          <p:cNvPr id="3789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789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E0AF8E7-4A98-40FC-B5B1-35EB125386B1}" type="slidenum">
              <a:rPr lang="zh-CN" altLang="en-US">
                <a:latin typeface="Times New Roman" pitchFamily="18" charset="0"/>
              </a:rPr>
              <a:pPr fontAlgn="base">
                <a:spcBef>
                  <a:spcPct val="0"/>
                </a:spcBef>
                <a:spcAft>
                  <a:spcPct val="0"/>
                </a:spcAft>
              </a:pPr>
              <a:t>26</a:t>
            </a:fld>
            <a:endParaRPr lang="en-US" altLang="zh-CN">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幻灯片图像占位符 1"/>
          <p:cNvSpPr>
            <a:spLocks noGrp="1" noRot="1" noChangeAspect="1"/>
          </p:cNvSpPr>
          <p:nvPr>
            <p:ph type="sldImg"/>
          </p:nvPr>
        </p:nvSpPr>
        <p:spPr bwMode="auto">
          <a:noFill/>
          <a:ln>
            <a:solidFill>
              <a:srgbClr val="000000"/>
            </a:solidFill>
            <a:miter lim="800000"/>
            <a:headEnd/>
            <a:tailEnd/>
          </a:ln>
        </p:spPr>
      </p:sp>
      <p:sp>
        <p:nvSpPr>
          <p:cNvPr id="1945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1945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401FAEC-3546-42F6-A7F0-788E55DC94F8}" type="slidenum">
              <a:rPr lang="zh-CN" altLang="en-US"/>
              <a:pPr fontAlgn="base">
                <a:spcBef>
                  <a:spcPct val="0"/>
                </a:spcBef>
                <a:spcAft>
                  <a:spcPct val="0"/>
                </a:spcAft>
              </a:pPr>
              <a:t>2</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p:cNvSpPr>
          <p:nvPr>
            <p:ph type="sldImg"/>
          </p:nvPr>
        </p:nvSpPr>
        <p:spPr bwMode="auto">
          <a:noFill/>
          <a:ln>
            <a:solidFill>
              <a:srgbClr val="000000"/>
            </a:solidFill>
            <a:miter lim="800000"/>
            <a:headEnd/>
            <a:tailEnd/>
          </a:ln>
        </p:spPr>
      </p:sp>
      <p:sp>
        <p:nvSpPr>
          <p:cNvPr id="2253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253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2F3631E-3A87-4051-BCDF-AC462EA6F26B}" type="slidenum">
              <a:rPr lang="zh-CN" altLang="en-US"/>
              <a:pPr fontAlgn="base">
                <a:spcBef>
                  <a:spcPct val="0"/>
                </a:spcBef>
                <a:spcAft>
                  <a:spcPct val="0"/>
                </a:spcAft>
              </a:pPr>
              <a:t>4</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幻灯片图像占位符 1"/>
          <p:cNvSpPr>
            <a:spLocks noGrp="1" noRot="1" noChangeAspect="1" noTextEdit="1"/>
          </p:cNvSpPr>
          <p:nvPr>
            <p:ph type="sldImg"/>
          </p:nvPr>
        </p:nvSpPr>
        <p:spPr bwMode="auto">
          <a:noFill/>
          <a:ln>
            <a:solidFill>
              <a:srgbClr val="000000"/>
            </a:solidFill>
            <a:miter lim="800000"/>
            <a:headEnd/>
            <a:tailEnd/>
          </a:ln>
        </p:spPr>
      </p:sp>
      <p:sp>
        <p:nvSpPr>
          <p:cNvPr id="2560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560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3628272-65A8-494C-8A6A-EE0DE158E4AB}" type="slidenum">
              <a:rPr lang="zh-CN" altLang="en-US">
                <a:latin typeface="Times New Roman" pitchFamily="18" charset="0"/>
              </a:rPr>
              <a:pPr fontAlgn="base">
                <a:spcBef>
                  <a:spcPct val="0"/>
                </a:spcBef>
                <a:spcAft>
                  <a:spcPct val="0"/>
                </a:spcAft>
              </a:pPr>
              <a:t>17</a:t>
            </a:fld>
            <a:endParaRPr lang="en-US" altLang="zh-CN">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幻灯片图像占位符 1"/>
          <p:cNvSpPr>
            <a:spLocks noGrp="1" noRot="1" noChangeAspect="1"/>
          </p:cNvSpPr>
          <p:nvPr>
            <p:ph type="sldImg"/>
          </p:nvPr>
        </p:nvSpPr>
        <p:spPr bwMode="auto">
          <a:noFill/>
          <a:ln>
            <a:solidFill>
              <a:srgbClr val="000000"/>
            </a:solidFill>
            <a:miter lim="800000"/>
            <a:headEnd/>
            <a:tailEnd/>
          </a:ln>
        </p:spPr>
      </p:sp>
      <p:sp>
        <p:nvSpPr>
          <p:cNvPr id="27650"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7651"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470044-E866-4216-BDB5-1FE0F19E4C37}" type="slidenum">
              <a:rPr lang="zh-CN" altLang="en-US"/>
              <a:pPr fontAlgn="base">
                <a:spcBef>
                  <a:spcPct val="0"/>
                </a:spcBef>
                <a:spcAft>
                  <a:spcPct val="0"/>
                </a:spcAft>
              </a:pPr>
              <a:t>20</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幻灯片图像占位符 1"/>
          <p:cNvSpPr>
            <a:spLocks noGrp="1" noRot="1" noChangeAspect="1"/>
          </p:cNvSpPr>
          <p:nvPr>
            <p:ph type="sldImg"/>
          </p:nvPr>
        </p:nvSpPr>
        <p:spPr bwMode="auto">
          <a:noFill/>
          <a:ln>
            <a:solidFill>
              <a:srgbClr val="000000"/>
            </a:solidFill>
            <a:miter lim="800000"/>
            <a:headEnd/>
            <a:tailEnd/>
          </a:ln>
        </p:spPr>
      </p:sp>
      <p:sp>
        <p:nvSpPr>
          <p:cNvPr id="2969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2969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FE3175-869E-48B5-A263-655ABFB4B4FC}" type="slidenum">
              <a:rPr lang="zh-CN" altLang="en-US"/>
              <a:pPr fontAlgn="base">
                <a:spcBef>
                  <a:spcPct val="0"/>
                </a:spcBef>
                <a:spcAft>
                  <a:spcPct val="0"/>
                </a:spcAft>
              </a:pPr>
              <a:t>21</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幻灯片图像占位符 1"/>
          <p:cNvSpPr>
            <a:spLocks noGrp="1" noRot="1" noChangeAspect="1"/>
          </p:cNvSpPr>
          <p:nvPr>
            <p:ph type="sldImg"/>
          </p:nvPr>
        </p:nvSpPr>
        <p:spPr bwMode="auto">
          <a:noFill/>
          <a:ln>
            <a:solidFill>
              <a:srgbClr val="000000"/>
            </a:solidFill>
            <a:miter lim="800000"/>
            <a:headEnd/>
            <a:tailEnd/>
          </a:ln>
        </p:spPr>
      </p:sp>
      <p:sp>
        <p:nvSpPr>
          <p:cNvPr id="31746"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1747"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6712EE8-4082-431E-B1EE-23A58630139F}" type="slidenum">
              <a:rPr lang="zh-CN" altLang="en-US"/>
              <a:pPr fontAlgn="base">
                <a:spcBef>
                  <a:spcPct val="0"/>
                </a:spcBef>
                <a:spcAft>
                  <a:spcPct val="0"/>
                </a:spcAft>
              </a:pPr>
              <a:t>22</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幻灯片图像占位符 1"/>
          <p:cNvSpPr>
            <a:spLocks noGrp="1" noRot="1" noChangeAspect="1"/>
          </p:cNvSpPr>
          <p:nvPr>
            <p:ph type="sldImg"/>
          </p:nvPr>
        </p:nvSpPr>
        <p:spPr bwMode="auto">
          <a:noFill/>
          <a:ln>
            <a:solidFill>
              <a:srgbClr val="000000"/>
            </a:solidFill>
            <a:miter lim="800000"/>
            <a:headEnd/>
            <a:tailEnd/>
          </a:ln>
        </p:spPr>
      </p:sp>
      <p:sp>
        <p:nvSpPr>
          <p:cNvPr id="33794"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3795"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3027F61-77DC-41DB-8035-8FE51F9AE4A7}" type="slidenum">
              <a:rPr lang="zh-CN" altLang="en-US"/>
              <a:pPr fontAlgn="base">
                <a:spcBef>
                  <a:spcPct val="0"/>
                </a:spcBef>
                <a:spcAft>
                  <a:spcPct val="0"/>
                </a:spcAft>
              </a:pPr>
              <a:t>23</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幻灯片图像占位符 1"/>
          <p:cNvSpPr>
            <a:spLocks noGrp="1" noRot="1" noChangeAspect="1"/>
          </p:cNvSpPr>
          <p:nvPr>
            <p:ph type="sldImg"/>
          </p:nvPr>
        </p:nvSpPr>
        <p:spPr bwMode="auto">
          <a:noFill/>
          <a:ln>
            <a:solidFill>
              <a:srgbClr val="000000"/>
            </a:solidFill>
            <a:miter lim="800000"/>
            <a:headEnd/>
            <a:tailEnd/>
          </a:ln>
        </p:spPr>
      </p:sp>
      <p:sp>
        <p:nvSpPr>
          <p:cNvPr id="35842"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35843"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3931356-786A-49F4-9CF0-C4A3B3B0F1B6}" type="slidenum">
              <a:rPr lang="zh-CN" altLang="en-US"/>
              <a:pPr fontAlgn="base">
                <a:spcBef>
                  <a:spcPct val="0"/>
                </a:spcBef>
                <a:spcAft>
                  <a:spcPct val="0"/>
                </a:spcAft>
              </a:pPr>
              <a:t>24</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85DA28CE-B9BC-48B5-9BB8-C5F58F18D6BA}" type="datetimeFigureOut">
              <a:rPr lang="zh-CN" altLang="en-US"/>
              <a:pPr>
                <a:defRPr/>
              </a:pPr>
              <a:t>2015/3/27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A7C989B-DD9E-41DD-A5EF-5DF7C3A201AF}"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F16A3B5-0855-4CB9-98AB-AE79AB2BA3AB}" type="datetimeFigureOut">
              <a:rPr lang="zh-CN" altLang="en-US"/>
              <a:pPr>
                <a:defRPr/>
              </a:pPr>
              <a:t>2015/3/27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E59C2D4-D840-4474-8CE7-642F939C6425}"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BA48A1F-9452-4441-B64B-31D1FB18A501}" type="datetimeFigureOut">
              <a:rPr lang="zh-CN" altLang="en-US"/>
              <a:pPr>
                <a:defRPr/>
              </a:pPr>
              <a:t>2015/3/27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45EB9BD-B786-4602-A0ED-58EC31B66D66}"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9FDC67D-4656-4F13-9EE2-EEC000F20BB1}" type="datetimeFigureOut">
              <a:rPr lang="zh-CN" altLang="en-US"/>
              <a:pPr>
                <a:defRPr/>
              </a:pPr>
              <a:t>2015/3/27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433926A-F2A8-4092-9C41-6C2F093F003F}"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A8B8D810-1180-4645-80F4-72D8E2DC7D38}" type="datetimeFigureOut">
              <a:rPr lang="zh-CN" altLang="en-US"/>
              <a:pPr>
                <a:defRPr/>
              </a:pPr>
              <a:t>2015/3/27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A3DAE5A-69BD-42D6-9086-BAC124F8B01D}"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E4544D5-BC57-4095-B083-3B3FAB1CB673}" type="datetimeFigureOut">
              <a:rPr lang="zh-CN" altLang="en-US"/>
              <a:pPr>
                <a:defRPr/>
              </a:pPr>
              <a:t>2015/3/27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C12879AF-E6E2-4B22-9342-AC9623A93F27}"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62A953EE-A9B6-4EBD-93D1-BEB8ED0AAF5D}" type="datetimeFigureOut">
              <a:rPr lang="zh-CN" altLang="en-US"/>
              <a:pPr>
                <a:defRPr/>
              </a:pPr>
              <a:t>2015/3/27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678EAD7A-1E7C-45A8-B7C5-38D79157B4BB}"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E7D9952-AFBB-428B-825E-FFBC99DD5E54}" type="datetimeFigureOut">
              <a:rPr lang="zh-CN" altLang="en-US"/>
              <a:pPr>
                <a:defRPr/>
              </a:pPr>
              <a:t>2015/3/27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A66D637-2142-486E-81BE-0D254BD6E244}"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39E41853-580A-4332-815B-2E3CF5991133}" type="datetimeFigureOut">
              <a:rPr lang="zh-CN" altLang="en-US"/>
              <a:pPr>
                <a:defRPr/>
              </a:pPr>
              <a:t>2015/3/27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005F96D-D8BD-471B-937F-F28AE667FE28}"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D2F0ED22-6D1F-4C7C-B233-2D6D4EB50E51}" type="datetimeFigureOut">
              <a:rPr lang="zh-CN" altLang="en-US"/>
              <a:pPr>
                <a:defRPr/>
              </a:pPr>
              <a:t>2015/3/27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23A3D8B-D991-4AF0-B0E1-C3C4793C9483}"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4CD0281A-5A2C-46D5-8C34-139D8C26CD61}" type="datetimeFigureOut">
              <a:rPr lang="zh-CN" altLang="en-US"/>
              <a:pPr>
                <a:defRPr/>
              </a:pPr>
              <a:t>2015/3/27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8583009-516D-4FD4-92AB-94222EE98B4A}"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A1AA2EA0-01BC-4E3E-A884-ED0B80DE852C}" type="datetimeFigureOut">
              <a:rPr lang="zh-CN" altLang="en-US"/>
              <a:pPr>
                <a:defRPr/>
              </a:pPr>
              <a:t>2015/3/27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87D384AC-7826-4D68-9385-D535770523F2}"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audio" Target="file:///C:\Users\lenovo\Desktop\&#26032;&#24314;&#25991;&#20214;&#22841;\8B%20U10%20Section%20A%203a.mp3" TargetMode="External"/><Relationship Id="rId6" Type="http://schemas.openxmlformats.org/officeDocument/2006/relationships/image" Target="../media/image4.jpeg"/><Relationship Id="rId5" Type="http://schemas.openxmlformats.org/officeDocument/2006/relationships/image" Target="../media/image5.pn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image" Target="../media/image3.gif"/><Relationship Id="rId3" Type="http://schemas.openxmlformats.org/officeDocument/2006/relationships/slide" Target="slide6.xml"/><Relationship Id="rId7" Type="http://schemas.openxmlformats.org/officeDocument/2006/relationships/slide" Target="slide10.xml"/><Relationship Id="rId12" Type="http://schemas.openxmlformats.org/officeDocument/2006/relationships/slide" Target="slide16.xml"/><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slide" Target="slide9.xml"/><Relationship Id="rId11" Type="http://schemas.openxmlformats.org/officeDocument/2006/relationships/slide" Target="slide14.xml"/><Relationship Id="rId5" Type="http://schemas.openxmlformats.org/officeDocument/2006/relationships/slide" Target="slide8.xml"/><Relationship Id="rId10" Type="http://schemas.openxmlformats.org/officeDocument/2006/relationships/slide" Target="slide13.xml"/><Relationship Id="rId4" Type="http://schemas.openxmlformats.org/officeDocument/2006/relationships/slide" Target="slide7.xml"/><Relationship Id="rId9" Type="http://schemas.openxmlformats.org/officeDocument/2006/relationships/slide" Target="slide12.xml"/><Relationship Id="rId14" Type="http://schemas.openxmlformats.org/officeDocument/2006/relationships/slide" Target="slide15.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9.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1" descr="hhhh"/>
          <p:cNvPicPr>
            <a:picLocks noChangeAspect="1" noChangeArrowheads="1"/>
          </p:cNvPicPr>
          <p:nvPr/>
        </p:nvPicPr>
        <p:blipFill>
          <a:blip r:embed="rId3"/>
          <a:srcRect/>
          <a:stretch>
            <a:fillRect/>
          </a:stretch>
        </p:blipFill>
        <p:spPr bwMode="auto">
          <a:xfrm>
            <a:off x="0" y="-454025"/>
            <a:ext cx="9144000" cy="7315200"/>
          </a:xfrm>
          <a:prstGeom prst="rect">
            <a:avLst/>
          </a:prstGeom>
          <a:noFill/>
          <a:ln w="9525">
            <a:noFill/>
            <a:miter lim="800000"/>
            <a:headEnd/>
            <a:tailEnd/>
          </a:ln>
        </p:spPr>
      </p:pic>
      <p:sp>
        <p:nvSpPr>
          <p:cNvPr id="16386" name="Text Box 7"/>
          <p:cNvSpPr txBox="1">
            <a:spLocks noChangeArrowheads="1"/>
          </p:cNvSpPr>
          <p:nvPr/>
        </p:nvSpPr>
        <p:spPr bwMode="auto">
          <a:xfrm>
            <a:off x="-190500" y="2481330"/>
            <a:ext cx="8458200" cy="641350"/>
          </a:xfrm>
          <a:prstGeom prst="rect">
            <a:avLst/>
          </a:prstGeom>
          <a:noFill/>
          <a:ln w="9525">
            <a:noFill/>
            <a:miter lim="800000"/>
            <a:headEnd/>
            <a:tailEnd/>
          </a:ln>
        </p:spPr>
        <p:txBody>
          <a:bodyPr>
            <a:spAutoFit/>
          </a:bodyPr>
          <a:lstStyle/>
          <a:p>
            <a:pPr algn="ctr">
              <a:spcBef>
                <a:spcPct val="50000"/>
              </a:spcBef>
            </a:pPr>
            <a:r>
              <a:rPr lang="en-US" altLang="zh-CN" sz="3600" b="1" dirty="0">
                <a:latin typeface="Times New Roman" pitchFamily="18" charset="0"/>
              </a:rPr>
              <a:t>              </a:t>
            </a:r>
            <a:r>
              <a:rPr lang="en-US" altLang="zh-CN" sz="3600" b="1" dirty="0">
                <a:solidFill>
                  <a:srgbClr val="0033CC"/>
                </a:solidFill>
                <a:latin typeface="Times New Roman" pitchFamily="18" charset="0"/>
              </a:rPr>
              <a:t>Unit 10(G8B) &amp; Unit14 (G9) </a:t>
            </a:r>
          </a:p>
        </p:txBody>
      </p:sp>
      <p:sp>
        <p:nvSpPr>
          <p:cNvPr id="16387" name="Text Box 8"/>
          <p:cNvSpPr txBox="1">
            <a:spLocks noChangeArrowheads="1"/>
          </p:cNvSpPr>
          <p:nvPr/>
        </p:nvSpPr>
        <p:spPr bwMode="auto">
          <a:xfrm>
            <a:off x="3826805" y="4571999"/>
            <a:ext cx="4876800" cy="1311275"/>
          </a:xfrm>
          <a:prstGeom prst="rect">
            <a:avLst/>
          </a:prstGeom>
          <a:noFill/>
          <a:ln w="9525">
            <a:noFill/>
            <a:miter lim="800000"/>
            <a:headEnd/>
            <a:tailEnd/>
          </a:ln>
        </p:spPr>
        <p:txBody>
          <a:bodyPr>
            <a:spAutoFit/>
          </a:bodyPr>
          <a:lstStyle/>
          <a:p>
            <a:pPr algn="ctr">
              <a:spcBef>
                <a:spcPct val="50000"/>
              </a:spcBef>
            </a:pPr>
            <a:r>
              <a:rPr lang="en-US" altLang="zh-CN" sz="3200" b="1" i="1" dirty="0">
                <a:solidFill>
                  <a:srgbClr val="0033CC"/>
                </a:solidFill>
              </a:rPr>
              <a:t>    No.28 Middle School</a:t>
            </a:r>
          </a:p>
          <a:p>
            <a:pPr algn="ctr">
              <a:spcBef>
                <a:spcPct val="50000"/>
              </a:spcBef>
            </a:pPr>
            <a:r>
              <a:rPr lang="en-US" altLang="zh-CN" sz="3200" b="1" i="1" dirty="0">
                <a:solidFill>
                  <a:srgbClr val="0033CC"/>
                </a:solidFill>
              </a:rPr>
              <a:t>            Wang  </a:t>
            </a:r>
            <a:r>
              <a:rPr lang="en-US" altLang="zh-CN" sz="3200" b="1" i="1" dirty="0" err="1" smtClean="0">
                <a:solidFill>
                  <a:srgbClr val="0033CC"/>
                </a:solidFill>
              </a:rPr>
              <a:t>Weiwei</a:t>
            </a:r>
            <a:endParaRPr lang="en-US" altLang="zh-CN" sz="3200" b="1" i="1" dirty="0">
              <a:solidFill>
                <a:srgbClr val="0033CC"/>
              </a:solidFill>
            </a:endParaRPr>
          </a:p>
        </p:txBody>
      </p:sp>
      <p:sp>
        <p:nvSpPr>
          <p:cNvPr id="16388" name="WordArt 10"/>
          <p:cNvSpPr>
            <a:spLocks noChangeArrowheads="1" noChangeShapeType="1" noTextEdit="1"/>
          </p:cNvSpPr>
          <p:nvPr/>
        </p:nvSpPr>
        <p:spPr bwMode="auto">
          <a:xfrm>
            <a:off x="1619250" y="838200"/>
            <a:ext cx="6624638" cy="9144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CN"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rPr>
              <a:t> School Memories </a:t>
            </a:r>
            <a:endParaRPr lang="zh-CN" altLang="en-US" sz="3600" b="1" kern="1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图片12"/>
          <p:cNvPicPr>
            <a:picLocks noChangeAspect="1" noChangeArrowheads="1"/>
          </p:cNvPicPr>
          <p:nvPr/>
        </p:nvPicPr>
        <p:blipFill>
          <a:blip r:embed="rId2"/>
          <a:srcRect/>
          <a:stretch>
            <a:fillRect/>
          </a:stretch>
        </p:blipFill>
        <p:spPr bwMode="auto">
          <a:xfrm>
            <a:off x="0" y="-69850"/>
            <a:ext cx="9144000" cy="6927850"/>
          </a:xfrm>
          <a:prstGeom prst="rect">
            <a:avLst/>
          </a:prstGeom>
          <a:noFill/>
          <a:ln w="9525">
            <a:noFill/>
            <a:miter lim="800000"/>
            <a:headEnd/>
            <a:tailEnd/>
          </a:ln>
        </p:spPr>
      </p:pic>
      <p:sp>
        <p:nvSpPr>
          <p:cNvPr id="62467" name="TextBox 9"/>
          <p:cNvSpPr txBox="1">
            <a:spLocks noChangeArrowheads="1"/>
          </p:cNvSpPr>
          <p:nvPr/>
        </p:nvSpPr>
        <p:spPr bwMode="auto">
          <a:xfrm>
            <a:off x="46038" y="1066800"/>
            <a:ext cx="9123362" cy="3970338"/>
          </a:xfrm>
          <a:prstGeom prst="rect">
            <a:avLst/>
          </a:prstGeom>
          <a:noFill/>
          <a:ln w="9525">
            <a:noFill/>
            <a:miter lim="800000"/>
            <a:headEnd/>
            <a:tailEnd/>
          </a:ln>
        </p:spPr>
        <p:txBody>
          <a:bodyPr>
            <a:spAutoFit/>
          </a:bodyPr>
          <a:lstStyle/>
          <a:p>
            <a:r>
              <a:rPr lang="en-US" altLang="zh-CN" sz="2800">
                <a:latin typeface="Times New Roman" pitchFamily="18" charset="0"/>
              </a:rPr>
              <a:t>time explaining to me ______I understood completely.Thanks _____ them, I’ ve become interested in English and I’m good at it now! I’m so lucky to be a member of them. I think we should be thankful to the important people in our lives who helped and _________ us ---- our parents, our teachers and our friends. From now on, I’ll try to help others when they are in trouble. Now it’s time to say goodbye. I will remember my life in junior high school forever.</a:t>
            </a:r>
            <a:endParaRPr lang="zh-CN" altLang="en-US" sz="2800">
              <a:latin typeface="Times New Roman" pitchFamily="18" charset="0"/>
            </a:endParaRPr>
          </a:p>
        </p:txBody>
      </p:sp>
      <p:sp>
        <p:nvSpPr>
          <p:cNvPr id="11268" name="TextBox 1"/>
          <p:cNvSpPr txBox="1">
            <a:spLocks noChangeArrowheads="1"/>
          </p:cNvSpPr>
          <p:nvPr/>
        </p:nvSpPr>
        <p:spPr bwMode="auto">
          <a:xfrm>
            <a:off x="2832100" y="144780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to</a:t>
            </a:r>
            <a:endParaRPr lang="zh-CN" altLang="en-US" sz="2800">
              <a:solidFill>
                <a:srgbClr val="FF0000"/>
              </a:solidFill>
              <a:latin typeface="Times New Roman" pitchFamily="18" charset="0"/>
            </a:endParaRPr>
          </a:p>
        </p:txBody>
      </p:sp>
      <p:sp>
        <p:nvSpPr>
          <p:cNvPr id="11269" name="TextBox 5"/>
          <p:cNvSpPr txBox="1">
            <a:spLocks noChangeArrowheads="1"/>
          </p:cNvSpPr>
          <p:nvPr/>
        </p:nvSpPr>
        <p:spPr bwMode="auto">
          <a:xfrm>
            <a:off x="7010400" y="2809875"/>
            <a:ext cx="1803400" cy="523875"/>
          </a:xfrm>
          <a:prstGeom prst="rect">
            <a:avLst/>
          </a:prstGeom>
          <a:noFill/>
          <a:ln w="9525">
            <a:noFill/>
            <a:miter lim="800000"/>
            <a:headEnd/>
            <a:tailEnd/>
          </a:ln>
        </p:spPr>
        <p:txBody>
          <a:bodyPr wrap="none">
            <a:spAutoFit/>
          </a:bodyPr>
          <a:lstStyle/>
          <a:p>
            <a:pPr algn="ctr"/>
            <a:r>
              <a:rPr lang="en-US" altLang="zh-CN" sz="2800">
                <a:solidFill>
                  <a:srgbClr val="FF0000"/>
                </a:solidFill>
                <a:latin typeface="Times New Roman" pitchFamily="18" charset="0"/>
              </a:rPr>
              <a:t>supported</a:t>
            </a:r>
            <a:endParaRPr lang="zh-CN" altLang="en-US" sz="2800">
              <a:solidFill>
                <a:srgbClr val="FF0000"/>
              </a:solidFill>
              <a:latin typeface="Times New Roman" pitchFamily="18" charset="0"/>
            </a:endParaRPr>
          </a:p>
        </p:txBody>
      </p:sp>
      <p:sp>
        <p:nvSpPr>
          <p:cNvPr id="11270" name="TextBox 4"/>
          <p:cNvSpPr txBox="1">
            <a:spLocks noChangeArrowheads="1"/>
          </p:cNvSpPr>
          <p:nvPr/>
        </p:nvSpPr>
        <p:spPr bwMode="auto">
          <a:xfrm>
            <a:off x="3352800" y="103505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until</a:t>
            </a:r>
            <a:endParaRPr lang="zh-CN" altLang="en-US" sz="2800">
              <a:solidFill>
                <a:srgbClr val="FF0000"/>
              </a:solidFill>
              <a:latin typeface="Times New Roman" pitchFamily="18" charset="0"/>
            </a:endParaRPr>
          </a:p>
        </p:txBody>
      </p:sp>
      <p:pic>
        <p:nvPicPr>
          <p:cNvPr id="62471" name="Picture 2" descr="图片12"/>
          <p:cNvPicPr>
            <a:picLocks noChangeAspect="1" noChangeArrowheads="1"/>
          </p:cNvPicPr>
          <p:nvPr/>
        </p:nvPicPr>
        <p:blipFill>
          <a:blip r:embed="rId2"/>
          <a:srcRect/>
          <a:stretch>
            <a:fillRect/>
          </a:stretch>
        </p:blipFill>
        <p:spPr bwMode="auto">
          <a:xfrm>
            <a:off x="25400" y="-114300"/>
            <a:ext cx="9144000" cy="6927850"/>
          </a:xfrm>
          <a:prstGeom prst="rect">
            <a:avLst/>
          </a:prstGeom>
          <a:noFill/>
          <a:ln w="9525">
            <a:noFill/>
            <a:miter lim="800000"/>
            <a:headEnd/>
            <a:tailEnd/>
          </a:ln>
        </p:spPr>
      </p:pic>
      <p:sp>
        <p:nvSpPr>
          <p:cNvPr id="62472" name="WordArt 141"/>
          <p:cNvSpPr>
            <a:spLocks noChangeArrowheads="1" noChangeShapeType="1" noTextEdit="1"/>
          </p:cNvSpPr>
          <p:nvPr/>
        </p:nvSpPr>
        <p:spPr bwMode="auto">
          <a:xfrm>
            <a:off x="304800" y="304800"/>
            <a:ext cx="2133600" cy="1028700"/>
          </a:xfrm>
          <a:prstGeom prst="rect">
            <a:avLst/>
          </a:prstGeom>
        </p:spPr>
        <p:txBody>
          <a:bodyPr wrap="none" fromWordArt="1">
            <a:prstTxWarp prst="textSlantUp">
              <a:avLst>
                <a:gd name="adj" fmla="val 32056"/>
              </a:avLst>
            </a:prstTxWarp>
          </a:bodyPr>
          <a:lstStyle/>
          <a:p>
            <a:r>
              <a:rPr lang="en-US" altLang="zh-CN"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宋体"/>
                <a:ea typeface="宋体"/>
              </a:rPr>
              <a:t>Exercises:</a:t>
            </a:r>
            <a:endParaRPr lang="zh-CN" altLang="en-US"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宋体"/>
              <a:ea typeface="宋体"/>
            </a:endParaRPr>
          </a:p>
        </p:txBody>
      </p:sp>
      <p:sp>
        <p:nvSpPr>
          <p:cNvPr id="62473" name="TextBox 1"/>
          <p:cNvSpPr txBox="1">
            <a:spLocks noChangeArrowheads="1"/>
          </p:cNvSpPr>
          <p:nvPr/>
        </p:nvSpPr>
        <p:spPr bwMode="auto">
          <a:xfrm>
            <a:off x="-22225" y="1733550"/>
            <a:ext cx="9205913" cy="1555750"/>
          </a:xfrm>
          <a:prstGeom prst="rect">
            <a:avLst/>
          </a:prstGeom>
          <a:noFill/>
          <a:ln w="9525">
            <a:noFill/>
            <a:miter lim="800000"/>
            <a:headEnd/>
            <a:tailEnd/>
          </a:ln>
        </p:spPr>
        <p:txBody>
          <a:bodyPr>
            <a:spAutoFit/>
          </a:bodyPr>
          <a:lstStyle/>
          <a:p>
            <a:pPr marL="342900" indent="-342900">
              <a:lnSpc>
                <a:spcPct val="150000"/>
              </a:lnSpc>
            </a:pPr>
            <a:r>
              <a:rPr lang="en-US" altLang="zh-CN" sz="3200" b="1">
                <a:latin typeface="Times New Roman" pitchFamily="18" charset="0"/>
              </a:rPr>
              <a:t> 5. I take the pride of _____________________ </a:t>
            </a:r>
            <a:r>
              <a:rPr lang="zh-CN" altLang="en-US" sz="3200" b="1">
                <a:latin typeface="Times New Roman" pitchFamily="18" charset="0"/>
              </a:rPr>
              <a:t>（克服恐惧）</a:t>
            </a:r>
            <a:r>
              <a:rPr lang="en-US" altLang="zh-CN" sz="3200" b="1">
                <a:latin typeface="Times New Roman" pitchFamily="18" charset="0"/>
              </a:rPr>
              <a:t>.</a:t>
            </a:r>
          </a:p>
        </p:txBody>
      </p:sp>
      <p:sp>
        <p:nvSpPr>
          <p:cNvPr id="62474" name="Text Box 10"/>
          <p:cNvSpPr txBox="1">
            <a:spLocks noChangeArrowheads="1"/>
          </p:cNvSpPr>
          <p:nvPr/>
        </p:nvSpPr>
        <p:spPr bwMode="auto">
          <a:xfrm>
            <a:off x="4067175" y="1844675"/>
            <a:ext cx="3017838" cy="579438"/>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en-US" altLang="zh-CN" sz="3200" b="1">
                <a:solidFill>
                  <a:srgbClr val="FF0000"/>
                </a:solidFill>
                <a:latin typeface="Times New Roman" pitchFamily="18" charset="0"/>
              </a:rPr>
              <a:t>overcoming fear</a:t>
            </a:r>
          </a:p>
        </p:txBody>
      </p:sp>
      <p:pic>
        <p:nvPicPr>
          <p:cNvPr id="62475" name="Picture 11" descr="20060924175446255">
            <a:hlinkClick r:id="rId3" action="ppaction://hlinksldjump"/>
          </p:cNvPr>
          <p:cNvPicPr>
            <a:picLocks noChangeAspect="1" noChangeArrowheads="1" noCrop="1"/>
          </p:cNvPicPr>
          <p:nvPr/>
        </p:nvPicPr>
        <p:blipFill>
          <a:blip r:embed="rId4"/>
          <a:srcRect/>
          <a:stretch>
            <a:fillRect/>
          </a:stretch>
        </p:blipFill>
        <p:spPr bwMode="auto">
          <a:xfrm>
            <a:off x="6156325" y="5229225"/>
            <a:ext cx="9525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2474"/>
                                        </p:tgtEl>
                                        <p:attrNameLst>
                                          <p:attrName>style.visibility</p:attrName>
                                        </p:attrNameLst>
                                      </p:cBhvr>
                                      <p:to>
                                        <p:strVal val="visible"/>
                                      </p:to>
                                    </p:set>
                                    <p:animEffect transition="in" filter="blinds(horizontal)">
                                      <p:cBhvr>
                                        <p:cTn id="7" dur="500"/>
                                        <p:tgtEl>
                                          <p:spTgt spid="62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图片12"/>
          <p:cNvPicPr>
            <a:picLocks noChangeAspect="1" noChangeArrowheads="1"/>
          </p:cNvPicPr>
          <p:nvPr/>
        </p:nvPicPr>
        <p:blipFill>
          <a:blip r:embed="rId2"/>
          <a:srcRect/>
          <a:stretch>
            <a:fillRect/>
          </a:stretch>
        </p:blipFill>
        <p:spPr bwMode="auto">
          <a:xfrm>
            <a:off x="0" y="-69850"/>
            <a:ext cx="9144000" cy="6927850"/>
          </a:xfrm>
          <a:prstGeom prst="rect">
            <a:avLst/>
          </a:prstGeom>
          <a:noFill/>
          <a:ln w="9525">
            <a:noFill/>
            <a:miter lim="800000"/>
            <a:headEnd/>
            <a:tailEnd/>
          </a:ln>
        </p:spPr>
      </p:pic>
      <p:sp>
        <p:nvSpPr>
          <p:cNvPr id="63491" name="TextBox 9"/>
          <p:cNvSpPr txBox="1">
            <a:spLocks noChangeArrowheads="1"/>
          </p:cNvSpPr>
          <p:nvPr/>
        </p:nvSpPr>
        <p:spPr bwMode="auto">
          <a:xfrm>
            <a:off x="46038" y="1066800"/>
            <a:ext cx="9123362" cy="3970338"/>
          </a:xfrm>
          <a:prstGeom prst="rect">
            <a:avLst/>
          </a:prstGeom>
          <a:noFill/>
          <a:ln w="9525">
            <a:noFill/>
            <a:miter lim="800000"/>
            <a:headEnd/>
            <a:tailEnd/>
          </a:ln>
        </p:spPr>
        <p:txBody>
          <a:bodyPr>
            <a:spAutoFit/>
          </a:bodyPr>
          <a:lstStyle/>
          <a:p>
            <a:r>
              <a:rPr lang="en-US" altLang="zh-CN" sz="2800">
                <a:latin typeface="Times New Roman" pitchFamily="18" charset="0"/>
              </a:rPr>
              <a:t>time explaining to me ______I understood completely.Thanks _____ them, I’ ve become interested in English and I’m good at it now! I’m so lucky to be a member of them. I think we should be thankful to the important people in our lives who helped and _________ us ---- our parents, our teachers and our friends. From now on, I’ll try to help others when they are in trouble. Now it’s time to say goodbye. I will remember my life in junior high school forever.</a:t>
            </a:r>
            <a:endParaRPr lang="zh-CN" altLang="en-US" sz="2800">
              <a:latin typeface="Times New Roman" pitchFamily="18" charset="0"/>
            </a:endParaRPr>
          </a:p>
        </p:txBody>
      </p:sp>
      <p:sp>
        <p:nvSpPr>
          <p:cNvPr id="11268" name="TextBox 1"/>
          <p:cNvSpPr txBox="1">
            <a:spLocks noChangeArrowheads="1"/>
          </p:cNvSpPr>
          <p:nvPr/>
        </p:nvSpPr>
        <p:spPr bwMode="auto">
          <a:xfrm>
            <a:off x="2832100" y="144780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to</a:t>
            </a:r>
            <a:endParaRPr lang="zh-CN" altLang="en-US" sz="2800">
              <a:solidFill>
                <a:srgbClr val="FF0000"/>
              </a:solidFill>
              <a:latin typeface="Times New Roman" pitchFamily="18" charset="0"/>
            </a:endParaRPr>
          </a:p>
        </p:txBody>
      </p:sp>
      <p:sp>
        <p:nvSpPr>
          <p:cNvPr id="11269" name="TextBox 5"/>
          <p:cNvSpPr txBox="1">
            <a:spLocks noChangeArrowheads="1"/>
          </p:cNvSpPr>
          <p:nvPr/>
        </p:nvSpPr>
        <p:spPr bwMode="auto">
          <a:xfrm>
            <a:off x="7010400" y="2809875"/>
            <a:ext cx="1803400" cy="523875"/>
          </a:xfrm>
          <a:prstGeom prst="rect">
            <a:avLst/>
          </a:prstGeom>
          <a:noFill/>
          <a:ln w="9525">
            <a:noFill/>
            <a:miter lim="800000"/>
            <a:headEnd/>
            <a:tailEnd/>
          </a:ln>
        </p:spPr>
        <p:txBody>
          <a:bodyPr wrap="none">
            <a:spAutoFit/>
          </a:bodyPr>
          <a:lstStyle/>
          <a:p>
            <a:pPr algn="ctr"/>
            <a:r>
              <a:rPr lang="en-US" altLang="zh-CN" sz="2800">
                <a:solidFill>
                  <a:srgbClr val="FF0000"/>
                </a:solidFill>
                <a:latin typeface="Times New Roman" pitchFamily="18" charset="0"/>
              </a:rPr>
              <a:t>supported</a:t>
            </a:r>
            <a:endParaRPr lang="zh-CN" altLang="en-US" sz="2800">
              <a:solidFill>
                <a:srgbClr val="FF0000"/>
              </a:solidFill>
              <a:latin typeface="Times New Roman" pitchFamily="18" charset="0"/>
            </a:endParaRPr>
          </a:p>
        </p:txBody>
      </p:sp>
      <p:sp>
        <p:nvSpPr>
          <p:cNvPr id="11270" name="TextBox 4"/>
          <p:cNvSpPr txBox="1">
            <a:spLocks noChangeArrowheads="1"/>
          </p:cNvSpPr>
          <p:nvPr/>
        </p:nvSpPr>
        <p:spPr bwMode="auto">
          <a:xfrm>
            <a:off x="3352800" y="103505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until</a:t>
            </a:r>
            <a:endParaRPr lang="zh-CN" altLang="en-US" sz="2800">
              <a:solidFill>
                <a:srgbClr val="FF0000"/>
              </a:solidFill>
              <a:latin typeface="Times New Roman" pitchFamily="18" charset="0"/>
            </a:endParaRPr>
          </a:p>
        </p:txBody>
      </p:sp>
      <p:pic>
        <p:nvPicPr>
          <p:cNvPr id="63495" name="Picture 2" descr="图片12"/>
          <p:cNvPicPr>
            <a:picLocks noChangeAspect="1" noChangeArrowheads="1"/>
          </p:cNvPicPr>
          <p:nvPr/>
        </p:nvPicPr>
        <p:blipFill>
          <a:blip r:embed="rId2"/>
          <a:srcRect/>
          <a:stretch>
            <a:fillRect/>
          </a:stretch>
        </p:blipFill>
        <p:spPr bwMode="auto">
          <a:xfrm>
            <a:off x="25400" y="-114300"/>
            <a:ext cx="9144000" cy="6927850"/>
          </a:xfrm>
          <a:prstGeom prst="rect">
            <a:avLst/>
          </a:prstGeom>
          <a:noFill/>
          <a:ln w="9525">
            <a:noFill/>
            <a:miter lim="800000"/>
            <a:headEnd/>
            <a:tailEnd/>
          </a:ln>
        </p:spPr>
      </p:pic>
      <p:sp>
        <p:nvSpPr>
          <p:cNvPr id="63496" name="WordArt 141"/>
          <p:cNvSpPr>
            <a:spLocks noChangeArrowheads="1" noChangeShapeType="1" noTextEdit="1"/>
          </p:cNvSpPr>
          <p:nvPr/>
        </p:nvSpPr>
        <p:spPr bwMode="auto">
          <a:xfrm>
            <a:off x="304800" y="304800"/>
            <a:ext cx="2133600" cy="1028700"/>
          </a:xfrm>
          <a:prstGeom prst="rect">
            <a:avLst/>
          </a:prstGeom>
        </p:spPr>
        <p:txBody>
          <a:bodyPr wrap="none" fromWordArt="1">
            <a:prstTxWarp prst="textSlantUp">
              <a:avLst>
                <a:gd name="adj" fmla="val 32056"/>
              </a:avLst>
            </a:prstTxWarp>
          </a:bodyPr>
          <a:lstStyle/>
          <a:p>
            <a:r>
              <a:rPr lang="en-US" altLang="zh-CN"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宋体"/>
                <a:ea typeface="宋体"/>
              </a:rPr>
              <a:t>Exercises:</a:t>
            </a:r>
            <a:endParaRPr lang="zh-CN" altLang="en-US"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宋体"/>
              <a:ea typeface="宋体"/>
            </a:endParaRPr>
          </a:p>
        </p:txBody>
      </p:sp>
      <p:sp>
        <p:nvSpPr>
          <p:cNvPr id="63497" name="TextBox 1"/>
          <p:cNvSpPr txBox="1">
            <a:spLocks noChangeArrowheads="1"/>
          </p:cNvSpPr>
          <p:nvPr/>
        </p:nvSpPr>
        <p:spPr bwMode="auto">
          <a:xfrm>
            <a:off x="-22225" y="1733550"/>
            <a:ext cx="9205913" cy="1555750"/>
          </a:xfrm>
          <a:prstGeom prst="rect">
            <a:avLst/>
          </a:prstGeom>
          <a:noFill/>
          <a:ln w="9525">
            <a:noFill/>
            <a:miter lim="800000"/>
            <a:headEnd/>
            <a:tailEnd/>
          </a:ln>
        </p:spPr>
        <p:txBody>
          <a:bodyPr>
            <a:spAutoFit/>
          </a:bodyPr>
          <a:lstStyle/>
          <a:p>
            <a:pPr marL="342900" indent="-342900">
              <a:lnSpc>
                <a:spcPct val="150000"/>
              </a:lnSpc>
            </a:pPr>
            <a:r>
              <a:rPr lang="en-US" altLang="zh-CN" sz="3200" b="1">
                <a:latin typeface="Times New Roman" pitchFamily="18" charset="0"/>
              </a:rPr>
              <a:t> 6. I am ____________ </a:t>
            </a:r>
            <a:r>
              <a:rPr lang="zh-CN" altLang="en-US" sz="3200" b="1">
                <a:latin typeface="Times New Roman" pitchFamily="18" charset="0"/>
              </a:rPr>
              <a:t>（考虑）</a:t>
            </a:r>
            <a:r>
              <a:rPr lang="en-US" altLang="zh-CN" sz="3200" b="1">
                <a:latin typeface="Times New Roman" pitchFamily="18" charset="0"/>
              </a:rPr>
              <a:t>what I’ll do with the old sofy toys.</a:t>
            </a:r>
          </a:p>
        </p:txBody>
      </p:sp>
      <p:sp>
        <p:nvSpPr>
          <p:cNvPr id="63498" name="Text Box 10"/>
          <p:cNvSpPr txBox="1">
            <a:spLocks noChangeArrowheads="1"/>
          </p:cNvSpPr>
          <p:nvPr/>
        </p:nvSpPr>
        <p:spPr bwMode="auto">
          <a:xfrm>
            <a:off x="1600200" y="1838325"/>
            <a:ext cx="2193925" cy="579438"/>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en-US" altLang="zh-CN" sz="3200" b="1">
                <a:solidFill>
                  <a:srgbClr val="FF0000"/>
                </a:solidFill>
                <a:latin typeface="Times New Roman" pitchFamily="18" charset="0"/>
              </a:rPr>
              <a:t>considering</a:t>
            </a:r>
          </a:p>
        </p:txBody>
      </p:sp>
      <p:pic>
        <p:nvPicPr>
          <p:cNvPr id="63499" name="Picture 11" descr="20060924175446255">
            <a:hlinkClick r:id="rId3" action="ppaction://hlinksldjump"/>
          </p:cNvPr>
          <p:cNvPicPr>
            <a:picLocks noChangeAspect="1" noChangeArrowheads="1" noCrop="1"/>
          </p:cNvPicPr>
          <p:nvPr/>
        </p:nvPicPr>
        <p:blipFill>
          <a:blip r:embed="rId4"/>
          <a:srcRect/>
          <a:stretch>
            <a:fillRect/>
          </a:stretch>
        </p:blipFill>
        <p:spPr bwMode="auto">
          <a:xfrm>
            <a:off x="6588125" y="5516563"/>
            <a:ext cx="9525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3498"/>
                                        </p:tgtEl>
                                        <p:attrNameLst>
                                          <p:attrName>style.visibility</p:attrName>
                                        </p:attrNameLst>
                                      </p:cBhvr>
                                      <p:to>
                                        <p:strVal val="visible"/>
                                      </p:to>
                                    </p:set>
                                    <p:animEffect transition="in" filter="blinds(horizontal)">
                                      <p:cBhvr>
                                        <p:cTn id="7" dur="500"/>
                                        <p:tgtEl>
                                          <p:spTgt spid="63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图片12"/>
          <p:cNvPicPr>
            <a:picLocks noChangeAspect="1" noChangeArrowheads="1"/>
          </p:cNvPicPr>
          <p:nvPr/>
        </p:nvPicPr>
        <p:blipFill>
          <a:blip r:embed="rId2"/>
          <a:srcRect/>
          <a:stretch>
            <a:fillRect/>
          </a:stretch>
        </p:blipFill>
        <p:spPr bwMode="auto">
          <a:xfrm>
            <a:off x="0" y="-69850"/>
            <a:ext cx="9144000" cy="6927850"/>
          </a:xfrm>
          <a:prstGeom prst="rect">
            <a:avLst/>
          </a:prstGeom>
          <a:noFill/>
          <a:ln w="9525">
            <a:noFill/>
            <a:miter lim="800000"/>
            <a:headEnd/>
            <a:tailEnd/>
          </a:ln>
        </p:spPr>
      </p:pic>
      <p:sp>
        <p:nvSpPr>
          <p:cNvPr id="64515" name="TextBox 9"/>
          <p:cNvSpPr txBox="1">
            <a:spLocks noChangeArrowheads="1"/>
          </p:cNvSpPr>
          <p:nvPr/>
        </p:nvSpPr>
        <p:spPr bwMode="auto">
          <a:xfrm>
            <a:off x="46038" y="1066800"/>
            <a:ext cx="9123362" cy="3970338"/>
          </a:xfrm>
          <a:prstGeom prst="rect">
            <a:avLst/>
          </a:prstGeom>
          <a:noFill/>
          <a:ln w="9525">
            <a:noFill/>
            <a:miter lim="800000"/>
            <a:headEnd/>
            <a:tailEnd/>
          </a:ln>
        </p:spPr>
        <p:txBody>
          <a:bodyPr>
            <a:spAutoFit/>
          </a:bodyPr>
          <a:lstStyle/>
          <a:p>
            <a:r>
              <a:rPr lang="en-US" altLang="zh-CN" sz="2800">
                <a:latin typeface="Times New Roman" pitchFamily="18" charset="0"/>
              </a:rPr>
              <a:t>time explaining to me ______I understood completely.Thanks _____ them, I’ ve become interested in English and I’m good at it now! I’m so lucky to be a member of them. I think we should be thankful to the important people in our lives who helped and _________ us ---- our parents, our teachers and our friends. From now on, I’ll try to help others when they are in trouble. Now it’s time to say goodbye. I will remember my life in junior high school forever.</a:t>
            </a:r>
            <a:endParaRPr lang="zh-CN" altLang="en-US" sz="2800">
              <a:latin typeface="Times New Roman" pitchFamily="18" charset="0"/>
            </a:endParaRPr>
          </a:p>
        </p:txBody>
      </p:sp>
      <p:sp>
        <p:nvSpPr>
          <p:cNvPr id="11268" name="TextBox 1"/>
          <p:cNvSpPr txBox="1">
            <a:spLocks noChangeArrowheads="1"/>
          </p:cNvSpPr>
          <p:nvPr/>
        </p:nvSpPr>
        <p:spPr bwMode="auto">
          <a:xfrm>
            <a:off x="2832100" y="144780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to</a:t>
            </a:r>
            <a:endParaRPr lang="zh-CN" altLang="en-US" sz="2800">
              <a:solidFill>
                <a:srgbClr val="FF0000"/>
              </a:solidFill>
              <a:latin typeface="Times New Roman" pitchFamily="18" charset="0"/>
            </a:endParaRPr>
          </a:p>
        </p:txBody>
      </p:sp>
      <p:sp>
        <p:nvSpPr>
          <p:cNvPr id="11269" name="TextBox 5"/>
          <p:cNvSpPr txBox="1">
            <a:spLocks noChangeArrowheads="1"/>
          </p:cNvSpPr>
          <p:nvPr/>
        </p:nvSpPr>
        <p:spPr bwMode="auto">
          <a:xfrm>
            <a:off x="7010400" y="2809875"/>
            <a:ext cx="1803400" cy="523875"/>
          </a:xfrm>
          <a:prstGeom prst="rect">
            <a:avLst/>
          </a:prstGeom>
          <a:noFill/>
          <a:ln w="9525">
            <a:noFill/>
            <a:miter lim="800000"/>
            <a:headEnd/>
            <a:tailEnd/>
          </a:ln>
        </p:spPr>
        <p:txBody>
          <a:bodyPr wrap="none">
            <a:spAutoFit/>
          </a:bodyPr>
          <a:lstStyle/>
          <a:p>
            <a:pPr algn="ctr"/>
            <a:r>
              <a:rPr lang="en-US" altLang="zh-CN" sz="2800">
                <a:solidFill>
                  <a:srgbClr val="FF0000"/>
                </a:solidFill>
                <a:latin typeface="Times New Roman" pitchFamily="18" charset="0"/>
              </a:rPr>
              <a:t>supported</a:t>
            </a:r>
            <a:endParaRPr lang="zh-CN" altLang="en-US" sz="2800">
              <a:solidFill>
                <a:srgbClr val="FF0000"/>
              </a:solidFill>
              <a:latin typeface="Times New Roman" pitchFamily="18" charset="0"/>
            </a:endParaRPr>
          </a:p>
        </p:txBody>
      </p:sp>
      <p:sp>
        <p:nvSpPr>
          <p:cNvPr id="11270" name="TextBox 4"/>
          <p:cNvSpPr txBox="1">
            <a:spLocks noChangeArrowheads="1"/>
          </p:cNvSpPr>
          <p:nvPr/>
        </p:nvSpPr>
        <p:spPr bwMode="auto">
          <a:xfrm>
            <a:off x="3352800" y="103505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until</a:t>
            </a:r>
            <a:endParaRPr lang="zh-CN" altLang="en-US" sz="2800">
              <a:solidFill>
                <a:srgbClr val="FF0000"/>
              </a:solidFill>
              <a:latin typeface="Times New Roman" pitchFamily="18" charset="0"/>
            </a:endParaRPr>
          </a:p>
        </p:txBody>
      </p:sp>
      <p:pic>
        <p:nvPicPr>
          <p:cNvPr id="64519" name="Picture 2" descr="图片12"/>
          <p:cNvPicPr>
            <a:picLocks noChangeAspect="1" noChangeArrowheads="1"/>
          </p:cNvPicPr>
          <p:nvPr/>
        </p:nvPicPr>
        <p:blipFill>
          <a:blip r:embed="rId2"/>
          <a:srcRect/>
          <a:stretch>
            <a:fillRect/>
          </a:stretch>
        </p:blipFill>
        <p:spPr bwMode="auto">
          <a:xfrm>
            <a:off x="25400" y="-114300"/>
            <a:ext cx="9144000" cy="6927850"/>
          </a:xfrm>
          <a:prstGeom prst="rect">
            <a:avLst/>
          </a:prstGeom>
          <a:noFill/>
          <a:ln w="9525">
            <a:noFill/>
            <a:miter lim="800000"/>
            <a:headEnd/>
            <a:tailEnd/>
          </a:ln>
        </p:spPr>
      </p:pic>
      <p:sp>
        <p:nvSpPr>
          <p:cNvPr id="64520" name="WordArt 141"/>
          <p:cNvSpPr>
            <a:spLocks noChangeArrowheads="1" noChangeShapeType="1" noTextEdit="1"/>
          </p:cNvSpPr>
          <p:nvPr/>
        </p:nvSpPr>
        <p:spPr bwMode="auto">
          <a:xfrm>
            <a:off x="304800" y="304800"/>
            <a:ext cx="2133600" cy="1028700"/>
          </a:xfrm>
          <a:prstGeom prst="rect">
            <a:avLst/>
          </a:prstGeom>
        </p:spPr>
        <p:txBody>
          <a:bodyPr wrap="none" fromWordArt="1">
            <a:prstTxWarp prst="textSlantUp">
              <a:avLst>
                <a:gd name="adj" fmla="val 32056"/>
              </a:avLst>
            </a:prstTxWarp>
          </a:bodyPr>
          <a:lstStyle/>
          <a:p>
            <a:r>
              <a:rPr lang="en-US" altLang="zh-CN"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宋体"/>
                <a:ea typeface="宋体"/>
              </a:rPr>
              <a:t>Exercises:</a:t>
            </a:r>
            <a:endParaRPr lang="zh-CN" altLang="en-US"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宋体"/>
              <a:ea typeface="宋体"/>
            </a:endParaRPr>
          </a:p>
        </p:txBody>
      </p:sp>
      <p:sp>
        <p:nvSpPr>
          <p:cNvPr id="64521" name="TextBox 1"/>
          <p:cNvSpPr txBox="1">
            <a:spLocks noChangeArrowheads="1"/>
          </p:cNvSpPr>
          <p:nvPr/>
        </p:nvSpPr>
        <p:spPr bwMode="auto">
          <a:xfrm>
            <a:off x="-22225" y="1733550"/>
            <a:ext cx="9205913" cy="1569660"/>
          </a:xfrm>
          <a:prstGeom prst="rect">
            <a:avLst/>
          </a:prstGeom>
          <a:noFill/>
          <a:ln w="9525">
            <a:noFill/>
            <a:miter lim="800000"/>
            <a:headEnd/>
            <a:tailEnd/>
          </a:ln>
        </p:spPr>
        <p:txBody>
          <a:bodyPr>
            <a:spAutoFit/>
          </a:bodyPr>
          <a:lstStyle/>
          <a:p>
            <a:pPr marL="342900" indent="-342900">
              <a:lnSpc>
                <a:spcPct val="150000"/>
              </a:lnSpc>
            </a:pPr>
            <a:r>
              <a:rPr lang="en-US" altLang="zh-CN" sz="3200" b="1" dirty="0">
                <a:latin typeface="Times New Roman" pitchFamily="18" charset="0"/>
              </a:rPr>
              <a:t> 7. </a:t>
            </a:r>
            <a:r>
              <a:rPr lang="en-US" altLang="zh-CN" sz="3200" b="1" dirty="0" smtClean="0">
                <a:latin typeface="Times New Roman" pitchFamily="18" charset="0"/>
              </a:rPr>
              <a:t>We decided to take part in the concert. </a:t>
            </a:r>
          </a:p>
          <a:p>
            <a:pPr marL="342900" indent="-342900">
              <a:lnSpc>
                <a:spcPct val="150000"/>
              </a:lnSpc>
            </a:pPr>
            <a:r>
              <a:rPr lang="en-US" altLang="zh-CN" sz="3200" b="1" dirty="0">
                <a:latin typeface="Times New Roman" pitchFamily="18" charset="0"/>
              </a:rPr>
              <a:t> </a:t>
            </a:r>
            <a:r>
              <a:rPr lang="en-US" altLang="zh-CN" sz="3200" b="1" dirty="0" smtClean="0">
                <a:latin typeface="Times New Roman" pitchFamily="18" charset="0"/>
              </a:rPr>
              <a:t>    We have overcome so many difficulties. (since)</a:t>
            </a:r>
            <a:endParaRPr lang="zh-CN" altLang="en-US" sz="3200" b="1" dirty="0">
              <a:latin typeface="Times New Roman" pitchFamily="18" charset="0"/>
            </a:endParaRPr>
          </a:p>
        </p:txBody>
      </p:sp>
      <p:sp>
        <p:nvSpPr>
          <p:cNvPr id="64522" name="Text Box 10"/>
          <p:cNvSpPr txBox="1">
            <a:spLocks noChangeArrowheads="1"/>
          </p:cNvSpPr>
          <p:nvPr/>
        </p:nvSpPr>
        <p:spPr bwMode="auto">
          <a:xfrm>
            <a:off x="179388" y="3357563"/>
            <a:ext cx="8820150" cy="1077218"/>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en-US" altLang="zh-CN" sz="3200" b="1" dirty="0" smtClean="0">
                <a:solidFill>
                  <a:srgbClr val="FF0000"/>
                </a:solidFill>
                <a:latin typeface="Times New Roman" pitchFamily="18" charset="0"/>
              </a:rPr>
              <a:t>We have overcome so many difficulties since we decided to take part in the concert.</a:t>
            </a:r>
            <a:endParaRPr lang="en-US" altLang="zh-CN" sz="3200" b="1" dirty="0">
              <a:solidFill>
                <a:srgbClr val="FF0000"/>
              </a:solidFill>
              <a:latin typeface="Times New Roman" pitchFamily="18" charset="0"/>
            </a:endParaRPr>
          </a:p>
        </p:txBody>
      </p:sp>
      <p:pic>
        <p:nvPicPr>
          <p:cNvPr id="64523" name="Picture 11" descr="20060924175446255">
            <a:hlinkClick r:id="rId3" action="ppaction://hlinksldjump"/>
          </p:cNvPr>
          <p:cNvPicPr>
            <a:picLocks noChangeAspect="1" noChangeArrowheads="1" noCrop="1"/>
          </p:cNvPicPr>
          <p:nvPr/>
        </p:nvPicPr>
        <p:blipFill>
          <a:blip r:embed="rId4"/>
          <a:srcRect/>
          <a:stretch>
            <a:fillRect/>
          </a:stretch>
        </p:blipFill>
        <p:spPr bwMode="auto">
          <a:xfrm>
            <a:off x="6443663" y="5445125"/>
            <a:ext cx="9525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4522"/>
                                        </p:tgtEl>
                                        <p:attrNameLst>
                                          <p:attrName>style.visibility</p:attrName>
                                        </p:attrNameLst>
                                      </p:cBhvr>
                                      <p:to>
                                        <p:strVal val="visible"/>
                                      </p:to>
                                    </p:set>
                                    <p:animEffect transition="in" filter="blinds(horizontal)">
                                      <p:cBhvr>
                                        <p:cTn id="7" dur="500"/>
                                        <p:tgtEl>
                                          <p:spTgt spid="645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图片12"/>
          <p:cNvPicPr>
            <a:picLocks noChangeAspect="1" noChangeArrowheads="1"/>
          </p:cNvPicPr>
          <p:nvPr/>
        </p:nvPicPr>
        <p:blipFill>
          <a:blip r:embed="rId2"/>
          <a:srcRect/>
          <a:stretch>
            <a:fillRect/>
          </a:stretch>
        </p:blipFill>
        <p:spPr bwMode="auto">
          <a:xfrm>
            <a:off x="0" y="-69850"/>
            <a:ext cx="9144000" cy="6927850"/>
          </a:xfrm>
          <a:prstGeom prst="rect">
            <a:avLst/>
          </a:prstGeom>
          <a:noFill/>
          <a:ln w="9525">
            <a:noFill/>
            <a:miter lim="800000"/>
            <a:headEnd/>
            <a:tailEnd/>
          </a:ln>
        </p:spPr>
      </p:pic>
      <p:sp>
        <p:nvSpPr>
          <p:cNvPr id="66563" name="TextBox 9"/>
          <p:cNvSpPr txBox="1">
            <a:spLocks noChangeArrowheads="1"/>
          </p:cNvSpPr>
          <p:nvPr/>
        </p:nvSpPr>
        <p:spPr bwMode="auto">
          <a:xfrm>
            <a:off x="46038" y="1066800"/>
            <a:ext cx="9123362" cy="3970338"/>
          </a:xfrm>
          <a:prstGeom prst="rect">
            <a:avLst/>
          </a:prstGeom>
          <a:noFill/>
          <a:ln w="9525">
            <a:noFill/>
            <a:miter lim="800000"/>
            <a:headEnd/>
            <a:tailEnd/>
          </a:ln>
        </p:spPr>
        <p:txBody>
          <a:bodyPr>
            <a:spAutoFit/>
          </a:bodyPr>
          <a:lstStyle/>
          <a:p>
            <a:r>
              <a:rPr lang="en-US" altLang="zh-CN" sz="2800">
                <a:latin typeface="Times New Roman" pitchFamily="18" charset="0"/>
              </a:rPr>
              <a:t>time explaining to me ______I understood completely.Thanks _____ them, I’ ve become interested in English and I’m good at it now! I’m so lucky to be a member of them. I think we should be thankful to the important people in our lives who helped and _________ us ---- our parents, our teachers and our friends. From now on, I’ll try to help others when they are in trouble. Now it’s time to say goodbye. I will remember my life in junior high school forever.</a:t>
            </a:r>
            <a:endParaRPr lang="zh-CN" altLang="en-US" sz="2800">
              <a:latin typeface="Times New Roman" pitchFamily="18" charset="0"/>
            </a:endParaRPr>
          </a:p>
        </p:txBody>
      </p:sp>
      <p:sp>
        <p:nvSpPr>
          <p:cNvPr id="11268" name="TextBox 1"/>
          <p:cNvSpPr txBox="1">
            <a:spLocks noChangeArrowheads="1"/>
          </p:cNvSpPr>
          <p:nvPr/>
        </p:nvSpPr>
        <p:spPr bwMode="auto">
          <a:xfrm>
            <a:off x="2832100" y="144780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to</a:t>
            </a:r>
            <a:endParaRPr lang="zh-CN" altLang="en-US" sz="2800">
              <a:solidFill>
                <a:srgbClr val="FF0000"/>
              </a:solidFill>
              <a:latin typeface="Times New Roman" pitchFamily="18" charset="0"/>
            </a:endParaRPr>
          </a:p>
        </p:txBody>
      </p:sp>
      <p:sp>
        <p:nvSpPr>
          <p:cNvPr id="11269" name="TextBox 5"/>
          <p:cNvSpPr txBox="1">
            <a:spLocks noChangeArrowheads="1"/>
          </p:cNvSpPr>
          <p:nvPr/>
        </p:nvSpPr>
        <p:spPr bwMode="auto">
          <a:xfrm>
            <a:off x="7010400" y="2809875"/>
            <a:ext cx="1803400" cy="523875"/>
          </a:xfrm>
          <a:prstGeom prst="rect">
            <a:avLst/>
          </a:prstGeom>
          <a:noFill/>
          <a:ln w="9525">
            <a:noFill/>
            <a:miter lim="800000"/>
            <a:headEnd/>
            <a:tailEnd/>
          </a:ln>
        </p:spPr>
        <p:txBody>
          <a:bodyPr wrap="none">
            <a:spAutoFit/>
          </a:bodyPr>
          <a:lstStyle/>
          <a:p>
            <a:pPr algn="ctr"/>
            <a:r>
              <a:rPr lang="en-US" altLang="zh-CN" sz="2800">
                <a:solidFill>
                  <a:srgbClr val="FF0000"/>
                </a:solidFill>
                <a:latin typeface="Times New Roman" pitchFamily="18" charset="0"/>
              </a:rPr>
              <a:t>supported</a:t>
            </a:r>
            <a:endParaRPr lang="zh-CN" altLang="en-US" sz="2800">
              <a:solidFill>
                <a:srgbClr val="FF0000"/>
              </a:solidFill>
              <a:latin typeface="Times New Roman" pitchFamily="18" charset="0"/>
            </a:endParaRPr>
          </a:p>
        </p:txBody>
      </p:sp>
      <p:sp>
        <p:nvSpPr>
          <p:cNvPr id="11270" name="TextBox 4"/>
          <p:cNvSpPr txBox="1">
            <a:spLocks noChangeArrowheads="1"/>
          </p:cNvSpPr>
          <p:nvPr/>
        </p:nvSpPr>
        <p:spPr bwMode="auto">
          <a:xfrm>
            <a:off x="3352800" y="103505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until</a:t>
            </a:r>
            <a:endParaRPr lang="zh-CN" altLang="en-US" sz="2800">
              <a:solidFill>
                <a:srgbClr val="FF0000"/>
              </a:solidFill>
              <a:latin typeface="Times New Roman" pitchFamily="18" charset="0"/>
            </a:endParaRPr>
          </a:p>
        </p:txBody>
      </p:sp>
      <p:pic>
        <p:nvPicPr>
          <p:cNvPr id="66567" name="Picture 2" descr="图片12"/>
          <p:cNvPicPr>
            <a:picLocks noChangeAspect="1" noChangeArrowheads="1"/>
          </p:cNvPicPr>
          <p:nvPr/>
        </p:nvPicPr>
        <p:blipFill>
          <a:blip r:embed="rId2"/>
          <a:srcRect/>
          <a:stretch>
            <a:fillRect/>
          </a:stretch>
        </p:blipFill>
        <p:spPr bwMode="auto">
          <a:xfrm>
            <a:off x="25400" y="-114300"/>
            <a:ext cx="9144000" cy="6927850"/>
          </a:xfrm>
          <a:prstGeom prst="rect">
            <a:avLst/>
          </a:prstGeom>
          <a:noFill/>
          <a:ln w="9525">
            <a:noFill/>
            <a:miter lim="800000"/>
            <a:headEnd/>
            <a:tailEnd/>
          </a:ln>
        </p:spPr>
      </p:pic>
      <p:sp>
        <p:nvSpPr>
          <p:cNvPr id="66568" name="WordArt 141"/>
          <p:cNvSpPr>
            <a:spLocks noChangeArrowheads="1" noChangeShapeType="1" noTextEdit="1"/>
          </p:cNvSpPr>
          <p:nvPr/>
        </p:nvSpPr>
        <p:spPr bwMode="auto">
          <a:xfrm>
            <a:off x="304800" y="304800"/>
            <a:ext cx="2133600" cy="1028700"/>
          </a:xfrm>
          <a:prstGeom prst="rect">
            <a:avLst/>
          </a:prstGeom>
        </p:spPr>
        <p:txBody>
          <a:bodyPr wrap="none" fromWordArt="1">
            <a:prstTxWarp prst="textSlantUp">
              <a:avLst>
                <a:gd name="adj" fmla="val 32056"/>
              </a:avLst>
            </a:prstTxWarp>
          </a:bodyPr>
          <a:lstStyle/>
          <a:p>
            <a:r>
              <a:rPr lang="en-US" altLang="zh-CN"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宋体"/>
                <a:ea typeface="宋体"/>
              </a:rPr>
              <a:t>Exercises:</a:t>
            </a:r>
            <a:endParaRPr lang="zh-CN" altLang="en-US"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宋体"/>
              <a:ea typeface="宋体"/>
            </a:endParaRPr>
          </a:p>
        </p:txBody>
      </p:sp>
      <p:sp>
        <p:nvSpPr>
          <p:cNvPr id="66569" name="TextBox 1"/>
          <p:cNvSpPr txBox="1">
            <a:spLocks noChangeArrowheads="1"/>
          </p:cNvSpPr>
          <p:nvPr/>
        </p:nvSpPr>
        <p:spPr bwMode="auto">
          <a:xfrm>
            <a:off x="-22225" y="1733550"/>
            <a:ext cx="9205913" cy="1555750"/>
          </a:xfrm>
          <a:prstGeom prst="rect">
            <a:avLst/>
          </a:prstGeom>
          <a:noFill/>
          <a:ln w="9525">
            <a:noFill/>
            <a:miter lim="800000"/>
            <a:headEnd/>
            <a:tailEnd/>
          </a:ln>
        </p:spPr>
        <p:txBody>
          <a:bodyPr>
            <a:spAutoFit/>
          </a:bodyPr>
          <a:lstStyle/>
          <a:p>
            <a:pPr marL="342900" indent="-342900">
              <a:lnSpc>
                <a:spcPct val="150000"/>
              </a:lnSpc>
            </a:pPr>
            <a:r>
              <a:rPr lang="en-US" altLang="zh-CN" sz="3200" b="1" dirty="0">
                <a:latin typeface="Times New Roman" pitchFamily="18" charset="0"/>
              </a:rPr>
              <a:t> 8. We took pride of overcoming fear. </a:t>
            </a:r>
            <a:r>
              <a:rPr lang="en-US" altLang="zh-CN" sz="3200" b="1" dirty="0" smtClean="0">
                <a:latin typeface="Times New Roman" pitchFamily="18" charset="0"/>
              </a:rPr>
              <a:t>We </a:t>
            </a:r>
            <a:r>
              <a:rPr lang="en-US" altLang="zh-CN" sz="3200" b="1" dirty="0">
                <a:latin typeface="Times New Roman" pitchFamily="18" charset="0"/>
              </a:rPr>
              <a:t>became more and more confident. (not only…but also)</a:t>
            </a:r>
          </a:p>
        </p:txBody>
      </p:sp>
      <p:sp>
        <p:nvSpPr>
          <p:cNvPr id="66570" name="Text Box 10"/>
          <p:cNvSpPr txBox="1">
            <a:spLocks noChangeArrowheads="1"/>
          </p:cNvSpPr>
          <p:nvPr/>
        </p:nvSpPr>
        <p:spPr bwMode="auto">
          <a:xfrm>
            <a:off x="250825" y="3470275"/>
            <a:ext cx="8445500" cy="1066800"/>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en-US" altLang="zh-CN" sz="3200" b="1" dirty="0">
                <a:solidFill>
                  <a:srgbClr val="FF0000"/>
                </a:solidFill>
                <a:latin typeface="Times New Roman" pitchFamily="18" charset="0"/>
              </a:rPr>
              <a:t>Not only did we take pride of overcoming fear, but also we became more and more confident.</a:t>
            </a:r>
          </a:p>
        </p:txBody>
      </p:sp>
      <p:pic>
        <p:nvPicPr>
          <p:cNvPr id="66571" name="Picture 11" descr="20060924175446255">
            <a:hlinkClick r:id="rId3" action="ppaction://hlinksldjump"/>
          </p:cNvPr>
          <p:cNvPicPr>
            <a:picLocks noChangeAspect="1" noChangeArrowheads="1" noCrop="1"/>
          </p:cNvPicPr>
          <p:nvPr/>
        </p:nvPicPr>
        <p:blipFill>
          <a:blip r:embed="rId4"/>
          <a:srcRect/>
          <a:stretch>
            <a:fillRect/>
          </a:stretch>
        </p:blipFill>
        <p:spPr bwMode="auto">
          <a:xfrm>
            <a:off x="6588125" y="5516563"/>
            <a:ext cx="9525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6570"/>
                                        </p:tgtEl>
                                        <p:attrNameLst>
                                          <p:attrName>style.visibility</p:attrName>
                                        </p:attrNameLst>
                                      </p:cBhvr>
                                      <p:to>
                                        <p:strVal val="visible"/>
                                      </p:to>
                                    </p:set>
                                    <p:animEffect transition="in" filter="blinds(horizontal)">
                                      <p:cBhvr>
                                        <p:cTn id="7" dur="500"/>
                                        <p:tgtEl>
                                          <p:spTgt spid="66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图片12"/>
          <p:cNvPicPr>
            <a:picLocks noChangeAspect="1" noChangeArrowheads="1"/>
          </p:cNvPicPr>
          <p:nvPr/>
        </p:nvPicPr>
        <p:blipFill>
          <a:blip r:embed="rId2"/>
          <a:srcRect/>
          <a:stretch>
            <a:fillRect/>
          </a:stretch>
        </p:blipFill>
        <p:spPr bwMode="auto">
          <a:xfrm>
            <a:off x="0" y="-69850"/>
            <a:ext cx="9144000" cy="6927850"/>
          </a:xfrm>
          <a:prstGeom prst="rect">
            <a:avLst/>
          </a:prstGeom>
          <a:noFill/>
          <a:ln w="9525">
            <a:noFill/>
            <a:miter lim="800000"/>
            <a:headEnd/>
            <a:tailEnd/>
          </a:ln>
        </p:spPr>
      </p:pic>
      <p:sp>
        <p:nvSpPr>
          <p:cNvPr id="67587" name="TextBox 9"/>
          <p:cNvSpPr txBox="1">
            <a:spLocks noChangeArrowheads="1"/>
          </p:cNvSpPr>
          <p:nvPr/>
        </p:nvSpPr>
        <p:spPr bwMode="auto">
          <a:xfrm>
            <a:off x="46038" y="1066800"/>
            <a:ext cx="9123362" cy="3970338"/>
          </a:xfrm>
          <a:prstGeom prst="rect">
            <a:avLst/>
          </a:prstGeom>
          <a:noFill/>
          <a:ln w="9525">
            <a:noFill/>
            <a:miter lim="800000"/>
            <a:headEnd/>
            <a:tailEnd/>
          </a:ln>
        </p:spPr>
        <p:txBody>
          <a:bodyPr>
            <a:spAutoFit/>
          </a:bodyPr>
          <a:lstStyle/>
          <a:p>
            <a:r>
              <a:rPr lang="en-US" altLang="zh-CN" sz="2800">
                <a:latin typeface="Times New Roman" pitchFamily="18" charset="0"/>
              </a:rPr>
              <a:t>time explaining to me ______I understood completely.Thanks _____ them, I’ ve become interested in English and I’m good at it now! I’m so lucky to be a member of them. I think we should be thankful to the important people in our lives who helped and _________ us ---- our parents, our teachers and our friends. From now on, I’ll try to help others when they are in trouble. Now it’s time to say goodbye. I will remember my life in junior high school forever.</a:t>
            </a:r>
            <a:endParaRPr lang="zh-CN" altLang="en-US" sz="2800">
              <a:latin typeface="Times New Roman" pitchFamily="18" charset="0"/>
            </a:endParaRPr>
          </a:p>
        </p:txBody>
      </p:sp>
      <p:sp>
        <p:nvSpPr>
          <p:cNvPr id="11268" name="TextBox 1"/>
          <p:cNvSpPr txBox="1">
            <a:spLocks noChangeArrowheads="1"/>
          </p:cNvSpPr>
          <p:nvPr/>
        </p:nvSpPr>
        <p:spPr bwMode="auto">
          <a:xfrm>
            <a:off x="2832100" y="144780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to</a:t>
            </a:r>
            <a:endParaRPr lang="zh-CN" altLang="en-US" sz="2800">
              <a:solidFill>
                <a:srgbClr val="FF0000"/>
              </a:solidFill>
              <a:latin typeface="Times New Roman" pitchFamily="18" charset="0"/>
            </a:endParaRPr>
          </a:p>
        </p:txBody>
      </p:sp>
      <p:sp>
        <p:nvSpPr>
          <p:cNvPr id="11269" name="TextBox 5"/>
          <p:cNvSpPr txBox="1">
            <a:spLocks noChangeArrowheads="1"/>
          </p:cNvSpPr>
          <p:nvPr/>
        </p:nvSpPr>
        <p:spPr bwMode="auto">
          <a:xfrm>
            <a:off x="7010400" y="2809875"/>
            <a:ext cx="1803400" cy="523875"/>
          </a:xfrm>
          <a:prstGeom prst="rect">
            <a:avLst/>
          </a:prstGeom>
          <a:noFill/>
          <a:ln w="9525">
            <a:noFill/>
            <a:miter lim="800000"/>
            <a:headEnd/>
            <a:tailEnd/>
          </a:ln>
        </p:spPr>
        <p:txBody>
          <a:bodyPr wrap="none">
            <a:spAutoFit/>
          </a:bodyPr>
          <a:lstStyle/>
          <a:p>
            <a:pPr algn="ctr"/>
            <a:r>
              <a:rPr lang="en-US" altLang="zh-CN" sz="2800">
                <a:solidFill>
                  <a:srgbClr val="FF0000"/>
                </a:solidFill>
                <a:latin typeface="Times New Roman" pitchFamily="18" charset="0"/>
              </a:rPr>
              <a:t>supported</a:t>
            </a:r>
            <a:endParaRPr lang="zh-CN" altLang="en-US" sz="2800">
              <a:solidFill>
                <a:srgbClr val="FF0000"/>
              </a:solidFill>
              <a:latin typeface="Times New Roman" pitchFamily="18" charset="0"/>
            </a:endParaRPr>
          </a:p>
        </p:txBody>
      </p:sp>
      <p:sp>
        <p:nvSpPr>
          <p:cNvPr id="11270" name="TextBox 4"/>
          <p:cNvSpPr txBox="1">
            <a:spLocks noChangeArrowheads="1"/>
          </p:cNvSpPr>
          <p:nvPr/>
        </p:nvSpPr>
        <p:spPr bwMode="auto">
          <a:xfrm>
            <a:off x="3352800" y="103505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until</a:t>
            </a:r>
            <a:endParaRPr lang="zh-CN" altLang="en-US" sz="2800">
              <a:solidFill>
                <a:srgbClr val="FF0000"/>
              </a:solidFill>
              <a:latin typeface="Times New Roman" pitchFamily="18" charset="0"/>
            </a:endParaRPr>
          </a:p>
        </p:txBody>
      </p:sp>
      <p:pic>
        <p:nvPicPr>
          <p:cNvPr id="67591" name="Picture 2" descr="图片12"/>
          <p:cNvPicPr>
            <a:picLocks noChangeAspect="1" noChangeArrowheads="1"/>
          </p:cNvPicPr>
          <p:nvPr/>
        </p:nvPicPr>
        <p:blipFill>
          <a:blip r:embed="rId2"/>
          <a:srcRect/>
          <a:stretch>
            <a:fillRect/>
          </a:stretch>
        </p:blipFill>
        <p:spPr bwMode="auto">
          <a:xfrm>
            <a:off x="25400" y="-114300"/>
            <a:ext cx="9144000" cy="6927850"/>
          </a:xfrm>
          <a:prstGeom prst="rect">
            <a:avLst/>
          </a:prstGeom>
          <a:noFill/>
          <a:ln w="9525">
            <a:noFill/>
            <a:miter lim="800000"/>
            <a:headEnd/>
            <a:tailEnd/>
          </a:ln>
        </p:spPr>
      </p:pic>
      <p:sp>
        <p:nvSpPr>
          <p:cNvPr id="67592" name="WordArt 141"/>
          <p:cNvSpPr>
            <a:spLocks noChangeArrowheads="1" noChangeShapeType="1" noTextEdit="1"/>
          </p:cNvSpPr>
          <p:nvPr/>
        </p:nvSpPr>
        <p:spPr bwMode="auto">
          <a:xfrm>
            <a:off x="304800" y="304800"/>
            <a:ext cx="2133600" cy="1028700"/>
          </a:xfrm>
          <a:prstGeom prst="rect">
            <a:avLst/>
          </a:prstGeom>
        </p:spPr>
        <p:txBody>
          <a:bodyPr wrap="none" fromWordArt="1">
            <a:prstTxWarp prst="textSlantUp">
              <a:avLst>
                <a:gd name="adj" fmla="val 32056"/>
              </a:avLst>
            </a:prstTxWarp>
          </a:bodyPr>
          <a:lstStyle/>
          <a:p>
            <a:r>
              <a:rPr lang="en-US" altLang="zh-CN"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宋体"/>
                <a:ea typeface="宋体"/>
              </a:rPr>
              <a:t>Exercises:</a:t>
            </a:r>
            <a:endParaRPr lang="zh-CN" altLang="en-US"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宋体"/>
              <a:ea typeface="宋体"/>
            </a:endParaRPr>
          </a:p>
        </p:txBody>
      </p:sp>
      <p:sp>
        <p:nvSpPr>
          <p:cNvPr id="67593" name="TextBox 1"/>
          <p:cNvSpPr txBox="1">
            <a:spLocks noChangeArrowheads="1"/>
          </p:cNvSpPr>
          <p:nvPr/>
        </p:nvSpPr>
        <p:spPr bwMode="auto">
          <a:xfrm>
            <a:off x="-22225" y="1733550"/>
            <a:ext cx="9205913" cy="1569660"/>
          </a:xfrm>
          <a:prstGeom prst="rect">
            <a:avLst/>
          </a:prstGeom>
          <a:noFill/>
          <a:ln w="9525">
            <a:noFill/>
            <a:miter lim="800000"/>
            <a:headEnd/>
            <a:tailEnd/>
          </a:ln>
        </p:spPr>
        <p:txBody>
          <a:bodyPr>
            <a:spAutoFit/>
          </a:bodyPr>
          <a:lstStyle/>
          <a:p>
            <a:pPr marL="342900" indent="-342900">
              <a:lnSpc>
                <a:spcPct val="150000"/>
              </a:lnSpc>
            </a:pPr>
            <a:r>
              <a:rPr lang="en-US" altLang="zh-CN" sz="3200" b="1" dirty="0">
                <a:latin typeface="Times New Roman" pitchFamily="18" charset="0"/>
              </a:rPr>
              <a:t> 9. </a:t>
            </a:r>
            <a:r>
              <a:rPr lang="en-US" altLang="zh-CN" sz="3200" b="1" dirty="0" smtClean="0">
                <a:latin typeface="Times New Roman" pitchFamily="18" charset="0"/>
              </a:rPr>
              <a:t>I’ve already read it twice. It’s still my favorite book. (even though)</a:t>
            </a:r>
            <a:endParaRPr lang="en-US" altLang="zh-CN" sz="3200" b="1" dirty="0">
              <a:latin typeface="Times New Roman" pitchFamily="18" charset="0"/>
            </a:endParaRPr>
          </a:p>
        </p:txBody>
      </p:sp>
      <p:sp>
        <p:nvSpPr>
          <p:cNvPr id="67594" name="Text Box 10"/>
          <p:cNvSpPr txBox="1">
            <a:spLocks noChangeArrowheads="1"/>
          </p:cNvSpPr>
          <p:nvPr/>
        </p:nvSpPr>
        <p:spPr bwMode="auto">
          <a:xfrm>
            <a:off x="323850" y="3357563"/>
            <a:ext cx="8424863" cy="1077218"/>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en-US" altLang="zh-CN" sz="3200" b="1" dirty="0" smtClean="0">
                <a:solidFill>
                  <a:srgbClr val="FF0000"/>
                </a:solidFill>
                <a:latin typeface="Times New Roman" pitchFamily="18" charset="0"/>
              </a:rPr>
              <a:t>Even though I’ve already read it twice, it’s still my favorite book. </a:t>
            </a:r>
            <a:endParaRPr lang="en-US" altLang="zh-CN" sz="3200" b="1" dirty="0">
              <a:solidFill>
                <a:srgbClr val="FF0000"/>
              </a:solidFill>
              <a:latin typeface="Times New Roman" pitchFamily="18" charset="0"/>
            </a:endParaRPr>
          </a:p>
        </p:txBody>
      </p:sp>
      <p:pic>
        <p:nvPicPr>
          <p:cNvPr id="67595" name="Picture 11" descr="20060924175446255">
            <a:hlinkClick r:id="rId3" action="ppaction://hlinksldjump"/>
          </p:cNvPr>
          <p:cNvPicPr>
            <a:picLocks noChangeAspect="1" noChangeArrowheads="1" noCrop="1"/>
          </p:cNvPicPr>
          <p:nvPr/>
        </p:nvPicPr>
        <p:blipFill>
          <a:blip r:embed="rId4"/>
          <a:srcRect/>
          <a:stretch>
            <a:fillRect/>
          </a:stretch>
        </p:blipFill>
        <p:spPr bwMode="auto">
          <a:xfrm>
            <a:off x="6588125" y="5516563"/>
            <a:ext cx="9525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blinds(horizontal)">
                                      <p:cBhvr>
                                        <p:cTn id="7" dur="5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图片12"/>
          <p:cNvPicPr>
            <a:picLocks noChangeAspect="1" noChangeArrowheads="1"/>
          </p:cNvPicPr>
          <p:nvPr/>
        </p:nvPicPr>
        <p:blipFill>
          <a:blip r:embed="rId2"/>
          <a:srcRect/>
          <a:stretch>
            <a:fillRect/>
          </a:stretch>
        </p:blipFill>
        <p:spPr bwMode="auto">
          <a:xfrm>
            <a:off x="0" y="-69850"/>
            <a:ext cx="9144000" cy="6927850"/>
          </a:xfrm>
          <a:prstGeom prst="rect">
            <a:avLst/>
          </a:prstGeom>
          <a:noFill/>
          <a:ln w="9525">
            <a:noFill/>
            <a:miter lim="800000"/>
            <a:headEnd/>
            <a:tailEnd/>
          </a:ln>
        </p:spPr>
      </p:pic>
      <p:sp>
        <p:nvSpPr>
          <p:cNvPr id="67587" name="TextBox 9"/>
          <p:cNvSpPr txBox="1">
            <a:spLocks noChangeArrowheads="1"/>
          </p:cNvSpPr>
          <p:nvPr/>
        </p:nvSpPr>
        <p:spPr bwMode="auto">
          <a:xfrm>
            <a:off x="46038" y="1066800"/>
            <a:ext cx="9123362" cy="3970338"/>
          </a:xfrm>
          <a:prstGeom prst="rect">
            <a:avLst/>
          </a:prstGeom>
          <a:noFill/>
          <a:ln w="9525">
            <a:noFill/>
            <a:miter lim="800000"/>
            <a:headEnd/>
            <a:tailEnd/>
          </a:ln>
        </p:spPr>
        <p:txBody>
          <a:bodyPr>
            <a:spAutoFit/>
          </a:bodyPr>
          <a:lstStyle/>
          <a:p>
            <a:r>
              <a:rPr lang="en-US" altLang="zh-CN" sz="2800">
                <a:latin typeface="Times New Roman" pitchFamily="18" charset="0"/>
              </a:rPr>
              <a:t>time explaining to me ______I understood completely.Thanks _____ them, I’ ve become interested in English and I’m good at it now! I’m so lucky to be a member of them. I think we should be thankful to the important people in our lives who helped and _________ us ---- our parents, our teachers and our friends. From now on, I’ll try to help others when they are in trouble. Now it’s time to say goodbye. I will remember my life in junior high school forever.</a:t>
            </a:r>
            <a:endParaRPr lang="zh-CN" altLang="en-US" sz="2800">
              <a:latin typeface="Times New Roman" pitchFamily="18" charset="0"/>
            </a:endParaRPr>
          </a:p>
        </p:txBody>
      </p:sp>
      <p:sp>
        <p:nvSpPr>
          <p:cNvPr id="11268" name="TextBox 1"/>
          <p:cNvSpPr txBox="1">
            <a:spLocks noChangeArrowheads="1"/>
          </p:cNvSpPr>
          <p:nvPr/>
        </p:nvSpPr>
        <p:spPr bwMode="auto">
          <a:xfrm>
            <a:off x="2832100" y="144780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to</a:t>
            </a:r>
            <a:endParaRPr lang="zh-CN" altLang="en-US" sz="2800">
              <a:solidFill>
                <a:srgbClr val="FF0000"/>
              </a:solidFill>
              <a:latin typeface="Times New Roman" pitchFamily="18" charset="0"/>
            </a:endParaRPr>
          </a:p>
        </p:txBody>
      </p:sp>
      <p:sp>
        <p:nvSpPr>
          <p:cNvPr id="11269" name="TextBox 5"/>
          <p:cNvSpPr txBox="1">
            <a:spLocks noChangeArrowheads="1"/>
          </p:cNvSpPr>
          <p:nvPr/>
        </p:nvSpPr>
        <p:spPr bwMode="auto">
          <a:xfrm>
            <a:off x="7010400" y="2809875"/>
            <a:ext cx="1803400" cy="523875"/>
          </a:xfrm>
          <a:prstGeom prst="rect">
            <a:avLst/>
          </a:prstGeom>
          <a:noFill/>
          <a:ln w="9525">
            <a:noFill/>
            <a:miter lim="800000"/>
            <a:headEnd/>
            <a:tailEnd/>
          </a:ln>
        </p:spPr>
        <p:txBody>
          <a:bodyPr wrap="none">
            <a:spAutoFit/>
          </a:bodyPr>
          <a:lstStyle/>
          <a:p>
            <a:pPr algn="ctr"/>
            <a:r>
              <a:rPr lang="en-US" altLang="zh-CN" sz="2800">
                <a:solidFill>
                  <a:srgbClr val="FF0000"/>
                </a:solidFill>
                <a:latin typeface="Times New Roman" pitchFamily="18" charset="0"/>
              </a:rPr>
              <a:t>supported</a:t>
            </a:r>
            <a:endParaRPr lang="zh-CN" altLang="en-US" sz="2800">
              <a:solidFill>
                <a:srgbClr val="FF0000"/>
              </a:solidFill>
              <a:latin typeface="Times New Roman" pitchFamily="18" charset="0"/>
            </a:endParaRPr>
          </a:p>
        </p:txBody>
      </p:sp>
      <p:sp>
        <p:nvSpPr>
          <p:cNvPr id="11270" name="TextBox 4"/>
          <p:cNvSpPr txBox="1">
            <a:spLocks noChangeArrowheads="1"/>
          </p:cNvSpPr>
          <p:nvPr/>
        </p:nvSpPr>
        <p:spPr bwMode="auto">
          <a:xfrm>
            <a:off x="3352800" y="103505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until</a:t>
            </a:r>
            <a:endParaRPr lang="zh-CN" altLang="en-US" sz="2800">
              <a:solidFill>
                <a:srgbClr val="FF0000"/>
              </a:solidFill>
              <a:latin typeface="Times New Roman" pitchFamily="18" charset="0"/>
            </a:endParaRPr>
          </a:p>
        </p:txBody>
      </p:sp>
      <p:pic>
        <p:nvPicPr>
          <p:cNvPr id="67591" name="Picture 2" descr="图片12"/>
          <p:cNvPicPr>
            <a:picLocks noChangeAspect="1" noChangeArrowheads="1"/>
          </p:cNvPicPr>
          <p:nvPr/>
        </p:nvPicPr>
        <p:blipFill>
          <a:blip r:embed="rId2"/>
          <a:srcRect/>
          <a:stretch>
            <a:fillRect/>
          </a:stretch>
        </p:blipFill>
        <p:spPr bwMode="auto">
          <a:xfrm>
            <a:off x="25400" y="-114300"/>
            <a:ext cx="9144000" cy="6927850"/>
          </a:xfrm>
          <a:prstGeom prst="rect">
            <a:avLst/>
          </a:prstGeom>
          <a:noFill/>
          <a:ln w="9525">
            <a:noFill/>
            <a:miter lim="800000"/>
            <a:headEnd/>
            <a:tailEnd/>
          </a:ln>
        </p:spPr>
      </p:pic>
      <p:sp>
        <p:nvSpPr>
          <p:cNvPr id="67592" name="WordArt 141"/>
          <p:cNvSpPr>
            <a:spLocks noChangeArrowheads="1" noChangeShapeType="1" noTextEdit="1"/>
          </p:cNvSpPr>
          <p:nvPr/>
        </p:nvSpPr>
        <p:spPr bwMode="auto">
          <a:xfrm>
            <a:off x="304800" y="304800"/>
            <a:ext cx="2133600" cy="1028700"/>
          </a:xfrm>
          <a:prstGeom prst="rect">
            <a:avLst/>
          </a:prstGeom>
        </p:spPr>
        <p:txBody>
          <a:bodyPr wrap="none" fromWordArt="1">
            <a:prstTxWarp prst="textSlantUp">
              <a:avLst>
                <a:gd name="adj" fmla="val 32056"/>
              </a:avLst>
            </a:prstTxWarp>
          </a:bodyPr>
          <a:lstStyle/>
          <a:p>
            <a:r>
              <a:rPr lang="en-US" altLang="zh-CN"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宋体"/>
                <a:ea typeface="宋体"/>
              </a:rPr>
              <a:t>Exercises:</a:t>
            </a:r>
            <a:endParaRPr lang="zh-CN" altLang="en-US"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宋体"/>
              <a:ea typeface="宋体"/>
            </a:endParaRPr>
          </a:p>
        </p:txBody>
      </p:sp>
      <p:sp>
        <p:nvSpPr>
          <p:cNvPr id="67593" name="TextBox 1"/>
          <p:cNvSpPr txBox="1">
            <a:spLocks noChangeArrowheads="1"/>
          </p:cNvSpPr>
          <p:nvPr/>
        </p:nvSpPr>
        <p:spPr bwMode="auto">
          <a:xfrm>
            <a:off x="-22225" y="1733550"/>
            <a:ext cx="9205913" cy="1569660"/>
          </a:xfrm>
          <a:prstGeom prst="rect">
            <a:avLst/>
          </a:prstGeom>
          <a:noFill/>
          <a:ln w="9525">
            <a:noFill/>
            <a:miter lim="800000"/>
            <a:headEnd/>
            <a:tailEnd/>
          </a:ln>
        </p:spPr>
        <p:txBody>
          <a:bodyPr>
            <a:spAutoFit/>
          </a:bodyPr>
          <a:lstStyle/>
          <a:p>
            <a:pPr marL="342900" indent="-342900">
              <a:lnSpc>
                <a:spcPct val="150000"/>
              </a:lnSpc>
            </a:pPr>
            <a:r>
              <a:rPr lang="en-US" altLang="zh-CN" sz="3200" b="1" dirty="0">
                <a:latin typeface="Times New Roman" pitchFamily="18" charset="0"/>
              </a:rPr>
              <a:t> </a:t>
            </a:r>
            <a:r>
              <a:rPr lang="en-US" altLang="zh-CN" sz="3200" b="1" dirty="0" smtClean="0">
                <a:latin typeface="Times New Roman" pitchFamily="18" charset="0"/>
              </a:rPr>
              <a:t>10. I’ll keep it forever. The book is old. </a:t>
            </a:r>
          </a:p>
          <a:p>
            <a:pPr marL="342900" indent="-342900">
              <a:lnSpc>
                <a:spcPct val="150000"/>
              </a:lnSpc>
            </a:pPr>
            <a:r>
              <a:rPr lang="en-US" altLang="zh-CN" sz="3200" b="1" dirty="0">
                <a:latin typeface="Times New Roman" pitchFamily="18" charset="0"/>
              </a:rPr>
              <a:t> </a:t>
            </a:r>
            <a:r>
              <a:rPr lang="en-US" altLang="zh-CN" sz="3200" b="1" dirty="0" smtClean="0">
                <a:latin typeface="Times New Roman" pitchFamily="18" charset="0"/>
              </a:rPr>
              <a:t>    (no matter how)</a:t>
            </a:r>
            <a:endParaRPr lang="en-US" altLang="zh-CN" sz="3200" b="1" dirty="0">
              <a:latin typeface="Times New Roman" pitchFamily="18" charset="0"/>
            </a:endParaRPr>
          </a:p>
        </p:txBody>
      </p:sp>
      <p:sp>
        <p:nvSpPr>
          <p:cNvPr id="67594" name="Text Box 10"/>
          <p:cNvSpPr txBox="1">
            <a:spLocks noChangeArrowheads="1"/>
          </p:cNvSpPr>
          <p:nvPr/>
        </p:nvSpPr>
        <p:spPr bwMode="auto">
          <a:xfrm>
            <a:off x="323850" y="3357563"/>
            <a:ext cx="8424863" cy="1077218"/>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r>
              <a:rPr lang="en-US" altLang="zh-CN" sz="3200" b="1" dirty="0" smtClean="0">
                <a:solidFill>
                  <a:srgbClr val="FF0000"/>
                </a:solidFill>
                <a:latin typeface="Times New Roman" pitchFamily="18" charset="0"/>
              </a:rPr>
              <a:t>No matter how old the book is, I’ll keep it forever.</a:t>
            </a:r>
            <a:endParaRPr lang="en-US" altLang="zh-CN" sz="3200" b="1" dirty="0">
              <a:solidFill>
                <a:srgbClr val="FF0000"/>
              </a:solidFill>
              <a:latin typeface="Times New Roman" pitchFamily="18" charset="0"/>
            </a:endParaRPr>
          </a:p>
        </p:txBody>
      </p:sp>
      <p:pic>
        <p:nvPicPr>
          <p:cNvPr id="67595" name="Picture 11" descr="20060924175446255">
            <a:hlinkClick r:id="rId3" action="ppaction://hlinksldjump"/>
          </p:cNvPr>
          <p:cNvPicPr>
            <a:picLocks noChangeAspect="1" noChangeArrowheads="1" noCrop="1"/>
          </p:cNvPicPr>
          <p:nvPr/>
        </p:nvPicPr>
        <p:blipFill>
          <a:blip r:embed="rId4"/>
          <a:srcRect/>
          <a:stretch>
            <a:fillRect/>
          </a:stretch>
        </p:blipFill>
        <p:spPr bwMode="auto">
          <a:xfrm>
            <a:off x="6588125" y="5516563"/>
            <a:ext cx="952500" cy="1143000"/>
          </a:xfrm>
          <a:prstGeom prst="rect">
            <a:avLst/>
          </a:prstGeom>
          <a:noFill/>
        </p:spPr>
      </p:pic>
    </p:spTree>
    <p:extLst>
      <p:ext uri="{BB962C8B-B14F-4D97-AF65-F5344CB8AC3E}">
        <p14:creationId xmlns:p14="http://schemas.microsoft.com/office/powerpoint/2010/main" xmlns="" val="155648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7594"/>
                                        </p:tgtEl>
                                        <p:attrNameLst>
                                          <p:attrName>style.visibility</p:attrName>
                                        </p:attrNameLst>
                                      </p:cBhvr>
                                      <p:to>
                                        <p:strVal val="visible"/>
                                      </p:to>
                                    </p:set>
                                    <p:animEffect transition="in" filter="blinds(horizontal)">
                                      <p:cBhvr>
                                        <p:cTn id="7" dur="5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descr="图片12"/>
          <p:cNvPicPr>
            <a:picLocks noChangeAspect="1" noChangeArrowheads="1"/>
          </p:cNvPicPr>
          <p:nvPr/>
        </p:nvPicPr>
        <p:blipFill>
          <a:blip r:embed="rId2"/>
          <a:srcRect/>
          <a:stretch>
            <a:fillRect/>
          </a:stretch>
        </p:blipFill>
        <p:spPr bwMode="auto">
          <a:xfrm>
            <a:off x="0" y="25400"/>
            <a:ext cx="9144000" cy="6927850"/>
          </a:xfrm>
          <a:prstGeom prst="rect">
            <a:avLst/>
          </a:prstGeom>
          <a:noFill/>
          <a:ln w="9525">
            <a:noFill/>
            <a:miter lim="800000"/>
            <a:headEnd/>
            <a:tailEnd/>
          </a:ln>
        </p:spPr>
      </p:pic>
      <p:sp>
        <p:nvSpPr>
          <p:cNvPr id="3" name="TextBox 2"/>
          <p:cNvSpPr txBox="1">
            <a:spLocks noChangeArrowheads="1"/>
          </p:cNvSpPr>
          <p:nvPr/>
        </p:nvSpPr>
        <p:spPr bwMode="auto">
          <a:xfrm>
            <a:off x="0" y="1663700"/>
            <a:ext cx="10085388" cy="4524375"/>
          </a:xfrm>
          <a:prstGeom prst="rect">
            <a:avLst/>
          </a:prstGeom>
          <a:noFill/>
          <a:ln w="9525">
            <a:noFill/>
            <a:miter lim="800000"/>
            <a:headEnd/>
            <a:tailEnd/>
          </a:ln>
        </p:spPr>
        <p:txBody>
          <a:bodyPr>
            <a:spAutoFit/>
          </a:bodyPr>
          <a:lstStyle/>
          <a:p>
            <a:pPr>
              <a:lnSpc>
                <a:spcPct val="150000"/>
              </a:lnSpc>
            </a:pPr>
            <a:r>
              <a:rPr lang="en-US" altLang="zh-CN" sz="3200" b="1" dirty="0">
                <a:solidFill>
                  <a:srgbClr val="FF0000"/>
                </a:solidFill>
                <a:latin typeface="Times New Roman" pitchFamily="18" charset="0"/>
              </a:rPr>
              <a:t>   </a:t>
            </a:r>
            <a:r>
              <a:rPr lang="en-US" altLang="zh-CN" sz="3200" b="1" dirty="0">
                <a:solidFill>
                  <a:srgbClr val="0033CC"/>
                </a:solidFill>
                <a:latin typeface="Times New Roman" pitchFamily="18" charset="0"/>
              </a:rPr>
              <a:t>Ms. Liu                </a:t>
            </a:r>
          </a:p>
          <a:p>
            <a:pPr>
              <a:lnSpc>
                <a:spcPct val="150000"/>
              </a:lnSpc>
            </a:pPr>
            <a:r>
              <a:rPr lang="en-US" altLang="zh-CN" sz="3200" b="1" dirty="0">
                <a:solidFill>
                  <a:srgbClr val="0033CC"/>
                </a:solidFill>
                <a:latin typeface="Times New Roman" pitchFamily="18" charset="0"/>
              </a:rPr>
              <a:t>  </a:t>
            </a:r>
            <a:r>
              <a:rPr lang="en-US" altLang="zh-CN" sz="3200" b="1" dirty="0" smtClean="0">
                <a:solidFill>
                  <a:srgbClr val="0033CC"/>
                </a:solidFill>
                <a:latin typeface="Times New Roman" pitchFamily="18" charset="0"/>
              </a:rPr>
              <a:t>  22 years </a:t>
            </a:r>
            <a:r>
              <a:rPr lang="en-US" altLang="zh-CN" sz="3200" b="1" dirty="0">
                <a:solidFill>
                  <a:srgbClr val="0033CC"/>
                </a:solidFill>
                <a:latin typeface="Times New Roman" pitchFamily="18" charset="0"/>
              </a:rPr>
              <a:t>ago         </a:t>
            </a:r>
          </a:p>
          <a:p>
            <a:pPr>
              <a:lnSpc>
                <a:spcPct val="150000"/>
              </a:lnSpc>
            </a:pPr>
            <a:r>
              <a:rPr lang="en-US" altLang="zh-CN" sz="3200" b="1" dirty="0">
                <a:solidFill>
                  <a:srgbClr val="0033CC"/>
                </a:solidFill>
                <a:latin typeface="Times New Roman" pitchFamily="18" charset="0"/>
              </a:rPr>
              <a:t>    since 1993</a:t>
            </a:r>
          </a:p>
          <a:p>
            <a:pPr>
              <a:lnSpc>
                <a:spcPct val="150000"/>
              </a:lnSpc>
            </a:pPr>
            <a:r>
              <a:rPr lang="en-US" altLang="zh-CN" sz="3200" b="1" dirty="0">
                <a:solidFill>
                  <a:srgbClr val="0033CC"/>
                </a:solidFill>
                <a:latin typeface="Times New Roman" pitchFamily="18" charset="0"/>
              </a:rPr>
              <a:t>    Because I won a prize of English </a:t>
            </a:r>
            <a:r>
              <a:rPr lang="en-US" altLang="zh-CN" sz="3200" b="1" dirty="0" smtClean="0">
                <a:solidFill>
                  <a:srgbClr val="0033CC"/>
                </a:solidFill>
                <a:latin typeface="Times New Roman" pitchFamily="18" charset="0"/>
              </a:rPr>
              <a:t> </a:t>
            </a:r>
            <a:r>
              <a:rPr lang="en-US" altLang="zh-CN" sz="3200" b="1" dirty="0">
                <a:solidFill>
                  <a:srgbClr val="0033CC"/>
                </a:solidFill>
                <a:latin typeface="Times New Roman" pitchFamily="18" charset="0"/>
              </a:rPr>
              <a:t>contest.</a:t>
            </a:r>
          </a:p>
          <a:p>
            <a:pPr>
              <a:lnSpc>
                <a:spcPct val="150000"/>
              </a:lnSpc>
            </a:pPr>
            <a:r>
              <a:rPr lang="en-US" altLang="zh-CN" sz="3200" b="1" dirty="0">
                <a:solidFill>
                  <a:srgbClr val="0033CC"/>
                </a:solidFill>
                <a:latin typeface="Times New Roman" pitchFamily="18" charset="0"/>
              </a:rPr>
              <a:t>    I like it very much.</a:t>
            </a:r>
          </a:p>
          <a:p>
            <a:pPr>
              <a:lnSpc>
                <a:spcPct val="150000"/>
              </a:lnSpc>
            </a:pPr>
            <a:r>
              <a:rPr lang="en-US" altLang="zh-CN" sz="3200" b="1" dirty="0">
                <a:solidFill>
                  <a:srgbClr val="0033CC"/>
                </a:solidFill>
                <a:latin typeface="Times New Roman" pitchFamily="18" charset="0"/>
              </a:rPr>
              <a:t>    I will </a:t>
            </a:r>
            <a:r>
              <a:rPr lang="en-US" altLang="zh-CN" sz="3200" b="1" dirty="0" smtClean="0">
                <a:solidFill>
                  <a:srgbClr val="0033CC"/>
                </a:solidFill>
                <a:latin typeface="Times New Roman" pitchFamily="18" charset="0"/>
              </a:rPr>
              <a:t>keep it forever.</a:t>
            </a:r>
            <a:endParaRPr lang="en-US" altLang="zh-CN" sz="3200" b="1" dirty="0">
              <a:solidFill>
                <a:srgbClr val="0033CC"/>
              </a:solidFill>
              <a:latin typeface="Times New Roman" pitchFamily="18" charset="0"/>
            </a:endParaRPr>
          </a:p>
        </p:txBody>
      </p:sp>
      <p:pic>
        <p:nvPicPr>
          <p:cNvPr id="23555" name="图片 1"/>
          <p:cNvPicPr>
            <a:picLocks noChangeAspect="1"/>
          </p:cNvPicPr>
          <p:nvPr/>
        </p:nvPicPr>
        <p:blipFill>
          <a:blip r:embed="rId3"/>
          <a:srcRect/>
          <a:stretch>
            <a:fillRect/>
          </a:stretch>
        </p:blipFill>
        <p:spPr bwMode="auto">
          <a:xfrm>
            <a:off x="4260850" y="0"/>
            <a:ext cx="4883150" cy="32845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2" descr="图片12"/>
          <p:cNvPicPr>
            <a:picLocks noChangeAspect="1" noChangeArrowheads="1"/>
          </p:cNvPicPr>
          <p:nvPr/>
        </p:nvPicPr>
        <p:blipFill>
          <a:blip r:embed="rId4"/>
          <a:srcRect/>
          <a:stretch>
            <a:fillRect/>
          </a:stretch>
        </p:blipFill>
        <p:spPr bwMode="auto">
          <a:xfrm>
            <a:off x="63500" y="460375"/>
            <a:ext cx="9144000" cy="6858000"/>
          </a:xfrm>
          <a:prstGeom prst="rect">
            <a:avLst/>
          </a:prstGeom>
          <a:noFill/>
          <a:ln w="9525">
            <a:noFill/>
            <a:miter lim="800000"/>
            <a:headEnd/>
            <a:tailEnd/>
          </a:ln>
        </p:spPr>
      </p:pic>
      <p:sp>
        <p:nvSpPr>
          <p:cNvPr id="24578" name="WordArt 3"/>
          <p:cNvSpPr>
            <a:spLocks noChangeArrowheads="1" noChangeShapeType="1" noTextEdit="1"/>
          </p:cNvSpPr>
          <p:nvPr/>
        </p:nvSpPr>
        <p:spPr bwMode="auto">
          <a:xfrm>
            <a:off x="179512" y="0"/>
            <a:ext cx="2530475" cy="939801"/>
          </a:xfrm>
          <a:prstGeom prst="rect">
            <a:avLst/>
          </a:prstGeom>
        </p:spPr>
        <p:txBody>
          <a:bodyPr wrap="none" fromWordArt="1">
            <a:prstTxWarp prst="textSlantUp">
              <a:avLst>
                <a:gd name="adj" fmla="val 32056"/>
              </a:avLst>
            </a:prstTxWarp>
          </a:bodyPr>
          <a:lstStyle/>
          <a:p>
            <a:r>
              <a:rPr lang="en-US" altLang="zh-CN"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a:rPr>
              <a:t>Pair work</a:t>
            </a:r>
            <a:endParaRPr lang="zh-CN" alt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a:endParaRPr>
          </a:p>
        </p:txBody>
      </p:sp>
      <p:sp>
        <p:nvSpPr>
          <p:cNvPr id="24579" name="TextBox 10"/>
          <p:cNvSpPr txBox="1">
            <a:spLocks noChangeArrowheads="1"/>
          </p:cNvSpPr>
          <p:nvPr/>
        </p:nvSpPr>
        <p:spPr bwMode="auto">
          <a:xfrm>
            <a:off x="-107950" y="765175"/>
            <a:ext cx="6664325" cy="6556375"/>
          </a:xfrm>
          <a:prstGeom prst="rect">
            <a:avLst/>
          </a:prstGeom>
          <a:noFill/>
          <a:ln w="9525">
            <a:noFill/>
            <a:miter lim="800000"/>
            <a:headEnd/>
            <a:tailEnd/>
          </a:ln>
        </p:spPr>
        <p:txBody>
          <a:bodyPr>
            <a:spAutoFit/>
          </a:bodyPr>
          <a:lstStyle/>
          <a:p>
            <a:r>
              <a:rPr lang="en-US" altLang="zh-CN" sz="2800" b="1">
                <a:latin typeface="Times New Roman" pitchFamily="18" charset="0"/>
              </a:rPr>
              <a:t>  A: </a:t>
            </a:r>
            <a:r>
              <a:rPr lang="en-US" altLang="zh-CN" sz="2800" b="1">
                <a:solidFill>
                  <a:srgbClr val="C00000"/>
                </a:solidFill>
                <a:latin typeface="Times New Roman" pitchFamily="18" charset="0"/>
              </a:rPr>
              <a:t>What</a:t>
            </a:r>
            <a:r>
              <a:rPr lang="en-US" altLang="zh-CN" sz="2800" b="1">
                <a:latin typeface="Times New Roman" pitchFamily="18" charset="0"/>
              </a:rPr>
              <a:t> brings you sweet memories?</a:t>
            </a:r>
          </a:p>
          <a:p>
            <a:r>
              <a:rPr lang="en-US" altLang="zh-CN" sz="2800" b="1">
                <a:latin typeface="Times New Roman" pitchFamily="18" charset="0"/>
              </a:rPr>
              <a:t>  B: …</a:t>
            </a:r>
          </a:p>
          <a:p>
            <a:r>
              <a:rPr lang="en-US" altLang="zh-CN" sz="2800" b="1">
                <a:latin typeface="Times New Roman" pitchFamily="18" charset="0"/>
              </a:rPr>
              <a:t>  A: </a:t>
            </a:r>
            <a:r>
              <a:rPr lang="en-US" altLang="zh-CN" sz="2800" b="1">
                <a:solidFill>
                  <a:srgbClr val="C00000"/>
                </a:solidFill>
                <a:latin typeface="Times New Roman" pitchFamily="18" charset="0"/>
              </a:rPr>
              <a:t>Who</a:t>
            </a:r>
            <a:r>
              <a:rPr lang="en-US" altLang="zh-CN" sz="2800" b="1">
                <a:latin typeface="Times New Roman" pitchFamily="18" charset="0"/>
              </a:rPr>
              <a:t> gave it to  you?</a:t>
            </a:r>
          </a:p>
          <a:p>
            <a:r>
              <a:rPr lang="en-US" altLang="zh-CN" sz="2800" b="1">
                <a:latin typeface="Times New Roman" pitchFamily="18" charset="0"/>
              </a:rPr>
              <a:t>  B:  …</a:t>
            </a:r>
          </a:p>
          <a:p>
            <a:r>
              <a:rPr lang="en-US" altLang="zh-CN" sz="2800" b="1">
                <a:latin typeface="Times New Roman" pitchFamily="18" charset="0"/>
              </a:rPr>
              <a:t>  A: </a:t>
            </a:r>
            <a:r>
              <a:rPr lang="en-US" altLang="zh-CN" sz="2800" b="1">
                <a:solidFill>
                  <a:srgbClr val="C00000"/>
                </a:solidFill>
                <a:latin typeface="Times New Roman" pitchFamily="18" charset="0"/>
              </a:rPr>
              <a:t>When</a:t>
            </a:r>
            <a:r>
              <a:rPr lang="en-US" altLang="zh-CN" sz="2800" b="1">
                <a:latin typeface="Times New Roman" pitchFamily="18" charset="0"/>
              </a:rPr>
              <a:t> did he / she give it to you ?</a:t>
            </a:r>
          </a:p>
          <a:p>
            <a:r>
              <a:rPr lang="en-US" altLang="zh-CN" sz="2800" b="1">
                <a:latin typeface="Times New Roman" pitchFamily="18" charset="0"/>
              </a:rPr>
              <a:t>  B:When I was …/…years ago…</a:t>
            </a:r>
          </a:p>
          <a:p>
            <a:r>
              <a:rPr lang="en-US" altLang="zh-CN" sz="2800" b="1">
                <a:latin typeface="Times New Roman" pitchFamily="18" charset="0"/>
              </a:rPr>
              <a:t>  A: </a:t>
            </a:r>
            <a:r>
              <a:rPr lang="en-US" altLang="zh-CN" sz="2800" b="1">
                <a:solidFill>
                  <a:srgbClr val="C00000"/>
                </a:solidFill>
                <a:latin typeface="Times New Roman" pitchFamily="18" charset="0"/>
              </a:rPr>
              <a:t>How long </a:t>
            </a:r>
            <a:r>
              <a:rPr lang="en-US" altLang="zh-CN" sz="2800" b="1">
                <a:latin typeface="Times New Roman" pitchFamily="18" charset="0"/>
              </a:rPr>
              <a:t>have you ….?</a:t>
            </a:r>
          </a:p>
          <a:p>
            <a:r>
              <a:rPr lang="en-US" altLang="zh-CN" sz="2800" b="1">
                <a:latin typeface="Times New Roman" pitchFamily="18" charset="0"/>
              </a:rPr>
              <a:t>  B:I have … for/since…</a:t>
            </a:r>
          </a:p>
          <a:p>
            <a:r>
              <a:rPr lang="en-US" altLang="zh-CN" sz="2800" b="1">
                <a:latin typeface="Times New Roman" pitchFamily="18" charset="0"/>
              </a:rPr>
              <a:t>  A:</a:t>
            </a:r>
            <a:r>
              <a:rPr lang="en-US" altLang="zh-CN" sz="2800" b="1">
                <a:solidFill>
                  <a:srgbClr val="FF0000"/>
                </a:solidFill>
                <a:latin typeface="Times New Roman" pitchFamily="18" charset="0"/>
              </a:rPr>
              <a:t>Why</a:t>
            </a:r>
            <a:r>
              <a:rPr lang="en-US" altLang="zh-CN" sz="2800" b="1">
                <a:latin typeface="Times New Roman" pitchFamily="18" charset="0"/>
              </a:rPr>
              <a:t> did he/she give you?</a:t>
            </a:r>
          </a:p>
          <a:p>
            <a:r>
              <a:rPr lang="en-US" altLang="zh-CN" sz="2800" b="1">
                <a:latin typeface="Times New Roman" pitchFamily="18" charset="0"/>
              </a:rPr>
              <a:t>  B:…</a:t>
            </a:r>
          </a:p>
          <a:p>
            <a:r>
              <a:rPr lang="en-US" altLang="zh-CN" sz="2800" b="1">
                <a:latin typeface="Times New Roman" pitchFamily="18" charset="0"/>
              </a:rPr>
              <a:t>  A:</a:t>
            </a:r>
            <a:r>
              <a:rPr lang="en-US" altLang="zh-CN" sz="2800" b="1">
                <a:solidFill>
                  <a:srgbClr val="C00000"/>
                </a:solidFill>
                <a:latin typeface="Times New Roman" pitchFamily="18" charset="0"/>
              </a:rPr>
              <a:t>How</a:t>
            </a:r>
            <a:r>
              <a:rPr lang="en-US" altLang="zh-CN" sz="2800" b="1">
                <a:latin typeface="Times New Roman" pitchFamily="18" charset="0"/>
              </a:rPr>
              <a:t> do you like it?</a:t>
            </a:r>
          </a:p>
          <a:p>
            <a:r>
              <a:rPr lang="en-US" altLang="zh-CN" sz="2800" b="1">
                <a:latin typeface="Times New Roman" pitchFamily="18" charset="0"/>
              </a:rPr>
              <a:t>  B: …</a:t>
            </a:r>
          </a:p>
          <a:p>
            <a:r>
              <a:rPr lang="en-US" altLang="zh-CN" sz="2800" b="1">
                <a:latin typeface="Times New Roman" pitchFamily="18" charset="0"/>
              </a:rPr>
              <a:t>  A: </a:t>
            </a:r>
            <a:r>
              <a:rPr lang="en-US" altLang="zh-CN" sz="2800" b="1">
                <a:solidFill>
                  <a:srgbClr val="C00000"/>
                </a:solidFill>
                <a:latin typeface="Times New Roman" pitchFamily="18" charset="0"/>
              </a:rPr>
              <a:t>What</a:t>
            </a:r>
            <a:r>
              <a:rPr lang="en-US" altLang="zh-CN" sz="2800" b="1">
                <a:latin typeface="Times New Roman" pitchFamily="18" charset="0"/>
              </a:rPr>
              <a:t> will you do with it?</a:t>
            </a:r>
          </a:p>
          <a:p>
            <a:r>
              <a:rPr lang="en-US" altLang="zh-CN" sz="2800" b="1">
                <a:latin typeface="Times New Roman" pitchFamily="18" charset="0"/>
              </a:rPr>
              <a:t>  B:…</a:t>
            </a:r>
          </a:p>
          <a:p>
            <a:endParaRPr lang="zh-CN" altLang="en-US" sz="2800" b="1">
              <a:latin typeface="Times New Roman" pitchFamily="18" charset="0"/>
            </a:endParaRPr>
          </a:p>
        </p:txBody>
      </p:sp>
      <p:pic>
        <p:nvPicPr>
          <p:cNvPr id="12" name="8B U10 Section A 3a.mp3">
            <a:hlinkClick r:id="" action="ppaction://media"/>
          </p:cNvPr>
          <p:cNvPicPr>
            <a:picLocks noRot="1" noChangeAspect="1"/>
          </p:cNvPicPr>
          <p:nvPr>
            <a:audioFile r:link="rId1"/>
          </p:nvPr>
        </p:nvPicPr>
        <p:blipFill>
          <a:blip r:embed="rId5" cstate="print"/>
          <a:srcRect/>
          <a:stretch>
            <a:fillRect/>
          </a:stretch>
        </p:blipFill>
        <p:spPr bwMode="auto">
          <a:xfrm>
            <a:off x="8001000" y="5673725"/>
            <a:ext cx="609600" cy="609600"/>
          </a:xfrm>
          <a:prstGeom prst="rect">
            <a:avLst/>
          </a:prstGeom>
          <a:noFill/>
          <a:ln w="9525">
            <a:noFill/>
            <a:miter lim="800000"/>
            <a:headEnd/>
            <a:tailEnd/>
          </a:ln>
        </p:spPr>
      </p:pic>
      <p:pic>
        <p:nvPicPr>
          <p:cNvPr id="24581" name="图片 1"/>
          <p:cNvPicPr>
            <a:picLocks noChangeAspect="1"/>
          </p:cNvPicPr>
          <p:nvPr/>
        </p:nvPicPr>
        <p:blipFill>
          <a:blip r:embed="rId6"/>
          <a:srcRect/>
          <a:stretch>
            <a:fillRect/>
          </a:stretch>
        </p:blipFill>
        <p:spPr bwMode="auto">
          <a:xfrm>
            <a:off x="5867400" y="74613"/>
            <a:ext cx="3201988" cy="3786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79125"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图片12"/>
          <p:cNvPicPr>
            <a:picLocks noChangeAspect="1" noChangeArrowheads="1"/>
          </p:cNvPicPr>
          <p:nvPr/>
        </p:nvPicPr>
        <p:blipFill>
          <a:blip r:embed="rId2"/>
          <a:srcRect/>
          <a:stretch>
            <a:fillRect/>
          </a:stretch>
        </p:blipFill>
        <p:spPr bwMode="auto">
          <a:xfrm>
            <a:off x="0" y="-69850"/>
            <a:ext cx="9144000" cy="6927850"/>
          </a:xfrm>
          <a:prstGeom prst="rect">
            <a:avLst/>
          </a:prstGeom>
          <a:noFill/>
          <a:ln w="9525">
            <a:noFill/>
            <a:miter lim="800000"/>
            <a:headEnd/>
            <a:tailEnd/>
          </a:ln>
        </p:spPr>
      </p:pic>
      <p:pic>
        <p:nvPicPr>
          <p:cNvPr id="15362" name="图片 2"/>
          <p:cNvPicPr>
            <a:picLocks noChangeAspect="1"/>
          </p:cNvPicPr>
          <p:nvPr/>
        </p:nvPicPr>
        <p:blipFill>
          <a:blip r:embed="rId3"/>
          <a:srcRect/>
          <a:stretch>
            <a:fillRect/>
          </a:stretch>
        </p:blipFill>
        <p:spPr bwMode="auto">
          <a:xfrm>
            <a:off x="4648200" y="-69850"/>
            <a:ext cx="4495800" cy="3282950"/>
          </a:xfrm>
          <a:prstGeom prst="rect">
            <a:avLst/>
          </a:prstGeom>
          <a:noFill/>
          <a:ln w="9525">
            <a:noFill/>
            <a:miter lim="800000"/>
            <a:headEnd/>
            <a:tailEnd/>
          </a:ln>
        </p:spPr>
      </p:pic>
      <p:pic>
        <p:nvPicPr>
          <p:cNvPr id="15363" name="图片 3"/>
          <p:cNvPicPr>
            <a:picLocks noChangeAspect="1"/>
          </p:cNvPicPr>
          <p:nvPr/>
        </p:nvPicPr>
        <p:blipFill>
          <a:blip r:embed="rId4"/>
          <a:srcRect/>
          <a:stretch>
            <a:fillRect/>
          </a:stretch>
        </p:blipFill>
        <p:spPr bwMode="auto">
          <a:xfrm>
            <a:off x="0" y="-69850"/>
            <a:ext cx="4648200" cy="3282950"/>
          </a:xfrm>
          <a:prstGeom prst="rect">
            <a:avLst/>
          </a:prstGeom>
          <a:noFill/>
          <a:ln w="9525">
            <a:noFill/>
            <a:miter lim="800000"/>
            <a:headEnd/>
            <a:tailEnd/>
          </a:ln>
        </p:spPr>
      </p:pic>
      <p:pic>
        <p:nvPicPr>
          <p:cNvPr id="15364" name="图片 1"/>
          <p:cNvPicPr>
            <a:picLocks noChangeAspect="1"/>
          </p:cNvPicPr>
          <p:nvPr/>
        </p:nvPicPr>
        <p:blipFill>
          <a:blip r:embed="rId5"/>
          <a:srcRect/>
          <a:stretch>
            <a:fillRect/>
          </a:stretch>
        </p:blipFill>
        <p:spPr bwMode="auto">
          <a:xfrm>
            <a:off x="4648200" y="3213100"/>
            <a:ext cx="4495800" cy="3600450"/>
          </a:xfrm>
          <a:prstGeom prst="rect">
            <a:avLst/>
          </a:prstGeom>
          <a:noFill/>
          <a:ln w="9525">
            <a:noFill/>
            <a:miter lim="800000"/>
            <a:headEnd/>
            <a:tailEnd/>
          </a:ln>
        </p:spPr>
      </p:pic>
      <p:pic>
        <p:nvPicPr>
          <p:cNvPr id="15365" name="图片 2"/>
          <p:cNvPicPr>
            <a:picLocks noChangeAspect="1"/>
          </p:cNvPicPr>
          <p:nvPr/>
        </p:nvPicPr>
        <p:blipFill>
          <a:blip r:embed="rId6"/>
          <a:srcRect/>
          <a:stretch>
            <a:fillRect/>
          </a:stretch>
        </p:blipFill>
        <p:spPr bwMode="auto">
          <a:xfrm>
            <a:off x="0" y="3213100"/>
            <a:ext cx="4648200" cy="3644900"/>
          </a:xfrm>
          <a:prstGeom prst="rect">
            <a:avLst/>
          </a:prstGeom>
          <a:noFill/>
          <a:ln w="9525">
            <a:noFill/>
            <a:miter lim="800000"/>
            <a:headEnd/>
            <a:tailEnd/>
          </a:ln>
        </p:spPr>
      </p:pic>
    </p:spTree>
    <p:extLst>
      <p:ext uri="{BB962C8B-B14F-4D97-AF65-F5344CB8AC3E}">
        <p14:creationId xmlns:p14="http://schemas.microsoft.com/office/powerpoint/2010/main" xmlns="" val="18362098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图片12"/>
          <p:cNvPicPr>
            <a:picLocks noChangeAspect="1" noChangeArrowheads="1"/>
          </p:cNvPicPr>
          <p:nvPr/>
        </p:nvPicPr>
        <p:blipFill>
          <a:blip r:embed="rId2"/>
          <a:srcRect/>
          <a:stretch>
            <a:fillRect/>
          </a:stretch>
        </p:blipFill>
        <p:spPr bwMode="auto">
          <a:xfrm>
            <a:off x="-304800" y="-46038"/>
            <a:ext cx="9144000" cy="6927851"/>
          </a:xfrm>
          <a:prstGeom prst="rect">
            <a:avLst/>
          </a:prstGeom>
          <a:noFill/>
          <a:ln w="9525">
            <a:noFill/>
            <a:miter lim="800000"/>
            <a:headEnd/>
            <a:tailEnd/>
          </a:ln>
        </p:spPr>
      </p:pic>
      <p:pic>
        <p:nvPicPr>
          <p:cNvPr id="14338" name="图片 1"/>
          <p:cNvPicPr>
            <a:picLocks noChangeAspect="1"/>
          </p:cNvPicPr>
          <p:nvPr/>
        </p:nvPicPr>
        <p:blipFill>
          <a:blip r:embed="rId3"/>
          <a:srcRect/>
          <a:stretch>
            <a:fillRect/>
          </a:stretch>
        </p:blipFill>
        <p:spPr bwMode="auto">
          <a:xfrm>
            <a:off x="4427538" y="-46038"/>
            <a:ext cx="4900612" cy="3357563"/>
          </a:xfrm>
          <a:prstGeom prst="rect">
            <a:avLst/>
          </a:prstGeom>
          <a:noFill/>
          <a:ln w="9525">
            <a:noFill/>
            <a:miter lim="800000"/>
            <a:headEnd/>
            <a:tailEnd/>
          </a:ln>
        </p:spPr>
      </p:pic>
      <p:sp>
        <p:nvSpPr>
          <p:cNvPr id="2" name="矩形 1"/>
          <p:cNvSpPr/>
          <p:nvPr/>
        </p:nvSpPr>
        <p:spPr>
          <a:xfrm>
            <a:off x="4907294" y="2244331"/>
            <a:ext cx="3316164"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altLang="zh-CN" sz="5400" dirty="0">
                <a:ln w="11430"/>
                <a:solidFill>
                  <a:srgbClr val="FF3300"/>
                </a:solidFill>
                <a:effectLst>
                  <a:outerShdw blurRad="80000" dist="40000" dir="5040000" algn="tl">
                    <a:srgbClr val="000000">
                      <a:alpha val="30000"/>
                    </a:srgbClr>
                  </a:outerShdw>
                </a:effectLst>
                <a:latin typeface="+mn-lt"/>
                <a:ea typeface="+mn-ea"/>
              </a:rPr>
              <a:t>Art Festival</a:t>
            </a:r>
            <a:endParaRPr lang="zh-CN" altLang="en-US" sz="5400" dirty="0">
              <a:ln w="11430"/>
              <a:solidFill>
                <a:srgbClr val="FF3300"/>
              </a:solidFill>
              <a:effectLst>
                <a:outerShdw blurRad="80000" dist="40000" dir="5040000" algn="tl">
                  <a:srgbClr val="000000">
                    <a:alpha val="30000"/>
                  </a:srgbClr>
                </a:outerShdw>
              </a:effectLst>
              <a:latin typeface="+mn-lt"/>
              <a:ea typeface="+mn-ea"/>
            </a:endParaRPr>
          </a:p>
        </p:txBody>
      </p:sp>
      <p:pic>
        <p:nvPicPr>
          <p:cNvPr id="14340" name="Picture 11" descr="H:\图片、视频\7.6安琪\102DSCIM\PICT0134.JPG"/>
          <p:cNvPicPr>
            <a:picLocks noChangeAspect="1" noChangeArrowheads="1"/>
          </p:cNvPicPr>
          <p:nvPr/>
        </p:nvPicPr>
        <p:blipFill>
          <a:blip r:embed="rId4"/>
          <a:srcRect/>
          <a:stretch>
            <a:fillRect/>
          </a:stretch>
        </p:blipFill>
        <p:spPr bwMode="auto">
          <a:xfrm>
            <a:off x="4427538" y="3284538"/>
            <a:ext cx="4876800" cy="3556000"/>
          </a:xfrm>
          <a:prstGeom prst="rect">
            <a:avLst/>
          </a:prstGeom>
          <a:noFill/>
          <a:ln w="9525">
            <a:noFill/>
            <a:miter lim="800000"/>
            <a:headEnd/>
            <a:tailEnd/>
          </a:ln>
        </p:spPr>
      </p:pic>
      <p:sp>
        <p:nvSpPr>
          <p:cNvPr id="14341" name="TextBox 3"/>
          <p:cNvSpPr txBox="1">
            <a:spLocks noChangeArrowheads="1"/>
          </p:cNvSpPr>
          <p:nvPr/>
        </p:nvSpPr>
        <p:spPr bwMode="auto">
          <a:xfrm>
            <a:off x="-1181100" y="2298700"/>
            <a:ext cx="6310313" cy="830263"/>
          </a:xfrm>
          <a:prstGeom prst="rect">
            <a:avLst/>
          </a:prstGeom>
          <a:noFill/>
          <a:ln w="9525">
            <a:noFill/>
            <a:miter lim="800000"/>
            <a:headEnd/>
            <a:tailEnd/>
          </a:ln>
        </p:spPr>
        <p:txBody>
          <a:bodyPr>
            <a:spAutoFit/>
          </a:bodyPr>
          <a:lstStyle/>
          <a:p>
            <a:pPr algn="ctr"/>
            <a:r>
              <a:rPr lang="en-US" altLang="zh-CN" sz="4800">
                <a:solidFill>
                  <a:srgbClr val="FF3300"/>
                </a:solidFill>
                <a:latin typeface="Times New Roman" pitchFamily="18" charset="0"/>
              </a:rPr>
              <a:t>Studying farming</a:t>
            </a:r>
            <a:endParaRPr lang="zh-CN" altLang="en-US" sz="4800">
              <a:solidFill>
                <a:srgbClr val="FF3300"/>
              </a:solidFill>
              <a:latin typeface="Times New Roman" pitchFamily="18" charset="0"/>
            </a:endParaRPr>
          </a:p>
        </p:txBody>
      </p:sp>
      <p:sp>
        <p:nvSpPr>
          <p:cNvPr id="14342" name="TextBox 5"/>
          <p:cNvSpPr txBox="1">
            <a:spLocks noChangeArrowheads="1"/>
          </p:cNvSpPr>
          <p:nvPr/>
        </p:nvSpPr>
        <p:spPr bwMode="auto">
          <a:xfrm>
            <a:off x="4343400" y="6064250"/>
            <a:ext cx="4951413" cy="831850"/>
          </a:xfrm>
          <a:prstGeom prst="rect">
            <a:avLst/>
          </a:prstGeom>
          <a:noFill/>
          <a:ln w="9525">
            <a:noFill/>
            <a:miter lim="800000"/>
            <a:headEnd/>
            <a:tailEnd/>
          </a:ln>
        </p:spPr>
        <p:txBody>
          <a:bodyPr>
            <a:spAutoFit/>
          </a:bodyPr>
          <a:lstStyle/>
          <a:p>
            <a:pPr algn="ctr"/>
            <a:r>
              <a:rPr lang="en-US" altLang="zh-CN" sz="4800">
                <a:solidFill>
                  <a:srgbClr val="FF3300"/>
                </a:solidFill>
                <a:latin typeface="Times New Roman" pitchFamily="18" charset="0"/>
              </a:rPr>
              <a:t>Being A Volunteer</a:t>
            </a:r>
            <a:endParaRPr lang="zh-CN" altLang="en-US" sz="4800">
              <a:solidFill>
                <a:srgbClr val="FF3300"/>
              </a:solidFill>
              <a:latin typeface="Times New Roman" pitchFamily="18" charset="0"/>
            </a:endParaRPr>
          </a:p>
        </p:txBody>
      </p:sp>
      <p:pic>
        <p:nvPicPr>
          <p:cNvPr id="14343" name="图片 2"/>
          <p:cNvPicPr>
            <a:picLocks noChangeAspect="1"/>
          </p:cNvPicPr>
          <p:nvPr/>
        </p:nvPicPr>
        <p:blipFill>
          <a:blip r:embed="rId5"/>
          <a:srcRect/>
          <a:stretch>
            <a:fillRect/>
          </a:stretch>
        </p:blipFill>
        <p:spPr bwMode="auto">
          <a:xfrm>
            <a:off x="-304800" y="-57150"/>
            <a:ext cx="4891088" cy="3357563"/>
          </a:xfrm>
          <a:prstGeom prst="rect">
            <a:avLst/>
          </a:prstGeom>
          <a:noFill/>
          <a:ln w="9525">
            <a:noFill/>
            <a:miter lim="800000"/>
            <a:headEnd/>
            <a:tailEnd/>
          </a:ln>
        </p:spPr>
      </p:pic>
      <p:sp>
        <p:nvSpPr>
          <p:cNvPr id="14344" name="TextBox 3"/>
          <p:cNvSpPr txBox="1">
            <a:spLocks noChangeArrowheads="1"/>
          </p:cNvSpPr>
          <p:nvPr/>
        </p:nvSpPr>
        <p:spPr bwMode="auto">
          <a:xfrm>
            <a:off x="-22225" y="2295525"/>
            <a:ext cx="4838700" cy="831850"/>
          </a:xfrm>
          <a:prstGeom prst="rect">
            <a:avLst/>
          </a:prstGeom>
          <a:noFill/>
          <a:ln w="9525">
            <a:noFill/>
            <a:miter lim="800000"/>
            <a:headEnd/>
            <a:tailEnd/>
          </a:ln>
        </p:spPr>
        <p:txBody>
          <a:bodyPr>
            <a:spAutoFit/>
          </a:bodyPr>
          <a:lstStyle/>
          <a:p>
            <a:r>
              <a:rPr lang="en-US" altLang="zh-CN" sz="4800">
                <a:solidFill>
                  <a:srgbClr val="FF0000"/>
                </a:solidFill>
                <a:latin typeface="Calibri" pitchFamily="34" charset="0"/>
              </a:rPr>
              <a:t>Studying  Farming</a:t>
            </a:r>
            <a:endParaRPr lang="zh-CN" altLang="en-US" sz="4800">
              <a:solidFill>
                <a:srgbClr val="FF0000"/>
              </a:solidFill>
              <a:latin typeface="Calibri" pitchFamily="34" charset="0"/>
            </a:endParaRPr>
          </a:p>
        </p:txBody>
      </p:sp>
      <p:pic>
        <p:nvPicPr>
          <p:cNvPr id="14345" name="图片 8"/>
          <p:cNvPicPr>
            <a:picLocks noChangeAspect="1"/>
          </p:cNvPicPr>
          <p:nvPr/>
        </p:nvPicPr>
        <p:blipFill>
          <a:blip r:embed="rId6"/>
          <a:srcRect/>
          <a:stretch>
            <a:fillRect/>
          </a:stretch>
        </p:blipFill>
        <p:spPr bwMode="auto">
          <a:xfrm>
            <a:off x="-304800" y="3276600"/>
            <a:ext cx="4891088" cy="3581400"/>
          </a:xfrm>
          <a:prstGeom prst="rect">
            <a:avLst/>
          </a:prstGeom>
          <a:noFill/>
          <a:ln w="9525">
            <a:noFill/>
            <a:miter lim="800000"/>
            <a:headEnd/>
            <a:tailEnd/>
          </a:ln>
        </p:spPr>
      </p:pic>
      <p:sp>
        <p:nvSpPr>
          <p:cNvPr id="14346" name="TextBox 9"/>
          <p:cNvSpPr txBox="1">
            <a:spLocks noChangeArrowheads="1"/>
          </p:cNvSpPr>
          <p:nvPr/>
        </p:nvSpPr>
        <p:spPr bwMode="auto">
          <a:xfrm>
            <a:off x="-52388" y="6010275"/>
            <a:ext cx="4681538" cy="830263"/>
          </a:xfrm>
          <a:prstGeom prst="rect">
            <a:avLst/>
          </a:prstGeom>
          <a:noFill/>
          <a:ln w="9525">
            <a:noFill/>
            <a:miter lim="800000"/>
            <a:headEnd/>
            <a:tailEnd/>
          </a:ln>
        </p:spPr>
        <p:txBody>
          <a:bodyPr>
            <a:spAutoFit/>
          </a:bodyPr>
          <a:lstStyle/>
          <a:p>
            <a:r>
              <a:rPr lang="en-US" altLang="zh-CN" sz="4800">
                <a:solidFill>
                  <a:srgbClr val="FF0000"/>
                </a:solidFill>
                <a:latin typeface="Calibri" pitchFamily="34" charset="0"/>
              </a:rPr>
              <a:t>New Year’s Party</a:t>
            </a:r>
            <a:endParaRPr lang="zh-CN" altLang="en-US" sz="4800">
              <a:solidFill>
                <a:srgbClr val="FF0000"/>
              </a:solidFill>
              <a:latin typeface="Calibri" pitchFamily="34" charset="0"/>
            </a:endParaRPr>
          </a:p>
        </p:txBody>
      </p:sp>
    </p:spTree>
    <p:extLst>
      <p:ext uri="{BB962C8B-B14F-4D97-AF65-F5344CB8AC3E}">
        <p14:creationId xmlns:p14="http://schemas.microsoft.com/office/powerpoint/2010/main" xmlns="" val="444366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descr="图片12"/>
          <p:cNvPicPr>
            <a:picLocks noChangeAspect="1" noChangeArrowheads="1"/>
          </p:cNvPicPr>
          <p:nvPr/>
        </p:nvPicPr>
        <p:blipFill>
          <a:blip r:embed="rId3"/>
          <a:srcRect/>
          <a:stretch>
            <a:fillRect/>
          </a:stretch>
        </p:blipFill>
        <p:spPr bwMode="auto">
          <a:xfrm>
            <a:off x="0" y="-8586"/>
            <a:ext cx="9178925" cy="6858000"/>
          </a:xfrm>
          <a:prstGeom prst="rect">
            <a:avLst/>
          </a:prstGeom>
          <a:noFill/>
          <a:ln w="9525">
            <a:noFill/>
            <a:miter lim="800000"/>
            <a:headEnd/>
            <a:tailEnd/>
          </a:ln>
        </p:spPr>
      </p:pic>
      <p:sp>
        <p:nvSpPr>
          <p:cNvPr id="18434" name="Text Box 4"/>
          <p:cNvSpPr txBox="1">
            <a:spLocks noChangeArrowheads="1"/>
          </p:cNvSpPr>
          <p:nvPr/>
        </p:nvSpPr>
        <p:spPr bwMode="auto">
          <a:xfrm>
            <a:off x="2195513" y="333375"/>
            <a:ext cx="6121400" cy="366713"/>
          </a:xfrm>
          <a:prstGeom prst="rect">
            <a:avLst/>
          </a:prstGeom>
          <a:noFill/>
          <a:ln w="9525">
            <a:noFill/>
            <a:miter lim="800000"/>
            <a:headEnd/>
            <a:tailEnd/>
          </a:ln>
          <a:effectLst>
            <a:prstShdw prst="shdw13" dist="53882" dir="13500000">
              <a:schemeClr val="bg2">
                <a:alpha val="50000"/>
              </a:schemeClr>
            </a:prstShdw>
          </a:effectLst>
        </p:spPr>
        <p:txBody>
          <a:bodyPr>
            <a:spAutoFit/>
          </a:bodyPr>
          <a:lstStyle/>
          <a:p>
            <a:pPr>
              <a:spcBef>
                <a:spcPct val="50000"/>
              </a:spcBef>
            </a:pPr>
            <a:endParaRPr lang="zh-CN" altLang="zh-CN"/>
          </a:p>
        </p:txBody>
      </p:sp>
      <p:sp>
        <p:nvSpPr>
          <p:cNvPr id="18435" name="Text Box 6"/>
          <p:cNvSpPr txBox="1">
            <a:spLocks noChangeArrowheads="1"/>
          </p:cNvSpPr>
          <p:nvPr/>
        </p:nvSpPr>
        <p:spPr bwMode="auto">
          <a:xfrm>
            <a:off x="38712" y="2069305"/>
            <a:ext cx="2159000" cy="1754188"/>
          </a:xfrm>
          <a:prstGeom prst="rect">
            <a:avLst/>
          </a:prstGeom>
          <a:noFill/>
          <a:ln w="9525">
            <a:noFill/>
            <a:miter lim="800000"/>
            <a:headEnd/>
            <a:tailEnd/>
          </a:ln>
        </p:spPr>
        <p:txBody>
          <a:bodyPr wrap="none">
            <a:spAutoFit/>
          </a:bodyPr>
          <a:lstStyle/>
          <a:p>
            <a:pPr algn="ctr"/>
            <a:endParaRPr lang="en-US" altLang="zh-CN" sz="3600" b="1" dirty="0">
              <a:solidFill>
                <a:srgbClr val="FF3300"/>
              </a:solidFill>
              <a:latin typeface="Times New Roman" pitchFamily="18" charset="0"/>
            </a:endParaRPr>
          </a:p>
          <a:p>
            <a:pPr algn="ctr"/>
            <a:r>
              <a:rPr lang="en-US" altLang="zh-CN" sz="3600" b="1" dirty="0">
                <a:solidFill>
                  <a:srgbClr val="FF3300"/>
                </a:solidFill>
                <a:latin typeface="Times New Roman" pitchFamily="18" charset="0"/>
              </a:rPr>
              <a:t>School </a:t>
            </a:r>
          </a:p>
          <a:p>
            <a:pPr algn="ctr"/>
            <a:r>
              <a:rPr lang="en-US" altLang="zh-CN" sz="3600" b="1" dirty="0">
                <a:solidFill>
                  <a:srgbClr val="FF3300"/>
                </a:solidFill>
                <a:latin typeface="Times New Roman" pitchFamily="18" charset="0"/>
              </a:rPr>
              <a:t>Memories</a:t>
            </a:r>
          </a:p>
        </p:txBody>
      </p:sp>
      <p:sp>
        <p:nvSpPr>
          <p:cNvPr id="18436" name="Text Box 8"/>
          <p:cNvSpPr txBox="1">
            <a:spLocks noChangeArrowheads="1"/>
          </p:cNvSpPr>
          <p:nvPr/>
        </p:nvSpPr>
        <p:spPr bwMode="auto">
          <a:xfrm>
            <a:off x="2273912" y="1565510"/>
            <a:ext cx="6870088" cy="954107"/>
          </a:xfrm>
          <a:prstGeom prst="rect">
            <a:avLst/>
          </a:prstGeom>
          <a:noFill/>
          <a:ln w="9525">
            <a:noFill/>
            <a:miter lim="800000"/>
            <a:headEnd/>
            <a:tailEnd/>
          </a:ln>
        </p:spPr>
        <p:txBody>
          <a:bodyPr wrap="square">
            <a:spAutoFit/>
          </a:bodyPr>
          <a:lstStyle/>
          <a:p>
            <a:r>
              <a:rPr lang="en-US" altLang="zh-CN" sz="2800" b="1" dirty="0">
                <a:latin typeface="Times New Roman" pitchFamily="18" charset="0"/>
              </a:rPr>
              <a:t>8B Unit10 </a:t>
            </a:r>
            <a:r>
              <a:rPr lang="en-US" altLang="zh-CN" sz="2800" b="1" dirty="0" err="1">
                <a:latin typeface="Times New Roman" pitchFamily="18" charset="0"/>
              </a:rPr>
              <a:t>I’v</a:t>
            </a:r>
            <a:r>
              <a:rPr lang="en-US" altLang="zh-CN" sz="2800" b="1" dirty="0">
                <a:latin typeface="Times New Roman" pitchFamily="18" charset="0"/>
              </a:rPr>
              <a:t> had this bike for </a:t>
            </a:r>
            <a:r>
              <a:rPr lang="en-US" altLang="zh-CN" sz="2800" b="1" dirty="0" smtClean="0">
                <a:latin typeface="Times New Roman" pitchFamily="18" charset="0"/>
              </a:rPr>
              <a:t>three years</a:t>
            </a:r>
            <a:r>
              <a:rPr lang="en-US" altLang="zh-CN" sz="2800" b="1" dirty="0">
                <a:latin typeface="Times New Roman" pitchFamily="18" charset="0"/>
              </a:rPr>
              <a:t>.</a:t>
            </a:r>
          </a:p>
          <a:p>
            <a:r>
              <a:rPr lang="en-US" altLang="zh-CN" sz="2800" b="1" dirty="0">
                <a:solidFill>
                  <a:srgbClr val="0000FF"/>
                </a:solidFill>
                <a:latin typeface="Times New Roman" pitchFamily="18" charset="0"/>
              </a:rPr>
              <a:t>                   (possessions)</a:t>
            </a:r>
          </a:p>
        </p:txBody>
      </p:sp>
      <p:sp>
        <p:nvSpPr>
          <p:cNvPr id="18437" name="Text Box 9"/>
          <p:cNvSpPr txBox="1">
            <a:spLocks noChangeArrowheads="1"/>
          </p:cNvSpPr>
          <p:nvPr/>
        </p:nvSpPr>
        <p:spPr bwMode="auto">
          <a:xfrm>
            <a:off x="2277966" y="3429000"/>
            <a:ext cx="6640513" cy="1384300"/>
          </a:xfrm>
          <a:prstGeom prst="rect">
            <a:avLst/>
          </a:prstGeom>
          <a:noFill/>
          <a:ln w="9525">
            <a:noFill/>
            <a:miter lim="800000"/>
            <a:headEnd/>
            <a:tailEnd/>
          </a:ln>
        </p:spPr>
        <p:txBody>
          <a:bodyPr>
            <a:spAutoFit/>
          </a:bodyPr>
          <a:lstStyle/>
          <a:p>
            <a:r>
              <a:rPr lang="en-US" altLang="zh-CN" sz="2800" b="1" dirty="0" smtClean="0">
                <a:latin typeface="Times New Roman" pitchFamily="18" charset="0"/>
              </a:rPr>
              <a:t>G9 </a:t>
            </a:r>
            <a:r>
              <a:rPr lang="en-US" altLang="zh-CN" sz="2800" b="1" dirty="0">
                <a:latin typeface="Times New Roman" pitchFamily="18" charset="0"/>
              </a:rPr>
              <a:t>Unit 14 I remember meeting all of you   in grade 7.    </a:t>
            </a:r>
          </a:p>
          <a:p>
            <a:r>
              <a:rPr lang="en-US" altLang="zh-CN" sz="2800" b="1" dirty="0">
                <a:latin typeface="Times New Roman" pitchFamily="18" charset="0"/>
              </a:rPr>
              <a:t>                </a:t>
            </a:r>
            <a:r>
              <a:rPr lang="en-US" altLang="zh-CN" sz="2800" b="1" dirty="0">
                <a:solidFill>
                  <a:srgbClr val="0000FF"/>
                </a:solidFill>
                <a:latin typeface="Times New Roman" pitchFamily="18" charset="0"/>
              </a:rPr>
              <a:t>(persons &amp; experiences)</a:t>
            </a:r>
          </a:p>
        </p:txBody>
      </p:sp>
      <p:sp>
        <p:nvSpPr>
          <p:cNvPr id="18438" name="Text Box 10"/>
          <p:cNvSpPr txBox="1">
            <a:spLocks noChangeArrowheads="1"/>
          </p:cNvSpPr>
          <p:nvPr/>
        </p:nvSpPr>
        <p:spPr bwMode="auto">
          <a:xfrm>
            <a:off x="1889125" y="3756025"/>
            <a:ext cx="184150" cy="366713"/>
          </a:xfrm>
          <a:prstGeom prst="rect">
            <a:avLst/>
          </a:prstGeom>
          <a:noFill/>
          <a:ln w="9525">
            <a:noFill/>
            <a:miter lim="800000"/>
            <a:headEnd/>
            <a:tailEnd/>
          </a:ln>
        </p:spPr>
        <p:txBody>
          <a:bodyPr wrap="none">
            <a:spAutoFit/>
          </a:bodyPr>
          <a:lstStyle/>
          <a:p>
            <a:pPr algn="ctr"/>
            <a:endParaRPr lang="zh-CN" altLang="zh-CN"/>
          </a:p>
        </p:txBody>
      </p:sp>
      <p:sp>
        <p:nvSpPr>
          <p:cNvPr id="18439" name="AutoShape 12"/>
          <p:cNvSpPr>
            <a:spLocks/>
          </p:cNvSpPr>
          <p:nvPr/>
        </p:nvSpPr>
        <p:spPr bwMode="auto">
          <a:xfrm>
            <a:off x="2121512" y="1836738"/>
            <a:ext cx="152400" cy="2659062"/>
          </a:xfrm>
          <a:prstGeom prst="leftBrace">
            <a:avLst>
              <a:gd name="adj1" fmla="val 186192"/>
              <a:gd name="adj2" fmla="val 50000"/>
            </a:avLst>
          </a:prstGeom>
          <a:noFill/>
          <a:ln w="57150">
            <a:solidFill>
              <a:schemeClr val="tx1"/>
            </a:solidFill>
            <a:round/>
            <a:headEnd/>
            <a:tailEnd/>
          </a:ln>
        </p:spPr>
        <p:txBody>
          <a:bodyPr wrap="none" anchor="ctr"/>
          <a:lstStyle/>
          <a:p>
            <a:pPr algn="ctr"/>
            <a:endParaRPr lang="zh-CN" altLang="zh-CN" sz="280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2" descr="图片12"/>
          <p:cNvPicPr>
            <a:picLocks noChangeAspect="1" noChangeArrowheads="1"/>
          </p:cNvPicPr>
          <p:nvPr/>
        </p:nvPicPr>
        <p:blipFill>
          <a:blip r:embed="rId3"/>
          <a:srcRect/>
          <a:stretch>
            <a:fillRect/>
          </a:stretch>
        </p:blipFill>
        <p:spPr bwMode="auto">
          <a:xfrm>
            <a:off x="-304800" y="-46038"/>
            <a:ext cx="9144000" cy="6927851"/>
          </a:xfrm>
          <a:prstGeom prst="rect">
            <a:avLst/>
          </a:prstGeom>
          <a:noFill/>
          <a:ln w="9525">
            <a:noFill/>
            <a:miter lim="800000"/>
            <a:headEnd/>
            <a:tailEnd/>
          </a:ln>
        </p:spPr>
      </p:pic>
      <p:pic>
        <p:nvPicPr>
          <p:cNvPr id="26626" name="图片 1"/>
          <p:cNvPicPr>
            <a:picLocks noChangeAspect="1"/>
          </p:cNvPicPr>
          <p:nvPr/>
        </p:nvPicPr>
        <p:blipFill>
          <a:blip r:embed="rId4"/>
          <a:srcRect/>
          <a:stretch>
            <a:fillRect/>
          </a:stretch>
        </p:blipFill>
        <p:spPr bwMode="auto">
          <a:xfrm>
            <a:off x="-304800" y="9525"/>
            <a:ext cx="9448800" cy="6848475"/>
          </a:xfrm>
          <a:prstGeom prst="rect">
            <a:avLst/>
          </a:prstGeom>
          <a:noFill/>
          <a:ln w="9525">
            <a:noFill/>
            <a:miter lim="800000"/>
            <a:headEnd/>
            <a:tailEnd/>
          </a:ln>
        </p:spPr>
      </p:pic>
      <p:sp>
        <p:nvSpPr>
          <p:cNvPr id="2" name="矩形 1"/>
          <p:cNvSpPr/>
          <p:nvPr/>
        </p:nvSpPr>
        <p:spPr>
          <a:xfrm>
            <a:off x="0" y="5661248"/>
            <a:ext cx="4724399" cy="92333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fontAlgn="auto">
              <a:spcBef>
                <a:spcPts val="0"/>
              </a:spcBef>
              <a:spcAft>
                <a:spcPts val="0"/>
              </a:spcAft>
              <a:defRPr/>
            </a:pPr>
            <a:r>
              <a:rPr lang="en-US" altLang="zh-CN" sz="5400" dirty="0">
                <a:ln w="11430"/>
                <a:solidFill>
                  <a:srgbClr val="FF3300"/>
                </a:solidFill>
                <a:effectLst>
                  <a:outerShdw blurRad="80000" dist="40000" dir="5040000" algn="tl">
                    <a:srgbClr val="000000">
                      <a:alpha val="30000"/>
                    </a:srgbClr>
                  </a:outerShdw>
                </a:effectLst>
                <a:latin typeface="+mn-lt"/>
                <a:ea typeface="+mn-ea"/>
              </a:rPr>
              <a:t>Art festival</a:t>
            </a:r>
            <a:endParaRPr lang="zh-CN" altLang="en-US" sz="5400" dirty="0">
              <a:ln w="11430"/>
              <a:solidFill>
                <a:srgbClr val="FF3300"/>
              </a:solidFill>
              <a:effectLst>
                <a:outerShdw blurRad="80000" dist="40000" dir="5040000" algn="tl">
                  <a:srgbClr val="000000">
                    <a:alpha val="30000"/>
                  </a:srgbClr>
                </a:outerShdw>
              </a:effectLst>
              <a:latin typeface="+mn-lt"/>
              <a:ea typeface="+mn-ea"/>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descr="图片12"/>
          <p:cNvPicPr>
            <a:picLocks noChangeAspect="1" noChangeArrowheads="1"/>
          </p:cNvPicPr>
          <p:nvPr/>
        </p:nvPicPr>
        <p:blipFill>
          <a:blip r:embed="rId3"/>
          <a:srcRect/>
          <a:stretch>
            <a:fillRect/>
          </a:stretch>
        </p:blipFill>
        <p:spPr bwMode="auto">
          <a:xfrm>
            <a:off x="0" y="-171450"/>
            <a:ext cx="9144000" cy="6927850"/>
          </a:xfrm>
          <a:prstGeom prst="rect">
            <a:avLst/>
          </a:prstGeom>
          <a:noFill/>
          <a:ln w="9525">
            <a:noFill/>
            <a:miter lim="800000"/>
            <a:headEnd/>
            <a:tailEnd/>
          </a:ln>
        </p:spPr>
      </p:pic>
      <p:sp>
        <p:nvSpPr>
          <p:cNvPr id="28674" name="TextBox 6"/>
          <p:cNvSpPr txBox="1">
            <a:spLocks noChangeArrowheads="1"/>
          </p:cNvSpPr>
          <p:nvPr/>
        </p:nvSpPr>
        <p:spPr bwMode="auto">
          <a:xfrm>
            <a:off x="-5196" y="-171400"/>
            <a:ext cx="6950942" cy="523220"/>
          </a:xfrm>
          <a:prstGeom prst="rect">
            <a:avLst/>
          </a:prstGeom>
          <a:noFill/>
          <a:ln w="9525">
            <a:noFill/>
            <a:miter lim="800000"/>
            <a:headEnd/>
            <a:tailEnd/>
          </a:ln>
        </p:spPr>
        <p:txBody>
          <a:bodyPr wrap="none">
            <a:spAutoFit/>
          </a:bodyPr>
          <a:lstStyle/>
          <a:p>
            <a:pPr algn="ctr"/>
            <a:r>
              <a:rPr lang="en-US" altLang="zh-CN"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Read this diary and fill in the missing words</a:t>
            </a:r>
            <a:endParaRPr lang="zh-CN" altLang="zh-CN"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ndParaRPr>
          </a:p>
        </p:txBody>
      </p:sp>
      <p:sp>
        <p:nvSpPr>
          <p:cNvPr id="28675" name="矩形 8"/>
          <p:cNvSpPr>
            <a:spLocks noChangeArrowheads="1"/>
          </p:cNvSpPr>
          <p:nvPr/>
        </p:nvSpPr>
        <p:spPr bwMode="auto">
          <a:xfrm>
            <a:off x="250825" y="332656"/>
            <a:ext cx="8686800" cy="954088"/>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spAutoFit/>
          </a:bodyPr>
          <a:lstStyle/>
          <a:p>
            <a:r>
              <a:rPr lang="en-US" altLang="zh-CN" sz="2800" b="1" dirty="0">
                <a:latin typeface="Times New Roman" pitchFamily="18" charset="0"/>
              </a:rPr>
              <a:t>since      no matter how     preparing for          especially</a:t>
            </a:r>
          </a:p>
          <a:p>
            <a:r>
              <a:rPr lang="en-US" altLang="zh-CN" sz="2800" b="1" dirty="0">
                <a:latin typeface="Times New Roman" pitchFamily="18" charset="0"/>
              </a:rPr>
              <a:t>a lot       be thankful to      a great big mess      did</a:t>
            </a:r>
            <a:endParaRPr lang="zh-CN" altLang="en-US" sz="2800" b="1" dirty="0">
              <a:latin typeface="Times New Roman" pitchFamily="18" charset="0"/>
            </a:endParaRPr>
          </a:p>
        </p:txBody>
      </p:sp>
      <p:sp>
        <p:nvSpPr>
          <p:cNvPr id="28676" name="TextBox 9"/>
          <p:cNvSpPr txBox="1">
            <a:spLocks noChangeArrowheads="1"/>
          </p:cNvSpPr>
          <p:nvPr/>
        </p:nvSpPr>
        <p:spPr bwMode="auto">
          <a:xfrm>
            <a:off x="52388" y="1341438"/>
            <a:ext cx="9123362" cy="6554787"/>
          </a:xfrm>
          <a:prstGeom prst="rect">
            <a:avLst/>
          </a:prstGeom>
          <a:noFill/>
          <a:ln w="9525">
            <a:noFill/>
            <a:miter lim="800000"/>
            <a:headEnd/>
            <a:tailEnd/>
          </a:ln>
        </p:spPr>
        <p:txBody>
          <a:bodyPr>
            <a:spAutoFit/>
          </a:bodyPr>
          <a:lstStyle/>
          <a:p>
            <a:r>
              <a:rPr lang="en-US" altLang="zh-CN" sz="2800" b="1" dirty="0" smtClean="0">
                <a:latin typeface="Times New Roman" pitchFamily="18" charset="0"/>
              </a:rPr>
              <a:t>Jan. 28</a:t>
            </a:r>
            <a:r>
              <a:rPr lang="en-US" altLang="zh-CN" sz="2800" b="1" baseline="30000" dirty="0" smtClean="0">
                <a:latin typeface="Times New Roman" pitchFamily="18" charset="0"/>
              </a:rPr>
              <a:t>th</a:t>
            </a:r>
            <a:r>
              <a:rPr lang="en-US" altLang="zh-CN" sz="2800" b="1" dirty="0" smtClean="0">
                <a:latin typeface="Times New Roman" pitchFamily="18" charset="0"/>
              </a:rPr>
              <a:t>  Wednesday    </a:t>
            </a:r>
            <a:r>
              <a:rPr lang="en-US" altLang="zh-CN" sz="2800" b="1" dirty="0">
                <a:latin typeface="Times New Roman" pitchFamily="18" charset="0"/>
              </a:rPr>
              <a:t>Sunny</a:t>
            </a:r>
          </a:p>
          <a:p>
            <a:r>
              <a:rPr lang="en-US" altLang="zh-CN" sz="2800" b="1" dirty="0">
                <a:latin typeface="Times New Roman" pitchFamily="18" charset="0"/>
              </a:rPr>
              <a:t> </a:t>
            </a:r>
            <a:r>
              <a:rPr lang="en-US" altLang="zh-CN" sz="2800" b="1" dirty="0" smtClean="0">
                <a:latin typeface="Times New Roman" pitchFamily="18" charset="0"/>
              </a:rPr>
              <a:t>    I </a:t>
            </a:r>
            <a:r>
              <a:rPr lang="en-US" altLang="zh-CN" sz="2800" b="1" dirty="0">
                <a:latin typeface="Times New Roman" pitchFamily="18" charset="0"/>
              </a:rPr>
              <a:t>was so excited that I couldn’t fall asleep </a:t>
            </a:r>
            <a:r>
              <a:rPr lang="en-US" altLang="zh-CN" sz="2800" b="1" dirty="0" smtClean="0">
                <a:latin typeface="Times New Roman" pitchFamily="18" charset="0"/>
              </a:rPr>
              <a:t>.Today I took part in </a:t>
            </a:r>
            <a:r>
              <a:rPr lang="en-US" altLang="zh-CN" sz="2800" b="1" dirty="0">
                <a:latin typeface="Times New Roman" pitchFamily="18" charset="0"/>
              </a:rPr>
              <a:t>the 25</a:t>
            </a:r>
            <a:r>
              <a:rPr lang="en-US" altLang="zh-CN" sz="2800" b="1" baseline="30000" dirty="0">
                <a:latin typeface="Times New Roman" pitchFamily="18" charset="0"/>
              </a:rPr>
              <a:t>th</a:t>
            </a:r>
            <a:r>
              <a:rPr lang="en-US" altLang="zh-CN" sz="2800" b="1" dirty="0">
                <a:latin typeface="Times New Roman" pitchFamily="18" charset="0"/>
              </a:rPr>
              <a:t> art festival of our school. Jiang </a:t>
            </a:r>
            <a:r>
              <a:rPr lang="en-US" altLang="zh-CN" sz="2800" b="1" dirty="0" err="1">
                <a:latin typeface="Times New Roman" pitchFamily="18" charset="0"/>
              </a:rPr>
              <a:t>RenTao</a:t>
            </a:r>
            <a:r>
              <a:rPr lang="en-US" altLang="zh-CN" sz="2800" b="1" dirty="0">
                <a:latin typeface="Times New Roman" pitchFamily="18" charset="0"/>
              </a:rPr>
              <a:t>, </a:t>
            </a:r>
          </a:p>
          <a:p>
            <a:r>
              <a:rPr lang="en-US" altLang="zh-CN" sz="2800" b="1" dirty="0">
                <a:latin typeface="Times New Roman" pitchFamily="18" charset="0"/>
              </a:rPr>
              <a:t>Wang Lei, Da Kai and I sang </a:t>
            </a:r>
            <a:r>
              <a:rPr lang="en-US" altLang="zh-CN" sz="2800" b="1" i="1" dirty="0">
                <a:latin typeface="Times New Roman" pitchFamily="18" charset="0"/>
              </a:rPr>
              <a:t>Brothers </a:t>
            </a:r>
            <a:r>
              <a:rPr lang="en-US" altLang="zh-CN" sz="2800" b="1" dirty="0">
                <a:latin typeface="Times New Roman" pitchFamily="18" charset="0"/>
              </a:rPr>
              <a:t>and we won the first prize. Looking back at the past several days, it has left many unforgettable memories in my heart. I remember 1_______________ </a:t>
            </a:r>
            <a:r>
              <a:rPr lang="en-US" altLang="zh-CN" sz="2800" b="1" dirty="0">
                <a:solidFill>
                  <a:srgbClr val="C00000"/>
                </a:solidFill>
                <a:latin typeface="Times New Roman" pitchFamily="18" charset="0"/>
              </a:rPr>
              <a:t> </a:t>
            </a:r>
            <a:r>
              <a:rPr lang="en-US" altLang="zh-CN" sz="2800" b="1" dirty="0">
                <a:latin typeface="Times New Roman" pitchFamily="18" charset="0"/>
              </a:rPr>
              <a:t>the art festival, we made the classroom 2______________ </a:t>
            </a:r>
            <a:r>
              <a:rPr lang="en-US" altLang="zh-CN" sz="2800" b="1" dirty="0" smtClean="0">
                <a:latin typeface="Times New Roman" pitchFamily="18" charset="0"/>
              </a:rPr>
              <a:t>. I </a:t>
            </a:r>
            <a:r>
              <a:rPr lang="en-US" altLang="zh-CN" sz="2800" b="1" dirty="0">
                <a:latin typeface="Times New Roman" pitchFamily="18" charset="0"/>
              </a:rPr>
              <a:t>remember 3____________  late it was, we four took the time to  practice</a:t>
            </a:r>
            <a:r>
              <a:rPr lang="en-US" altLang="zh-CN" sz="2800" b="1" dirty="0">
                <a:solidFill>
                  <a:srgbClr val="C00000"/>
                </a:solidFill>
                <a:latin typeface="Times New Roman" pitchFamily="18" charset="0"/>
              </a:rPr>
              <a:t> </a:t>
            </a:r>
            <a:r>
              <a:rPr lang="en-US" altLang="zh-CN" sz="2800" b="1" dirty="0">
                <a:latin typeface="Times New Roman" pitchFamily="18" charset="0"/>
              </a:rPr>
              <a:t>singing every day, 4________</a:t>
            </a:r>
            <a:r>
              <a:rPr lang="en-US" altLang="zh-CN" sz="2800" b="1" dirty="0">
                <a:solidFill>
                  <a:srgbClr val="C00000"/>
                </a:solidFill>
                <a:latin typeface="Times New Roman" pitchFamily="18" charset="0"/>
              </a:rPr>
              <a:t>  </a:t>
            </a:r>
            <a:r>
              <a:rPr lang="en-US" altLang="zh-CN" sz="2800" b="1" dirty="0">
                <a:latin typeface="Times New Roman" pitchFamily="18" charset="0"/>
              </a:rPr>
              <a:t>after school.  We encouraged each other to do 5_____ better.  Not only 6 ____</a:t>
            </a:r>
            <a:r>
              <a:rPr lang="en-US" altLang="zh-CN" sz="2800" b="1" dirty="0">
                <a:solidFill>
                  <a:srgbClr val="C00000"/>
                </a:solidFill>
                <a:latin typeface="Times New Roman" pitchFamily="18" charset="0"/>
              </a:rPr>
              <a:t>  </a:t>
            </a:r>
            <a:r>
              <a:rPr lang="en-US" altLang="zh-CN" sz="2800" b="1" dirty="0" err="1">
                <a:latin typeface="Times New Roman" pitchFamily="18" charset="0"/>
              </a:rPr>
              <a:t>Ms.Yu</a:t>
            </a:r>
            <a:r>
              <a:rPr lang="en-US" altLang="zh-CN" sz="2800" b="1" dirty="0">
                <a:latin typeface="Times New Roman" pitchFamily="18" charset="0"/>
              </a:rPr>
              <a:t> guide us how to perform well, but she  helped us to overcome</a:t>
            </a:r>
          </a:p>
          <a:p>
            <a:endParaRPr lang="en-US" altLang="zh-CN" sz="2800" b="1" dirty="0">
              <a:latin typeface="Times New Roman" pitchFamily="18" charset="0"/>
            </a:endParaRPr>
          </a:p>
          <a:p>
            <a:endParaRPr lang="en-US" altLang="zh-CN" sz="2800" b="1" dirty="0">
              <a:latin typeface="Times New Roman" pitchFamily="18" charset="0"/>
            </a:endParaRPr>
          </a:p>
          <a:p>
            <a:endParaRPr lang="en-US" altLang="zh-CN" sz="2800" b="1" dirty="0">
              <a:latin typeface="Times New Roman" pitchFamily="18" charset="0"/>
            </a:endParaRPr>
          </a:p>
        </p:txBody>
      </p:sp>
      <p:sp>
        <p:nvSpPr>
          <p:cNvPr id="3" name="TextBox 2"/>
          <p:cNvSpPr txBox="1">
            <a:spLocks noChangeArrowheads="1"/>
          </p:cNvSpPr>
          <p:nvPr/>
        </p:nvSpPr>
        <p:spPr bwMode="auto">
          <a:xfrm>
            <a:off x="611188" y="3841750"/>
            <a:ext cx="2352675" cy="523875"/>
          </a:xfrm>
          <a:prstGeom prst="rect">
            <a:avLst/>
          </a:prstGeom>
          <a:noFill/>
          <a:ln w="9525">
            <a:noFill/>
            <a:miter lim="800000"/>
            <a:headEnd/>
            <a:tailEnd/>
          </a:ln>
        </p:spPr>
        <p:txBody>
          <a:bodyPr wrap="none">
            <a:spAutoFit/>
          </a:bodyPr>
          <a:lstStyle/>
          <a:p>
            <a:r>
              <a:rPr lang="en-US" altLang="zh-CN" sz="2800" b="1">
                <a:solidFill>
                  <a:srgbClr val="C00000"/>
                </a:solidFill>
                <a:latin typeface="Times New Roman" pitchFamily="18" charset="0"/>
                <a:cs typeface="Times New Roman" pitchFamily="18" charset="0"/>
              </a:rPr>
              <a:t>preparing  for</a:t>
            </a:r>
            <a:endParaRPr lang="zh-CN" altLang="en-US" sz="2800" b="1">
              <a:solidFill>
                <a:srgbClr val="C0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323850" y="4289425"/>
            <a:ext cx="2640013" cy="523875"/>
          </a:xfrm>
          <a:prstGeom prst="rect">
            <a:avLst/>
          </a:prstGeom>
          <a:noFill/>
          <a:ln w="9525">
            <a:noFill/>
            <a:miter lim="800000"/>
            <a:headEnd/>
            <a:tailEnd/>
          </a:ln>
        </p:spPr>
        <p:txBody>
          <a:bodyPr wrap="none">
            <a:spAutoFit/>
          </a:bodyPr>
          <a:lstStyle/>
          <a:p>
            <a:r>
              <a:rPr lang="en-US" altLang="zh-CN" sz="2800" b="1">
                <a:solidFill>
                  <a:srgbClr val="C00000"/>
                </a:solidFill>
                <a:latin typeface="Times New Roman" pitchFamily="18" charset="0"/>
                <a:cs typeface="Times New Roman" pitchFamily="18" charset="0"/>
              </a:rPr>
              <a:t>a great big mess</a:t>
            </a:r>
            <a:endParaRPr lang="zh-CN" altLang="en-US" sz="2800" b="1">
              <a:solidFill>
                <a:srgbClr val="C0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5148064" y="4344876"/>
            <a:ext cx="2401888" cy="523875"/>
          </a:xfrm>
          <a:prstGeom prst="rect">
            <a:avLst/>
          </a:prstGeom>
          <a:noFill/>
          <a:ln w="9525">
            <a:noFill/>
            <a:miter lim="800000"/>
            <a:headEnd/>
            <a:tailEnd/>
          </a:ln>
        </p:spPr>
        <p:txBody>
          <a:bodyPr wrap="none">
            <a:spAutoFit/>
          </a:bodyPr>
          <a:lstStyle/>
          <a:p>
            <a:r>
              <a:rPr lang="en-US" altLang="zh-CN" sz="2800" b="1" dirty="0">
                <a:solidFill>
                  <a:srgbClr val="C00000"/>
                </a:solidFill>
                <a:latin typeface="Times New Roman" pitchFamily="18" charset="0"/>
                <a:cs typeface="Times New Roman" pitchFamily="18" charset="0"/>
              </a:rPr>
              <a:t>no matter how</a:t>
            </a:r>
            <a:endParaRPr lang="zh-CN" altLang="en-US" sz="2800" b="1" dirty="0">
              <a:solidFill>
                <a:srgbClr val="C00000"/>
              </a:solidFill>
              <a:latin typeface="Times New Roman" pitchFamily="18" charset="0"/>
              <a:cs typeface="Times New Roman" pitchFamily="18" charset="0"/>
            </a:endParaRPr>
          </a:p>
        </p:txBody>
      </p:sp>
      <p:sp>
        <p:nvSpPr>
          <p:cNvPr id="8" name="TextBox 7"/>
          <p:cNvSpPr txBox="1">
            <a:spLocks noChangeArrowheads="1"/>
          </p:cNvSpPr>
          <p:nvPr/>
        </p:nvSpPr>
        <p:spPr bwMode="auto">
          <a:xfrm>
            <a:off x="250825" y="5138738"/>
            <a:ext cx="1747838" cy="522287"/>
          </a:xfrm>
          <a:prstGeom prst="rect">
            <a:avLst/>
          </a:prstGeom>
          <a:noFill/>
          <a:ln w="9525">
            <a:noFill/>
            <a:miter lim="800000"/>
            <a:headEnd/>
            <a:tailEnd/>
          </a:ln>
        </p:spPr>
        <p:txBody>
          <a:bodyPr wrap="none">
            <a:spAutoFit/>
          </a:bodyPr>
          <a:lstStyle/>
          <a:p>
            <a:r>
              <a:rPr lang="en-US" altLang="zh-CN" sz="2800" b="1">
                <a:solidFill>
                  <a:srgbClr val="C00000"/>
                </a:solidFill>
                <a:latin typeface="Times New Roman" pitchFamily="18" charset="0"/>
                <a:cs typeface="Times New Roman" pitchFamily="18" charset="0"/>
              </a:rPr>
              <a:t> especially</a:t>
            </a:r>
            <a:endParaRPr lang="zh-CN" altLang="en-US" sz="2800" b="1">
              <a:solidFill>
                <a:srgbClr val="C00000"/>
              </a:solidFill>
              <a:latin typeface="Times New Roman" pitchFamily="18" charset="0"/>
              <a:cs typeface="Times New Roman" pitchFamily="18" charset="0"/>
            </a:endParaRPr>
          </a:p>
        </p:txBody>
      </p:sp>
      <p:sp>
        <p:nvSpPr>
          <p:cNvPr id="9" name="TextBox 8"/>
          <p:cNvSpPr txBox="1">
            <a:spLocks noChangeArrowheads="1"/>
          </p:cNvSpPr>
          <p:nvPr/>
        </p:nvSpPr>
        <p:spPr bwMode="auto">
          <a:xfrm>
            <a:off x="347663" y="5589588"/>
            <a:ext cx="850900" cy="522287"/>
          </a:xfrm>
          <a:prstGeom prst="rect">
            <a:avLst/>
          </a:prstGeom>
          <a:noFill/>
          <a:ln w="9525">
            <a:noFill/>
            <a:miter lim="800000"/>
            <a:headEnd/>
            <a:tailEnd/>
          </a:ln>
        </p:spPr>
        <p:txBody>
          <a:bodyPr wrap="none">
            <a:spAutoFit/>
          </a:bodyPr>
          <a:lstStyle/>
          <a:p>
            <a:r>
              <a:rPr lang="en-US" altLang="zh-CN" sz="2800" b="1">
                <a:solidFill>
                  <a:srgbClr val="C00000"/>
                </a:solidFill>
                <a:latin typeface="Times New Roman" pitchFamily="18" charset="0"/>
                <a:cs typeface="Times New Roman" pitchFamily="18" charset="0"/>
              </a:rPr>
              <a:t>a lot</a:t>
            </a:r>
            <a:endParaRPr lang="zh-CN" altLang="en-US" sz="2800" b="1">
              <a:solidFill>
                <a:srgbClr val="C00000"/>
              </a:solidFill>
              <a:latin typeface="Times New Roman" pitchFamily="18" charset="0"/>
              <a:cs typeface="Times New Roman" pitchFamily="18" charset="0"/>
            </a:endParaRPr>
          </a:p>
        </p:txBody>
      </p:sp>
      <p:sp>
        <p:nvSpPr>
          <p:cNvPr id="10" name="TextBox 9"/>
          <p:cNvSpPr txBox="1">
            <a:spLocks noChangeArrowheads="1"/>
          </p:cNvSpPr>
          <p:nvPr/>
        </p:nvSpPr>
        <p:spPr bwMode="auto">
          <a:xfrm>
            <a:off x="4067175" y="5589588"/>
            <a:ext cx="685800" cy="522287"/>
          </a:xfrm>
          <a:prstGeom prst="rect">
            <a:avLst/>
          </a:prstGeom>
          <a:noFill/>
          <a:ln w="9525">
            <a:noFill/>
            <a:miter lim="800000"/>
            <a:headEnd/>
            <a:tailEnd/>
          </a:ln>
        </p:spPr>
        <p:txBody>
          <a:bodyPr wrap="none">
            <a:spAutoFit/>
          </a:bodyPr>
          <a:lstStyle/>
          <a:p>
            <a:r>
              <a:rPr lang="en-US" altLang="zh-CN" sz="2800" b="1">
                <a:solidFill>
                  <a:srgbClr val="C00000"/>
                </a:solidFill>
                <a:latin typeface="Times New Roman" pitchFamily="18" charset="0"/>
                <a:cs typeface="Times New Roman" pitchFamily="18" charset="0"/>
              </a:rPr>
              <a:t>did</a:t>
            </a:r>
            <a:endParaRPr lang="zh-CN" altLang="en-US" sz="2800" b="1">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descr="图片12"/>
          <p:cNvPicPr>
            <a:picLocks noChangeAspect="1" noChangeArrowheads="1"/>
          </p:cNvPicPr>
          <p:nvPr/>
        </p:nvPicPr>
        <p:blipFill>
          <a:blip r:embed="rId3"/>
          <a:srcRect/>
          <a:stretch>
            <a:fillRect/>
          </a:stretch>
        </p:blipFill>
        <p:spPr bwMode="auto">
          <a:xfrm>
            <a:off x="0" y="-23813"/>
            <a:ext cx="9144000" cy="6927851"/>
          </a:xfrm>
          <a:prstGeom prst="rect">
            <a:avLst/>
          </a:prstGeom>
          <a:noFill/>
          <a:ln w="9525">
            <a:noFill/>
            <a:miter lim="800000"/>
            <a:headEnd/>
            <a:tailEnd/>
          </a:ln>
        </p:spPr>
      </p:pic>
      <p:sp>
        <p:nvSpPr>
          <p:cNvPr id="30722" name="TextBox 9"/>
          <p:cNvSpPr txBox="1">
            <a:spLocks noChangeArrowheads="1"/>
          </p:cNvSpPr>
          <p:nvPr/>
        </p:nvSpPr>
        <p:spPr bwMode="auto">
          <a:xfrm>
            <a:off x="20638" y="1066800"/>
            <a:ext cx="9123362" cy="3539430"/>
          </a:xfrm>
          <a:prstGeom prst="rect">
            <a:avLst/>
          </a:prstGeom>
          <a:noFill/>
          <a:ln w="9525">
            <a:noFill/>
            <a:miter lim="800000"/>
            <a:headEnd/>
            <a:tailEnd/>
          </a:ln>
        </p:spPr>
        <p:txBody>
          <a:bodyPr>
            <a:spAutoFit/>
          </a:bodyPr>
          <a:lstStyle/>
          <a:p>
            <a:pPr>
              <a:buFont typeface="Symbol" pitchFamily="18" charset="2"/>
              <a:buNone/>
            </a:pPr>
            <a:r>
              <a:rPr lang="en-US" altLang="zh-CN" sz="2800" b="1" dirty="0">
                <a:latin typeface="Times New Roman" pitchFamily="18" charset="0"/>
              </a:rPr>
              <a:t>the fear. I remember 7_____</a:t>
            </a:r>
            <a:r>
              <a:rPr lang="en-US" altLang="zh-CN" sz="2800" b="1" dirty="0">
                <a:solidFill>
                  <a:srgbClr val="C00000"/>
                </a:solidFill>
                <a:latin typeface="Times New Roman" pitchFamily="18" charset="0"/>
              </a:rPr>
              <a:t> </a:t>
            </a:r>
            <a:r>
              <a:rPr lang="en-US" altLang="zh-CN" sz="2800" b="1" dirty="0">
                <a:latin typeface="Times New Roman" pitchFamily="18" charset="0"/>
              </a:rPr>
              <a:t>we decided to take part in the performance, our lovely classmates have tried their best to help us. With their help, finally we kept our cool and won the first prize. Thanks to the caring people around me, I won’t be scared of performing in public anymore. To 8________________  them, I will try my best to get best grades. I will remember this day forever </a:t>
            </a:r>
            <a:r>
              <a:rPr lang="en-US" altLang="zh-CN" sz="2800" b="1" dirty="0" smtClean="0">
                <a:latin typeface="Times New Roman" pitchFamily="18" charset="0"/>
              </a:rPr>
              <a:t> wherever I</a:t>
            </a:r>
            <a:r>
              <a:rPr lang="zh-CN" altLang="en-US" sz="2800" b="1" dirty="0" smtClean="0">
                <a:latin typeface="Times New Roman" pitchFamily="18" charset="0"/>
              </a:rPr>
              <a:t>ａｍ</a:t>
            </a:r>
            <a:r>
              <a:rPr lang="en-US" altLang="zh-CN" sz="2800" b="1" dirty="0" smtClean="0">
                <a:latin typeface="Times New Roman" pitchFamily="18" charset="0"/>
              </a:rPr>
              <a:t>.</a:t>
            </a:r>
            <a:endParaRPr lang="en-US" altLang="zh-CN" sz="2800" b="1" dirty="0">
              <a:latin typeface="Times New Roman" pitchFamily="18" charset="0"/>
            </a:endParaRPr>
          </a:p>
          <a:p>
            <a:r>
              <a:rPr lang="en-US" altLang="zh-CN" sz="2800" b="1" dirty="0">
                <a:latin typeface="Times New Roman" pitchFamily="18" charset="0"/>
              </a:rPr>
              <a:t>  </a:t>
            </a:r>
          </a:p>
        </p:txBody>
      </p:sp>
      <p:sp>
        <p:nvSpPr>
          <p:cNvPr id="3" name="TextBox 2"/>
          <p:cNvSpPr txBox="1">
            <a:spLocks noChangeArrowheads="1"/>
          </p:cNvSpPr>
          <p:nvPr/>
        </p:nvSpPr>
        <p:spPr bwMode="auto">
          <a:xfrm>
            <a:off x="3419475" y="1020763"/>
            <a:ext cx="1031875" cy="523875"/>
          </a:xfrm>
          <a:prstGeom prst="rect">
            <a:avLst/>
          </a:prstGeom>
          <a:noFill/>
          <a:ln w="9525">
            <a:noFill/>
            <a:miter lim="800000"/>
            <a:headEnd/>
            <a:tailEnd/>
          </a:ln>
        </p:spPr>
        <p:txBody>
          <a:bodyPr wrap="none">
            <a:spAutoFit/>
          </a:bodyPr>
          <a:lstStyle/>
          <a:p>
            <a:r>
              <a:rPr lang="en-US" altLang="zh-CN" sz="2800" b="1">
                <a:solidFill>
                  <a:srgbClr val="C00000"/>
                </a:solidFill>
                <a:latin typeface="Times New Roman" pitchFamily="18" charset="0"/>
                <a:cs typeface="Times New Roman" pitchFamily="18" charset="0"/>
              </a:rPr>
              <a:t> since</a:t>
            </a:r>
            <a:endParaRPr lang="zh-CN" altLang="en-US" sz="2800" b="1">
              <a:solidFill>
                <a:srgbClr val="C00000"/>
              </a:solidFill>
              <a:latin typeface="Times New Roman" pitchFamily="18" charset="0"/>
              <a:cs typeface="Times New Roman" pitchFamily="18" charset="0"/>
            </a:endParaRPr>
          </a:p>
        </p:txBody>
      </p:sp>
      <p:sp>
        <p:nvSpPr>
          <p:cNvPr id="5" name="TextBox 4"/>
          <p:cNvSpPr txBox="1">
            <a:spLocks noChangeArrowheads="1"/>
          </p:cNvSpPr>
          <p:nvPr/>
        </p:nvSpPr>
        <p:spPr bwMode="auto">
          <a:xfrm>
            <a:off x="428625" y="3178175"/>
            <a:ext cx="2343150" cy="522288"/>
          </a:xfrm>
          <a:prstGeom prst="rect">
            <a:avLst/>
          </a:prstGeom>
          <a:noFill/>
          <a:ln w="9525">
            <a:noFill/>
            <a:miter lim="800000"/>
            <a:headEnd/>
            <a:tailEnd/>
          </a:ln>
        </p:spPr>
        <p:txBody>
          <a:bodyPr wrap="none">
            <a:spAutoFit/>
          </a:bodyPr>
          <a:lstStyle/>
          <a:p>
            <a:r>
              <a:rPr lang="en-US" altLang="zh-CN" sz="2800" b="1">
                <a:solidFill>
                  <a:srgbClr val="C00000"/>
                </a:solidFill>
                <a:latin typeface="Times New Roman" pitchFamily="18" charset="0"/>
                <a:cs typeface="Times New Roman" pitchFamily="18" charset="0"/>
              </a:rPr>
              <a:t>be thankful to</a:t>
            </a:r>
            <a:endParaRPr lang="zh-CN" altLang="en-US" sz="2800" b="1">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Box 9"/>
          <p:cNvSpPr txBox="1">
            <a:spLocks noChangeArrowheads="1"/>
          </p:cNvSpPr>
          <p:nvPr/>
        </p:nvSpPr>
        <p:spPr bwMode="auto">
          <a:xfrm>
            <a:off x="0" y="-99392"/>
            <a:ext cx="9144000" cy="7478970"/>
          </a:xfrm>
          <a:prstGeom prst="rect">
            <a:avLst/>
          </a:prstGeom>
          <a:noFill/>
          <a:ln w="9525">
            <a:noFill/>
            <a:miter lim="800000"/>
            <a:headEnd/>
            <a:tailEnd/>
          </a:ln>
        </p:spPr>
        <p:txBody>
          <a:bodyPr>
            <a:spAutoFit/>
          </a:bodyPr>
          <a:lstStyle/>
          <a:p>
            <a:r>
              <a:rPr lang="en-US" altLang="zh-CN" sz="3200" dirty="0" smtClean="0">
                <a:latin typeface="Times New Roman" pitchFamily="18" charset="0"/>
              </a:rPr>
              <a:t>  </a:t>
            </a:r>
            <a:r>
              <a:rPr lang="en-US" altLang="zh-CN" sz="3200" b="1" dirty="0" smtClean="0">
                <a:latin typeface="Times New Roman" pitchFamily="18" charset="0"/>
              </a:rPr>
              <a:t>Jan. 28</a:t>
            </a:r>
            <a:r>
              <a:rPr lang="en-US" altLang="zh-CN" sz="3200" b="1" baseline="30000" dirty="0" smtClean="0">
                <a:latin typeface="Times New Roman" pitchFamily="18" charset="0"/>
              </a:rPr>
              <a:t>th</a:t>
            </a:r>
            <a:r>
              <a:rPr lang="en-US" altLang="zh-CN" sz="3200" b="1" dirty="0" smtClean="0">
                <a:latin typeface="Times New Roman" pitchFamily="18" charset="0"/>
              </a:rPr>
              <a:t> </a:t>
            </a:r>
            <a:r>
              <a:rPr lang="en-US" altLang="zh-CN" sz="3200" b="1" dirty="0">
                <a:latin typeface="Times New Roman" pitchFamily="18" charset="0"/>
              </a:rPr>
              <a:t>Friday    Sunny</a:t>
            </a:r>
          </a:p>
          <a:p>
            <a:r>
              <a:rPr lang="en-US" altLang="zh-CN" sz="3200" dirty="0">
                <a:latin typeface="Times New Roman" pitchFamily="18" charset="0"/>
              </a:rPr>
              <a:t> </a:t>
            </a:r>
            <a:r>
              <a:rPr lang="en-US" altLang="zh-CN" sz="3200" dirty="0" smtClean="0">
                <a:latin typeface="Times New Roman" pitchFamily="18" charset="0"/>
              </a:rPr>
              <a:t>   </a:t>
            </a:r>
            <a:r>
              <a:rPr lang="en-US" altLang="zh-CN" sz="3200" b="1" dirty="0" smtClean="0">
                <a:latin typeface="Times New Roman" pitchFamily="18" charset="0"/>
              </a:rPr>
              <a:t>I </a:t>
            </a:r>
            <a:r>
              <a:rPr lang="en-US" altLang="zh-CN" sz="3200" b="1" dirty="0">
                <a:latin typeface="Times New Roman" pitchFamily="18" charset="0"/>
              </a:rPr>
              <a:t>was so excited that I couldn’t fall asleep. </a:t>
            </a:r>
            <a:r>
              <a:rPr lang="en-US" altLang="zh-CN" sz="3200" b="1" dirty="0" smtClean="0">
                <a:latin typeface="Times New Roman" pitchFamily="18" charset="0"/>
              </a:rPr>
              <a:t>Today  </a:t>
            </a:r>
            <a:r>
              <a:rPr lang="en-US" altLang="zh-CN" sz="3200" b="1" dirty="0">
                <a:latin typeface="Times New Roman" pitchFamily="18" charset="0"/>
              </a:rPr>
              <a:t>I </a:t>
            </a:r>
            <a:r>
              <a:rPr lang="en-US" altLang="zh-CN" sz="3200" b="1" dirty="0" smtClean="0">
                <a:latin typeface="Times New Roman" pitchFamily="18" charset="0"/>
              </a:rPr>
              <a:t>took part in the </a:t>
            </a:r>
            <a:r>
              <a:rPr lang="en-US" altLang="zh-CN" sz="3200" b="1" dirty="0">
                <a:latin typeface="Times New Roman" pitchFamily="18" charset="0"/>
              </a:rPr>
              <a:t>25</a:t>
            </a:r>
            <a:r>
              <a:rPr lang="en-US" altLang="zh-CN" sz="3200" b="1" baseline="30000" dirty="0">
                <a:latin typeface="Times New Roman" pitchFamily="18" charset="0"/>
              </a:rPr>
              <a:t>th</a:t>
            </a:r>
            <a:r>
              <a:rPr lang="en-US" altLang="zh-CN" sz="3200" b="1" dirty="0">
                <a:latin typeface="Times New Roman" pitchFamily="18" charset="0"/>
              </a:rPr>
              <a:t> art festival of our school. Jiang </a:t>
            </a:r>
            <a:r>
              <a:rPr lang="en-US" altLang="zh-CN" sz="3200" b="1" dirty="0" err="1">
                <a:latin typeface="Times New Roman" pitchFamily="18" charset="0"/>
              </a:rPr>
              <a:t>RenTao</a:t>
            </a:r>
            <a:r>
              <a:rPr lang="en-US" altLang="zh-CN" sz="3200" b="1" dirty="0">
                <a:latin typeface="Times New Roman" pitchFamily="18" charset="0"/>
              </a:rPr>
              <a:t>, Wang Lei, Da Kai and I sang </a:t>
            </a:r>
            <a:r>
              <a:rPr lang="en-US" altLang="zh-CN" sz="3200" b="1" i="1" dirty="0">
                <a:latin typeface="Times New Roman" pitchFamily="18" charset="0"/>
              </a:rPr>
              <a:t>Brothers </a:t>
            </a:r>
            <a:r>
              <a:rPr lang="en-US" altLang="zh-CN" sz="3200" b="1" dirty="0">
                <a:latin typeface="Times New Roman" pitchFamily="18" charset="0"/>
              </a:rPr>
              <a:t>and we won the first prize. Looking back at the past several days, it has left many unforgettable memories in my heart. I remember preparing for the art festival, we made the classroom a great big mess.  I remember no matter how late it was, we four took the time to  practice singing every day, especially after school. We encouraged each other to do a lot better. Not only did </a:t>
            </a:r>
            <a:r>
              <a:rPr lang="en-US" altLang="zh-CN" sz="3200" b="1" dirty="0" err="1">
                <a:latin typeface="Times New Roman" pitchFamily="18" charset="0"/>
              </a:rPr>
              <a:t>Ms.Yu</a:t>
            </a:r>
            <a:r>
              <a:rPr lang="en-US" altLang="zh-CN" sz="3200" b="1" dirty="0">
                <a:latin typeface="Times New Roman" pitchFamily="18" charset="0"/>
              </a:rPr>
              <a:t> guide us how to perform well, but </a:t>
            </a:r>
            <a:r>
              <a:rPr lang="en-US" altLang="zh-CN" sz="3200" b="1" dirty="0" smtClean="0">
                <a:latin typeface="Times New Roman" pitchFamily="18" charset="0"/>
              </a:rPr>
              <a:t>she helped us to overcome </a:t>
            </a:r>
            <a:r>
              <a:rPr lang="en-US" altLang="zh-CN" sz="3200" b="1" dirty="0">
                <a:latin typeface="Times New Roman" pitchFamily="18" charset="0"/>
              </a:rPr>
              <a:t>the fear. </a:t>
            </a:r>
          </a:p>
          <a:p>
            <a:endParaRPr lang="en-US" altLang="zh-CN" sz="3200" dirty="0">
              <a:latin typeface="Times New Roman" pitchFamily="18" charset="0"/>
            </a:endParaRPr>
          </a:p>
        </p:txBody>
      </p:sp>
      <p:sp>
        <p:nvSpPr>
          <p:cNvPr id="12" name="矩形 11"/>
          <p:cNvSpPr/>
          <p:nvPr/>
        </p:nvSpPr>
        <p:spPr>
          <a:xfrm>
            <a:off x="0" y="1379308"/>
            <a:ext cx="8215338" cy="1077218"/>
          </a:xfrm>
          <a:prstGeom prst="rect">
            <a:avLst/>
          </a:prstGeom>
        </p:spPr>
        <p:txBody>
          <a:bodyPr wrap="square">
            <a:spAutoFit/>
          </a:bodyPr>
          <a:lstStyle/>
          <a:p>
            <a:r>
              <a:rPr lang="en-US" altLang="zh-CN" sz="3200" b="1" dirty="0" smtClean="0">
                <a:solidFill>
                  <a:srgbClr val="FF0000"/>
                </a:solidFill>
                <a:latin typeface="Times New Roman" pitchFamily="18" charset="0"/>
              </a:rPr>
              <a:t>Jiang </a:t>
            </a:r>
            <a:r>
              <a:rPr lang="en-US" altLang="zh-CN" sz="3200" b="1" dirty="0" err="1" smtClean="0">
                <a:solidFill>
                  <a:srgbClr val="FF0000"/>
                </a:solidFill>
                <a:latin typeface="Times New Roman" pitchFamily="18" charset="0"/>
              </a:rPr>
              <a:t>RenTao</a:t>
            </a:r>
            <a:r>
              <a:rPr lang="en-US" altLang="zh-CN" sz="3200" b="1" dirty="0" smtClean="0">
                <a:solidFill>
                  <a:srgbClr val="FF0000"/>
                </a:solidFill>
                <a:latin typeface="Times New Roman" pitchFamily="18" charset="0"/>
              </a:rPr>
              <a:t>, Wang Lei, </a:t>
            </a:r>
            <a:r>
              <a:rPr lang="en-US" altLang="zh-CN" sz="3200" b="1" dirty="0" err="1" smtClean="0">
                <a:solidFill>
                  <a:srgbClr val="FF0000"/>
                </a:solidFill>
                <a:latin typeface="Times New Roman" pitchFamily="18" charset="0"/>
              </a:rPr>
              <a:t>Da</a:t>
            </a:r>
            <a:r>
              <a:rPr lang="en-US" altLang="zh-CN" sz="3200" b="1" dirty="0" smtClean="0">
                <a:solidFill>
                  <a:srgbClr val="FF0000"/>
                </a:solidFill>
                <a:latin typeface="Times New Roman" pitchFamily="18" charset="0"/>
              </a:rPr>
              <a:t> Kai and I sang </a:t>
            </a:r>
            <a:r>
              <a:rPr lang="en-US" altLang="zh-CN" sz="3200" b="1" i="1" dirty="0" smtClean="0">
                <a:solidFill>
                  <a:srgbClr val="FF0000"/>
                </a:solidFill>
                <a:latin typeface="Times New Roman" pitchFamily="18" charset="0"/>
              </a:rPr>
              <a:t>Brothers </a:t>
            </a:r>
            <a:r>
              <a:rPr lang="en-US" altLang="zh-CN" sz="3200" b="1" dirty="0" smtClean="0">
                <a:solidFill>
                  <a:srgbClr val="FF0000"/>
                </a:solidFill>
                <a:latin typeface="Times New Roman" pitchFamily="18" charset="0"/>
              </a:rPr>
              <a:t>and we won the first </a:t>
            </a:r>
            <a:r>
              <a:rPr lang="en-US" altLang="zh-CN" sz="3200" b="1" dirty="0" smtClean="0">
                <a:solidFill>
                  <a:srgbClr val="FF0000"/>
                </a:solidFill>
                <a:latin typeface="Times New Roman" pitchFamily="18" charset="0"/>
              </a:rPr>
              <a:t>prize.</a:t>
            </a:r>
            <a:endParaRPr lang="zh-CN" altLang="en-US" dirty="0">
              <a:solidFill>
                <a:srgbClr val="FF0000"/>
              </a:solidFill>
            </a:endParaRPr>
          </a:p>
        </p:txBody>
      </p:sp>
      <p:sp>
        <p:nvSpPr>
          <p:cNvPr id="13" name="矩形 12"/>
          <p:cNvSpPr/>
          <p:nvPr/>
        </p:nvSpPr>
        <p:spPr>
          <a:xfrm>
            <a:off x="0" y="3313542"/>
            <a:ext cx="9144000" cy="2062103"/>
          </a:xfrm>
          <a:prstGeom prst="rect">
            <a:avLst/>
          </a:prstGeom>
        </p:spPr>
        <p:txBody>
          <a:bodyPr wrap="square">
            <a:spAutoFit/>
          </a:bodyPr>
          <a:lstStyle/>
          <a:p>
            <a:r>
              <a:rPr lang="en-US" altLang="zh-CN" sz="3200" b="1" dirty="0" smtClean="0">
                <a:solidFill>
                  <a:srgbClr val="FF0000"/>
                </a:solidFill>
                <a:latin typeface="Times New Roman" pitchFamily="18" charset="0"/>
              </a:rPr>
              <a:t>                                                   we </a:t>
            </a:r>
            <a:r>
              <a:rPr lang="en-US" altLang="zh-CN" sz="3200" b="1" dirty="0" smtClean="0">
                <a:solidFill>
                  <a:srgbClr val="FF0000"/>
                </a:solidFill>
                <a:latin typeface="Times New Roman" pitchFamily="18" charset="0"/>
              </a:rPr>
              <a:t>made the classroom a great big mess.  I remember no matter how late it was, we four took the time to  practice singing every day, especially after school. </a:t>
            </a:r>
            <a:endParaRPr lang="zh-CN" altLang="en-US" dirty="0">
              <a:solidFill>
                <a:srgbClr val="FF0000"/>
              </a:solidFill>
            </a:endParaRPr>
          </a:p>
        </p:txBody>
      </p:sp>
      <p:sp>
        <p:nvSpPr>
          <p:cNvPr id="15" name="矩形 14"/>
          <p:cNvSpPr/>
          <p:nvPr/>
        </p:nvSpPr>
        <p:spPr>
          <a:xfrm>
            <a:off x="37071" y="5743711"/>
            <a:ext cx="9144000" cy="1077218"/>
          </a:xfrm>
          <a:prstGeom prst="rect">
            <a:avLst/>
          </a:prstGeom>
        </p:spPr>
        <p:txBody>
          <a:bodyPr wrap="square">
            <a:spAutoFit/>
          </a:bodyPr>
          <a:lstStyle/>
          <a:p>
            <a:r>
              <a:rPr lang="en-US" altLang="zh-CN" sz="3200" b="1" dirty="0" smtClean="0">
                <a:solidFill>
                  <a:srgbClr val="0033CC"/>
                </a:solidFill>
                <a:latin typeface="Times New Roman" pitchFamily="18" charset="0"/>
              </a:rPr>
              <a:t>      </a:t>
            </a:r>
            <a:r>
              <a:rPr lang="en-US" altLang="zh-CN" sz="3200" b="1" dirty="0" err="1" smtClean="0">
                <a:solidFill>
                  <a:srgbClr val="0033CC"/>
                </a:solidFill>
                <a:latin typeface="Times New Roman" pitchFamily="18" charset="0"/>
              </a:rPr>
              <a:t>Ms.Yu</a:t>
            </a:r>
            <a:r>
              <a:rPr lang="en-US" altLang="zh-CN" sz="3200" b="1" dirty="0" smtClean="0">
                <a:solidFill>
                  <a:srgbClr val="0033CC"/>
                </a:solidFill>
                <a:latin typeface="Times New Roman" pitchFamily="18" charset="0"/>
              </a:rPr>
              <a:t> </a:t>
            </a:r>
            <a:r>
              <a:rPr lang="en-US" altLang="zh-CN" sz="3200" b="1" dirty="0" smtClean="0">
                <a:solidFill>
                  <a:srgbClr val="0033CC"/>
                </a:solidFill>
                <a:latin typeface="Times New Roman" pitchFamily="18" charset="0"/>
              </a:rPr>
              <a:t>guide us how to perform well, but she helped us to overcome the fear. </a:t>
            </a:r>
            <a:endParaRPr lang="zh-CN" altLang="en-US"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ox(in)">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1"/>
      <p:bldP spid="13"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extBox 2"/>
          <p:cNvSpPr txBox="1">
            <a:spLocks noChangeArrowheads="1"/>
          </p:cNvSpPr>
          <p:nvPr/>
        </p:nvSpPr>
        <p:spPr bwMode="auto">
          <a:xfrm>
            <a:off x="16585" y="692696"/>
            <a:ext cx="9091919" cy="5632311"/>
          </a:xfrm>
          <a:prstGeom prst="rect">
            <a:avLst/>
          </a:prstGeom>
          <a:solidFill>
            <a:schemeClr val="bg1"/>
          </a:solidFill>
          <a:ln w="9525">
            <a:solidFill>
              <a:srgbClr val="FFFF00"/>
            </a:solidFill>
            <a:prstDash val="sysDot"/>
            <a:miter lim="800000"/>
            <a:headEnd/>
            <a:tailEnd/>
          </a:ln>
          <a:effectLst/>
        </p:spPr>
        <p:txBody>
          <a:bodyPr wrap="square">
            <a:spAutoFit/>
          </a:bodyPr>
          <a:lstStyle/>
          <a:p>
            <a:r>
              <a:rPr lang="en-US" altLang="zh-CN" sz="3600" b="1" dirty="0" smtClean="0">
                <a:latin typeface="Times New Roman" pitchFamily="18" charset="0"/>
              </a:rPr>
              <a:t>I </a:t>
            </a:r>
            <a:r>
              <a:rPr lang="en-US" altLang="zh-CN" sz="3600" b="1" dirty="0">
                <a:latin typeface="Times New Roman" pitchFamily="18" charset="0"/>
              </a:rPr>
              <a:t>remember since we decided to took part in the performance, our lovely classmates have tried their best to help us. With their help, finally we kept our cool and won the first prize. Thanks to the caring people around me, </a:t>
            </a:r>
            <a:r>
              <a:rPr lang="en-US" altLang="zh-CN" sz="3600" b="1" dirty="0" smtClean="0">
                <a:latin typeface="Times New Roman" pitchFamily="18" charset="0"/>
              </a:rPr>
              <a:t>I won’t be scared of performing in public anymore. To </a:t>
            </a:r>
            <a:r>
              <a:rPr lang="en-US" altLang="zh-CN" sz="3600" b="1" dirty="0">
                <a:latin typeface="Times New Roman" pitchFamily="18" charset="0"/>
              </a:rPr>
              <a:t>be </a:t>
            </a:r>
            <a:r>
              <a:rPr lang="en-US" altLang="zh-CN" sz="3600" b="1" dirty="0" smtClean="0">
                <a:latin typeface="Times New Roman" pitchFamily="18" charset="0"/>
              </a:rPr>
              <a:t>thankful </a:t>
            </a:r>
            <a:r>
              <a:rPr lang="en-US" altLang="zh-CN" sz="3600" b="1" dirty="0">
                <a:latin typeface="Times New Roman" pitchFamily="18" charset="0"/>
              </a:rPr>
              <a:t>to them, I’ll try my best to get best grades. I will remember this day </a:t>
            </a:r>
            <a:r>
              <a:rPr lang="en-US" altLang="zh-CN" sz="3600" b="1" dirty="0" smtClean="0">
                <a:latin typeface="Times New Roman" pitchFamily="18" charset="0"/>
              </a:rPr>
              <a:t>forever wherever I am! </a:t>
            </a:r>
            <a:endParaRPr lang="en-US" altLang="zh-CN" sz="3600" b="1" dirty="0">
              <a:latin typeface="Times New Roman" pitchFamily="18" charset="0"/>
            </a:endParaRPr>
          </a:p>
          <a:p>
            <a:r>
              <a:rPr lang="en-US" altLang="zh-CN" sz="3600" dirty="0">
                <a:latin typeface="Times New Roman" pitchFamily="18" charset="0"/>
              </a:rPr>
              <a:t>  </a:t>
            </a:r>
          </a:p>
        </p:txBody>
      </p:sp>
      <p:sp>
        <p:nvSpPr>
          <p:cNvPr id="10" name="矩形 9"/>
          <p:cNvSpPr/>
          <p:nvPr/>
        </p:nvSpPr>
        <p:spPr>
          <a:xfrm>
            <a:off x="-12357" y="1248789"/>
            <a:ext cx="9144000" cy="1200329"/>
          </a:xfrm>
          <a:prstGeom prst="rect">
            <a:avLst/>
          </a:prstGeom>
        </p:spPr>
        <p:txBody>
          <a:bodyPr wrap="square">
            <a:spAutoFit/>
          </a:bodyPr>
          <a:lstStyle/>
          <a:p>
            <a:r>
              <a:rPr lang="en-US" altLang="zh-CN" sz="3600" b="1" dirty="0" smtClean="0">
                <a:solidFill>
                  <a:srgbClr val="00B050"/>
                </a:solidFill>
                <a:latin typeface="Times New Roman" pitchFamily="18" charset="0"/>
              </a:rPr>
              <a:t>                               our </a:t>
            </a:r>
            <a:r>
              <a:rPr lang="en-US" altLang="zh-CN" sz="3600" b="1" dirty="0" smtClean="0">
                <a:solidFill>
                  <a:srgbClr val="00B050"/>
                </a:solidFill>
                <a:latin typeface="Times New Roman" pitchFamily="18" charset="0"/>
              </a:rPr>
              <a:t>lovely classmates have tried their best to help us. </a:t>
            </a:r>
            <a:endParaRPr lang="zh-CN" altLang="en-US" dirty="0">
              <a:solidFill>
                <a:srgbClr val="00B050"/>
              </a:solidFill>
            </a:endParaRPr>
          </a:p>
        </p:txBody>
      </p:sp>
      <p:sp>
        <p:nvSpPr>
          <p:cNvPr id="11" name="矩形 10"/>
          <p:cNvSpPr/>
          <p:nvPr/>
        </p:nvSpPr>
        <p:spPr>
          <a:xfrm>
            <a:off x="0" y="3451010"/>
            <a:ext cx="9144000" cy="2862322"/>
          </a:xfrm>
          <a:prstGeom prst="rect">
            <a:avLst/>
          </a:prstGeom>
        </p:spPr>
        <p:txBody>
          <a:bodyPr wrap="square">
            <a:spAutoFit/>
          </a:bodyPr>
          <a:lstStyle/>
          <a:p>
            <a:pPr lvl="0"/>
            <a:r>
              <a:rPr lang="en-US" altLang="zh-CN" sz="3600" b="1" dirty="0" smtClean="0">
                <a:solidFill>
                  <a:srgbClr val="F90DC6"/>
                </a:solidFill>
                <a:latin typeface="Times New Roman" pitchFamily="18" charset="0"/>
              </a:rPr>
              <a:t>I won’t be scared of performing in public anymore. To be thankful to them, I’ll try my best to get best grades. I will remember this day forever wherever I am! </a:t>
            </a:r>
          </a:p>
          <a:p>
            <a:pPr lvl="0"/>
            <a:r>
              <a:rPr lang="en-US" altLang="zh-CN" sz="3600" dirty="0" smtClean="0">
                <a:solidFill>
                  <a:srgbClr val="F90DC6"/>
                </a:solidFill>
                <a:latin typeface="Times New Roman" pitchFamily="18" charset="0"/>
              </a:rPr>
              <a:t>  </a:t>
            </a:r>
            <a:endParaRPr lang="en-US" altLang="zh-CN" sz="3600" dirty="0">
              <a:solidFill>
                <a:srgbClr val="F90DC6"/>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图片12"/>
          <p:cNvPicPr>
            <a:picLocks noChangeAspect="1" noChangeArrowheads="1"/>
          </p:cNvPicPr>
          <p:nvPr/>
        </p:nvPicPr>
        <p:blipFill>
          <a:blip r:embed="rId3"/>
          <a:srcRect/>
          <a:stretch>
            <a:fillRect/>
          </a:stretch>
        </p:blipFill>
        <p:spPr bwMode="auto">
          <a:xfrm>
            <a:off x="0" y="-69850"/>
            <a:ext cx="9144000" cy="6927850"/>
          </a:xfrm>
          <a:prstGeom prst="rect">
            <a:avLst/>
          </a:prstGeom>
          <a:noFill/>
          <a:ln w="9525">
            <a:noFill/>
            <a:miter lim="800000"/>
            <a:headEnd/>
            <a:tailEnd/>
          </a:ln>
        </p:spPr>
      </p:pic>
      <p:sp>
        <p:nvSpPr>
          <p:cNvPr id="8195" name="TextBox 2"/>
          <p:cNvSpPr txBox="1">
            <a:spLocks noChangeArrowheads="1"/>
          </p:cNvSpPr>
          <p:nvPr/>
        </p:nvSpPr>
        <p:spPr bwMode="auto">
          <a:xfrm>
            <a:off x="152400" y="152400"/>
            <a:ext cx="8991600" cy="3140075"/>
          </a:xfrm>
          <a:prstGeom prst="rect">
            <a:avLst/>
          </a:prstGeom>
          <a:noFill/>
          <a:ln w="9525">
            <a:noFill/>
            <a:miter lim="800000"/>
            <a:headEnd/>
            <a:tailEnd/>
          </a:ln>
        </p:spPr>
        <p:txBody>
          <a:bodyPr>
            <a:spAutoFit/>
          </a:bodyPr>
          <a:lstStyle/>
          <a:p>
            <a:pPr>
              <a:lnSpc>
                <a:spcPct val="150000"/>
              </a:lnSpc>
            </a:pPr>
            <a:endParaRPr lang="en-US" altLang="zh-CN" sz="2400">
              <a:solidFill>
                <a:srgbClr val="FF0000"/>
              </a:solidFill>
              <a:latin typeface="Times New Roman" pitchFamily="18" charset="0"/>
            </a:endParaRPr>
          </a:p>
          <a:p>
            <a:pPr>
              <a:lnSpc>
                <a:spcPct val="150000"/>
              </a:lnSpc>
            </a:pPr>
            <a:endParaRPr lang="en-US" altLang="zh-CN" sz="2400">
              <a:solidFill>
                <a:srgbClr val="FF0000"/>
              </a:solidFill>
              <a:latin typeface="Times New Roman" pitchFamily="18" charset="0"/>
            </a:endParaRPr>
          </a:p>
          <a:p>
            <a:pPr>
              <a:lnSpc>
                <a:spcPct val="150000"/>
              </a:lnSpc>
            </a:pPr>
            <a:endParaRPr lang="en-US" altLang="zh-CN" sz="2800">
              <a:solidFill>
                <a:srgbClr val="FF0000"/>
              </a:solidFill>
              <a:latin typeface="Times New Roman" pitchFamily="18" charset="0"/>
            </a:endParaRPr>
          </a:p>
          <a:p>
            <a:pPr>
              <a:lnSpc>
                <a:spcPct val="150000"/>
              </a:lnSpc>
            </a:pPr>
            <a:r>
              <a:rPr lang="en-US" altLang="zh-CN" sz="2800">
                <a:solidFill>
                  <a:srgbClr val="FF0000"/>
                </a:solidFill>
                <a:latin typeface="Times New Roman" pitchFamily="18" charset="0"/>
              </a:rPr>
              <a:t> </a:t>
            </a:r>
          </a:p>
          <a:p>
            <a:pPr>
              <a:lnSpc>
                <a:spcPct val="150000"/>
              </a:lnSpc>
            </a:pPr>
            <a:endParaRPr lang="en-US" altLang="zh-CN" sz="2800">
              <a:solidFill>
                <a:srgbClr val="FF0000"/>
              </a:solidFill>
              <a:latin typeface="Times New Roman" pitchFamily="18" charset="0"/>
            </a:endParaRPr>
          </a:p>
        </p:txBody>
      </p:sp>
      <p:graphicFrame>
        <p:nvGraphicFramePr>
          <p:cNvPr id="36921" name="Group 57"/>
          <p:cNvGraphicFramePr>
            <a:graphicFrameLocks noGrp="1"/>
          </p:cNvGraphicFramePr>
          <p:nvPr>
            <p:extLst>
              <p:ext uri="{D42A27DB-BD31-4B8C-83A1-F6EECF244321}">
                <p14:modId xmlns:p14="http://schemas.microsoft.com/office/powerpoint/2010/main" xmlns="" val="2145731064"/>
              </p:ext>
            </p:extLst>
          </p:nvPr>
        </p:nvGraphicFramePr>
        <p:xfrm>
          <a:off x="107504" y="448567"/>
          <a:ext cx="8784976" cy="5938089"/>
        </p:xfrm>
        <a:graphic>
          <a:graphicData uri="http://schemas.openxmlformats.org/drawingml/2006/table">
            <a:tbl>
              <a:tblPr/>
              <a:tblGrid>
                <a:gridCol w="1867346"/>
                <a:gridCol w="1589038"/>
                <a:gridCol w="1440160"/>
                <a:gridCol w="3888432"/>
              </a:tblGrid>
              <a:tr h="5048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rPr>
                        <a:t>school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rPr>
                        <a:t>memories</a:t>
                      </a:r>
                    </a:p>
                  </a:txBody>
                  <a:tcPr marL="91442" marR="9144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hMerge="1">
                  <a:txBody>
                    <a:bodyPr/>
                    <a:lstStyle/>
                    <a:p>
                      <a:endParaRPr lang="zh-CN" altLang="en-US"/>
                    </a:p>
                  </a:txBody>
                  <a:tcPr/>
                </a:tc>
                <a:tc hMerge="1">
                  <a:txBody>
                    <a:bodyPr/>
                    <a:lstStyle/>
                    <a:p>
                      <a:endParaRPr lang="zh-CN" altLang="en-US"/>
                    </a:p>
                  </a:txBody>
                  <a:tcPr/>
                </a:tc>
              </a:tr>
              <a:tr h="63976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rPr>
                        <a:t>objects</a:t>
                      </a:r>
                    </a:p>
                  </a:txBody>
                  <a:tcPr marL="91442" marR="9144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rPr>
                        <a:t>persons   </a:t>
                      </a: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rPr>
                        <a:t>events            influence</a:t>
                      </a: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r>
              <a:tr h="162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rPr>
                        <a:t>   possession</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33CC"/>
                          </a:solidFill>
                          <a:effectLst/>
                          <a:latin typeface="Times New Roman" panose="02020603050405020304" pitchFamily="18" charset="0"/>
                          <a:ea typeface="宋体" charset="-122"/>
                          <a:cs typeface="Times New Roman" panose="02020603050405020304" pitchFamily="18" charset="0"/>
                        </a:rPr>
                        <a:t>be not good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33CC"/>
                          </a:solidFill>
                          <a:effectLst/>
                          <a:latin typeface="Times New Roman" panose="02020603050405020304" pitchFamily="18" charset="0"/>
                          <a:ea typeface="宋体" charset="-122"/>
                          <a:cs typeface="Times New Roman" panose="02020603050405020304" pitchFamily="18" charset="0"/>
                        </a:rPr>
                        <a:t>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33CC"/>
                          </a:solidFill>
                          <a:effectLst/>
                          <a:latin typeface="Times New Roman" panose="02020603050405020304" pitchFamily="18" charset="0"/>
                          <a:ea typeface="宋体" charset="-122"/>
                          <a:cs typeface="Times New Roman" panose="02020603050405020304" pitchFamily="18" charset="0"/>
                        </a:rPr>
                        <a:t>be patient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33CC"/>
                          </a:solidFill>
                          <a:effectLst/>
                          <a:latin typeface="Times New Roman" panose="02020603050405020304" pitchFamily="18" charset="0"/>
                          <a:ea typeface="宋体" charset="-122"/>
                          <a:cs typeface="Times New Roman" panose="02020603050405020304" pitchFamily="18" charset="0"/>
                        </a:rPr>
                        <a:t>with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33CC"/>
                          </a:solidFill>
                          <a:effectLst/>
                          <a:latin typeface="Times New Roman" panose="02020603050405020304" pitchFamily="18" charset="0"/>
                          <a:ea typeface="宋体" charset="-122"/>
                          <a:cs typeface="Times New Roman" panose="02020603050405020304" pitchFamily="18" charset="0"/>
                        </a:rPr>
                        <a:t>take time to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33CC"/>
                          </a:solidFill>
                          <a:effectLst/>
                          <a:latin typeface="Times New Roman" panose="02020603050405020304" pitchFamily="18" charset="0"/>
                          <a:ea typeface="宋体" charset="-122"/>
                          <a:cs typeface="Times New Roman" panose="02020603050405020304" pitchFamily="18" charset="0"/>
                        </a:rPr>
                        <a:t>explain,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dirty="0" smtClean="0">
                        <a:ln>
                          <a:noFill/>
                        </a:ln>
                        <a:solidFill>
                          <a:srgbClr val="0033CC"/>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r>
              <a:tr h="756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rPr>
                        <a:t> person</a:t>
                      </a: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r>
              <a:tr h="92238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rPr>
                        <a:t>experience</a:t>
                      </a: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r>
            </a:tbl>
          </a:graphicData>
        </a:graphic>
      </p:graphicFrame>
      <p:sp>
        <p:nvSpPr>
          <p:cNvPr id="36906" name="TextBox 1"/>
          <p:cNvSpPr txBox="1">
            <a:spLocks noChangeArrowheads="1"/>
          </p:cNvSpPr>
          <p:nvPr/>
        </p:nvSpPr>
        <p:spPr bwMode="auto">
          <a:xfrm>
            <a:off x="142875" y="-171400"/>
            <a:ext cx="8963025" cy="584200"/>
          </a:xfrm>
          <a:prstGeom prst="rect">
            <a:avLst/>
          </a:prstGeom>
          <a:noFill/>
          <a:ln w="9525">
            <a:solidFill>
              <a:schemeClr val="tx1"/>
            </a:solidFill>
            <a:miter lim="800000"/>
            <a:headEnd/>
            <a:tailEnd/>
          </a:ln>
        </p:spPr>
        <p:txBody>
          <a:bodyPr>
            <a:spAutoFit/>
          </a:bodyPr>
          <a:lstStyle/>
          <a:p>
            <a:r>
              <a:rPr lang="en-US" altLang="zh-CN" sz="3200" b="1" dirty="0">
                <a:solidFill>
                  <a:srgbClr val="FF0000"/>
                </a:solidFill>
                <a:latin typeface="Times New Roman" pitchFamily="18" charset="0"/>
              </a:rPr>
              <a:t>Do a survey according to the </a:t>
            </a:r>
            <a:r>
              <a:rPr lang="en-US" altLang="zh-CN" sz="3200" b="1" dirty="0" smtClean="0">
                <a:solidFill>
                  <a:srgbClr val="FF0000"/>
                </a:solidFill>
                <a:latin typeface="Times New Roman" pitchFamily="18" charset="0"/>
              </a:rPr>
              <a:t>mind map</a:t>
            </a:r>
            <a:endParaRPr lang="en-US" altLang="zh-CN" sz="3200" b="1" dirty="0">
              <a:solidFill>
                <a:srgbClr val="FF0000"/>
              </a:solidFill>
              <a:latin typeface="Times New Roman" pitchFamily="18" charset="0"/>
            </a:endParaRPr>
          </a:p>
        </p:txBody>
      </p:sp>
      <p:sp>
        <p:nvSpPr>
          <p:cNvPr id="3" name="TextBox 2"/>
          <p:cNvSpPr txBox="1">
            <a:spLocks noChangeArrowheads="1"/>
          </p:cNvSpPr>
          <p:nvPr/>
        </p:nvSpPr>
        <p:spPr bwMode="auto">
          <a:xfrm>
            <a:off x="3563888" y="1609636"/>
            <a:ext cx="1380506" cy="523220"/>
          </a:xfrm>
          <a:prstGeom prst="rect">
            <a:avLst/>
          </a:prstGeom>
          <a:noFill/>
          <a:ln w="9525">
            <a:noFill/>
            <a:miter lim="800000"/>
            <a:headEnd/>
            <a:tailEnd/>
          </a:ln>
        </p:spPr>
        <p:txBody>
          <a:bodyPr wrap="square">
            <a:spAutoFit/>
          </a:bodyPr>
          <a:lstStyle>
            <a:defPPr>
              <a:defRPr lang="zh-CN"/>
            </a:defPPr>
            <a:lvl1pPr>
              <a:defRPr sz="2800" b="1">
                <a:solidFill>
                  <a:srgbClr val="0033CC"/>
                </a:solidFill>
                <a:latin typeface="Times New Roman" panose="02020603050405020304" pitchFamily="18" charset="0"/>
                <a:cs typeface="Times New Roman" panose="02020603050405020304" pitchFamily="18" charset="0"/>
              </a:defRPr>
            </a:lvl1pPr>
          </a:lstStyle>
          <a:p>
            <a:r>
              <a:rPr lang="en-US" altLang="zh-CN" dirty="0"/>
              <a:t>Ms. Liu</a:t>
            </a:r>
            <a:endParaRPr lang="zh-CN" altLang="en-US" dirty="0"/>
          </a:p>
        </p:txBody>
      </p:sp>
      <p:sp>
        <p:nvSpPr>
          <p:cNvPr id="5" name="TextBox 4"/>
          <p:cNvSpPr txBox="1">
            <a:spLocks noChangeArrowheads="1"/>
          </p:cNvSpPr>
          <p:nvPr/>
        </p:nvSpPr>
        <p:spPr bwMode="auto">
          <a:xfrm>
            <a:off x="2195736" y="1609636"/>
            <a:ext cx="1213794" cy="523220"/>
          </a:xfrm>
          <a:prstGeom prst="rect">
            <a:avLst/>
          </a:prstGeom>
          <a:noFill/>
          <a:ln w="9525">
            <a:noFill/>
            <a:miter lim="800000"/>
            <a:headEnd/>
            <a:tailEnd/>
          </a:ln>
        </p:spPr>
        <p:txBody>
          <a:bodyPr wrap="square">
            <a:spAutoFit/>
          </a:bodyPr>
          <a:lstStyle>
            <a:defPPr>
              <a:defRPr lang="zh-CN"/>
            </a:defPPr>
            <a:lvl1pPr>
              <a:defRPr sz="2800" b="1">
                <a:solidFill>
                  <a:srgbClr val="0033CC"/>
                </a:solidFill>
                <a:latin typeface="Times New Roman" panose="02020603050405020304" pitchFamily="18" charset="0"/>
                <a:cs typeface="Times New Roman" panose="02020603050405020304" pitchFamily="18" charset="0"/>
              </a:defRPr>
            </a:lvl1pPr>
          </a:lstStyle>
          <a:p>
            <a:r>
              <a:rPr lang="en-US" altLang="zh-CN" dirty="0"/>
              <a:t>a book</a:t>
            </a:r>
            <a:endParaRPr lang="zh-CN" altLang="en-US" dirty="0"/>
          </a:p>
        </p:txBody>
      </p:sp>
      <p:sp>
        <p:nvSpPr>
          <p:cNvPr id="8" name="TextBox 7"/>
          <p:cNvSpPr txBox="1">
            <a:spLocks noChangeArrowheads="1"/>
          </p:cNvSpPr>
          <p:nvPr/>
        </p:nvSpPr>
        <p:spPr bwMode="auto">
          <a:xfrm>
            <a:off x="7025118" y="1617762"/>
            <a:ext cx="2227402" cy="2677656"/>
          </a:xfrm>
          <a:prstGeom prst="rect">
            <a:avLst/>
          </a:prstGeom>
          <a:noFill/>
          <a:ln w="9525">
            <a:noFill/>
            <a:miter lim="800000"/>
            <a:headEnd/>
            <a:tailEnd/>
          </a:ln>
        </p:spPr>
        <p:txBody>
          <a:bodyPr wrap="square">
            <a:spAutoFit/>
          </a:bodyPr>
          <a:lstStyle/>
          <a:p>
            <a:r>
              <a:rPr lang="en-US" altLang="zh-CN" sz="2800" b="1" dirty="0" smtClean="0">
                <a:solidFill>
                  <a:srgbClr val="0033CC"/>
                </a:solidFill>
                <a:latin typeface="Times New Roman" panose="02020603050405020304" pitchFamily="18" charset="0"/>
                <a:cs typeface="Times New Roman" panose="02020603050405020304" pitchFamily="18" charset="0"/>
              </a:rPr>
              <a:t>thanks to</a:t>
            </a:r>
          </a:p>
          <a:p>
            <a:r>
              <a:rPr lang="en-US" altLang="zh-CN" sz="2800" b="1" dirty="0" smtClean="0">
                <a:solidFill>
                  <a:srgbClr val="0033CC"/>
                </a:solidFill>
                <a:latin typeface="Times New Roman" panose="02020603050405020304" pitchFamily="18" charset="0"/>
                <a:cs typeface="Times New Roman" panose="02020603050405020304" pitchFamily="18" charset="0"/>
              </a:rPr>
              <a:t>her,</a:t>
            </a:r>
          </a:p>
          <a:p>
            <a:r>
              <a:rPr lang="en-US" altLang="zh-CN" sz="2800" b="1" dirty="0" smtClean="0">
                <a:solidFill>
                  <a:srgbClr val="0033CC"/>
                </a:solidFill>
                <a:latin typeface="Times New Roman" panose="02020603050405020304" pitchFamily="18" charset="0"/>
                <a:cs typeface="Times New Roman" panose="02020603050405020304" pitchFamily="18" charset="0"/>
              </a:rPr>
              <a:t>put in more effort,</a:t>
            </a:r>
          </a:p>
          <a:p>
            <a:r>
              <a:rPr lang="en-US" altLang="zh-CN" sz="2800" b="1" dirty="0" smtClean="0">
                <a:solidFill>
                  <a:srgbClr val="0033CC"/>
                </a:solidFill>
                <a:latin typeface="Times New Roman" panose="02020603050405020304" pitchFamily="18" charset="0"/>
                <a:cs typeface="Times New Roman" panose="02020603050405020304" pitchFamily="18" charset="0"/>
              </a:rPr>
              <a:t>scores</a:t>
            </a:r>
          </a:p>
          <a:p>
            <a:r>
              <a:rPr lang="en-US" altLang="zh-CN" sz="2800" b="1" dirty="0" smtClean="0">
                <a:solidFill>
                  <a:srgbClr val="0033CC"/>
                </a:solidFill>
                <a:latin typeface="Times New Roman" panose="02020603050405020304" pitchFamily="18" charset="0"/>
                <a:cs typeface="Times New Roman" panose="02020603050405020304" pitchFamily="18" charset="0"/>
              </a:rPr>
              <a:t>doubled</a:t>
            </a:r>
          </a:p>
        </p:txBody>
      </p:sp>
      <p:sp>
        <p:nvSpPr>
          <p:cNvPr id="36918" name="Line 54"/>
          <p:cNvSpPr>
            <a:spLocks noChangeShapeType="1"/>
          </p:cNvSpPr>
          <p:nvPr/>
        </p:nvSpPr>
        <p:spPr bwMode="auto">
          <a:xfrm>
            <a:off x="7025118" y="980728"/>
            <a:ext cx="0" cy="5877272"/>
          </a:xfrm>
          <a:prstGeom prst="line">
            <a:avLst/>
          </a:prstGeom>
          <a:noFill/>
          <a:ln w="19050">
            <a:solidFill>
              <a:schemeClr val="tx1"/>
            </a:solidFill>
            <a:round/>
            <a:headEnd/>
            <a:tailEnd/>
          </a:ln>
          <a:effectLst>
            <a:prstShdw prst="shdw13" dist="53882" dir="13500000">
              <a:schemeClr val="bg2">
                <a:alpha val="50000"/>
              </a:schemeClr>
            </a:prstShdw>
          </a:effec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2" descr="图片12"/>
          <p:cNvPicPr>
            <a:picLocks noChangeAspect="1" noChangeArrowheads="1"/>
          </p:cNvPicPr>
          <p:nvPr/>
        </p:nvPicPr>
        <p:blipFill>
          <a:blip r:embed="rId3"/>
          <a:srcRect/>
          <a:stretch>
            <a:fillRect/>
          </a:stretch>
        </p:blipFill>
        <p:spPr bwMode="auto">
          <a:xfrm>
            <a:off x="0" y="-69850"/>
            <a:ext cx="9144000" cy="6927850"/>
          </a:xfrm>
          <a:prstGeom prst="rect">
            <a:avLst/>
          </a:prstGeom>
          <a:noFill/>
          <a:ln w="9525">
            <a:noFill/>
            <a:miter lim="800000"/>
            <a:headEnd/>
            <a:tailEnd/>
          </a:ln>
        </p:spPr>
      </p:pic>
      <p:sp>
        <p:nvSpPr>
          <p:cNvPr id="8195" name="TextBox 2"/>
          <p:cNvSpPr txBox="1">
            <a:spLocks noChangeArrowheads="1"/>
          </p:cNvSpPr>
          <p:nvPr/>
        </p:nvSpPr>
        <p:spPr bwMode="auto">
          <a:xfrm>
            <a:off x="152400" y="152400"/>
            <a:ext cx="8991600" cy="3140075"/>
          </a:xfrm>
          <a:prstGeom prst="rect">
            <a:avLst/>
          </a:prstGeom>
          <a:noFill/>
          <a:ln w="9525">
            <a:noFill/>
            <a:miter lim="800000"/>
            <a:headEnd/>
            <a:tailEnd/>
          </a:ln>
        </p:spPr>
        <p:txBody>
          <a:bodyPr>
            <a:spAutoFit/>
          </a:bodyPr>
          <a:lstStyle/>
          <a:p>
            <a:pPr>
              <a:lnSpc>
                <a:spcPct val="150000"/>
              </a:lnSpc>
            </a:pPr>
            <a:endParaRPr lang="en-US" altLang="zh-CN" sz="2400">
              <a:solidFill>
                <a:srgbClr val="FF0000"/>
              </a:solidFill>
              <a:latin typeface="Times New Roman" pitchFamily="18" charset="0"/>
            </a:endParaRPr>
          </a:p>
          <a:p>
            <a:pPr>
              <a:lnSpc>
                <a:spcPct val="150000"/>
              </a:lnSpc>
            </a:pPr>
            <a:endParaRPr lang="en-US" altLang="zh-CN" sz="2400">
              <a:solidFill>
                <a:srgbClr val="FF0000"/>
              </a:solidFill>
              <a:latin typeface="Times New Roman" pitchFamily="18" charset="0"/>
            </a:endParaRPr>
          </a:p>
          <a:p>
            <a:pPr>
              <a:lnSpc>
                <a:spcPct val="150000"/>
              </a:lnSpc>
            </a:pPr>
            <a:endParaRPr lang="en-US" altLang="zh-CN" sz="2800">
              <a:solidFill>
                <a:srgbClr val="FF0000"/>
              </a:solidFill>
              <a:latin typeface="Times New Roman" pitchFamily="18" charset="0"/>
            </a:endParaRPr>
          </a:p>
          <a:p>
            <a:pPr>
              <a:lnSpc>
                <a:spcPct val="150000"/>
              </a:lnSpc>
            </a:pPr>
            <a:r>
              <a:rPr lang="en-US" altLang="zh-CN" sz="2800">
                <a:solidFill>
                  <a:srgbClr val="FF0000"/>
                </a:solidFill>
                <a:latin typeface="Times New Roman" pitchFamily="18" charset="0"/>
              </a:rPr>
              <a:t> </a:t>
            </a:r>
          </a:p>
          <a:p>
            <a:pPr>
              <a:lnSpc>
                <a:spcPct val="150000"/>
              </a:lnSpc>
            </a:pPr>
            <a:endParaRPr lang="en-US" altLang="zh-CN" sz="2800">
              <a:solidFill>
                <a:srgbClr val="FF0000"/>
              </a:solidFill>
              <a:latin typeface="Times New Roman" pitchFamily="18" charset="0"/>
            </a:endParaRPr>
          </a:p>
        </p:txBody>
      </p:sp>
      <p:graphicFrame>
        <p:nvGraphicFramePr>
          <p:cNvPr id="36921" name="Group 57"/>
          <p:cNvGraphicFramePr>
            <a:graphicFrameLocks noGrp="1"/>
          </p:cNvGraphicFramePr>
          <p:nvPr>
            <p:extLst>
              <p:ext uri="{D42A27DB-BD31-4B8C-83A1-F6EECF244321}">
                <p14:modId xmlns:p14="http://schemas.microsoft.com/office/powerpoint/2010/main" xmlns="" val="1287721488"/>
              </p:ext>
            </p:extLst>
          </p:nvPr>
        </p:nvGraphicFramePr>
        <p:xfrm>
          <a:off x="107504" y="448567"/>
          <a:ext cx="8784976" cy="6220793"/>
        </p:xfrm>
        <a:graphic>
          <a:graphicData uri="http://schemas.openxmlformats.org/drawingml/2006/table">
            <a:tbl>
              <a:tblPr/>
              <a:tblGrid>
                <a:gridCol w="1867346"/>
                <a:gridCol w="1589038"/>
                <a:gridCol w="1440160"/>
                <a:gridCol w="3888432"/>
              </a:tblGrid>
              <a:tr h="504825">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rPr>
                        <a:t>school memories</a:t>
                      </a:r>
                    </a:p>
                  </a:txBody>
                  <a:tcPr marL="91442" marR="9144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hMerge="1">
                  <a:txBody>
                    <a:bodyPr/>
                    <a:lstStyle/>
                    <a:p>
                      <a:endParaRPr lang="zh-CN" altLang="en-US"/>
                    </a:p>
                  </a:txBody>
                  <a:tcPr/>
                </a:tc>
                <a:tc hMerge="1">
                  <a:txBody>
                    <a:bodyPr/>
                    <a:lstStyle/>
                    <a:p>
                      <a:endParaRPr lang="zh-CN" altLang="en-US"/>
                    </a:p>
                  </a:txBody>
                  <a:tcPr/>
                </a:tc>
              </a:tr>
              <a:tr h="639763">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rPr>
                        <a:t>objects</a:t>
                      </a:r>
                    </a:p>
                  </a:txBody>
                  <a:tcPr marL="91442" marR="9144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rPr>
                        <a:t>persons   </a:t>
                      </a: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rPr>
                        <a:t>  events            influence</a:t>
                      </a: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r>
              <a:tr h="1628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rPr>
                        <a:t>   possession</a:t>
                      </a: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dirty="0" smtClean="0">
                        <a:ln>
                          <a:noFill/>
                        </a:ln>
                        <a:solidFill>
                          <a:srgbClr val="0033CC"/>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r>
              <a:tr h="75677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rPr>
                        <a:t>person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4E9E9"/>
                    </a:solidFill>
                  </a:tcPr>
                </a:tc>
              </a:tr>
              <a:tr h="2062471">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rPr>
                        <a:t>experience</a:t>
                      </a: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2800" b="1" i="0" u="none" strike="noStrike" cap="none" normalizeH="0" baseline="0" dirty="0" smtClean="0">
                        <a:ln>
                          <a:noFill/>
                        </a:ln>
                        <a:solidFill>
                          <a:srgbClr val="000000"/>
                        </a:solidFill>
                        <a:effectLst/>
                        <a:latin typeface="Times New Roman" panose="02020603050405020304" pitchFamily="18" charset="0"/>
                        <a:ea typeface="宋体" charset="-122"/>
                        <a:cs typeface="Times New Roman" panose="02020603050405020304" pitchFamily="18" charset="0"/>
                      </a:endParaRPr>
                    </a:p>
                  </a:txBody>
                  <a:tcPr marL="91442" marR="91442" marT="45726" marB="4572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8D0D0"/>
                    </a:solidFill>
                  </a:tcPr>
                </a:tc>
              </a:tr>
            </a:tbl>
          </a:graphicData>
        </a:graphic>
      </p:graphicFrame>
      <p:sp>
        <p:nvSpPr>
          <p:cNvPr id="36906" name="TextBox 1"/>
          <p:cNvSpPr txBox="1">
            <a:spLocks noChangeArrowheads="1"/>
          </p:cNvSpPr>
          <p:nvPr/>
        </p:nvSpPr>
        <p:spPr bwMode="auto">
          <a:xfrm>
            <a:off x="142875" y="-171400"/>
            <a:ext cx="8963025" cy="584200"/>
          </a:xfrm>
          <a:prstGeom prst="rect">
            <a:avLst/>
          </a:prstGeom>
          <a:noFill/>
          <a:ln w="9525">
            <a:solidFill>
              <a:schemeClr val="tx1"/>
            </a:solidFill>
            <a:miter lim="800000"/>
            <a:headEnd/>
            <a:tailEnd/>
          </a:ln>
        </p:spPr>
        <p:txBody>
          <a:bodyPr>
            <a:spAutoFit/>
          </a:bodyPr>
          <a:lstStyle/>
          <a:p>
            <a:r>
              <a:rPr lang="en-US" altLang="zh-CN" sz="3200" b="1" dirty="0">
                <a:solidFill>
                  <a:srgbClr val="FF0000"/>
                </a:solidFill>
                <a:latin typeface="Times New Roman" pitchFamily="18" charset="0"/>
              </a:rPr>
              <a:t>Do a survey according to the </a:t>
            </a:r>
            <a:r>
              <a:rPr lang="en-US" altLang="zh-CN" sz="3200" b="1" dirty="0" smtClean="0">
                <a:solidFill>
                  <a:srgbClr val="FF0000"/>
                </a:solidFill>
                <a:latin typeface="Times New Roman" pitchFamily="18" charset="0"/>
              </a:rPr>
              <a:t>mind map</a:t>
            </a:r>
            <a:endParaRPr lang="en-US" altLang="zh-CN" sz="3200" b="1" dirty="0">
              <a:solidFill>
                <a:srgbClr val="FF0000"/>
              </a:solidFill>
              <a:latin typeface="Times New Roman" pitchFamily="18" charset="0"/>
            </a:endParaRPr>
          </a:p>
        </p:txBody>
      </p:sp>
      <p:sp>
        <p:nvSpPr>
          <p:cNvPr id="36918" name="Line 54"/>
          <p:cNvSpPr>
            <a:spLocks noChangeShapeType="1"/>
          </p:cNvSpPr>
          <p:nvPr/>
        </p:nvSpPr>
        <p:spPr bwMode="auto">
          <a:xfrm>
            <a:off x="7020272" y="980728"/>
            <a:ext cx="0" cy="5688632"/>
          </a:xfrm>
          <a:prstGeom prst="line">
            <a:avLst/>
          </a:prstGeom>
          <a:noFill/>
          <a:ln w="9525">
            <a:solidFill>
              <a:schemeClr val="tx1"/>
            </a:solidFill>
            <a:round/>
            <a:headEnd/>
            <a:tailEnd/>
          </a:ln>
          <a:effectLst>
            <a:prstShdw prst="shdw13" dist="53882" dir="13500000">
              <a:schemeClr val="bg2">
                <a:alpha val="50000"/>
              </a:schemeClr>
            </a:prstShdw>
          </a:effectLst>
        </p:spPr>
        <p:txBody>
          <a:bodyPr/>
          <a:lstStyle/>
          <a:p>
            <a:endParaRPr lang="zh-CN" altLang="en-US"/>
          </a:p>
        </p:txBody>
      </p:sp>
    </p:spTree>
    <p:extLst>
      <p:ext uri="{BB962C8B-B14F-4D97-AF65-F5344CB8AC3E}">
        <p14:creationId xmlns:p14="http://schemas.microsoft.com/office/powerpoint/2010/main" xmlns="" val="295525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additive="base">
                                        <p:cTn id="7" dur="500" fill="hold"/>
                                        <p:tgtEl>
                                          <p:spTgt spid="8195"/>
                                        </p:tgtEl>
                                        <p:attrNameLst>
                                          <p:attrName>ppt_x</p:attrName>
                                        </p:attrNameLst>
                                      </p:cBhvr>
                                      <p:tavLst>
                                        <p:tav tm="0">
                                          <p:val>
                                            <p:strVal val="#ppt_x"/>
                                          </p:val>
                                        </p:tav>
                                        <p:tav tm="100000">
                                          <p:val>
                                            <p:strVal val="#ppt_x"/>
                                          </p:val>
                                        </p:tav>
                                      </p:tavLst>
                                    </p:anim>
                                    <p:anim calcmode="lin" valueType="num">
                                      <p:cBhvr additive="base">
                                        <p:cTn id="8" dur="500" fill="hold"/>
                                        <p:tgtEl>
                                          <p:spTgt spid="81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图片1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62" name="Text Box 3"/>
          <p:cNvSpPr txBox="1">
            <a:spLocks noChangeArrowheads="1"/>
          </p:cNvSpPr>
          <p:nvPr/>
        </p:nvSpPr>
        <p:spPr bwMode="auto">
          <a:xfrm>
            <a:off x="1" y="0"/>
            <a:ext cx="9144000" cy="6814173"/>
          </a:xfrm>
          <a:prstGeom prst="rect">
            <a:avLst/>
          </a:prstGeom>
          <a:noFill/>
          <a:ln w="9525">
            <a:noFill/>
            <a:miter lim="800000"/>
            <a:headEnd/>
            <a:tailEnd/>
          </a:ln>
        </p:spPr>
        <p:txBody>
          <a:bodyPr wrap="square">
            <a:spAutoFit/>
          </a:bodyPr>
          <a:lstStyle/>
          <a:p>
            <a:endParaRPr lang="zh-CN" altLang="en-US" sz="2800" dirty="0">
              <a:latin typeface="Times New Roman" pitchFamily="18" charset="0"/>
            </a:endParaRPr>
          </a:p>
          <a:p>
            <a:r>
              <a:rPr lang="zh-CN" altLang="en-US" sz="2800" dirty="0">
                <a:latin typeface="Times New Roman" pitchFamily="18" charset="0"/>
              </a:rPr>
              <a:t>    </a:t>
            </a:r>
          </a:p>
          <a:p>
            <a:endParaRPr lang="en-US" altLang="zh-CN" sz="2800" dirty="0">
              <a:latin typeface="Times New Roman" pitchFamily="18" charset="0"/>
            </a:endParaRPr>
          </a:p>
          <a:p>
            <a:pPr eaLnBrk="0" hangingPunct="0"/>
            <a:r>
              <a:rPr lang="en-US" altLang="zh-CN" sz="2800" dirty="0"/>
              <a:t>       </a:t>
            </a:r>
            <a:r>
              <a:rPr lang="zh-CN" altLang="en-US" sz="2800" b="1" dirty="0"/>
              <a:t>初三</a:t>
            </a:r>
            <a:r>
              <a:rPr lang="zh-CN" altLang="en-US" sz="2800" b="1" dirty="0" smtClean="0"/>
              <a:t>季，毕业季，我们就要离开生活了三年的美丽校园， </a:t>
            </a:r>
            <a:r>
              <a:rPr lang="zh-CN" altLang="zh-CN" sz="2800" b="1" dirty="0" smtClean="0"/>
              <a:t>回首过去</a:t>
            </a:r>
            <a:r>
              <a:rPr lang="zh-CN" altLang="en-US" sz="2800" b="1" dirty="0" smtClean="0"/>
              <a:t>，你的人生一定留下了很多美好回忆， 我们</a:t>
            </a:r>
            <a:r>
              <a:rPr lang="zh-CN" altLang="en-US" sz="2800" b="1" dirty="0"/>
              <a:t>一起</a:t>
            </a:r>
            <a:r>
              <a:rPr lang="zh-CN" altLang="en-US" sz="2800" b="1" dirty="0" smtClean="0"/>
              <a:t>用英语写一篇短文，包括以下要点：</a:t>
            </a:r>
            <a:endParaRPr lang="en-US" altLang="zh-CN" sz="2800" b="1" dirty="0" smtClean="0"/>
          </a:p>
          <a:p>
            <a:pPr eaLnBrk="0" hangingPunct="0"/>
            <a:r>
              <a:rPr lang="en-US" altLang="zh-CN" sz="2800" b="1" dirty="0" smtClean="0"/>
              <a:t> </a:t>
            </a:r>
            <a:r>
              <a:rPr lang="en-US" altLang="zh-CN" sz="2800" b="1" dirty="0"/>
              <a:t>1.</a:t>
            </a:r>
            <a:r>
              <a:rPr lang="zh-CN" altLang="zh-CN" sz="2800" b="1" dirty="0"/>
              <a:t>简要描述让你难忘的物品、经历或者人。</a:t>
            </a:r>
          </a:p>
          <a:p>
            <a:pPr eaLnBrk="0" hangingPunct="0">
              <a:spcBef>
                <a:spcPct val="20000"/>
              </a:spcBef>
            </a:pPr>
            <a:r>
              <a:rPr lang="en-US" altLang="zh-CN" sz="2800" b="1" dirty="0"/>
              <a:t> 2. </a:t>
            </a:r>
            <a:r>
              <a:rPr lang="zh-CN" altLang="zh-CN" sz="2800" b="1" dirty="0"/>
              <a:t>记述发生在你们之间的故事。</a:t>
            </a:r>
          </a:p>
          <a:p>
            <a:pPr eaLnBrk="0" hangingPunct="0">
              <a:spcBef>
                <a:spcPct val="20000"/>
              </a:spcBef>
            </a:pPr>
            <a:r>
              <a:rPr lang="en-US" altLang="zh-CN" sz="2800" b="1" dirty="0"/>
              <a:t> 3. </a:t>
            </a:r>
            <a:r>
              <a:rPr lang="zh-CN" altLang="zh-CN" sz="2800" b="1" dirty="0"/>
              <a:t>这个物品、经历或</a:t>
            </a:r>
            <a:r>
              <a:rPr lang="zh-CN" altLang="zh-CN" sz="2800" b="1" dirty="0" smtClean="0"/>
              <a:t>人</a:t>
            </a:r>
            <a:r>
              <a:rPr lang="zh-CN" altLang="en-US" sz="2800" b="1" dirty="0"/>
              <a:t>对</a:t>
            </a:r>
            <a:r>
              <a:rPr lang="zh-CN" altLang="en-US" sz="2800" b="1" dirty="0" smtClean="0"/>
              <a:t>你的影响</a:t>
            </a:r>
            <a:r>
              <a:rPr lang="zh-CN" altLang="zh-CN" sz="2800" b="1" dirty="0" smtClean="0"/>
              <a:t>。</a:t>
            </a:r>
            <a:endParaRPr lang="zh-CN" altLang="zh-CN" sz="2800" b="1" dirty="0"/>
          </a:p>
          <a:p>
            <a:pPr eaLnBrk="0" hangingPunct="0">
              <a:spcBef>
                <a:spcPct val="20000"/>
              </a:spcBef>
            </a:pPr>
            <a:r>
              <a:rPr lang="zh-CN" altLang="en-US" sz="2800" b="1" dirty="0" smtClean="0">
                <a:solidFill>
                  <a:srgbClr val="0000FF"/>
                </a:solidFill>
                <a:latin typeface="Times New Roman" pitchFamily="18" charset="0"/>
              </a:rPr>
              <a:t>要求：</a:t>
            </a:r>
            <a:r>
              <a:rPr lang="en-US" altLang="zh-CN" sz="2800" b="1" dirty="0" smtClean="0">
                <a:solidFill>
                  <a:srgbClr val="0000FF"/>
                </a:solidFill>
                <a:latin typeface="Times New Roman" pitchFamily="18" charset="0"/>
              </a:rPr>
              <a:t>1</a:t>
            </a:r>
            <a:r>
              <a:rPr lang="en-US" altLang="zh-CN" sz="2800" b="1" dirty="0">
                <a:solidFill>
                  <a:srgbClr val="0000FF"/>
                </a:solidFill>
                <a:latin typeface="Times New Roman" pitchFamily="18" charset="0"/>
              </a:rPr>
              <a:t>.</a:t>
            </a:r>
            <a:r>
              <a:rPr lang="zh-CN" altLang="en-US" sz="2800" b="1" dirty="0">
                <a:solidFill>
                  <a:srgbClr val="0000FF"/>
                </a:solidFill>
                <a:latin typeface="Times New Roman" pitchFamily="18" charset="0"/>
              </a:rPr>
              <a:t>字数（</a:t>
            </a:r>
            <a:r>
              <a:rPr lang="en-US" altLang="zh-CN" sz="2800" b="1" dirty="0">
                <a:solidFill>
                  <a:srgbClr val="0000FF"/>
                </a:solidFill>
                <a:latin typeface="Times New Roman" pitchFamily="18" charset="0"/>
              </a:rPr>
              <a:t>80-100</a:t>
            </a:r>
            <a:r>
              <a:rPr lang="zh-CN" altLang="en-US" sz="2800" b="1" dirty="0">
                <a:solidFill>
                  <a:srgbClr val="0000FF"/>
                </a:solidFill>
                <a:latin typeface="Times New Roman" pitchFamily="18" charset="0"/>
              </a:rPr>
              <a:t>），开头已给出，不计入总字数。</a:t>
            </a:r>
            <a:endParaRPr lang="en-US" altLang="zh-CN" sz="2800" b="1" dirty="0">
              <a:solidFill>
                <a:srgbClr val="0000FF"/>
              </a:solidFill>
              <a:latin typeface="Times New Roman" pitchFamily="18" charset="0"/>
            </a:endParaRPr>
          </a:p>
          <a:p>
            <a:r>
              <a:rPr lang="en-US" altLang="zh-CN" sz="2800" b="1" dirty="0">
                <a:solidFill>
                  <a:srgbClr val="0000FF"/>
                </a:solidFill>
                <a:latin typeface="Times New Roman" pitchFamily="18" charset="0"/>
              </a:rPr>
              <a:t> </a:t>
            </a:r>
            <a:r>
              <a:rPr lang="en-US" altLang="zh-CN" sz="2800" b="1" dirty="0" smtClean="0">
                <a:solidFill>
                  <a:srgbClr val="0000FF"/>
                </a:solidFill>
                <a:latin typeface="Times New Roman" pitchFamily="18" charset="0"/>
              </a:rPr>
              <a:t>            2</a:t>
            </a:r>
            <a:r>
              <a:rPr lang="en-US" altLang="zh-CN" sz="2800" b="1" dirty="0">
                <a:solidFill>
                  <a:srgbClr val="0000FF"/>
                </a:solidFill>
                <a:latin typeface="Times New Roman" pitchFamily="18" charset="0"/>
              </a:rPr>
              <a:t>.</a:t>
            </a:r>
            <a:r>
              <a:rPr lang="zh-CN" altLang="en-US" sz="2800" b="1" dirty="0">
                <a:solidFill>
                  <a:srgbClr val="0000FF"/>
                </a:solidFill>
                <a:latin typeface="Times New Roman" pitchFamily="18" charset="0"/>
              </a:rPr>
              <a:t>文中不得出现真实的校名和人名。</a:t>
            </a:r>
            <a:endParaRPr lang="en-US" altLang="zh-CN" sz="2800" b="1" dirty="0">
              <a:solidFill>
                <a:srgbClr val="0000FF"/>
              </a:solidFill>
              <a:latin typeface="Times New Roman" pitchFamily="18" charset="0"/>
            </a:endParaRPr>
          </a:p>
          <a:p>
            <a:r>
              <a:rPr lang="en-US" altLang="zh-CN" sz="2800" b="1" dirty="0" smtClean="0">
                <a:solidFill>
                  <a:srgbClr val="0000FF"/>
                </a:solidFill>
                <a:latin typeface="Times New Roman" pitchFamily="18" charset="0"/>
              </a:rPr>
              <a:t>    Looking </a:t>
            </a:r>
            <a:r>
              <a:rPr lang="en-US" altLang="zh-CN" sz="2800" b="1" dirty="0">
                <a:solidFill>
                  <a:srgbClr val="0000FF"/>
                </a:solidFill>
                <a:latin typeface="Times New Roman" pitchFamily="18" charset="0"/>
              </a:rPr>
              <a:t>back at these past three </a:t>
            </a:r>
            <a:r>
              <a:rPr lang="en-US" altLang="zh-CN" sz="2800" b="1" dirty="0" smtClean="0">
                <a:solidFill>
                  <a:srgbClr val="0000FF"/>
                </a:solidFill>
                <a:latin typeface="Times New Roman" pitchFamily="18" charset="0"/>
              </a:rPr>
              <a:t>years _______________</a:t>
            </a:r>
            <a:endParaRPr lang="en-GB" altLang="en-US" sz="2800" b="1" u="sng" dirty="0">
              <a:solidFill>
                <a:srgbClr val="0000FF"/>
              </a:solidFill>
              <a:latin typeface="Times New Roman" pitchFamily="18" charset="0"/>
            </a:endParaRPr>
          </a:p>
          <a:p>
            <a:r>
              <a:rPr lang="en-US" altLang="zh-CN" sz="2800" b="1" dirty="0" smtClean="0">
                <a:solidFill>
                  <a:srgbClr val="0000FF"/>
                </a:solidFill>
                <a:latin typeface="Times New Roman" pitchFamily="18" charset="0"/>
              </a:rPr>
              <a:t>__________________________________________________</a:t>
            </a:r>
          </a:p>
          <a:p>
            <a:r>
              <a:rPr lang="en-US" altLang="zh-CN" sz="2800" b="1" dirty="0" smtClean="0">
                <a:solidFill>
                  <a:srgbClr val="0000FF"/>
                </a:solidFill>
                <a:latin typeface="Times New Roman" pitchFamily="18" charset="0"/>
              </a:rPr>
              <a:t>____________________________________________________________________________________________________</a:t>
            </a:r>
            <a:endParaRPr lang="en-US" altLang="zh-CN" sz="2800" b="1" dirty="0">
              <a:solidFill>
                <a:srgbClr val="0000FF"/>
              </a:solidFill>
              <a:latin typeface="Times New Roman" pitchFamily="18" charset="0"/>
            </a:endParaRPr>
          </a:p>
        </p:txBody>
      </p:sp>
      <p:sp>
        <p:nvSpPr>
          <p:cNvPr id="40963" name="WordArt 4"/>
          <p:cNvSpPr>
            <a:spLocks noChangeArrowheads="1" noChangeShapeType="1" noTextEdit="1"/>
          </p:cNvSpPr>
          <p:nvPr/>
        </p:nvSpPr>
        <p:spPr bwMode="auto">
          <a:xfrm>
            <a:off x="228600" y="0"/>
            <a:ext cx="1838325" cy="1435100"/>
          </a:xfrm>
          <a:prstGeom prst="rect">
            <a:avLst/>
          </a:prstGeom>
        </p:spPr>
        <p:txBody>
          <a:bodyPr wrap="none" fromWordArt="1">
            <a:prstTxWarp prst="textSlantUp">
              <a:avLst>
                <a:gd name="adj" fmla="val 32056"/>
              </a:avLst>
            </a:prstTxWarp>
          </a:bodyPr>
          <a:lstStyle/>
          <a:p>
            <a:r>
              <a:rPr lang="en-US" altLang="zh-CN"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a:rPr>
              <a:t>Writing</a:t>
            </a:r>
            <a:endParaRPr lang="zh-CN" alt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mic Sans M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图片12"/>
          <p:cNvPicPr>
            <a:picLocks noChangeAspect="1" noChangeArrowheads="1"/>
          </p:cNvPicPr>
          <p:nvPr/>
        </p:nvPicPr>
        <p:blipFill>
          <a:blip r:embed="rId2"/>
          <a:srcRect/>
          <a:stretch>
            <a:fillRect/>
          </a:stretch>
        </p:blipFill>
        <p:spPr bwMode="auto">
          <a:xfrm>
            <a:off x="0" y="-69850"/>
            <a:ext cx="9144000" cy="6927850"/>
          </a:xfrm>
          <a:prstGeom prst="rect">
            <a:avLst/>
          </a:prstGeom>
          <a:noFill/>
          <a:ln w="9525">
            <a:noFill/>
            <a:miter lim="800000"/>
            <a:headEnd/>
            <a:tailEnd/>
          </a:ln>
        </p:spPr>
      </p:pic>
      <p:sp>
        <p:nvSpPr>
          <p:cNvPr id="41986" name="TextBox 9"/>
          <p:cNvSpPr txBox="1">
            <a:spLocks noChangeArrowheads="1"/>
          </p:cNvSpPr>
          <p:nvPr/>
        </p:nvSpPr>
        <p:spPr bwMode="auto">
          <a:xfrm>
            <a:off x="46038" y="1066800"/>
            <a:ext cx="9123362" cy="3970338"/>
          </a:xfrm>
          <a:prstGeom prst="rect">
            <a:avLst/>
          </a:prstGeom>
          <a:noFill/>
          <a:ln w="9525">
            <a:noFill/>
            <a:miter lim="800000"/>
            <a:headEnd/>
            <a:tailEnd/>
          </a:ln>
        </p:spPr>
        <p:txBody>
          <a:bodyPr>
            <a:spAutoFit/>
          </a:bodyPr>
          <a:lstStyle/>
          <a:p>
            <a:r>
              <a:rPr lang="en-US" altLang="zh-CN" sz="2800">
                <a:latin typeface="Times New Roman" pitchFamily="18" charset="0"/>
              </a:rPr>
              <a:t>time explaining to me ______I understood completely.Thanks _____ them, I’ ve become interested in English and I’m good at it now! I’m so lucky to be a member of them. I think we should be thankful to the important people in our lives who helped and _________ us ---- our parents, our teachers and our friends. From now on, I’ll try to help others when they are in trouble. Now it’s time to say goodbye. I will remember my life in junior high school forever.</a:t>
            </a:r>
            <a:endParaRPr lang="zh-CN" altLang="en-US" sz="2800">
              <a:latin typeface="Times New Roman" pitchFamily="18" charset="0"/>
            </a:endParaRPr>
          </a:p>
        </p:txBody>
      </p:sp>
      <p:sp>
        <p:nvSpPr>
          <p:cNvPr id="11268" name="TextBox 1"/>
          <p:cNvSpPr txBox="1">
            <a:spLocks noChangeArrowheads="1"/>
          </p:cNvSpPr>
          <p:nvPr/>
        </p:nvSpPr>
        <p:spPr bwMode="auto">
          <a:xfrm>
            <a:off x="2832100" y="144780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to</a:t>
            </a:r>
            <a:endParaRPr lang="zh-CN" altLang="en-US" sz="2800">
              <a:solidFill>
                <a:srgbClr val="FF0000"/>
              </a:solidFill>
              <a:latin typeface="Times New Roman" pitchFamily="18" charset="0"/>
            </a:endParaRPr>
          </a:p>
        </p:txBody>
      </p:sp>
      <p:sp>
        <p:nvSpPr>
          <p:cNvPr id="11269" name="TextBox 5"/>
          <p:cNvSpPr txBox="1">
            <a:spLocks noChangeArrowheads="1"/>
          </p:cNvSpPr>
          <p:nvPr/>
        </p:nvSpPr>
        <p:spPr bwMode="auto">
          <a:xfrm>
            <a:off x="7010400" y="2809875"/>
            <a:ext cx="1803400" cy="523875"/>
          </a:xfrm>
          <a:prstGeom prst="rect">
            <a:avLst/>
          </a:prstGeom>
          <a:noFill/>
          <a:ln w="9525">
            <a:noFill/>
            <a:miter lim="800000"/>
            <a:headEnd/>
            <a:tailEnd/>
          </a:ln>
        </p:spPr>
        <p:txBody>
          <a:bodyPr wrap="none">
            <a:spAutoFit/>
          </a:bodyPr>
          <a:lstStyle/>
          <a:p>
            <a:pPr algn="ctr"/>
            <a:r>
              <a:rPr lang="en-US" altLang="zh-CN" sz="2800">
                <a:solidFill>
                  <a:srgbClr val="FF0000"/>
                </a:solidFill>
                <a:latin typeface="Times New Roman" pitchFamily="18" charset="0"/>
              </a:rPr>
              <a:t>supported</a:t>
            </a:r>
            <a:endParaRPr lang="zh-CN" altLang="en-US" sz="2800">
              <a:solidFill>
                <a:srgbClr val="FF0000"/>
              </a:solidFill>
              <a:latin typeface="Times New Roman" pitchFamily="18" charset="0"/>
            </a:endParaRPr>
          </a:p>
        </p:txBody>
      </p:sp>
      <p:sp>
        <p:nvSpPr>
          <p:cNvPr id="11270" name="TextBox 4"/>
          <p:cNvSpPr txBox="1">
            <a:spLocks noChangeArrowheads="1"/>
          </p:cNvSpPr>
          <p:nvPr/>
        </p:nvSpPr>
        <p:spPr bwMode="auto">
          <a:xfrm>
            <a:off x="3352800" y="103505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until</a:t>
            </a:r>
            <a:endParaRPr lang="zh-CN" altLang="en-US" sz="2800">
              <a:solidFill>
                <a:srgbClr val="FF0000"/>
              </a:solidFill>
              <a:latin typeface="Times New Roman" pitchFamily="18" charset="0"/>
            </a:endParaRPr>
          </a:p>
        </p:txBody>
      </p:sp>
      <p:pic>
        <p:nvPicPr>
          <p:cNvPr id="41990" name="Picture 2" descr="图片12"/>
          <p:cNvPicPr>
            <a:picLocks noChangeAspect="1" noChangeArrowheads="1"/>
          </p:cNvPicPr>
          <p:nvPr/>
        </p:nvPicPr>
        <p:blipFill>
          <a:blip r:embed="rId2"/>
          <a:srcRect/>
          <a:stretch>
            <a:fillRect/>
          </a:stretch>
        </p:blipFill>
        <p:spPr bwMode="auto">
          <a:xfrm>
            <a:off x="25400" y="-114300"/>
            <a:ext cx="9144000" cy="6927850"/>
          </a:xfrm>
          <a:prstGeom prst="rect">
            <a:avLst/>
          </a:prstGeom>
          <a:noFill/>
          <a:ln w="9525">
            <a:noFill/>
            <a:miter lim="800000"/>
            <a:headEnd/>
            <a:tailEnd/>
          </a:ln>
        </p:spPr>
      </p:pic>
      <p:sp>
        <p:nvSpPr>
          <p:cNvPr id="41991" name="WordArt 141"/>
          <p:cNvSpPr>
            <a:spLocks noChangeArrowheads="1" noChangeShapeType="1" noTextEdit="1"/>
          </p:cNvSpPr>
          <p:nvPr/>
        </p:nvSpPr>
        <p:spPr bwMode="auto">
          <a:xfrm>
            <a:off x="304800" y="304800"/>
            <a:ext cx="2133600" cy="1028700"/>
          </a:xfrm>
          <a:prstGeom prst="rect">
            <a:avLst/>
          </a:prstGeom>
        </p:spPr>
        <p:txBody>
          <a:bodyPr wrap="none" fromWordArt="1">
            <a:prstTxWarp prst="textSlantUp">
              <a:avLst>
                <a:gd name="adj" fmla="val 32056"/>
              </a:avLst>
            </a:prstTxWarp>
          </a:bodyPr>
          <a:lstStyle/>
          <a:p>
            <a:r>
              <a:rPr lang="en-US" altLang="zh-CN"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宋体"/>
                <a:ea typeface="宋体"/>
              </a:rPr>
              <a:t>Homework:</a:t>
            </a:r>
            <a:endParaRPr lang="zh-CN" alt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宋体"/>
              <a:ea typeface="宋体"/>
            </a:endParaRPr>
          </a:p>
        </p:txBody>
      </p:sp>
      <p:sp>
        <p:nvSpPr>
          <p:cNvPr id="41992" name="TextBox 1"/>
          <p:cNvSpPr txBox="1">
            <a:spLocks noChangeArrowheads="1"/>
          </p:cNvSpPr>
          <p:nvPr/>
        </p:nvSpPr>
        <p:spPr bwMode="auto">
          <a:xfrm>
            <a:off x="304801" y="1579562"/>
            <a:ext cx="8731696" cy="2246769"/>
          </a:xfrm>
          <a:prstGeom prst="rect">
            <a:avLst/>
          </a:prstGeom>
          <a:noFill/>
          <a:ln w="9525">
            <a:noFill/>
            <a:miter lim="800000"/>
            <a:headEnd/>
            <a:tailEnd/>
          </a:ln>
        </p:spPr>
        <p:txBody>
          <a:bodyPr wrap="square">
            <a:spAutoFit/>
          </a:bodyPr>
          <a:lstStyle/>
          <a:p>
            <a:pPr marL="514350" indent="-514350">
              <a:buAutoNum type="arabicPeriod"/>
            </a:pPr>
            <a:r>
              <a:rPr lang="en-US" altLang="zh-CN" sz="2800" b="1" dirty="0" smtClean="0">
                <a:latin typeface="Times New Roman" pitchFamily="18" charset="0"/>
              </a:rPr>
              <a:t>Memorize the phrases and sentence patterns in the chart. </a:t>
            </a:r>
          </a:p>
          <a:p>
            <a:pPr marL="514350" indent="-514350">
              <a:buAutoNum type="arabicPeriod"/>
            </a:pPr>
            <a:r>
              <a:rPr lang="en-US" altLang="zh-CN" sz="2800" b="1" dirty="0" smtClean="0">
                <a:latin typeface="Times New Roman" pitchFamily="18" charset="0"/>
              </a:rPr>
              <a:t>Finish the exercises on the learning paper.</a:t>
            </a:r>
          </a:p>
          <a:p>
            <a:pPr marL="514350" indent="-514350">
              <a:buAutoNum type="arabicPeriod"/>
            </a:pPr>
            <a:r>
              <a:rPr lang="en-US" altLang="zh-CN" sz="2800" b="1" dirty="0" smtClean="0">
                <a:latin typeface="Times New Roman" pitchFamily="18" charset="0"/>
              </a:rPr>
              <a:t>Finish the passage about school memories.</a:t>
            </a:r>
          </a:p>
          <a:p>
            <a:endParaRPr lang="en-US" altLang="zh-CN" sz="2800" b="1" dirty="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500" fill="hold"/>
                                        <p:tgtEl>
                                          <p:spTgt spid="11270"/>
                                        </p:tgtEl>
                                        <p:attrNameLst>
                                          <p:attrName>ppt_x</p:attrName>
                                        </p:attrNameLst>
                                      </p:cBhvr>
                                      <p:tavLst>
                                        <p:tav tm="0">
                                          <p:val>
                                            <p:strVal val="#ppt_x"/>
                                          </p:val>
                                        </p:tav>
                                        <p:tav tm="100000">
                                          <p:val>
                                            <p:strVal val="#ppt_x"/>
                                          </p:val>
                                        </p:tav>
                                      </p:tavLst>
                                    </p:anim>
                                    <p:anim calcmode="lin" valueType="num">
                                      <p:cBhvr additive="base">
                                        <p:cTn id="8"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ppt_x"/>
                                          </p:val>
                                        </p:tav>
                                        <p:tav tm="100000">
                                          <p:val>
                                            <p:strVal val="#ppt_x"/>
                                          </p:val>
                                        </p:tav>
                                      </p:tavLst>
                                    </p:anim>
                                    <p:anim calcmode="lin" valueType="num">
                                      <p:cBhvr additive="base">
                                        <p:cTn id="14"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9"/>
                                        </p:tgtEl>
                                        <p:attrNameLst>
                                          <p:attrName>style.visibility</p:attrName>
                                        </p:attrNameLst>
                                      </p:cBhvr>
                                      <p:to>
                                        <p:strVal val="visible"/>
                                      </p:to>
                                    </p:set>
                                    <p:anim calcmode="lin" valueType="num">
                                      <p:cBhvr additive="base">
                                        <p:cTn id="19" dur="500" fill="hold"/>
                                        <p:tgtEl>
                                          <p:spTgt spid="11269"/>
                                        </p:tgtEl>
                                        <p:attrNameLst>
                                          <p:attrName>ppt_x</p:attrName>
                                        </p:attrNameLst>
                                      </p:cBhvr>
                                      <p:tavLst>
                                        <p:tav tm="0">
                                          <p:val>
                                            <p:strVal val="#ppt_x"/>
                                          </p:val>
                                        </p:tav>
                                        <p:tav tm="100000">
                                          <p:val>
                                            <p:strVal val="#ppt_x"/>
                                          </p:val>
                                        </p:tav>
                                      </p:tavLst>
                                    </p:anim>
                                    <p:anim calcmode="lin" valueType="num">
                                      <p:cBhvr additive="base">
                                        <p:cTn id="20"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P spid="11269" grpId="0" autoUpdateAnimBg="0"/>
      <p:bldP spid="11270"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图片12"/>
          <p:cNvPicPr>
            <a:picLocks noChangeAspect="1" noChangeArrowheads="1"/>
          </p:cNvPicPr>
          <p:nvPr/>
        </p:nvPicPr>
        <p:blipFill>
          <a:blip r:embed="rId2"/>
          <a:srcRect/>
          <a:stretch>
            <a:fillRect/>
          </a:stretch>
        </p:blipFill>
        <p:spPr bwMode="auto">
          <a:xfrm>
            <a:off x="0" y="-69850"/>
            <a:ext cx="9144000" cy="6927850"/>
          </a:xfrm>
          <a:prstGeom prst="rect">
            <a:avLst/>
          </a:prstGeom>
          <a:noFill/>
          <a:ln w="9525">
            <a:noFill/>
            <a:miter lim="800000"/>
            <a:headEnd/>
            <a:tailEnd/>
          </a:ln>
        </p:spPr>
      </p:pic>
      <p:sp>
        <p:nvSpPr>
          <p:cNvPr id="41986" name="TextBox 9"/>
          <p:cNvSpPr txBox="1">
            <a:spLocks noChangeArrowheads="1"/>
          </p:cNvSpPr>
          <p:nvPr/>
        </p:nvSpPr>
        <p:spPr bwMode="auto">
          <a:xfrm>
            <a:off x="46038" y="1066800"/>
            <a:ext cx="9123362" cy="3970338"/>
          </a:xfrm>
          <a:prstGeom prst="rect">
            <a:avLst/>
          </a:prstGeom>
          <a:noFill/>
          <a:ln w="9525">
            <a:noFill/>
            <a:miter lim="800000"/>
            <a:headEnd/>
            <a:tailEnd/>
          </a:ln>
        </p:spPr>
        <p:txBody>
          <a:bodyPr>
            <a:spAutoFit/>
          </a:bodyPr>
          <a:lstStyle/>
          <a:p>
            <a:r>
              <a:rPr lang="en-US" altLang="zh-CN" sz="2800">
                <a:latin typeface="Times New Roman" pitchFamily="18" charset="0"/>
              </a:rPr>
              <a:t>time explaining to me ______I understood completely.Thanks _____ them, I’ ve become interested in English and I’m good at it now! I’m so lucky to be a member of them. I think we should be thankful to the important people in our lives who helped and _________ us ---- our parents, our teachers and our friends. From now on, I’ll try to help others when they are in trouble. Now it’s time to say goodbye. I will remember my life in junior high school forever.</a:t>
            </a:r>
            <a:endParaRPr lang="zh-CN" altLang="en-US" sz="2800">
              <a:latin typeface="Times New Roman" pitchFamily="18" charset="0"/>
            </a:endParaRPr>
          </a:p>
        </p:txBody>
      </p:sp>
      <p:sp>
        <p:nvSpPr>
          <p:cNvPr id="11268" name="TextBox 1"/>
          <p:cNvSpPr txBox="1">
            <a:spLocks noChangeArrowheads="1"/>
          </p:cNvSpPr>
          <p:nvPr/>
        </p:nvSpPr>
        <p:spPr bwMode="auto">
          <a:xfrm>
            <a:off x="2832100" y="144780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to</a:t>
            </a:r>
            <a:endParaRPr lang="zh-CN" altLang="en-US" sz="2800">
              <a:solidFill>
                <a:srgbClr val="FF0000"/>
              </a:solidFill>
              <a:latin typeface="Times New Roman" pitchFamily="18" charset="0"/>
            </a:endParaRPr>
          </a:p>
        </p:txBody>
      </p:sp>
      <p:sp>
        <p:nvSpPr>
          <p:cNvPr id="11269" name="TextBox 5"/>
          <p:cNvSpPr txBox="1">
            <a:spLocks noChangeArrowheads="1"/>
          </p:cNvSpPr>
          <p:nvPr/>
        </p:nvSpPr>
        <p:spPr bwMode="auto">
          <a:xfrm>
            <a:off x="7010400" y="2809875"/>
            <a:ext cx="1803400" cy="523875"/>
          </a:xfrm>
          <a:prstGeom prst="rect">
            <a:avLst/>
          </a:prstGeom>
          <a:noFill/>
          <a:ln w="9525">
            <a:noFill/>
            <a:miter lim="800000"/>
            <a:headEnd/>
            <a:tailEnd/>
          </a:ln>
        </p:spPr>
        <p:txBody>
          <a:bodyPr wrap="none">
            <a:spAutoFit/>
          </a:bodyPr>
          <a:lstStyle/>
          <a:p>
            <a:pPr algn="ctr"/>
            <a:r>
              <a:rPr lang="en-US" altLang="zh-CN" sz="2800">
                <a:solidFill>
                  <a:srgbClr val="FF0000"/>
                </a:solidFill>
                <a:latin typeface="Times New Roman" pitchFamily="18" charset="0"/>
              </a:rPr>
              <a:t>supported</a:t>
            </a:r>
            <a:endParaRPr lang="zh-CN" altLang="en-US" sz="2800">
              <a:solidFill>
                <a:srgbClr val="FF0000"/>
              </a:solidFill>
              <a:latin typeface="Times New Roman" pitchFamily="18" charset="0"/>
            </a:endParaRPr>
          </a:p>
        </p:txBody>
      </p:sp>
      <p:sp>
        <p:nvSpPr>
          <p:cNvPr id="11270" name="TextBox 4"/>
          <p:cNvSpPr txBox="1">
            <a:spLocks noChangeArrowheads="1"/>
          </p:cNvSpPr>
          <p:nvPr/>
        </p:nvSpPr>
        <p:spPr bwMode="auto">
          <a:xfrm>
            <a:off x="3352800" y="103505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until</a:t>
            </a:r>
            <a:endParaRPr lang="zh-CN" altLang="en-US" sz="2800">
              <a:solidFill>
                <a:srgbClr val="FF0000"/>
              </a:solidFill>
              <a:latin typeface="Times New Roman" pitchFamily="18" charset="0"/>
            </a:endParaRPr>
          </a:p>
        </p:txBody>
      </p:sp>
      <p:pic>
        <p:nvPicPr>
          <p:cNvPr id="41990" name="Picture 2" descr="图片12"/>
          <p:cNvPicPr>
            <a:picLocks noChangeAspect="1" noChangeArrowheads="1"/>
          </p:cNvPicPr>
          <p:nvPr/>
        </p:nvPicPr>
        <p:blipFill>
          <a:blip r:embed="rId2"/>
          <a:srcRect/>
          <a:stretch>
            <a:fillRect/>
          </a:stretch>
        </p:blipFill>
        <p:spPr bwMode="auto">
          <a:xfrm>
            <a:off x="46038" y="-130175"/>
            <a:ext cx="9144000" cy="6927850"/>
          </a:xfrm>
          <a:prstGeom prst="rect">
            <a:avLst/>
          </a:prstGeom>
          <a:noFill/>
          <a:ln w="9525">
            <a:noFill/>
            <a:miter lim="800000"/>
            <a:headEnd/>
            <a:tailEnd/>
          </a:ln>
        </p:spPr>
      </p:pic>
      <p:sp>
        <p:nvSpPr>
          <p:cNvPr id="41991" name="WordArt 141"/>
          <p:cNvSpPr>
            <a:spLocks noChangeArrowheads="1" noChangeShapeType="1" noTextEdit="1"/>
          </p:cNvSpPr>
          <p:nvPr/>
        </p:nvSpPr>
        <p:spPr bwMode="auto">
          <a:xfrm>
            <a:off x="304800" y="304800"/>
            <a:ext cx="8587680" cy="1143000"/>
          </a:xfrm>
          <a:prstGeom prst="rect">
            <a:avLst/>
          </a:prstGeom>
        </p:spPr>
        <p:txBody>
          <a:bodyPr wrap="none" fromWordArt="1">
            <a:prstTxWarp prst="textSlantUp">
              <a:avLst>
                <a:gd name="adj" fmla="val 32056"/>
              </a:avLst>
            </a:prstTxWarp>
          </a:bodyPr>
          <a:lstStyle/>
          <a:p>
            <a:r>
              <a:rPr lang="en-US" altLang="zh-CN" sz="3600" b="1" kern="1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宋体"/>
                <a:ea typeface="宋体"/>
              </a:rPr>
              <a:t>Time flies while memories last forever!</a:t>
            </a:r>
            <a:endParaRPr lang="zh-CN" alt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宋体"/>
              <a:ea typeface="宋体"/>
            </a:endParaRPr>
          </a:p>
        </p:txBody>
      </p:sp>
      <p:sp>
        <p:nvSpPr>
          <p:cNvPr id="3" name="矩形 2"/>
          <p:cNvSpPr/>
          <p:nvPr/>
        </p:nvSpPr>
        <p:spPr>
          <a:xfrm>
            <a:off x="670935" y="2967335"/>
            <a:ext cx="7802136" cy="923330"/>
          </a:xfrm>
          <a:prstGeom prst="rect">
            <a:avLst/>
          </a:prstGeom>
          <a:noFill/>
        </p:spPr>
        <p:txBody>
          <a:bodyPr wrap="none" lIns="91440" tIns="45720" rIns="91440" bIns="45720">
            <a:spAutoFit/>
          </a:bodyPr>
          <a:lstStyle/>
          <a:p>
            <a:pPr algn="ctr"/>
            <a:r>
              <a:rPr lang="en-US" altLang="zh-CN"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Thanks for listening!</a:t>
            </a:r>
            <a:endParaRPr lang="zh-CN" alt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xmlns="" val="3063505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500" fill="hold"/>
                                        <p:tgtEl>
                                          <p:spTgt spid="11270"/>
                                        </p:tgtEl>
                                        <p:attrNameLst>
                                          <p:attrName>ppt_x</p:attrName>
                                        </p:attrNameLst>
                                      </p:cBhvr>
                                      <p:tavLst>
                                        <p:tav tm="0">
                                          <p:val>
                                            <p:strVal val="#ppt_x"/>
                                          </p:val>
                                        </p:tav>
                                        <p:tav tm="100000">
                                          <p:val>
                                            <p:strVal val="#ppt_x"/>
                                          </p:val>
                                        </p:tav>
                                      </p:tavLst>
                                    </p:anim>
                                    <p:anim calcmode="lin" valueType="num">
                                      <p:cBhvr additive="base">
                                        <p:cTn id="8"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ppt_x"/>
                                          </p:val>
                                        </p:tav>
                                        <p:tav tm="100000">
                                          <p:val>
                                            <p:strVal val="#ppt_x"/>
                                          </p:val>
                                        </p:tav>
                                      </p:tavLst>
                                    </p:anim>
                                    <p:anim calcmode="lin" valueType="num">
                                      <p:cBhvr additive="base">
                                        <p:cTn id="14"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9"/>
                                        </p:tgtEl>
                                        <p:attrNameLst>
                                          <p:attrName>style.visibility</p:attrName>
                                        </p:attrNameLst>
                                      </p:cBhvr>
                                      <p:to>
                                        <p:strVal val="visible"/>
                                      </p:to>
                                    </p:set>
                                    <p:anim calcmode="lin" valueType="num">
                                      <p:cBhvr additive="base">
                                        <p:cTn id="19" dur="500" fill="hold"/>
                                        <p:tgtEl>
                                          <p:spTgt spid="11269"/>
                                        </p:tgtEl>
                                        <p:attrNameLst>
                                          <p:attrName>ppt_x</p:attrName>
                                        </p:attrNameLst>
                                      </p:cBhvr>
                                      <p:tavLst>
                                        <p:tav tm="0">
                                          <p:val>
                                            <p:strVal val="#ppt_x"/>
                                          </p:val>
                                        </p:tav>
                                        <p:tav tm="100000">
                                          <p:val>
                                            <p:strVal val="#ppt_x"/>
                                          </p:val>
                                        </p:tav>
                                      </p:tavLst>
                                    </p:anim>
                                    <p:anim calcmode="lin" valueType="num">
                                      <p:cBhvr additive="base">
                                        <p:cTn id="20"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P spid="11269" grpId="0" autoUpdateAnimBg="0"/>
      <p:bldP spid="11270"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2" descr="图片12"/>
          <p:cNvPicPr>
            <a:picLocks noChangeAspect="1" noChangeArrowheads="1"/>
          </p:cNvPicPr>
          <p:nvPr/>
        </p:nvPicPr>
        <p:blipFill>
          <a:blip r:embed="rId2"/>
          <a:srcRect/>
          <a:stretch>
            <a:fillRect/>
          </a:stretch>
        </p:blipFill>
        <p:spPr bwMode="auto">
          <a:xfrm>
            <a:off x="0" y="-6350"/>
            <a:ext cx="9144000" cy="6858000"/>
          </a:xfrm>
          <a:prstGeom prst="rect">
            <a:avLst/>
          </a:prstGeom>
          <a:noFill/>
          <a:ln w="9525">
            <a:noFill/>
            <a:miter lim="800000"/>
            <a:headEnd/>
            <a:tailEnd/>
          </a:ln>
        </p:spPr>
      </p:pic>
      <p:sp>
        <p:nvSpPr>
          <p:cNvPr id="20482" name="Rectangle 3"/>
          <p:cNvSpPr>
            <a:spLocks noChangeArrowheads="1"/>
          </p:cNvSpPr>
          <p:nvPr/>
        </p:nvSpPr>
        <p:spPr bwMode="auto">
          <a:xfrm>
            <a:off x="7938" y="1052513"/>
            <a:ext cx="9128125" cy="5606663"/>
          </a:xfrm>
          <a:prstGeom prst="rect">
            <a:avLst/>
          </a:prstGeom>
          <a:noFill/>
          <a:ln w="9525">
            <a:noFill/>
            <a:miter lim="800000"/>
            <a:headEnd/>
            <a:tailEnd/>
          </a:ln>
        </p:spPr>
        <p:txBody>
          <a:bodyPr>
            <a:spAutoFit/>
          </a:bodyPr>
          <a:lstStyle/>
          <a:p>
            <a:pPr>
              <a:lnSpc>
                <a:spcPts val="4300"/>
              </a:lnSpc>
            </a:pPr>
            <a:r>
              <a:rPr lang="en-US" altLang="zh-CN" sz="3200" b="1" dirty="0">
                <a:solidFill>
                  <a:srgbClr val="0000FF"/>
                </a:solidFill>
                <a:latin typeface="Times New Roman" pitchFamily="18" charset="0"/>
              </a:rPr>
              <a:t>1.The toy bear </a:t>
            </a:r>
            <a:r>
              <a:rPr lang="en-US" altLang="zh-CN" sz="3200" b="1" dirty="0">
                <a:solidFill>
                  <a:srgbClr val="C00000"/>
                </a:solidFill>
                <a:latin typeface="Times New Roman" pitchFamily="18" charset="0"/>
              </a:rPr>
              <a:t>has left </a:t>
            </a:r>
            <a:r>
              <a:rPr lang="en-US" altLang="zh-CN" sz="3200" b="1" dirty="0">
                <a:solidFill>
                  <a:srgbClr val="0000FF"/>
                </a:solidFill>
                <a:latin typeface="Times New Roman" pitchFamily="18" charset="0"/>
              </a:rPr>
              <a:t>many soft and sweet memories in my heart </a:t>
            </a:r>
            <a:r>
              <a:rPr lang="en-US" altLang="zh-CN" sz="3200" b="1" dirty="0">
                <a:solidFill>
                  <a:srgbClr val="C00000"/>
                </a:solidFill>
                <a:latin typeface="Times New Roman" pitchFamily="18" charset="0"/>
              </a:rPr>
              <a:t>since I got it.</a:t>
            </a:r>
          </a:p>
          <a:p>
            <a:pPr>
              <a:lnSpc>
                <a:spcPts val="4300"/>
              </a:lnSpc>
            </a:pPr>
            <a:r>
              <a:rPr lang="en-US" altLang="zh-CN" sz="3200" b="1" dirty="0">
                <a:solidFill>
                  <a:srgbClr val="0000FF"/>
                </a:solidFill>
                <a:latin typeface="Times New Roman" pitchFamily="18" charset="0"/>
              </a:rPr>
              <a:t>2. My daughter was more understanding, </a:t>
            </a:r>
            <a:r>
              <a:rPr lang="en-US" altLang="zh-CN" sz="3200" b="1" dirty="0">
                <a:solidFill>
                  <a:srgbClr val="C00000"/>
                </a:solidFill>
                <a:latin typeface="Times New Roman" pitchFamily="18" charset="0"/>
              </a:rPr>
              <a:t>although </a:t>
            </a:r>
            <a:r>
              <a:rPr lang="en-US" altLang="zh-CN" sz="3200" b="1" dirty="0" smtClean="0">
                <a:solidFill>
                  <a:srgbClr val="C00000"/>
                </a:solidFill>
                <a:latin typeface="Times New Roman" pitchFamily="18" charset="0"/>
              </a:rPr>
              <a:t>she felt </a:t>
            </a:r>
            <a:r>
              <a:rPr lang="en-US" altLang="zh-CN" sz="3200" b="1" dirty="0">
                <a:solidFill>
                  <a:srgbClr val="C00000"/>
                </a:solidFill>
                <a:latin typeface="Times New Roman" pitchFamily="18" charset="0"/>
              </a:rPr>
              <a:t>sad to part with certain toys.</a:t>
            </a:r>
          </a:p>
          <a:p>
            <a:pPr>
              <a:lnSpc>
                <a:spcPts val="4300"/>
              </a:lnSpc>
            </a:pPr>
            <a:r>
              <a:rPr lang="en-US" altLang="zh-CN" sz="3200" b="1" dirty="0" smtClean="0">
                <a:solidFill>
                  <a:srgbClr val="0000FF"/>
                </a:solidFill>
                <a:latin typeface="Times New Roman" pitchFamily="18" charset="0"/>
              </a:rPr>
              <a:t>3. </a:t>
            </a:r>
            <a:r>
              <a:rPr lang="en-US" altLang="zh-CN" sz="3200" b="1" dirty="0">
                <a:solidFill>
                  <a:srgbClr val="C00000"/>
                </a:solidFill>
                <a:latin typeface="Times New Roman" pitchFamily="18" charset="0"/>
              </a:rPr>
              <a:t>It has special meaning to me </a:t>
            </a:r>
            <a:r>
              <a:rPr lang="en-US" altLang="zh-CN" sz="3200" b="1" dirty="0" smtClean="0">
                <a:solidFill>
                  <a:srgbClr val="0000FF"/>
                </a:solidFill>
                <a:latin typeface="Times New Roman" pitchFamily="18" charset="0"/>
              </a:rPr>
              <a:t>because Grandma gave it to me. </a:t>
            </a:r>
            <a:endParaRPr lang="en-US" altLang="zh-CN" sz="3200" b="1" dirty="0">
              <a:solidFill>
                <a:srgbClr val="0000FF"/>
              </a:solidFill>
              <a:latin typeface="Times New Roman" pitchFamily="18" charset="0"/>
            </a:endParaRPr>
          </a:p>
          <a:p>
            <a:pPr>
              <a:lnSpc>
                <a:spcPts val="4300"/>
              </a:lnSpc>
            </a:pPr>
            <a:r>
              <a:rPr lang="en-US" altLang="zh-CN" sz="3200" b="1" dirty="0">
                <a:solidFill>
                  <a:srgbClr val="0000FF"/>
                </a:solidFill>
                <a:latin typeface="Times New Roman" pitchFamily="18" charset="0"/>
              </a:rPr>
              <a:t>4.We are considering having a yard sale to sell the old things  </a:t>
            </a:r>
            <a:r>
              <a:rPr lang="en-US" altLang="zh-CN" sz="3200" b="1" dirty="0">
                <a:solidFill>
                  <a:srgbClr val="C00000"/>
                </a:solidFill>
                <a:latin typeface="Times New Roman" pitchFamily="18" charset="0"/>
              </a:rPr>
              <a:t>that  don’t fit  us anymore</a:t>
            </a:r>
            <a:r>
              <a:rPr lang="en-US" altLang="zh-CN" sz="3200" b="1" dirty="0">
                <a:solidFill>
                  <a:srgbClr val="0000FF"/>
                </a:solidFill>
                <a:latin typeface="Times New Roman" pitchFamily="18" charset="0"/>
              </a:rPr>
              <a:t>.</a:t>
            </a:r>
          </a:p>
          <a:p>
            <a:pPr>
              <a:lnSpc>
                <a:spcPts val="4300"/>
              </a:lnSpc>
            </a:pPr>
            <a:r>
              <a:rPr lang="en-US" altLang="zh-CN" sz="3200" b="1" dirty="0">
                <a:solidFill>
                  <a:srgbClr val="0000FF"/>
                </a:solidFill>
                <a:latin typeface="Times New Roman" pitchFamily="18" charset="0"/>
              </a:rPr>
              <a:t>5.I always did my homework carefully to </a:t>
            </a:r>
            <a:r>
              <a:rPr lang="en-US" altLang="zh-CN" sz="3200" b="1" dirty="0">
                <a:solidFill>
                  <a:srgbClr val="C00000"/>
                </a:solidFill>
                <a:latin typeface="Times New Roman" pitchFamily="18" charset="0"/>
              </a:rPr>
              <a:t>meet his  standards</a:t>
            </a:r>
            <a:r>
              <a:rPr lang="en-US" altLang="zh-CN" sz="3200" b="1" dirty="0">
                <a:solidFill>
                  <a:srgbClr val="FF3300"/>
                </a:solidFill>
                <a:latin typeface="Times New Roman" pitchFamily="18" charset="0"/>
              </a:rPr>
              <a:t>.</a:t>
            </a:r>
            <a:endParaRPr lang="zh-CN" altLang="zh-CN" sz="3200" b="1" dirty="0">
              <a:solidFill>
                <a:srgbClr val="FF3300"/>
              </a:solidFill>
              <a:latin typeface="Times New Roman" pitchFamily="18" charset="0"/>
            </a:endParaRPr>
          </a:p>
        </p:txBody>
      </p:sp>
      <p:sp>
        <p:nvSpPr>
          <p:cNvPr id="20483" name="WordArt 4"/>
          <p:cNvSpPr>
            <a:spLocks noChangeArrowheads="1" noChangeShapeType="1" noTextEdit="1"/>
          </p:cNvSpPr>
          <p:nvPr/>
        </p:nvSpPr>
        <p:spPr bwMode="auto">
          <a:xfrm>
            <a:off x="228600" y="0"/>
            <a:ext cx="2362200" cy="1435100"/>
          </a:xfrm>
          <a:prstGeom prst="rect">
            <a:avLst/>
          </a:prstGeom>
        </p:spPr>
        <p:txBody>
          <a:bodyPr wrap="none" fromWordArt="1">
            <a:prstTxWarp prst="textSlantUp">
              <a:avLst>
                <a:gd name="adj" fmla="val 32056"/>
              </a:avLst>
            </a:prstTxWarp>
          </a:bodyPr>
          <a:lstStyle/>
          <a:p>
            <a:endParaRPr lang="zh-CN" alt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8998"/>
                  </a:srgbClr>
                </a:outerShdw>
              </a:effectLst>
              <a:latin typeface="宋体"/>
              <a:ea typeface="宋体"/>
            </a:endParaRPr>
          </a:p>
        </p:txBody>
      </p:sp>
      <p:sp>
        <p:nvSpPr>
          <p:cNvPr id="20484" name="TextBox 4"/>
          <p:cNvSpPr txBox="1">
            <a:spLocks noChangeArrowheads="1"/>
          </p:cNvSpPr>
          <p:nvPr/>
        </p:nvSpPr>
        <p:spPr bwMode="auto">
          <a:xfrm>
            <a:off x="166688" y="133350"/>
            <a:ext cx="8963025" cy="584200"/>
          </a:xfrm>
          <a:prstGeom prst="rect">
            <a:avLst/>
          </a:prstGeom>
          <a:noFill/>
          <a:ln w="9525">
            <a:solidFill>
              <a:schemeClr val="tx1"/>
            </a:solidFill>
            <a:miter lim="800000"/>
            <a:headEnd/>
            <a:tailEnd/>
          </a:ln>
        </p:spPr>
        <p:txBody>
          <a:bodyPr>
            <a:spAutoFit/>
          </a:bodyPr>
          <a:lstStyle/>
          <a:p>
            <a:r>
              <a:rPr lang="en-US" altLang="zh-C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Read and translate</a:t>
            </a:r>
            <a:endParaRPr lang="en-US" altLang="zh-C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图片12"/>
          <p:cNvPicPr>
            <a:picLocks noChangeAspect="1" noChangeArrowheads="1"/>
          </p:cNvPicPr>
          <p:nvPr/>
        </p:nvPicPr>
        <p:blipFill>
          <a:blip r:embed="rId2"/>
          <a:srcRect/>
          <a:stretch>
            <a:fillRect/>
          </a:stretch>
        </p:blipFill>
        <p:spPr bwMode="auto">
          <a:xfrm>
            <a:off x="0" y="-69850"/>
            <a:ext cx="9144000" cy="6927850"/>
          </a:xfrm>
          <a:prstGeom prst="rect">
            <a:avLst/>
          </a:prstGeom>
          <a:noFill/>
          <a:ln w="9525">
            <a:noFill/>
            <a:miter lim="800000"/>
            <a:headEnd/>
            <a:tailEnd/>
          </a:ln>
        </p:spPr>
      </p:pic>
      <p:sp>
        <p:nvSpPr>
          <p:cNvPr id="41986" name="TextBox 9"/>
          <p:cNvSpPr txBox="1">
            <a:spLocks noChangeArrowheads="1"/>
          </p:cNvSpPr>
          <p:nvPr/>
        </p:nvSpPr>
        <p:spPr bwMode="auto">
          <a:xfrm>
            <a:off x="46038" y="1066800"/>
            <a:ext cx="9123362" cy="3970338"/>
          </a:xfrm>
          <a:prstGeom prst="rect">
            <a:avLst/>
          </a:prstGeom>
          <a:noFill/>
          <a:ln w="9525">
            <a:noFill/>
            <a:miter lim="800000"/>
            <a:headEnd/>
            <a:tailEnd/>
          </a:ln>
        </p:spPr>
        <p:txBody>
          <a:bodyPr>
            <a:spAutoFit/>
          </a:bodyPr>
          <a:lstStyle/>
          <a:p>
            <a:r>
              <a:rPr lang="en-US" altLang="zh-CN" sz="2800">
                <a:latin typeface="Times New Roman" pitchFamily="18" charset="0"/>
              </a:rPr>
              <a:t>time explaining to me ______I understood completely.Thanks _____ them, I’ ve become interested in English and I’m good at it now! I’m so lucky to be a member of them. I think we should be thankful to the important people in our lives who helped and _________ us ---- our parents, our teachers and our friends. From now on, I’ll try to help others when they are in trouble. Now it’s time to say goodbye. I will remember my life in junior high school forever.</a:t>
            </a:r>
            <a:endParaRPr lang="zh-CN" altLang="en-US" sz="2800">
              <a:latin typeface="Times New Roman" pitchFamily="18" charset="0"/>
            </a:endParaRPr>
          </a:p>
        </p:txBody>
      </p:sp>
      <p:sp>
        <p:nvSpPr>
          <p:cNvPr id="11268" name="TextBox 1"/>
          <p:cNvSpPr txBox="1">
            <a:spLocks noChangeArrowheads="1"/>
          </p:cNvSpPr>
          <p:nvPr/>
        </p:nvSpPr>
        <p:spPr bwMode="auto">
          <a:xfrm>
            <a:off x="2832100" y="144780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to</a:t>
            </a:r>
            <a:endParaRPr lang="zh-CN" altLang="en-US" sz="2800">
              <a:solidFill>
                <a:srgbClr val="FF0000"/>
              </a:solidFill>
              <a:latin typeface="Times New Roman" pitchFamily="18" charset="0"/>
            </a:endParaRPr>
          </a:p>
        </p:txBody>
      </p:sp>
      <p:sp>
        <p:nvSpPr>
          <p:cNvPr id="11269" name="TextBox 5"/>
          <p:cNvSpPr txBox="1">
            <a:spLocks noChangeArrowheads="1"/>
          </p:cNvSpPr>
          <p:nvPr/>
        </p:nvSpPr>
        <p:spPr bwMode="auto">
          <a:xfrm>
            <a:off x="7010400" y="2809875"/>
            <a:ext cx="1803400" cy="523875"/>
          </a:xfrm>
          <a:prstGeom prst="rect">
            <a:avLst/>
          </a:prstGeom>
          <a:noFill/>
          <a:ln w="9525">
            <a:noFill/>
            <a:miter lim="800000"/>
            <a:headEnd/>
            <a:tailEnd/>
          </a:ln>
        </p:spPr>
        <p:txBody>
          <a:bodyPr wrap="none">
            <a:spAutoFit/>
          </a:bodyPr>
          <a:lstStyle/>
          <a:p>
            <a:pPr algn="ctr"/>
            <a:r>
              <a:rPr lang="en-US" altLang="zh-CN" sz="2800">
                <a:solidFill>
                  <a:srgbClr val="FF0000"/>
                </a:solidFill>
                <a:latin typeface="Times New Roman" pitchFamily="18" charset="0"/>
              </a:rPr>
              <a:t>supported</a:t>
            </a:r>
            <a:endParaRPr lang="zh-CN" altLang="en-US" sz="2800">
              <a:solidFill>
                <a:srgbClr val="FF0000"/>
              </a:solidFill>
              <a:latin typeface="Times New Roman" pitchFamily="18" charset="0"/>
            </a:endParaRPr>
          </a:p>
        </p:txBody>
      </p:sp>
      <p:sp>
        <p:nvSpPr>
          <p:cNvPr id="11270" name="TextBox 4"/>
          <p:cNvSpPr txBox="1">
            <a:spLocks noChangeArrowheads="1"/>
          </p:cNvSpPr>
          <p:nvPr/>
        </p:nvSpPr>
        <p:spPr bwMode="auto">
          <a:xfrm>
            <a:off x="3352800" y="103505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until</a:t>
            </a:r>
            <a:endParaRPr lang="zh-CN" altLang="en-US" sz="2800">
              <a:solidFill>
                <a:srgbClr val="FF0000"/>
              </a:solidFill>
              <a:latin typeface="Times New Roman" pitchFamily="18" charset="0"/>
            </a:endParaRPr>
          </a:p>
        </p:txBody>
      </p:sp>
      <p:pic>
        <p:nvPicPr>
          <p:cNvPr id="41990" name="Picture 2" descr="图片12"/>
          <p:cNvPicPr>
            <a:picLocks noChangeAspect="1" noChangeArrowheads="1"/>
          </p:cNvPicPr>
          <p:nvPr/>
        </p:nvPicPr>
        <p:blipFill>
          <a:blip r:embed="rId2"/>
          <a:srcRect/>
          <a:stretch>
            <a:fillRect/>
          </a:stretch>
        </p:blipFill>
        <p:spPr bwMode="auto">
          <a:xfrm>
            <a:off x="-6834" y="-193496"/>
            <a:ext cx="9144000" cy="6927850"/>
          </a:xfrm>
          <a:prstGeom prst="rect">
            <a:avLst/>
          </a:prstGeom>
          <a:noFill/>
          <a:ln w="9525">
            <a:noFill/>
            <a:miter lim="800000"/>
            <a:headEnd/>
            <a:tailEnd/>
          </a:ln>
        </p:spPr>
      </p:pic>
      <p:sp>
        <p:nvSpPr>
          <p:cNvPr id="41991" name="WordArt 141"/>
          <p:cNvSpPr>
            <a:spLocks noChangeArrowheads="1" noChangeShapeType="1" noTextEdit="1"/>
          </p:cNvSpPr>
          <p:nvPr/>
        </p:nvSpPr>
        <p:spPr bwMode="auto">
          <a:xfrm>
            <a:off x="304800" y="304800"/>
            <a:ext cx="2527300" cy="1143000"/>
          </a:xfrm>
          <a:prstGeom prst="rect">
            <a:avLst/>
          </a:prstGeom>
        </p:spPr>
        <p:txBody>
          <a:bodyPr wrap="none" fromWordArt="1">
            <a:prstTxWarp prst="textSlantUp">
              <a:avLst>
                <a:gd name="adj" fmla="val 32056"/>
              </a:avLst>
            </a:prstTxWarp>
          </a:bodyPr>
          <a:lstStyle/>
          <a:p>
            <a:r>
              <a:rPr lang="en-US" altLang="zh-CN" sz="3600" kern="10" dirty="0" smtClean="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8998"/>
                    </a:srgbClr>
                  </a:outerShdw>
                </a:effectLst>
                <a:latin typeface="宋体"/>
                <a:ea typeface="宋体"/>
              </a:rPr>
              <a:t>Summary:</a:t>
            </a:r>
            <a:endParaRPr lang="zh-CN" altLang="en-US" sz="3600"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8998"/>
                  </a:srgbClr>
                </a:outerShdw>
              </a:effectLst>
              <a:latin typeface="宋体"/>
              <a:ea typeface="宋体"/>
            </a:endParaRPr>
          </a:p>
        </p:txBody>
      </p:sp>
      <p:sp>
        <p:nvSpPr>
          <p:cNvPr id="13" name="Oval 7"/>
          <p:cNvSpPr>
            <a:spLocks noChangeArrowheads="1"/>
          </p:cNvSpPr>
          <p:nvPr/>
        </p:nvSpPr>
        <p:spPr bwMode="auto">
          <a:xfrm>
            <a:off x="3048000" y="3212976"/>
            <a:ext cx="3048000" cy="2057400"/>
          </a:xfrm>
          <a:prstGeom prst="ellipse">
            <a:avLst/>
          </a:prstGeom>
          <a:solidFill>
            <a:srgbClr val="00B0F0"/>
          </a:solidFill>
          <a:ln w="9525">
            <a:solidFill>
              <a:srgbClr val="00B0F0"/>
            </a:solidFill>
            <a:round/>
            <a:headEnd/>
            <a:tailEnd/>
          </a:ln>
        </p:spPr>
        <p:txBody>
          <a:bodyPr wrap="none" anchor="ctr"/>
          <a:lstStyle/>
          <a:p>
            <a:pPr algn="ctr"/>
            <a:endParaRPr lang="en-US" altLang="zh-CN" sz="2800" dirty="0">
              <a:solidFill>
                <a:srgbClr val="0000FF"/>
              </a:solidFill>
              <a:latin typeface="Times New Roman" pitchFamily="18" charset="0"/>
            </a:endParaRPr>
          </a:p>
          <a:p>
            <a:pPr algn="ctr"/>
            <a:endParaRPr lang="en-US" altLang="zh-CN" sz="2800" dirty="0">
              <a:solidFill>
                <a:srgbClr val="0000FF"/>
              </a:solidFill>
              <a:latin typeface="Times New Roman" pitchFamily="18" charset="0"/>
            </a:endParaRPr>
          </a:p>
          <a:p>
            <a:pPr algn="ctr"/>
            <a:r>
              <a:rPr lang="en-US" altLang="zh-CN" sz="3200" dirty="0" smtClean="0">
                <a:latin typeface="Times New Roman" pitchFamily="18" charset="0"/>
              </a:rPr>
              <a:t>School Memories </a:t>
            </a:r>
            <a:endParaRPr lang="en-US" altLang="zh-CN" sz="3200" dirty="0">
              <a:latin typeface="Times New Roman" pitchFamily="18" charset="0"/>
            </a:endParaRPr>
          </a:p>
          <a:p>
            <a:pPr algn="ctr"/>
            <a:endParaRPr lang="en-US" altLang="zh-CN" sz="2800" dirty="0">
              <a:solidFill>
                <a:srgbClr val="0000FF"/>
              </a:solidFill>
              <a:latin typeface="Times New Roman" pitchFamily="18" charset="0"/>
            </a:endParaRPr>
          </a:p>
          <a:p>
            <a:pPr algn="ctr"/>
            <a:endParaRPr lang="en-US" altLang="zh-CN" sz="2800" dirty="0">
              <a:solidFill>
                <a:srgbClr val="0000FF"/>
              </a:solidFill>
              <a:latin typeface="Times New Roman" pitchFamily="18" charset="0"/>
            </a:endParaRPr>
          </a:p>
        </p:txBody>
      </p:sp>
      <p:sp>
        <p:nvSpPr>
          <p:cNvPr id="16" name="AutoShape 10"/>
          <p:cNvSpPr>
            <a:spLocks noChangeArrowheads="1"/>
          </p:cNvSpPr>
          <p:nvPr/>
        </p:nvSpPr>
        <p:spPr bwMode="auto">
          <a:xfrm>
            <a:off x="2460658" y="4241676"/>
            <a:ext cx="455613" cy="361950"/>
          </a:xfrm>
          <a:prstGeom prst="leftArrow">
            <a:avLst>
              <a:gd name="adj1" fmla="val 50000"/>
              <a:gd name="adj2" fmla="val 31469"/>
            </a:avLst>
          </a:prstGeom>
          <a:solidFill>
            <a:srgbClr val="FFFF00"/>
          </a:solidFill>
          <a:ln w="9525">
            <a:solidFill>
              <a:schemeClr val="tx1"/>
            </a:solidFill>
            <a:miter lim="800000"/>
            <a:headEnd/>
            <a:tailEnd/>
          </a:ln>
        </p:spPr>
        <p:txBody>
          <a:bodyPr wrap="none" anchor="ctr"/>
          <a:lstStyle/>
          <a:p>
            <a:pPr algn="ctr"/>
            <a:endParaRPr lang="zh-CN" altLang="en-US" sz="2800">
              <a:latin typeface="Times New Roman" pitchFamily="18" charset="0"/>
            </a:endParaRPr>
          </a:p>
        </p:txBody>
      </p:sp>
      <p:sp>
        <p:nvSpPr>
          <p:cNvPr id="17" name="Oval 11"/>
          <p:cNvSpPr>
            <a:spLocks noChangeArrowheads="1"/>
          </p:cNvSpPr>
          <p:nvPr/>
        </p:nvSpPr>
        <p:spPr bwMode="auto">
          <a:xfrm>
            <a:off x="76200" y="3858721"/>
            <a:ext cx="2209800" cy="11430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altLang="zh-CN" sz="2800" dirty="0" smtClean="0">
                <a:latin typeface="Times New Roman" pitchFamily="18" charset="0"/>
              </a:rPr>
              <a:t>possessions</a:t>
            </a:r>
            <a:endParaRPr lang="en-US" altLang="zh-CN" sz="2800" dirty="0">
              <a:latin typeface="Times New Roman" pitchFamily="18" charset="0"/>
            </a:endParaRPr>
          </a:p>
        </p:txBody>
      </p:sp>
      <p:sp>
        <p:nvSpPr>
          <p:cNvPr id="18" name="AutoShape 12"/>
          <p:cNvSpPr>
            <a:spLocks noChangeArrowheads="1"/>
          </p:cNvSpPr>
          <p:nvPr/>
        </p:nvSpPr>
        <p:spPr bwMode="auto">
          <a:xfrm>
            <a:off x="4279900" y="2581275"/>
            <a:ext cx="381000" cy="457200"/>
          </a:xfrm>
          <a:prstGeom prst="upArrow">
            <a:avLst>
              <a:gd name="adj1" fmla="val 50000"/>
              <a:gd name="adj2" fmla="val 30000"/>
            </a:avLst>
          </a:prstGeom>
          <a:solidFill>
            <a:srgbClr val="FFFF00"/>
          </a:solidFill>
          <a:ln w="9525">
            <a:solidFill>
              <a:schemeClr val="tx1"/>
            </a:solidFill>
            <a:miter lim="800000"/>
            <a:headEnd/>
            <a:tailEnd/>
          </a:ln>
        </p:spPr>
        <p:txBody>
          <a:bodyPr vert="eaVert" wrap="none" anchor="ctr"/>
          <a:lstStyle/>
          <a:p>
            <a:pPr algn="ctr"/>
            <a:endParaRPr lang="zh-CN" altLang="en-US" sz="2800">
              <a:latin typeface="Times New Roman" pitchFamily="18" charset="0"/>
            </a:endParaRPr>
          </a:p>
        </p:txBody>
      </p:sp>
      <p:sp>
        <p:nvSpPr>
          <p:cNvPr id="19" name="Oval 13"/>
          <p:cNvSpPr>
            <a:spLocks noChangeArrowheads="1"/>
          </p:cNvSpPr>
          <p:nvPr/>
        </p:nvSpPr>
        <p:spPr bwMode="auto">
          <a:xfrm>
            <a:off x="3200400" y="1318452"/>
            <a:ext cx="2362200" cy="1066800"/>
          </a:xfrm>
          <a:prstGeom prst="ellipse">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r>
              <a:rPr lang="en-US" altLang="zh-CN" sz="2800" dirty="0" smtClean="0">
                <a:latin typeface="Times New Roman" pitchFamily="18" charset="0"/>
              </a:rPr>
              <a:t>persons</a:t>
            </a:r>
            <a:endParaRPr lang="en-US" altLang="zh-CN" sz="2800" dirty="0">
              <a:latin typeface="Times New Roman" pitchFamily="18" charset="0"/>
            </a:endParaRPr>
          </a:p>
        </p:txBody>
      </p:sp>
      <p:sp>
        <p:nvSpPr>
          <p:cNvPr id="20" name="AutoShape 14"/>
          <p:cNvSpPr>
            <a:spLocks noChangeArrowheads="1"/>
          </p:cNvSpPr>
          <p:nvPr/>
        </p:nvSpPr>
        <p:spPr bwMode="auto">
          <a:xfrm rot="5400000">
            <a:off x="6274593" y="3960622"/>
            <a:ext cx="328613" cy="533400"/>
          </a:xfrm>
          <a:prstGeom prst="upArrow">
            <a:avLst>
              <a:gd name="adj1" fmla="val 50000"/>
              <a:gd name="adj2" fmla="val 40580"/>
            </a:avLst>
          </a:prstGeom>
          <a:solidFill>
            <a:srgbClr val="FFFF00"/>
          </a:solidFill>
          <a:ln w="9525">
            <a:solidFill>
              <a:schemeClr val="tx1"/>
            </a:solidFill>
            <a:miter lim="800000"/>
            <a:headEnd/>
            <a:tailEnd/>
          </a:ln>
        </p:spPr>
        <p:txBody>
          <a:bodyPr wrap="none" anchor="ctr"/>
          <a:lstStyle/>
          <a:p>
            <a:pPr algn="ctr"/>
            <a:endParaRPr lang="zh-CN" altLang="en-US" sz="2800">
              <a:latin typeface="Times New Roman" pitchFamily="18" charset="0"/>
            </a:endParaRPr>
          </a:p>
        </p:txBody>
      </p:sp>
      <p:sp>
        <p:nvSpPr>
          <p:cNvPr id="21" name="Oval 15"/>
          <p:cNvSpPr>
            <a:spLocks noChangeArrowheads="1"/>
          </p:cNvSpPr>
          <p:nvPr/>
        </p:nvSpPr>
        <p:spPr bwMode="auto">
          <a:xfrm>
            <a:off x="6807200" y="3576536"/>
            <a:ext cx="2209800" cy="10668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r>
              <a:rPr lang="en-US" altLang="zh-CN" sz="2800" dirty="0" smtClean="0">
                <a:latin typeface="Times New Roman" pitchFamily="18" charset="0"/>
              </a:rPr>
              <a:t>experiences</a:t>
            </a:r>
            <a:endParaRPr lang="en-US" altLang="zh-CN" sz="2800" dirty="0">
              <a:latin typeface="Times New Roman" pitchFamily="18" charset="0"/>
            </a:endParaRPr>
          </a:p>
        </p:txBody>
      </p:sp>
    </p:spTree>
    <p:extLst>
      <p:ext uri="{BB962C8B-B14F-4D97-AF65-F5344CB8AC3E}">
        <p14:creationId xmlns:p14="http://schemas.microsoft.com/office/powerpoint/2010/main" xmlns="" val="2115577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500" fill="hold"/>
                                        <p:tgtEl>
                                          <p:spTgt spid="11270"/>
                                        </p:tgtEl>
                                        <p:attrNameLst>
                                          <p:attrName>ppt_x</p:attrName>
                                        </p:attrNameLst>
                                      </p:cBhvr>
                                      <p:tavLst>
                                        <p:tav tm="0">
                                          <p:val>
                                            <p:strVal val="#ppt_x"/>
                                          </p:val>
                                        </p:tav>
                                        <p:tav tm="100000">
                                          <p:val>
                                            <p:strVal val="#ppt_x"/>
                                          </p:val>
                                        </p:tav>
                                      </p:tavLst>
                                    </p:anim>
                                    <p:anim calcmode="lin" valueType="num">
                                      <p:cBhvr additive="base">
                                        <p:cTn id="8" dur="500" fill="hold"/>
                                        <p:tgtEl>
                                          <p:spTgt spid="1127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8"/>
                                        </p:tgtEl>
                                        <p:attrNameLst>
                                          <p:attrName>style.visibility</p:attrName>
                                        </p:attrNameLst>
                                      </p:cBhvr>
                                      <p:to>
                                        <p:strVal val="visible"/>
                                      </p:to>
                                    </p:set>
                                    <p:anim calcmode="lin" valueType="num">
                                      <p:cBhvr additive="base">
                                        <p:cTn id="13" dur="500" fill="hold"/>
                                        <p:tgtEl>
                                          <p:spTgt spid="11268"/>
                                        </p:tgtEl>
                                        <p:attrNameLst>
                                          <p:attrName>ppt_x</p:attrName>
                                        </p:attrNameLst>
                                      </p:cBhvr>
                                      <p:tavLst>
                                        <p:tav tm="0">
                                          <p:val>
                                            <p:strVal val="#ppt_x"/>
                                          </p:val>
                                        </p:tav>
                                        <p:tav tm="100000">
                                          <p:val>
                                            <p:strVal val="#ppt_x"/>
                                          </p:val>
                                        </p:tav>
                                      </p:tavLst>
                                    </p:anim>
                                    <p:anim calcmode="lin" valueType="num">
                                      <p:cBhvr additive="base">
                                        <p:cTn id="14" dur="500" fill="hold"/>
                                        <p:tgtEl>
                                          <p:spTgt spid="1126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9"/>
                                        </p:tgtEl>
                                        <p:attrNameLst>
                                          <p:attrName>style.visibility</p:attrName>
                                        </p:attrNameLst>
                                      </p:cBhvr>
                                      <p:to>
                                        <p:strVal val="visible"/>
                                      </p:to>
                                    </p:set>
                                    <p:anim calcmode="lin" valueType="num">
                                      <p:cBhvr additive="base">
                                        <p:cTn id="19" dur="500" fill="hold"/>
                                        <p:tgtEl>
                                          <p:spTgt spid="11269"/>
                                        </p:tgtEl>
                                        <p:attrNameLst>
                                          <p:attrName>ppt_x</p:attrName>
                                        </p:attrNameLst>
                                      </p:cBhvr>
                                      <p:tavLst>
                                        <p:tav tm="0">
                                          <p:val>
                                            <p:strVal val="#ppt_x"/>
                                          </p:val>
                                        </p:tav>
                                        <p:tav tm="100000">
                                          <p:val>
                                            <p:strVal val="#ppt_x"/>
                                          </p:val>
                                        </p:tav>
                                      </p:tavLst>
                                    </p:anim>
                                    <p:anim calcmode="lin" valueType="num">
                                      <p:cBhvr additive="base">
                                        <p:cTn id="20"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1+#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1+#ppt_w/2"/>
                                          </p:val>
                                        </p:tav>
                                        <p:tav tm="100000">
                                          <p:val>
                                            <p:strVal val="#ppt_x"/>
                                          </p:val>
                                        </p:tav>
                                      </p:tavLst>
                                    </p:anim>
                                    <p:anim calcmode="lin" valueType="num">
                                      <p:cBhvr additive="base">
                                        <p:cTn id="3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500" fill="hold"/>
                                        <p:tgtEl>
                                          <p:spTgt spid="19"/>
                                        </p:tgtEl>
                                        <p:attrNameLst>
                                          <p:attrName>ppt_x</p:attrName>
                                        </p:attrNameLst>
                                      </p:cBhvr>
                                      <p:tavLst>
                                        <p:tav tm="0">
                                          <p:val>
                                            <p:strVal val="#ppt_x"/>
                                          </p:val>
                                        </p:tav>
                                        <p:tav tm="100000">
                                          <p:val>
                                            <p:strVal val="#ppt_x"/>
                                          </p:val>
                                        </p:tav>
                                      </p:tavLst>
                                    </p:anim>
                                    <p:anim calcmode="lin" valueType="num">
                                      <p:cBhvr additive="base">
                                        <p:cTn id="4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0-#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autoUpdateAnimBg="0"/>
      <p:bldP spid="11269" grpId="0" autoUpdateAnimBg="0"/>
      <p:bldP spid="11270" grpId="0" autoUpdateAnimBg="0"/>
      <p:bldP spid="16" grpId="0" animBg="1"/>
      <p:bldP spid="17" grpId="0" animBg="1"/>
      <p:bldP spid="18" grpId="0" animBg="1"/>
      <p:bldP spid="19" grpId="0" animBg="1"/>
      <p:bldP spid="20" grpId="0" animBg="1"/>
      <p:bldP spid="2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图片12"/>
          <p:cNvPicPr>
            <a:picLocks noChangeAspect="1" noChangeArrowheads="1"/>
          </p:cNvPicPr>
          <p:nvPr/>
        </p:nvPicPr>
        <p:blipFill>
          <a:blip r:embed="rId3"/>
          <a:srcRect/>
          <a:stretch>
            <a:fillRect/>
          </a:stretch>
        </p:blipFill>
        <p:spPr bwMode="auto">
          <a:xfrm>
            <a:off x="0" y="-6350"/>
            <a:ext cx="9144000" cy="6858000"/>
          </a:xfrm>
          <a:prstGeom prst="rect">
            <a:avLst/>
          </a:prstGeom>
          <a:noFill/>
          <a:ln w="9525">
            <a:noFill/>
            <a:miter lim="800000"/>
            <a:headEnd/>
            <a:tailEnd/>
          </a:ln>
        </p:spPr>
      </p:pic>
      <p:sp>
        <p:nvSpPr>
          <p:cNvPr id="21506" name="WordArt 4"/>
          <p:cNvSpPr>
            <a:spLocks noChangeArrowheads="1" noChangeShapeType="1" noTextEdit="1"/>
          </p:cNvSpPr>
          <p:nvPr/>
        </p:nvSpPr>
        <p:spPr bwMode="auto">
          <a:xfrm>
            <a:off x="228600" y="0"/>
            <a:ext cx="2362200" cy="1435100"/>
          </a:xfrm>
          <a:prstGeom prst="rect">
            <a:avLst/>
          </a:prstGeom>
        </p:spPr>
        <p:txBody>
          <a:bodyPr wrap="none" fromWordArt="1">
            <a:prstTxWarp prst="textSlantUp">
              <a:avLst>
                <a:gd name="adj" fmla="val 32056"/>
              </a:avLst>
            </a:prstTxWarp>
          </a:bodyPr>
          <a:lstStyle/>
          <a:p>
            <a:endParaRPr lang="zh-CN" alt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8998"/>
                  </a:srgbClr>
                </a:outerShdw>
              </a:effectLst>
              <a:latin typeface="宋体"/>
              <a:ea typeface="宋体"/>
            </a:endParaRPr>
          </a:p>
        </p:txBody>
      </p:sp>
      <p:sp>
        <p:nvSpPr>
          <p:cNvPr id="21507" name="矩形 1"/>
          <p:cNvSpPr>
            <a:spLocks noChangeArrowheads="1"/>
          </p:cNvSpPr>
          <p:nvPr/>
        </p:nvSpPr>
        <p:spPr bwMode="auto">
          <a:xfrm>
            <a:off x="20638" y="836613"/>
            <a:ext cx="9102725" cy="5691187"/>
          </a:xfrm>
          <a:prstGeom prst="rect">
            <a:avLst/>
          </a:prstGeom>
          <a:noFill/>
          <a:ln w="9525">
            <a:noFill/>
            <a:miter lim="800000"/>
            <a:headEnd/>
            <a:tailEnd/>
          </a:ln>
        </p:spPr>
        <p:txBody>
          <a:bodyPr>
            <a:spAutoFit/>
          </a:bodyPr>
          <a:lstStyle/>
          <a:p>
            <a:pPr>
              <a:lnSpc>
                <a:spcPts val="4000"/>
              </a:lnSpc>
            </a:pPr>
            <a:r>
              <a:rPr lang="en-US" altLang="zh-CN" sz="2800" b="1" dirty="0">
                <a:solidFill>
                  <a:srgbClr val="0000FF"/>
                </a:solidFill>
                <a:latin typeface="Times New Roman" pitchFamily="18" charset="0"/>
              </a:rPr>
              <a:t>6</a:t>
            </a:r>
            <a:r>
              <a:rPr lang="en-US" altLang="zh-CN" sz="2800" b="1" dirty="0">
                <a:solidFill>
                  <a:srgbClr val="0033CC"/>
                </a:solidFill>
                <a:latin typeface="Times New Roman" pitchFamily="18" charset="0"/>
              </a:rPr>
              <a:t>. </a:t>
            </a:r>
            <a:r>
              <a:rPr lang="en-US" altLang="zh-CN" sz="2800" b="1" dirty="0">
                <a:solidFill>
                  <a:srgbClr val="C00000"/>
                </a:solidFill>
                <a:latin typeface="Times New Roman" pitchFamily="18" charset="0"/>
              </a:rPr>
              <a:t>Not only did </a:t>
            </a:r>
            <a:r>
              <a:rPr lang="en-US" altLang="zh-CN" sz="2800" b="1" dirty="0">
                <a:solidFill>
                  <a:srgbClr val="0000FF"/>
                </a:solidFill>
                <a:latin typeface="Times New Roman" pitchFamily="18" charset="0"/>
              </a:rPr>
              <a:t>he guide me to do a lot better in science, </a:t>
            </a:r>
            <a:r>
              <a:rPr lang="en-US" altLang="zh-CN" sz="2800" b="1" dirty="0">
                <a:solidFill>
                  <a:srgbClr val="C00000"/>
                </a:solidFill>
                <a:latin typeface="Times New Roman" pitchFamily="18" charset="0"/>
              </a:rPr>
              <a:t>but</a:t>
            </a:r>
            <a:r>
              <a:rPr lang="en-US" altLang="zh-CN" sz="2800" b="1" dirty="0">
                <a:solidFill>
                  <a:srgbClr val="FF3300"/>
                </a:solidFill>
                <a:latin typeface="Times New Roman" pitchFamily="18" charset="0"/>
              </a:rPr>
              <a:t> </a:t>
            </a:r>
            <a:r>
              <a:rPr lang="en-US" altLang="zh-CN" sz="2800" b="1" dirty="0">
                <a:solidFill>
                  <a:srgbClr val="C00000"/>
                </a:solidFill>
                <a:latin typeface="Times New Roman" pitchFamily="18" charset="0"/>
              </a:rPr>
              <a:t>also</a:t>
            </a:r>
            <a:r>
              <a:rPr lang="en-US" altLang="zh-CN" sz="2800" b="1" dirty="0">
                <a:solidFill>
                  <a:srgbClr val="FF3300"/>
                </a:solidFill>
                <a:latin typeface="Times New Roman" pitchFamily="18" charset="0"/>
              </a:rPr>
              <a:t> </a:t>
            </a:r>
            <a:r>
              <a:rPr lang="en-US" altLang="zh-CN" sz="2800" b="1" dirty="0">
                <a:solidFill>
                  <a:srgbClr val="0000FF"/>
                </a:solidFill>
                <a:latin typeface="Times New Roman" pitchFamily="18" charset="0"/>
              </a:rPr>
              <a:t>he always took the time to explain things to me clearly.</a:t>
            </a:r>
          </a:p>
          <a:p>
            <a:pPr>
              <a:lnSpc>
                <a:spcPts val="4000"/>
              </a:lnSpc>
            </a:pPr>
            <a:r>
              <a:rPr lang="en-US" altLang="zh-CN" sz="2800" b="1" dirty="0">
                <a:solidFill>
                  <a:srgbClr val="0000FF"/>
                </a:solidFill>
                <a:latin typeface="Times New Roman" pitchFamily="18" charset="0"/>
              </a:rPr>
              <a:t>7. She was </a:t>
            </a:r>
            <a:r>
              <a:rPr lang="en-US" altLang="zh-CN" sz="2800" b="1" dirty="0" smtClean="0">
                <a:solidFill>
                  <a:srgbClr val="0000FF"/>
                </a:solidFill>
                <a:latin typeface="Times New Roman" pitchFamily="18" charset="0"/>
              </a:rPr>
              <a:t>always patient </a:t>
            </a:r>
            <a:r>
              <a:rPr lang="en-US" altLang="zh-CN" sz="2800" b="1" dirty="0">
                <a:solidFill>
                  <a:srgbClr val="0000FF"/>
                </a:solidFill>
                <a:latin typeface="Times New Roman" pitchFamily="18" charset="0"/>
              </a:rPr>
              <a:t>with me </a:t>
            </a:r>
            <a:r>
              <a:rPr lang="en-US" altLang="zh-CN" sz="2800" b="1" dirty="0">
                <a:solidFill>
                  <a:srgbClr val="C00000"/>
                </a:solidFill>
                <a:latin typeface="Times New Roman" pitchFamily="18" charset="0"/>
              </a:rPr>
              <a:t>whenever I couldn’t understand anything.</a:t>
            </a:r>
          </a:p>
          <a:p>
            <a:pPr>
              <a:lnSpc>
                <a:spcPts val="4000"/>
              </a:lnSpc>
            </a:pPr>
            <a:r>
              <a:rPr lang="en-US" altLang="zh-CN" sz="2800" b="1" dirty="0">
                <a:solidFill>
                  <a:srgbClr val="0000FF"/>
                </a:solidFill>
                <a:latin typeface="Times New Roman" pitchFamily="18" charset="0"/>
              </a:rPr>
              <a:t>8. She helped me work out the answers myself </a:t>
            </a:r>
            <a:r>
              <a:rPr lang="en-US" altLang="zh-CN" sz="2800" b="1" dirty="0">
                <a:solidFill>
                  <a:srgbClr val="C00000"/>
                </a:solidFill>
                <a:latin typeface="Times New Roman" pitchFamily="18" charset="0"/>
              </a:rPr>
              <a:t>no matter how</a:t>
            </a:r>
            <a:r>
              <a:rPr lang="en-US" altLang="zh-CN" sz="2800" b="1" dirty="0">
                <a:solidFill>
                  <a:srgbClr val="0000FF"/>
                </a:solidFill>
                <a:latin typeface="Times New Roman" pitchFamily="18" charset="0"/>
              </a:rPr>
              <a:t> </a:t>
            </a:r>
            <a:r>
              <a:rPr lang="en-US" altLang="zh-CN" sz="2800" b="1" dirty="0">
                <a:solidFill>
                  <a:srgbClr val="C00000"/>
                </a:solidFill>
                <a:latin typeface="Times New Roman" pitchFamily="18" charset="0"/>
              </a:rPr>
              <a:t>difficult they were.</a:t>
            </a:r>
          </a:p>
          <a:p>
            <a:pPr>
              <a:lnSpc>
                <a:spcPts val="4000"/>
              </a:lnSpc>
            </a:pPr>
            <a:r>
              <a:rPr lang="en-US" altLang="zh-CN" sz="2800" b="1" dirty="0">
                <a:solidFill>
                  <a:srgbClr val="0000FF"/>
                </a:solidFill>
                <a:latin typeface="Times New Roman" pitchFamily="18" charset="0"/>
              </a:rPr>
              <a:t>9.</a:t>
            </a:r>
            <a:r>
              <a:rPr lang="zh-CN" altLang="zh-CN" sz="2800" b="1" dirty="0">
                <a:solidFill>
                  <a:srgbClr val="FF0000"/>
                </a:solidFill>
                <a:latin typeface="Times New Roman" pitchFamily="18" charset="0"/>
              </a:rPr>
              <a:t> </a:t>
            </a:r>
            <a:r>
              <a:rPr lang="en-US" altLang="zh-CN" sz="2800" b="1" dirty="0">
                <a:solidFill>
                  <a:srgbClr val="C00000"/>
                </a:solidFill>
                <a:latin typeface="Times New Roman" pitchFamily="18" charset="0"/>
              </a:rPr>
              <a:t>Thanks to her, I</a:t>
            </a:r>
            <a:r>
              <a:rPr lang="en-US" altLang="zh-CN" sz="2800" b="1" dirty="0">
                <a:solidFill>
                  <a:srgbClr val="0033CC"/>
                </a:solidFill>
                <a:latin typeface="Times New Roman" pitchFamily="18" charset="0"/>
              </a:rPr>
              <a:t> </a:t>
            </a:r>
            <a:r>
              <a:rPr lang="en-US" altLang="zh-CN" sz="2800" b="1" dirty="0">
                <a:solidFill>
                  <a:srgbClr val="C00000"/>
                </a:solidFill>
                <a:latin typeface="Times New Roman" pitchFamily="18" charset="0"/>
              </a:rPr>
              <a:t>put in more effort </a:t>
            </a:r>
            <a:r>
              <a:rPr lang="en-US" altLang="zh-CN" sz="2800" b="1" dirty="0">
                <a:solidFill>
                  <a:srgbClr val="0033CC"/>
                </a:solidFill>
                <a:latin typeface="Times New Roman" pitchFamily="18" charset="0"/>
              </a:rPr>
              <a:t>and my exam scores    </a:t>
            </a:r>
            <a:r>
              <a:rPr lang="en-US" altLang="zh-CN" sz="2800" b="1" u="sng" dirty="0">
                <a:solidFill>
                  <a:srgbClr val="0033CC"/>
                </a:solidFill>
                <a:latin typeface="Times New Roman" pitchFamily="18" charset="0"/>
              </a:rPr>
              <a:t>  </a:t>
            </a:r>
            <a:r>
              <a:rPr lang="en-US" altLang="zh-CN" sz="2800" b="1" dirty="0">
                <a:solidFill>
                  <a:srgbClr val="0033CC"/>
                </a:solidFill>
                <a:latin typeface="Times New Roman" pitchFamily="18" charset="0"/>
              </a:rPr>
              <a:t>doubled.</a:t>
            </a:r>
          </a:p>
          <a:p>
            <a:pPr>
              <a:lnSpc>
                <a:spcPts val="4000"/>
              </a:lnSpc>
            </a:pPr>
            <a:r>
              <a:rPr lang="en-US" altLang="zh-CN" sz="2800" b="1" dirty="0">
                <a:solidFill>
                  <a:srgbClr val="0033CC"/>
                </a:solidFill>
                <a:latin typeface="Times New Roman" pitchFamily="18" charset="0"/>
              </a:rPr>
              <a:t>10. </a:t>
            </a:r>
            <a:r>
              <a:rPr lang="en-GB" altLang="zh-CN" sz="2800" b="1" dirty="0">
                <a:solidFill>
                  <a:srgbClr val="0000FF"/>
                </a:solidFill>
                <a:latin typeface="Times New Roman" pitchFamily="18" charset="0"/>
              </a:rPr>
              <a:t>I take the pride of long hours of training and </a:t>
            </a:r>
            <a:r>
              <a:rPr lang="en-GB" altLang="zh-CN" sz="2800" b="1" dirty="0">
                <a:solidFill>
                  <a:srgbClr val="C00000"/>
                </a:solidFill>
                <a:latin typeface="Times New Roman" pitchFamily="18" charset="0"/>
              </a:rPr>
              <a:t>overcoming fear.</a:t>
            </a:r>
            <a:endParaRPr lang="zh-CN" altLang="zh-CN" sz="2800" b="1" dirty="0">
              <a:solidFill>
                <a:srgbClr val="C00000"/>
              </a:solidFill>
              <a:latin typeface="Times New Roman" pitchFamily="18" charset="0"/>
            </a:endParaRPr>
          </a:p>
        </p:txBody>
      </p:sp>
      <p:sp>
        <p:nvSpPr>
          <p:cNvPr id="21508" name="TextBox 5"/>
          <p:cNvSpPr txBox="1">
            <a:spLocks noChangeArrowheads="1"/>
          </p:cNvSpPr>
          <p:nvPr/>
        </p:nvSpPr>
        <p:spPr bwMode="auto">
          <a:xfrm>
            <a:off x="109538" y="47625"/>
            <a:ext cx="8963025" cy="584200"/>
          </a:xfrm>
          <a:prstGeom prst="rect">
            <a:avLst/>
          </a:prstGeom>
          <a:noFill/>
          <a:ln w="9525">
            <a:solidFill>
              <a:schemeClr val="tx1"/>
            </a:solidFill>
            <a:miter lim="800000"/>
            <a:headEnd/>
            <a:tailEnd/>
          </a:ln>
        </p:spPr>
        <p:txBody>
          <a:bodyPr>
            <a:spAutoFit/>
          </a:bodyPr>
          <a:lstStyle/>
          <a:p>
            <a:r>
              <a:rPr lang="en-US" altLang="zh-CN"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rPr>
              <a:t>Read and translate</a:t>
            </a:r>
            <a:endParaRPr lang="en-US" altLang="zh-CN"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图片12"/>
          <p:cNvPicPr>
            <a:picLocks noChangeAspect="1" noChangeArrowheads="1"/>
          </p:cNvPicPr>
          <p:nvPr/>
        </p:nvPicPr>
        <p:blipFill>
          <a:blip r:embed="rId2"/>
          <a:srcRect/>
          <a:stretch>
            <a:fillRect/>
          </a:stretch>
        </p:blipFill>
        <p:spPr bwMode="auto">
          <a:xfrm>
            <a:off x="0" y="-69850"/>
            <a:ext cx="9144000" cy="6927850"/>
          </a:xfrm>
          <a:prstGeom prst="rect">
            <a:avLst/>
          </a:prstGeom>
          <a:noFill/>
          <a:ln w="9525">
            <a:noFill/>
            <a:miter lim="800000"/>
            <a:headEnd/>
            <a:tailEnd/>
          </a:ln>
        </p:spPr>
      </p:pic>
      <p:sp>
        <p:nvSpPr>
          <p:cNvPr id="51203" name="TextBox 9"/>
          <p:cNvSpPr txBox="1">
            <a:spLocks noChangeArrowheads="1"/>
          </p:cNvSpPr>
          <p:nvPr/>
        </p:nvSpPr>
        <p:spPr bwMode="auto">
          <a:xfrm>
            <a:off x="46038" y="1066800"/>
            <a:ext cx="9123362" cy="3970338"/>
          </a:xfrm>
          <a:prstGeom prst="rect">
            <a:avLst/>
          </a:prstGeom>
          <a:noFill/>
          <a:ln w="9525">
            <a:noFill/>
            <a:miter lim="800000"/>
            <a:headEnd/>
            <a:tailEnd/>
          </a:ln>
        </p:spPr>
        <p:txBody>
          <a:bodyPr>
            <a:spAutoFit/>
          </a:bodyPr>
          <a:lstStyle/>
          <a:p>
            <a:r>
              <a:rPr lang="en-US" altLang="zh-CN" sz="2800">
                <a:latin typeface="Times New Roman" pitchFamily="18" charset="0"/>
              </a:rPr>
              <a:t>time explaining to me ______I understood completely.Thanks _____ them, I’ ve become interested in English and I’m good at it now! I’m so lucky to be a member of them. I think we should be thankful to the important people in our lives who helped and _________ us ---- our parents, our teachers and our friends. From now on, I’ll try to help others when they are in trouble. Now it’s time to say goodbye. I will remember my life in junior high school forever.</a:t>
            </a:r>
            <a:endParaRPr lang="zh-CN" altLang="en-US" sz="2800">
              <a:latin typeface="Times New Roman" pitchFamily="18" charset="0"/>
            </a:endParaRPr>
          </a:p>
        </p:txBody>
      </p:sp>
      <p:sp>
        <p:nvSpPr>
          <p:cNvPr id="11268" name="TextBox 1"/>
          <p:cNvSpPr txBox="1">
            <a:spLocks noChangeArrowheads="1"/>
          </p:cNvSpPr>
          <p:nvPr/>
        </p:nvSpPr>
        <p:spPr bwMode="auto">
          <a:xfrm>
            <a:off x="2832100" y="144780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to</a:t>
            </a:r>
            <a:endParaRPr lang="zh-CN" altLang="en-US" sz="2800">
              <a:solidFill>
                <a:srgbClr val="FF0000"/>
              </a:solidFill>
              <a:latin typeface="Times New Roman" pitchFamily="18" charset="0"/>
            </a:endParaRPr>
          </a:p>
        </p:txBody>
      </p:sp>
      <p:sp>
        <p:nvSpPr>
          <p:cNvPr id="11269" name="TextBox 5"/>
          <p:cNvSpPr txBox="1">
            <a:spLocks noChangeArrowheads="1"/>
          </p:cNvSpPr>
          <p:nvPr/>
        </p:nvSpPr>
        <p:spPr bwMode="auto">
          <a:xfrm>
            <a:off x="7010400" y="2809875"/>
            <a:ext cx="1803400" cy="523875"/>
          </a:xfrm>
          <a:prstGeom prst="rect">
            <a:avLst/>
          </a:prstGeom>
          <a:noFill/>
          <a:ln w="9525">
            <a:noFill/>
            <a:miter lim="800000"/>
            <a:headEnd/>
            <a:tailEnd/>
          </a:ln>
        </p:spPr>
        <p:txBody>
          <a:bodyPr wrap="none">
            <a:spAutoFit/>
          </a:bodyPr>
          <a:lstStyle/>
          <a:p>
            <a:pPr algn="ctr"/>
            <a:r>
              <a:rPr lang="en-US" altLang="zh-CN" sz="2800">
                <a:solidFill>
                  <a:srgbClr val="FF0000"/>
                </a:solidFill>
                <a:latin typeface="Times New Roman" pitchFamily="18" charset="0"/>
              </a:rPr>
              <a:t>supported</a:t>
            </a:r>
            <a:endParaRPr lang="zh-CN" altLang="en-US" sz="2800">
              <a:solidFill>
                <a:srgbClr val="FF0000"/>
              </a:solidFill>
              <a:latin typeface="Times New Roman" pitchFamily="18" charset="0"/>
            </a:endParaRPr>
          </a:p>
        </p:txBody>
      </p:sp>
      <p:sp>
        <p:nvSpPr>
          <p:cNvPr id="11270" name="TextBox 4"/>
          <p:cNvSpPr txBox="1">
            <a:spLocks noChangeArrowheads="1"/>
          </p:cNvSpPr>
          <p:nvPr/>
        </p:nvSpPr>
        <p:spPr bwMode="auto">
          <a:xfrm>
            <a:off x="3352800" y="103505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until</a:t>
            </a:r>
            <a:endParaRPr lang="zh-CN" altLang="en-US" sz="2800">
              <a:solidFill>
                <a:srgbClr val="FF0000"/>
              </a:solidFill>
              <a:latin typeface="Times New Roman" pitchFamily="18" charset="0"/>
            </a:endParaRPr>
          </a:p>
        </p:txBody>
      </p:sp>
      <p:pic>
        <p:nvPicPr>
          <p:cNvPr id="51207" name="Picture 2" descr="图片12"/>
          <p:cNvPicPr>
            <a:picLocks noChangeAspect="1" noChangeArrowheads="1"/>
          </p:cNvPicPr>
          <p:nvPr/>
        </p:nvPicPr>
        <p:blipFill>
          <a:blip r:embed="rId2"/>
          <a:srcRect/>
          <a:stretch>
            <a:fillRect/>
          </a:stretch>
        </p:blipFill>
        <p:spPr bwMode="auto">
          <a:xfrm>
            <a:off x="-36512" y="-171400"/>
            <a:ext cx="9144000" cy="6927850"/>
          </a:xfrm>
          <a:prstGeom prst="rect">
            <a:avLst/>
          </a:prstGeom>
          <a:noFill/>
          <a:ln w="9525">
            <a:noFill/>
            <a:miter lim="800000"/>
            <a:headEnd/>
            <a:tailEnd/>
          </a:ln>
        </p:spPr>
      </p:pic>
      <p:sp>
        <p:nvSpPr>
          <p:cNvPr id="51208" name="WordArt 141"/>
          <p:cNvSpPr>
            <a:spLocks noChangeArrowheads="1" noChangeShapeType="1" noTextEdit="1"/>
          </p:cNvSpPr>
          <p:nvPr/>
        </p:nvSpPr>
        <p:spPr bwMode="auto">
          <a:xfrm>
            <a:off x="304800" y="304800"/>
            <a:ext cx="2133600" cy="1028700"/>
          </a:xfrm>
          <a:prstGeom prst="rect">
            <a:avLst/>
          </a:prstGeom>
        </p:spPr>
        <p:txBody>
          <a:bodyPr wrap="none" fromWordArt="1">
            <a:prstTxWarp prst="textSlantUp">
              <a:avLst>
                <a:gd name="adj" fmla="val 32056"/>
              </a:avLst>
            </a:prstTxWarp>
          </a:bodyPr>
          <a:lstStyle/>
          <a:p>
            <a:r>
              <a:rPr lang="en-US" altLang="zh-CN"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宋体"/>
                <a:ea typeface="宋体"/>
              </a:rPr>
              <a:t>Exercises:</a:t>
            </a:r>
            <a:endParaRPr lang="zh-CN" alt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宋体"/>
              <a:ea typeface="宋体"/>
            </a:endParaRPr>
          </a:p>
        </p:txBody>
      </p:sp>
      <p:sp>
        <p:nvSpPr>
          <p:cNvPr id="51210" name="WordArt 10">
            <a:hlinkClick r:id="rId3" action="ppaction://hlinksldjump"/>
          </p:cNvPr>
          <p:cNvSpPr>
            <a:spLocks noChangeArrowheads="1" noChangeShapeType="1" noTextEdit="1"/>
          </p:cNvSpPr>
          <p:nvPr/>
        </p:nvSpPr>
        <p:spPr bwMode="auto">
          <a:xfrm>
            <a:off x="971550" y="2276475"/>
            <a:ext cx="2286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1</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
        <p:nvSpPr>
          <p:cNvPr id="51211" name="WordArt 11">
            <a:hlinkClick r:id="rId4" action="ppaction://hlinksldjump"/>
          </p:cNvPr>
          <p:cNvSpPr>
            <a:spLocks noChangeArrowheads="1" noChangeShapeType="1" noTextEdit="1"/>
          </p:cNvSpPr>
          <p:nvPr/>
        </p:nvSpPr>
        <p:spPr bwMode="auto">
          <a:xfrm>
            <a:off x="1908175" y="2133600"/>
            <a:ext cx="2286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2</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
        <p:nvSpPr>
          <p:cNvPr id="51212" name="WordArt 12">
            <a:hlinkClick r:id="rId5" action="ppaction://hlinksldjump"/>
          </p:cNvPr>
          <p:cNvSpPr>
            <a:spLocks noChangeArrowheads="1" noChangeShapeType="1" noTextEdit="1"/>
          </p:cNvSpPr>
          <p:nvPr/>
        </p:nvSpPr>
        <p:spPr bwMode="auto">
          <a:xfrm>
            <a:off x="2771775" y="1916113"/>
            <a:ext cx="2286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3</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
        <p:nvSpPr>
          <p:cNvPr id="51213" name="WordArt 13">
            <a:hlinkClick r:id="rId6" action="ppaction://hlinksldjump"/>
          </p:cNvPr>
          <p:cNvSpPr>
            <a:spLocks noChangeArrowheads="1" noChangeShapeType="1" noTextEdit="1"/>
          </p:cNvSpPr>
          <p:nvPr/>
        </p:nvSpPr>
        <p:spPr bwMode="auto">
          <a:xfrm>
            <a:off x="3635375" y="1700213"/>
            <a:ext cx="2286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4</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
        <p:nvSpPr>
          <p:cNvPr id="51214" name="WordArt 14">
            <a:hlinkClick r:id="rId7" action="ppaction://hlinksldjump"/>
          </p:cNvPr>
          <p:cNvSpPr>
            <a:spLocks noChangeArrowheads="1" noChangeShapeType="1" noTextEdit="1"/>
          </p:cNvSpPr>
          <p:nvPr/>
        </p:nvSpPr>
        <p:spPr bwMode="auto">
          <a:xfrm>
            <a:off x="4572000" y="1373120"/>
            <a:ext cx="228600" cy="1028700"/>
          </a:xfrm>
          <a:prstGeom prst="rect">
            <a:avLst/>
          </a:prstGeom>
        </p:spPr>
        <p:txBody>
          <a:bodyPr wrap="none" fromWordArt="1">
            <a:prstTxWarp prst="textSlantUp">
              <a:avLst>
                <a:gd name="adj" fmla="val 32056"/>
              </a:avLst>
            </a:prstTxWarp>
          </a:bodyPr>
          <a:lstStyle/>
          <a:p>
            <a:pPr algn="ctr"/>
            <a:r>
              <a:rPr lang="en-US" altLang="zh-CN"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5</a:t>
            </a:r>
            <a:endParaRPr lang="zh-CN" alt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
        <p:nvSpPr>
          <p:cNvPr id="51215" name="WordArt 15">
            <a:hlinkClick r:id="rId8" action="ppaction://hlinksldjump"/>
          </p:cNvPr>
          <p:cNvSpPr>
            <a:spLocks noChangeArrowheads="1" noChangeShapeType="1" noTextEdit="1"/>
          </p:cNvSpPr>
          <p:nvPr/>
        </p:nvSpPr>
        <p:spPr bwMode="auto">
          <a:xfrm>
            <a:off x="4572000" y="2852738"/>
            <a:ext cx="2286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6</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
        <p:nvSpPr>
          <p:cNvPr id="51216" name="WordArt 16">
            <a:hlinkClick r:id="rId9" action="ppaction://hlinksldjump"/>
          </p:cNvPr>
          <p:cNvSpPr>
            <a:spLocks noChangeArrowheads="1" noChangeShapeType="1" noTextEdit="1"/>
          </p:cNvSpPr>
          <p:nvPr/>
        </p:nvSpPr>
        <p:spPr bwMode="auto">
          <a:xfrm>
            <a:off x="5435600" y="2636838"/>
            <a:ext cx="2286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7</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
        <p:nvSpPr>
          <p:cNvPr id="51217" name="WordArt 17">
            <a:hlinkClick r:id="rId10" action="ppaction://hlinksldjump"/>
          </p:cNvPr>
          <p:cNvSpPr>
            <a:spLocks noChangeArrowheads="1" noChangeShapeType="1" noTextEdit="1"/>
          </p:cNvSpPr>
          <p:nvPr/>
        </p:nvSpPr>
        <p:spPr bwMode="auto">
          <a:xfrm>
            <a:off x="6227763" y="2420938"/>
            <a:ext cx="228600" cy="1028700"/>
          </a:xfrm>
          <a:prstGeom prst="rect">
            <a:avLst/>
          </a:prstGeom>
        </p:spPr>
        <p:txBody>
          <a:bodyPr wrap="none" fromWordArt="1">
            <a:prstTxWarp prst="textSlantUp">
              <a:avLst>
                <a:gd name="adj" fmla="val 32056"/>
              </a:avLst>
            </a:prstTxWarp>
          </a:bodyPr>
          <a:lstStyle/>
          <a:p>
            <a:pPr algn="ctr"/>
            <a:r>
              <a:rPr lang="en-US" altLang="zh-CN"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8</a:t>
            </a:r>
            <a:endParaRPr lang="zh-CN" altLang="en-US" sz="3600" kern="1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
        <p:nvSpPr>
          <p:cNvPr id="51218" name="WordArt 18">
            <a:hlinkClick r:id="rId11" action="ppaction://hlinksldjump"/>
          </p:cNvPr>
          <p:cNvSpPr>
            <a:spLocks noChangeArrowheads="1" noChangeShapeType="1" noTextEdit="1"/>
          </p:cNvSpPr>
          <p:nvPr/>
        </p:nvSpPr>
        <p:spPr bwMode="auto">
          <a:xfrm>
            <a:off x="7019925" y="2133600"/>
            <a:ext cx="228600" cy="1028700"/>
          </a:xfrm>
          <a:prstGeom prst="rect">
            <a:avLst/>
          </a:prstGeom>
        </p:spPr>
        <p:txBody>
          <a:bodyPr wrap="none" fromWordArt="1">
            <a:prstTxWarp prst="textSlantUp">
              <a:avLst>
                <a:gd name="adj" fmla="val 32056"/>
              </a:avLst>
            </a:prstTxWarp>
          </a:bodyPr>
          <a:lstStyle/>
          <a:p>
            <a:pPr algn="ctr"/>
            <a:r>
              <a:rPr lang="en-US" altLang="zh-CN"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9</a:t>
            </a:r>
            <a:endParaRPr lang="zh-CN" alt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pic>
        <p:nvPicPr>
          <p:cNvPr id="51219" name="Picture 19" descr="20060924175446255">
            <a:hlinkClick r:id="rId12" action="ppaction://hlinksldjump"/>
          </p:cNvPr>
          <p:cNvPicPr>
            <a:picLocks noChangeAspect="1" noChangeArrowheads="1" noCrop="1"/>
          </p:cNvPicPr>
          <p:nvPr/>
        </p:nvPicPr>
        <p:blipFill>
          <a:blip r:embed="rId13"/>
          <a:srcRect/>
          <a:stretch>
            <a:fillRect/>
          </a:stretch>
        </p:blipFill>
        <p:spPr bwMode="auto">
          <a:xfrm>
            <a:off x="6227763" y="5373688"/>
            <a:ext cx="952500" cy="1143000"/>
          </a:xfrm>
          <a:prstGeom prst="rect">
            <a:avLst/>
          </a:prstGeom>
          <a:noFill/>
        </p:spPr>
      </p:pic>
      <p:sp>
        <p:nvSpPr>
          <p:cNvPr id="19" name="WordArt 18">
            <a:hlinkClick r:id="rId14" action="ppaction://hlinksldjump"/>
          </p:cNvPr>
          <p:cNvSpPr>
            <a:spLocks noChangeArrowheads="1" noChangeShapeType="1" noTextEdit="1"/>
          </p:cNvSpPr>
          <p:nvPr/>
        </p:nvSpPr>
        <p:spPr bwMode="auto">
          <a:xfrm>
            <a:off x="7884368" y="1700808"/>
            <a:ext cx="288032" cy="1091778"/>
          </a:xfrm>
          <a:prstGeom prst="rect">
            <a:avLst/>
          </a:prstGeom>
        </p:spPr>
        <p:txBody>
          <a:bodyPr wrap="none" fromWordArt="1">
            <a:prstTxWarp prst="textSlantUp">
              <a:avLst>
                <a:gd name="adj" fmla="val 32056"/>
              </a:avLst>
            </a:prstTxWarp>
          </a:bodyPr>
          <a:lstStyle/>
          <a:p>
            <a:pPr algn="ctr"/>
            <a:r>
              <a:rPr lang="en-US" altLang="zh-CN" sz="3600" kern="10" dirty="0" smtClean="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rPr>
              <a:t>10</a:t>
            </a:r>
            <a:endParaRPr lang="zh-CN" altLang="en-US" sz="3600" kern="10" dirty="0">
              <a:ln w="9525">
                <a:solidFill>
                  <a:srgbClr val="CC99FF"/>
                </a:solidFill>
                <a:round/>
                <a:headEnd/>
                <a:tailEnd/>
              </a:ln>
              <a:gradFill rotWithShape="0">
                <a:gsLst>
                  <a:gs pos="0">
                    <a:srgbClr val="6600CC"/>
                  </a:gs>
                  <a:gs pos="100000">
                    <a:srgbClr val="CC00CC"/>
                  </a:gs>
                </a:gsLst>
                <a:lin ang="5400000" scaled="1"/>
              </a:gradFill>
              <a:effectLst>
                <a:outerShdw dist="53882" dir="2700000" algn="ctr" rotWithShape="0">
                  <a:srgbClr val="9999FF">
                    <a:alpha val="80000"/>
                  </a:srgbClr>
                </a:outerShdw>
              </a:effectLst>
              <a:latin typeface="宋体"/>
              <a:ea typeface="宋体"/>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图片12"/>
          <p:cNvPicPr>
            <a:picLocks noChangeAspect="1" noChangeArrowheads="1"/>
          </p:cNvPicPr>
          <p:nvPr/>
        </p:nvPicPr>
        <p:blipFill>
          <a:blip r:embed="rId2"/>
          <a:srcRect/>
          <a:stretch>
            <a:fillRect/>
          </a:stretch>
        </p:blipFill>
        <p:spPr bwMode="auto">
          <a:xfrm>
            <a:off x="0" y="-69850"/>
            <a:ext cx="9144000" cy="6927850"/>
          </a:xfrm>
          <a:prstGeom prst="rect">
            <a:avLst/>
          </a:prstGeom>
          <a:noFill/>
          <a:ln w="9525">
            <a:noFill/>
            <a:miter lim="800000"/>
            <a:headEnd/>
            <a:tailEnd/>
          </a:ln>
        </p:spPr>
      </p:pic>
      <p:sp>
        <p:nvSpPr>
          <p:cNvPr id="57347" name="TextBox 9"/>
          <p:cNvSpPr txBox="1">
            <a:spLocks noChangeArrowheads="1"/>
          </p:cNvSpPr>
          <p:nvPr/>
        </p:nvSpPr>
        <p:spPr bwMode="auto">
          <a:xfrm>
            <a:off x="46038" y="1066800"/>
            <a:ext cx="9123362" cy="3970338"/>
          </a:xfrm>
          <a:prstGeom prst="rect">
            <a:avLst/>
          </a:prstGeom>
          <a:noFill/>
          <a:ln w="9525">
            <a:noFill/>
            <a:miter lim="800000"/>
            <a:headEnd/>
            <a:tailEnd/>
          </a:ln>
        </p:spPr>
        <p:txBody>
          <a:bodyPr>
            <a:spAutoFit/>
          </a:bodyPr>
          <a:lstStyle/>
          <a:p>
            <a:r>
              <a:rPr lang="en-US" altLang="zh-CN" sz="2800">
                <a:latin typeface="Times New Roman" pitchFamily="18" charset="0"/>
              </a:rPr>
              <a:t>time explaining to me ______I understood completely.Thanks _____ them, I’ ve become interested in English and I’m good at it now! I’m so lucky to be a member of them. I think we should be thankful to the important people in our lives who helped and _________ us ---- our parents, our teachers and our friends. From now on, I’ll try to help others when they are in trouble. Now it’s time to say goodbye. I will remember my life in junior high school forever.</a:t>
            </a:r>
            <a:endParaRPr lang="zh-CN" altLang="en-US" sz="2800">
              <a:latin typeface="Times New Roman" pitchFamily="18" charset="0"/>
            </a:endParaRPr>
          </a:p>
        </p:txBody>
      </p:sp>
      <p:sp>
        <p:nvSpPr>
          <p:cNvPr id="11268" name="TextBox 1"/>
          <p:cNvSpPr txBox="1">
            <a:spLocks noChangeArrowheads="1"/>
          </p:cNvSpPr>
          <p:nvPr/>
        </p:nvSpPr>
        <p:spPr bwMode="auto">
          <a:xfrm>
            <a:off x="2832100" y="144780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to</a:t>
            </a:r>
            <a:endParaRPr lang="zh-CN" altLang="en-US" sz="2800">
              <a:solidFill>
                <a:srgbClr val="FF0000"/>
              </a:solidFill>
              <a:latin typeface="Times New Roman" pitchFamily="18" charset="0"/>
            </a:endParaRPr>
          </a:p>
        </p:txBody>
      </p:sp>
      <p:sp>
        <p:nvSpPr>
          <p:cNvPr id="11269" name="TextBox 5"/>
          <p:cNvSpPr txBox="1">
            <a:spLocks noChangeArrowheads="1"/>
          </p:cNvSpPr>
          <p:nvPr/>
        </p:nvSpPr>
        <p:spPr bwMode="auto">
          <a:xfrm>
            <a:off x="7010400" y="2809875"/>
            <a:ext cx="1803400" cy="523875"/>
          </a:xfrm>
          <a:prstGeom prst="rect">
            <a:avLst/>
          </a:prstGeom>
          <a:noFill/>
          <a:ln w="9525">
            <a:noFill/>
            <a:miter lim="800000"/>
            <a:headEnd/>
            <a:tailEnd/>
          </a:ln>
        </p:spPr>
        <p:txBody>
          <a:bodyPr wrap="none">
            <a:spAutoFit/>
          </a:bodyPr>
          <a:lstStyle/>
          <a:p>
            <a:pPr algn="ctr"/>
            <a:r>
              <a:rPr lang="en-US" altLang="zh-CN" sz="2800">
                <a:solidFill>
                  <a:srgbClr val="FF0000"/>
                </a:solidFill>
                <a:latin typeface="Times New Roman" pitchFamily="18" charset="0"/>
              </a:rPr>
              <a:t>supported</a:t>
            </a:r>
            <a:endParaRPr lang="zh-CN" altLang="en-US" sz="2800">
              <a:solidFill>
                <a:srgbClr val="FF0000"/>
              </a:solidFill>
              <a:latin typeface="Times New Roman" pitchFamily="18" charset="0"/>
            </a:endParaRPr>
          </a:p>
        </p:txBody>
      </p:sp>
      <p:sp>
        <p:nvSpPr>
          <p:cNvPr id="11270" name="TextBox 4"/>
          <p:cNvSpPr txBox="1">
            <a:spLocks noChangeArrowheads="1"/>
          </p:cNvSpPr>
          <p:nvPr/>
        </p:nvSpPr>
        <p:spPr bwMode="auto">
          <a:xfrm>
            <a:off x="3352800" y="103505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until</a:t>
            </a:r>
            <a:endParaRPr lang="zh-CN" altLang="en-US" sz="2800">
              <a:solidFill>
                <a:srgbClr val="FF0000"/>
              </a:solidFill>
              <a:latin typeface="Times New Roman" pitchFamily="18" charset="0"/>
            </a:endParaRPr>
          </a:p>
        </p:txBody>
      </p:sp>
      <p:pic>
        <p:nvPicPr>
          <p:cNvPr id="57351" name="Picture 2" descr="图片12"/>
          <p:cNvPicPr>
            <a:picLocks noChangeAspect="1" noChangeArrowheads="1"/>
          </p:cNvPicPr>
          <p:nvPr/>
        </p:nvPicPr>
        <p:blipFill>
          <a:blip r:embed="rId2"/>
          <a:srcRect/>
          <a:stretch>
            <a:fillRect/>
          </a:stretch>
        </p:blipFill>
        <p:spPr bwMode="auto">
          <a:xfrm>
            <a:off x="25400" y="-114300"/>
            <a:ext cx="9144000" cy="6927850"/>
          </a:xfrm>
          <a:prstGeom prst="rect">
            <a:avLst/>
          </a:prstGeom>
          <a:noFill/>
          <a:ln w="9525">
            <a:noFill/>
            <a:miter lim="800000"/>
            <a:headEnd/>
            <a:tailEnd/>
          </a:ln>
        </p:spPr>
      </p:pic>
      <p:sp>
        <p:nvSpPr>
          <p:cNvPr id="57352" name="WordArt 141"/>
          <p:cNvSpPr>
            <a:spLocks noChangeArrowheads="1" noChangeShapeType="1" noTextEdit="1"/>
          </p:cNvSpPr>
          <p:nvPr/>
        </p:nvSpPr>
        <p:spPr bwMode="auto">
          <a:xfrm>
            <a:off x="304800" y="304800"/>
            <a:ext cx="2133600" cy="1028700"/>
          </a:xfrm>
          <a:prstGeom prst="rect">
            <a:avLst/>
          </a:prstGeom>
        </p:spPr>
        <p:txBody>
          <a:bodyPr wrap="none" fromWordArt="1">
            <a:prstTxWarp prst="textSlantUp">
              <a:avLst>
                <a:gd name="adj" fmla="val 32056"/>
              </a:avLst>
            </a:prstTxWarp>
          </a:bodyPr>
          <a:lstStyle/>
          <a:p>
            <a:r>
              <a:rPr lang="en-US" altLang="zh-CN"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宋体"/>
                <a:ea typeface="宋体"/>
              </a:rPr>
              <a:t>Exercises:</a:t>
            </a:r>
            <a:endParaRPr lang="zh-CN" altLang="en-US" sz="3600" b="1" kern="1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宋体"/>
              <a:ea typeface="宋体"/>
            </a:endParaRPr>
          </a:p>
        </p:txBody>
      </p:sp>
      <p:sp>
        <p:nvSpPr>
          <p:cNvPr id="57353" name="TextBox 1"/>
          <p:cNvSpPr txBox="1">
            <a:spLocks noChangeArrowheads="1"/>
          </p:cNvSpPr>
          <p:nvPr/>
        </p:nvSpPr>
        <p:spPr bwMode="auto">
          <a:xfrm>
            <a:off x="-22225" y="1733550"/>
            <a:ext cx="9205913" cy="3019425"/>
          </a:xfrm>
          <a:prstGeom prst="rect">
            <a:avLst/>
          </a:prstGeom>
          <a:noFill/>
          <a:ln w="9525">
            <a:noFill/>
            <a:miter lim="800000"/>
            <a:headEnd/>
            <a:tailEnd/>
          </a:ln>
        </p:spPr>
        <p:txBody>
          <a:bodyPr>
            <a:spAutoFit/>
          </a:bodyPr>
          <a:lstStyle/>
          <a:p>
            <a:pPr marL="342900" indent="-342900">
              <a:lnSpc>
                <a:spcPct val="150000"/>
              </a:lnSpc>
            </a:pPr>
            <a:r>
              <a:rPr lang="en-US" altLang="zh-CN" sz="3200" b="1">
                <a:latin typeface="Times New Roman" pitchFamily="18" charset="0"/>
              </a:rPr>
              <a:t> (    )1. My parents _____ to Qingdao in 1980 and they ____ here for 35 years.</a:t>
            </a:r>
          </a:p>
          <a:p>
            <a:pPr marL="342900" indent="-342900">
              <a:lnSpc>
                <a:spcPct val="150000"/>
              </a:lnSpc>
              <a:buFontTx/>
              <a:buAutoNum type="alphaUcPeriod"/>
            </a:pPr>
            <a:r>
              <a:rPr lang="en-US" altLang="zh-CN" sz="3200" b="1">
                <a:latin typeface="Times New Roman" pitchFamily="18" charset="0"/>
              </a:rPr>
              <a:t>came, have come          B. came, have been</a:t>
            </a:r>
          </a:p>
          <a:p>
            <a:pPr marL="342900" indent="-342900">
              <a:lnSpc>
                <a:spcPct val="150000"/>
              </a:lnSpc>
            </a:pPr>
            <a:r>
              <a:rPr lang="en-US" altLang="zh-CN" sz="3200" b="1">
                <a:latin typeface="Times New Roman" pitchFamily="18" charset="0"/>
              </a:rPr>
              <a:t>C.have come, has been    D. have gone, have been</a:t>
            </a:r>
          </a:p>
        </p:txBody>
      </p:sp>
      <p:sp>
        <p:nvSpPr>
          <p:cNvPr id="57354" name="Text Box 10"/>
          <p:cNvSpPr txBox="1">
            <a:spLocks noChangeArrowheads="1"/>
          </p:cNvSpPr>
          <p:nvPr/>
        </p:nvSpPr>
        <p:spPr bwMode="auto">
          <a:xfrm>
            <a:off x="250825" y="1912938"/>
            <a:ext cx="455613" cy="579437"/>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en-US" altLang="zh-CN" sz="3200" b="1">
                <a:solidFill>
                  <a:srgbClr val="FF0000"/>
                </a:solidFill>
                <a:latin typeface="Times New Roman" pitchFamily="18" charset="0"/>
              </a:rPr>
              <a:t>B</a:t>
            </a:r>
          </a:p>
        </p:txBody>
      </p:sp>
      <p:pic>
        <p:nvPicPr>
          <p:cNvPr id="57355" name="Picture 11" descr="20060924175446255">
            <a:hlinkClick r:id="rId3" action="ppaction://hlinksldjump"/>
          </p:cNvPr>
          <p:cNvPicPr>
            <a:picLocks noChangeAspect="1" noChangeArrowheads="1" noCrop="1"/>
          </p:cNvPicPr>
          <p:nvPr/>
        </p:nvPicPr>
        <p:blipFill>
          <a:blip r:embed="rId4"/>
          <a:srcRect/>
          <a:stretch>
            <a:fillRect/>
          </a:stretch>
        </p:blipFill>
        <p:spPr bwMode="auto">
          <a:xfrm>
            <a:off x="6372225" y="5373688"/>
            <a:ext cx="9525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54"/>
                                        </p:tgtEl>
                                        <p:attrNameLst>
                                          <p:attrName>style.visibility</p:attrName>
                                        </p:attrNameLst>
                                      </p:cBhvr>
                                      <p:to>
                                        <p:strVal val="visible"/>
                                      </p:to>
                                    </p:set>
                                    <p:animEffect transition="in" filter="blinds(horizontal)">
                                      <p:cBhvr>
                                        <p:cTn id="7" dur="500"/>
                                        <p:tgtEl>
                                          <p:spTgt spid="57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图片12"/>
          <p:cNvPicPr>
            <a:picLocks noChangeAspect="1" noChangeArrowheads="1"/>
          </p:cNvPicPr>
          <p:nvPr/>
        </p:nvPicPr>
        <p:blipFill>
          <a:blip r:embed="rId2"/>
          <a:srcRect/>
          <a:stretch>
            <a:fillRect/>
          </a:stretch>
        </p:blipFill>
        <p:spPr bwMode="auto">
          <a:xfrm>
            <a:off x="0" y="-69850"/>
            <a:ext cx="9144000" cy="6927850"/>
          </a:xfrm>
          <a:prstGeom prst="rect">
            <a:avLst/>
          </a:prstGeom>
          <a:noFill/>
          <a:ln w="9525">
            <a:noFill/>
            <a:miter lim="800000"/>
            <a:headEnd/>
            <a:tailEnd/>
          </a:ln>
        </p:spPr>
      </p:pic>
      <p:sp>
        <p:nvSpPr>
          <p:cNvPr id="59395" name="TextBox 9"/>
          <p:cNvSpPr txBox="1">
            <a:spLocks noChangeArrowheads="1"/>
          </p:cNvSpPr>
          <p:nvPr/>
        </p:nvSpPr>
        <p:spPr bwMode="auto">
          <a:xfrm>
            <a:off x="46038" y="1066800"/>
            <a:ext cx="9123362" cy="3970338"/>
          </a:xfrm>
          <a:prstGeom prst="rect">
            <a:avLst/>
          </a:prstGeom>
          <a:noFill/>
          <a:ln w="9525">
            <a:noFill/>
            <a:miter lim="800000"/>
            <a:headEnd/>
            <a:tailEnd/>
          </a:ln>
        </p:spPr>
        <p:txBody>
          <a:bodyPr>
            <a:spAutoFit/>
          </a:bodyPr>
          <a:lstStyle/>
          <a:p>
            <a:r>
              <a:rPr lang="en-US" altLang="zh-CN" sz="2800">
                <a:latin typeface="Times New Roman" pitchFamily="18" charset="0"/>
              </a:rPr>
              <a:t>time explaining to me ______I understood completely.Thanks _____ them, I’ ve become interested in English and I’m good at it now! I’m so lucky to be a member of them. I think we should be thankful to the important people in our lives who helped and _________ us ---- our parents, our teachers and our friends. From now on, I’ll try to help others when they are in trouble. Now it’s time to say goodbye. I will remember my life in junior high school forever.</a:t>
            </a:r>
            <a:endParaRPr lang="zh-CN" altLang="en-US" sz="2800">
              <a:latin typeface="Times New Roman" pitchFamily="18" charset="0"/>
            </a:endParaRPr>
          </a:p>
        </p:txBody>
      </p:sp>
      <p:sp>
        <p:nvSpPr>
          <p:cNvPr id="11268" name="TextBox 1"/>
          <p:cNvSpPr txBox="1">
            <a:spLocks noChangeArrowheads="1"/>
          </p:cNvSpPr>
          <p:nvPr/>
        </p:nvSpPr>
        <p:spPr bwMode="auto">
          <a:xfrm>
            <a:off x="2832100" y="144780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to</a:t>
            </a:r>
            <a:endParaRPr lang="zh-CN" altLang="en-US" sz="2800">
              <a:solidFill>
                <a:srgbClr val="FF0000"/>
              </a:solidFill>
              <a:latin typeface="Times New Roman" pitchFamily="18" charset="0"/>
            </a:endParaRPr>
          </a:p>
        </p:txBody>
      </p:sp>
      <p:sp>
        <p:nvSpPr>
          <p:cNvPr id="11269" name="TextBox 5"/>
          <p:cNvSpPr txBox="1">
            <a:spLocks noChangeArrowheads="1"/>
          </p:cNvSpPr>
          <p:nvPr/>
        </p:nvSpPr>
        <p:spPr bwMode="auto">
          <a:xfrm>
            <a:off x="7010400" y="2809875"/>
            <a:ext cx="1803400" cy="523875"/>
          </a:xfrm>
          <a:prstGeom prst="rect">
            <a:avLst/>
          </a:prstGeom>
          <a:noFill/>
          <a:ln w="9525">
            <a:noFill/>
            <a:miter lim="800000"/>
            <a:headEnd/>
            <a:tailEnd/>
          </a:ln>
        </p:spPr>
        <p:txBody>
          <a:bodyPr wrap="none">
            <a:spAutoFit/>
          </a:bodyPr>
          <a:lstStyle/>
          <a:p>
            <a:pPr algn="ctr"/>
            <a:r>
              <a:rPr lang="en-US" altLang="zh-CN" sz="2800">
                <a:solidFill>
                  <a:srgbClr val="FF0000"/>
                </a:solidFill>
                <a:latin typeface="Times New Roman" pitchFamily="18" charset="0"/>
              </a:rPr>
              <a:t>supported</a:t>
            </a:r>
            <a:endParaRPr lang="zh-CN" altLang="en-US" sz="2800">
              <a:solidFill>
                <a:srgbClr val="FF0000"/>
              </a:solidFill>
              <a:latin typeface="Times New Roman" pitchFamily="18" charset="0"/>
            </a:endParaRPr>
          </a:p>
        </p:txBody>
      </p:sp>
      <p:sp>
        <p:nvSpPr>
          <p:cNvPr id="11270" name="TextBox 4"/>
          <p:cNvSpPr txBox="1">
            <a:spLocks noChangeArrowheads="1"/>
          </p:cNvSpPr>
          <p:nvPr/>
        </p:nvSpPr>
        <p:spPr bwMode="auto">
          <a:xfrm>
            <a:off x="3352800" y="103505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until</a:t>
            </a:r>
            <a:endParaRPr lang="zh-CN" altLang="en-US" sz="2800">
              <a:solidFill>
                <a:srgbClr val="FF0000"/>
              </a:solidFill>
              <a:latin typeface="Times New Roman" pitchFamily="18" charset="0"/>
            </a:endParaRPr>
          </a:p>
        </p:txBody>
      </p:sp>
      <p:pic>
        <p:nvPicPr>
          <p:cNvPr id="59399" name="Picture 2" descr="图片12"/>
          <p:cNvPicPr>
            <a:picLocks noChangeAspect="1" noChangeArrowheads="1"/>
          </p:cNvPicPr>
          <p:nvPr/>
        </p:nvPicPr>
        <p:blipFill>
          <a:blip r:embed="rId2"/>
          <a:srcRect/>
          <a:stretch>
            <a:fillRect/>
          </a:stretch>
        </p:blipFill>
        <p:spPr bwMode="auto">
          <a:xfrm>
            <a:off x="25400" y="-114300"/>
            <a:ext cx="9144000" cy="6927850"/>
          </a:xfrm>
          <a:prstGeom prst="rect">
            <a:avLst/>
          </a:prstGeom>
          <a:noFill/>
          <a:ln w="9525">
            <a:noFill/>
            <a:miter lim="800000"/>
            <a:headEnd/>
            <a:tailEnd/>
          </a:ln>
        </p:spPr>
      </p:pic>
      <p:sp>
        <p:nvSpPr>
          <p:cNvPr id="59400" name="WordArt 141"/>
          <p:cNvSpPr>
            <a:spLocks noChangeArrowheads="1" noChangeShapeType="1" noTextEdit="1"/>
          </p:cNvSpPr>
          <p:nvPr/>
        </p:nvSpPr>
        <p:spPr bwMode="auto">
          <a:xfrm>
            <a:off x="304800" y="304800"/>
            <a:ext cx="2133600" cy="1028700"/>
          </a:xfrm>
          <a:prstGeom prst="rect">
            <a:avLst/>
          </a:prstGeom>
        </p:spPr>
        <p:txBody>
          <a:bodyPr wrap="none" fromWordArt="1">
            <a:prstTxWarp prst="textSlantUp">
              <a:avLst>
                <a:gd name="adj" fmla="val 32056"/>
              </a:avLst>
            </a:prstTxWarp>
          </a:bodyPr>
          <a:lstStyle/>
          <a:p>
            <a:r>
              <a:rPr lang="en-US" altLang="zh-CN"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8998"/>
                    </a:srgbClr>
                  </a:outerShdw>
                </a:effectLst>
                <a:latin typeface="宋体"/>
                <a:ea typeface="宋体"/>
              </a:rPr>
              <a:t>Exercises:</a:t>
            </a:r>
            <a:endParaRPr lang="zh-CN" alt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8998"/>
                  </a:srgbClr>
                </a:outerShdw>
              </a:effectLst>
              <a:latin typeface="宋体"/>
              <a:ea typeface="宋体"/>
            </a:endParaRPr>
          </a:p>
        </p:txBody>
      </p:sp>
      <p:sp>
        <p:nvSpPr>
          <p:cNvPr id="59401" name="TextBox 1"/>
          <p:cNvSpPr txBox="1">
            <a:spLocks noChangeArrowheads="1"/>
          </p:cNvSpPr>
          <p:nvPr/>
        </p:nvSpPr>
        <p:spPr bwMode="auto">
          <a:xfrm>
            <a:off x="261938" y="1733550"/>
            <a:ext cx="9205912" cy="3751263"/>
          </a:xfrm>
          <a:prstGeom prst="rect">
            <a:avLst/>
          </a:prstGeom>
          <a:noFill/>
          <a:ln w="9525">
            <a:noFill/>
            <a:miter lim="800000"/>
            <a:headEnd/>
            <a:tailEnd/>
          </a:ln>
        </p:spPr>
        <p:txBody>
          <a:bodyPr>
            <a:spAutoFit/>
          </a:bodyPr>
          <a:lstStyle/>
          <a:p>
            <a:pPr marL="342900" indent="-342900">
              <a:lnSpc>
                <a:spcPct val="150000"/>
              </a:lnSpc>
            </a:pPr>
            <a:r>
              <a:rPr lang="en-US" altLang="zh-CN" sz="3200" b="1">
                <a:latin typeface="Times New Roman" pitchFamily="18" charset="0"/>
              </a:rPr>
              <a:t> (   )2. –Oh, I have read this novel.</a:t>
            </a:r>
          </a:p>
          <a:p>
            <a:pPr marL="342900" indent="-342900">
              <a:lnSpc>
                <a:spcPct val="150000"/>
              </a:lnSpc>
            </a:pPr>
            <a:r>
              <a:rPr lang="en-US" altLang="zh-CN" sz="3200" b="1">
                <a:latin typeface="Times New Roman" pitchFamily="18" charset="0"/>
              </a:rPr>
              <a:t>          --When _____ you ____ it? </a:t>
            </a:r>
          </a:p>
          <a:p>
            <a:pPr marL="342900" indent="-342900">
              <a:lnSpc>
                <a:spcPct val="150000"/>
              </a:lnSpc>
            </a:pPr>
            <a:r>
              <a:rPr lang="en-US" altLang="zh-CN" sz="3200" b="1">
                <a:latin typeface="Times New Roman" pitchFamily="18" charset="0"/>
              </a:rPr>
              <a:t>          --Last year.</a:t>
            </a:r>
          </a:p>
          <a:p>
            <a:pPr marL="342900" indent="-342900">
              <a:lnSpc>
                <a:spcPct val="150000"/>
              </a:lnSpc>
              <a:buFontTx/>
              <a:buAutoNum type="alphaUcPeriod"/>
            </a:pPr>
            <a:r>
              <a:rPr lang="en-US" altLang="zh-CN" sz="3200" b="1">
                <a:latin typeface="Times New Roman" pitchFamily="18" charset="0"/>
              </a:rPr>
              <a:t>have, read    B. have, been read</a:t>
            </a:r>
          </a:p>
          <a:p>
            <a:pPr marL="342900" indent="-342900">
              <a:lnSpc>
                <a:spcPct val="150000"/>
              </a:lnSpc>
            </a:pPr>
            <a:r>
              <a:rPr lang="en-US" altLang="zh-CN" sz="3200" b="1">
                <a:latin typeface="Times New Roman" pitchFamily="18" charset="0"/>
              </a:rPr>
              <a:t>C. did, read      D. do, read</a:t>
            </a:r>
          </a:p>
        </p:txBody>
      </p:sp>
      <p:sp>
        <p:nvSpPr>
          <p:cNvPr id="59402" name="Text Box 10"/>
          <p:cNvSpPr txBox="1">
            <a:spLocks noChangeArrowheads="1"/>
          </p:cNvSpPr>
          <p:nvPr/>
        </p:nvSpPr>
        <p:spPr bwMode="auto">
          <a:xfrm>
            <a:off x="493763" y="1916832"/>
            <a:ext cx="477837" cy="579437"/>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en-US" altLang="zh-CN" sz="3200" b="1" dirty="0">
                <a:solidFill>
                  <a:srgbClr val="FF0000"/>
                </a:solidFill>
                <a:latin typeface="Times New Roman" pitchFamily="18" charset="0"/>
              </a:rPr>
              <a:t>C</a:t>
            </a:r>
          </a:p>
        </p:txBody>
      </p:sp>
      <p:pic>
        <p:nvPicPr>
          <p:cNvPr id="59403" name="Picture 11" descr="20060924175446255">
            <a:hlinkClick r:id="rId3" action="ppaction://hlinksldjump"/>
          </p:cNvPr>
          <p:cNvPicPr>
            <a:picLocks noChangeAspect="1" noChangeArrowheads="1" noCrop="1"/>
          </p:cNvPicPr>
          <p:nvPr/>
        </p:nvPicPr>
        <p:blipFill>
          <a:blip r:embed="rId4"/>
          <a:srcRect/>
          <a:stretch>
            <a:fillRect/>
          </a:stretch>
        </p:blipFill>
        <p:spPr bwMode="auto">
          <a:xfrm>
            <a:off x="6516688" y="5300663"/>
            <a:ext cx="9525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9402"/>
                                        </p:tgtEl>
                                        <p:attrNameLst>
                                          <p:attrName>style.visibility</p:attrName>
                                        </p:attrNameLst>
                                      </p:cBhvr>
                                      <p:to>
                                        <p:strVal val="visible"/>
                                      </p:to>
                                    </p:set>
                                    <p:animEffect transition="in" filter="blinds(horizontal)">
                                      <p:cBhvr>
                                        <p:cTn id="7" dur="500"/>
                                        <p:tgtEl>
                                          <p:spTgt spid="59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图片12"/>
          <p:cNvPicPr>
            <a:picLocks noChangeAspect="1" noChangeArrowheads="1"/>
          </p:cNvPicPr>
          <p:nvPr/>
        </p:nvPicPr>
        <p:blipFill>
          <a:blip r:embed="rId2"/>
          <a:srcRect/>
          <a:stretch>
            <a:fillRect/>
          </a:stretch>
        </p:blipFill>
        <p:spPr bwMode="auto">
          <a:xfrm>
            <a:off x="0" y="-69850"/>
            <a:ext cx="9144000" cy="6927850"/>
          </a:xfrm>
          <a:prstGeom prst="rect">
            <a:avLst/>
          </a:prstGeom>
          <a:noFill/>
          <a:ln w="9525">
            <a:noFill/>
            <a:miter lim="800000"/>
            <a:headEnd/>
            <a:tailEnd/>
          </a:ln>
        </p:spPr>
      </p:pic>
      <p:sp>
        <p:nvSpPr>
          <p:cNvPr id="60419" name="TextBox 9"/>
          <p:cNvSpPr txBox="1">
            <a:spLocks noChangeArrowheads="1"/>
          </p:cNvSpPr>
          <p:nvPr/>
        </p:nvSpPr>
        <p:spPr bwMode="auto">
          <a:xfrm>
            <a:off x="46038" y="1066800"/>
            <a:ext cx="9123362" cy="3970338"/>
          </a:xfrm>
          <a:prstGeom prst="rect">
            <a:avLst/>
          </a:prstGeom>
          <a:noFill/>
          <a:ln w="9525">
            <a:noFill/>
            <a:miter lim="800000"/>
            <a:headEnd/>
            <a:tailEnd/>
          </a:ln>
        </p:spPr>
        <p:txBody>
          <a:bodyPr>
            <a:spAutoFit/>
          </a:bodyPr>
          <a:lstStyle/>
          <a:p>
            <a:r>
              <a:rPr lang="en-US" altLang="zh-CN" sz="2800">
                <a:latin typeface="Times New Roman" pitchFamily="18" charset="0"/>
              </a:rPr>
              <a:t>time explaining to me ______I understood completely.Thanks _____ them, I’ ve become interested in English and I’m good at it now! I’m so lucky to be a member of them. I think we should be thankful to the important people in our lives who helped and _________ us ---- our parents, our teachers and our friends. From now on, I’ll try to help others when they are in trouble. Now it’s time to say goodbye. I will remember my life in junior high school forever.</a:t>
            </a:r>
            <a:endParaRPr lang="zh-CN" altLang="en-US" sz="2800">
              <a:latin typeface="Times New Roman" pitchFamily="18" charset="0"/>
            </a:endParaRPr>
          </a:p>
        </p:txBody>
      </p:sp>
      <p:sp>
        <p:nvSpPr>
          <p:cNvPr id="11268" name="TextBox 1"/>
          <p:cNvSpPr txBox="1">
            <a:spLocks noChangeArrowheads="1"/>
          </p:cNvSpPr>
          <p:nvPr/>
        </p:nvSpPr>
        <p:spPr bwMode="auto">
          <a:xfrm>
            <a:off x="2832100" y="144780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to</a:t>
            </a:r>
            <a:endParaRPr lang="zh-CN" altLang="en-US" sz="2800">
              <a:solidFill>
                <a:srgbClr val="FF0000"/>
              </a:solidFill>
              <a:latin typeface="Times New Roman" pitchFamily="18" charset="0"/>
            </a:endParaRPr>
          </a:p>
        </p:txBody>
      </p:sp>
      <p:sp>
        <p:nvSpPr>
          <p:cNvPr id="11269" name="TextBox 5"/>
          <p:cNvSpPr txBox="1">
            <a:spLocks noChangeArrowheads="1"/>
          </p:cNvSpPr>
          <p:nvPr/>
        </p:nvSpPr>
        <p:spPr bwMode="auto">
          <a:xfrm>
            <a:off x="7010400" y="2809875"/>
            <a:ext cx="1803400" cy="523875"/>
          </a:xfrm>
          <a:prstGeom prst="rect">
            <a:avLst/>
          </a:prstGeom>
          <a:noFill/>
          <a:ln w="9525">
            <a:noFill/>
            <a:miter lim="800000"/>
            <a:headEnd/>
            <a:tailEnd/>
          </a:ln>
        </p:spPr>
        <p:txBody>
          <a:bodyPr wrap="none">
            <a:spAutoFit/>
          </a:bodyPr>
          <a:lstStyle/>
          <a:p>
            <a:pPr algn="ctr"/>
            <a:r>
              <a:rPr lang="en-US" altLang="zh-CN" sz="2800">
                <a:solidFill>
                  <a:srgbClr val="FF0000"/>
                </a:solidFill>
                <a:latin typeface="Times New Roman" pitchFamily="18" charset="0"/>
              </a:rPr>
              <a:t>supported</a:t>
            </a:r>
            <a:endParaRPr lang="zh-CN" altLang="en-US" sz="2800">
              <a:solidFill>
                <a:srgbClr val="FF0000"/>
              </a:solidFill>
              <a:latin typeface="Times New Roman" pitchFamily="18" charset="0"/>
            </a:endParaRPr>
          </a:p>
        </p:txBody>
      </p:sp>
      <p:sp>
        <p:nvSpPr>
          <p:cNvPr id="11270" name="TextBox 4"/>
          <p:cNvSpPr txBox="1">
            <a:spLocks noChangeArrowheads="1"/>
          </p:cNvSpPr>
          <p:nvPr/>
        </p:nvSpPr>
        <p:spPr bwMode="auto">
          <a:xfrm>
            <a:off x="3352800" y="103505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until</a:t>
            </a:r>
            <a:endParaRPr lang="zh-CN" altLang="en-US" sz="2800">
              <a:solidFill>
                <a:srgbClr val="FF0000"/>
              </a:solidFill>
              <a:latin typeface="Times New Roman" pitchFamily="18" charset="0"/>
            </a:endParaRPr>
          </a:p>
        </p:txBody>
      </p:sp>
      <p:pic>
        <p:nvPicPr>
          <p:cNvPr id="60423" name="Picture 2" descr="图片12"/>
          <p:cNvPicPr>
            <a:picLocks noChangeAspect="1" noChangeArrowheads="1"/>
          </p:cNvPicPr>
          <p:nvPr/>
        </p:nvPicPr>
        <p:blipFill>
          <a:blip r:embed="rId2"/>
          <a:srcRect/>
          <a:stretch>
            <a:fillRect/>
          </a:stretch>
        </p:blipFill>
        <p:spPr bwMode="auto">
          <a:xfrm>
            <a:off x="25400" y="-114300"/>
            <a:ext cx="9144000" cy="6927850"/>
          </a:xfrm>
          <a:prstGeom prst="rect">
            <a:avLst/>
          </a:prstGeom>
          <a:noFill/>
          <a:ln w="9525">
            <a:noFill/>
            <a:miter lim="800000"/>
            <a:headEnd/>
            <a:tailEnd/>
          </a:ln>
        </p:spPr>
      </p:pic>
      <p:sp>
        <p:nvSpPr>
          <p:cNvPr id="60424" name="WordArt 141"/>
          <p:cNvSpPr>
            <a:spLocks noChangeArrowheads="1" noChangeShapeType="1" noTextEdit="1"/>
          </p:cNvSpPr>
          <p:nvPr/>
        </p:nvSpPr>
        <p:spPr bwMode="auto">
          <a:xfrm>
            <a:off x="304800" y="304800"/>
            <a:ext cx="2133600" cy="1028700"/>
          </a:xfrm>
          <a:prstGeom prst="rect">
            <a:avLst/>
          </a:prstGeom>
        </p:spPr>
        <p:txBody>
          <a:bodyPr wrap="none" fromWordArt="1">
            <a:prstTxWarp prst="textSlantUp">
              <a:avLst>
                <a:gd name="adj" fmla="val 32056"/>
              </a:avLst>
            </a:prstTxWarp>
          </a:bodyPr>
          <a:lstStyle/>
          <a:p>
            <a:r>
              <a:rPr lang="en-US" altLang="zh-CN"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8998"/>
                    </a:srgbClr>
                  </a:outerShdw>
                </a:effectLst>
                <a:latin typeface="宋体"/>
                <a:ea typeface="宋体"/>
              </a:rPr>
              <a:t>Exercises:</a:t>
            </a:r>
            <a:endParaRPr lang="zh-CN" altLang="en-US" sz="36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8998"/>
                  </a:srgbClr>
                </a:outerShdw>
              </a:effectLst>
              <a:latin typeface="宋体"/>
              <a:ea typeface="宋体"/>
            </a:endParaRPr>
          </a:p>
        </p:txBody>
      </p:sp>
      <p:sp>
        <p:nvSpPr>
          <p:cNvPr id="60425" name="TextBox 1"/>
          <p:cNvSpPr txBox="1">
            <a:spLocks noChangeArrowheads="1"/>
          </p:cNvSpPr>
          <p:nvPr/>
        </p:nvSpPr>
        <p:spPr bwMode="auto">
          <a:xfrm>
            <a:off x="-22225" y="1733550"/>
            <a:ext cx="9205913" cy="1555750"/>
          </a:xfrm>
          <a:prstGeom prst="rect">
            <a:avLst/>
          </a:prstGeom>
          <a:noFill/>
          <a:ln w="9525">
            <a:noFill/>
            <a:miter lim="800000"/>
            <a:headEnd/>
            <a:tailEnd/>
          </a:ln>
        </p:spPr>
        <p:txBody>
          <a:bodyPr>
            <a:spAutoFit/>
          </a:bodyPr>
          <a:lstStyle/>
          <a:p>
            <a:pPr marL="342900" indent="-342900">
              <a:lnSpc>
                <a:spcPct val="150000"/>
              </a:lnSpc>
            </a:pPr>
            <a:r>
              <a:rPr lang="en-US" altLang="zh-CN" sz="3200" b="1" dirty="0">
                <a:latin typeface="Times New Roman" pitchFamily="18" charset="0"/>
              </a:rPr>
              <a:t>3. The toy bear __________ (be) with me since I got it.</a:t>
            </a:r>
          </a:p>
        </p:txBody>
      </p:sp>
      <p:sp>
        <p:nvSpPr>
          <p:cNvPr id="60426" name="Text Box 10"/>
          <p:cNvSpPr txBox="1">
            <a:spLocks noChangeArrowheads="1"/>
          </p:cNvSpPr>
          <p:nvPr/>
        </p:nvSpPr>
        <p:spPr bwMode="auto">
          <a:xfrm>
            <a:off x="2916238" y="1916113"/>
            <a:ext cx="1685925" cy="579437"/>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en-US" altLang="zh-CN" sz="3200" b="1">
                <a:solidFill>
                  <a:srgbClr val="FF0000"/>
                </a:solidFill>
                <a:latin typeface="Times New Roman" pitchFamily="18" charset="0"/>
              </a:rPr>
              <a:t>has been</a:t>
            </a:r>
          </a:p>
        </p:txBody>
      </p:sp>
      <p:pic>
        <p:nvPicPr>
          <p:cNvPr id="60427" name="Picture 11" descr="20060924175446255">
            <a:hlinkClick r:id="rId3" action="ppaction://hlinksldjump"/>
          </p:cNvPr>
          <p:cNvPicPr>
            <a:picLocks noChangeAspect="1" noChangeArrowheads="1" noCrop="1"/>
          </p:cNvPicPr>
          <p:nvPr/>
        </p:nvPicPr>
        <p:blipFill>
          <a:blip r:embed="rId4"/>
          <a:srcRect/>
          <a:stretch>
            <a:fillRect/>
          </a:stretch>
        </p:blipFill>
        <p:spPr bwMode="auto">
          <a:xfrm>
            <a:off x="6372225" y="5445125"/>
            <a:ext cx="9525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26"/>
                                        </p:tgtEl>
                                        <p:attrNameLst>
                                          <p:attrName>style.visibility</p:attrName>
                                        </p:attrNameLst>
                                      </p:cBhvr>
                                      <p:to>
                                        <p:strVal val="visible"/>
                                      </p:to>
                                    </p:set>
                                    <p:animEffect transition="in" filter="blinds(horizontal)">
                                      <p:cBhvr>
                                        <p:cTn id="7" dur="500"/>
                                        <p:tgtEl>
                                          <p:spTgt spid="60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图片12"/>
          <p:cNvPicPr>
            <a:picLocks noChangeAspect="1" noChangeArrowheads="1"/>
          </p:cNvPicPr>
          <p:nvPr/>
        </p:nvPicPr>
        <p:blipFill>
          <a:blip r:embed="rId2"/>
          <a:srcRect/>
          <a:stretch>
            <a:fillRect/>
          </a:stretch>
        </p:blipFill>
        <p:spPr bwMode="auto">
          <a:xfrm>
            <a:off x="0" y="-69850"/>
            <a:ext cx="9144000" cy="6927850"/>
          </a:xfrm>
          <a:prstGeom prst="rect">
            <a:avLst/>
          </a:prstGeom>
          <a:noFill/>
          <a:ln w="9525">
            <a:noFill/>
            <a:miter lim="800000"/>
            <a:headEnd/>
            <a:tailEnd/>
          </a:ln>
        </p:spPr>
      </p:pic>
      <p:sp>
        <p:nvSpPr>
          <p:cNvPr id="61443" name="TextBox 9"/>
          <p:cNvSpPr txBox="1">
            <a:spLocks noChangeArrowheads="1"/>
          </p:cNvSpPr>
          <p:nvPr/>
        </p:nvSpPr>
        <p:spPr bwMode="auto">
          <a:xfrm>
            <a:off x="46038" y="1066800"/>
            <a:ext cx="9123362" cy="3970338"/>
          </a:xfrm>
          <a:prstGeom prst="rect">
            <a:avLst/>
          </a:prstGeom>
          <a:noFill/>
          <a:ln w="9525">
            <a:noFill/>
            <a:miter lim="800000"/>
            <a:headEnd/>
            <a:tailEnd/>
          </a:ln>
        </p:spPr>
        <p:txBody>
          <a:bodyPr>
            <a:spAutoFit/>
          </a:bodyPr>
          <a:lstStyle/>
          <a:p>
            <a:r>
              <a:rPr lang="en-US" altLang="zh-CN" sz="2800">
                <a:latin typeface="Times New Roman" pitchFamily="18" charset="0"/>
              </a:rPr>
              <a:t>time explaining to me ______I understood completely.Thanks _____ them, I’ ve become interested in English and I’m good at it now! I’m so lucky to be a member of them. I think we should be thankful to the important people in our lives who helped and _________ us ---- our parents, our teachers and our friends. From now on, I’ll try to help others when they are in trouble. Now it’s time to say goodbye. I will remember my life in junior high school forever.</a:t>
            </a:r>
            <a:endParaRPr lang="zh-CN" altLang="en-US" sz="2800">
              <a:latin typeface="Times New Roman" pitchFamily="18" charset="0"/>
            </a:endParaRPr>
          </a:p>
        </p:txBody>
      </p:sp>
      <p:sp>
        <p:nvSpPr>
          <p:cNvPr id="11268" name="TextBox 1"/>
          <p:cNvSpPr txBox="1">
            <a:spLocks noChangeArrowheads="1"/>
          </p:cNvSpPr>
          <p:nvPr/>
        </p:nvSpPr>
        <p:spPr bwMode="auto">
          <a:xfrm>
            <a:off x="2832100" y="144780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to</a:t>
            </a:r>
            <a:endParaRPr lang="zh-CN" altLang="en-US" sz="2800">
              <a:solidFill>
                <a:srgbClr val="FF0000"/>
              </a:solidFill>
              <a:latin typeface="Times New Roman" pitchFamily="18" charset="0"/>
            </a:endParaRPr>
          </a:p>
        </p:txBody>
      </p:sp>
      <p:sp>
        <p:nvSpPr>
          <p:cNvPr id="11269" name="TextBox 5"/>
          <p:cNvSpPr txBox="1">
            <a:spLocks noChangeArrowheads="1"/>
          </p:cNvSpPr>
          <p:nvPr/>
        </p:nvSpPr>
        <p:spPr bwMode="auto">
          <a:xfrm>
            <a:off x="7010400" y="2809875"/>
            <a:ext cx="1803400" cy="523875"/>
          </a:xfrm>
          <a:prstGeom prst="rect">
            <a:avLst/>
          </a:prstGeom>
          <a:noFill/>
          <a:ln w="9525">
            <a:noFill/>
            <a:miter lim="800000"/>
            <a:headEnd/>
            <a:tailEnd/>
          </a:ln>
        </p:spPr>
        <p:txBody>
          <a:bodyPr wrap="none">
            <a:spAutoFit/>
          </a:bodyPr>
          <a:lstStyle/>
          <a:p>
            <a:pPr algn="ctr"/>
            <a:r>
              <a:rPr lang="en-US" altLang="zh-CN" sz="2800">
                <a:solidFill>
                  <a:srgbClr val="FF0000"/>
                </a:solidFill>
                <a:latin typeface="Times New Roman" pitchFamily="18" charset="0"/>
              </a:rPr>
              <a:t>supported</a:t>
            </a:r>
            <a:endParaRPr lang="zh-CN" altLang="en-US" sz="2800">
              <a:solidFill>
                <a:srgbClr val="FF0000"/>
              </a:solidFill>
              <a:latin typeface="Times New Roman" pitchFamily="18" charset="0"/>
            </a:endParaRPr>
          </a:p>
        </p:txBody>
      </p:sp>
      <p:sp>
        <p:nvSpPr>
          <p:cNvPr id="11270" name="TextBox 4"/>
          <p:cNvSpPr txBox="1">
            <a:spLocks noChangeArrowheads="1"/>
          </p:cNvSpPr>
          <p:nvPr/>
        </p:nvSpPr>
        <p:spPr bwMode="auto">
          <a:xfrm>
            <a:off x="3352800" y="1035050"/>
            <a:ext cx="1447800" cy="523875"/>
          </a:xfrm>
          <a:prstGeom prst="rect">
            <a:avLst/>
          </a:prstGeom>
          <a:noFill/>
          <a:ln w="9525">
            <a:noFill/>
            <a:miter lim="800000"/>
            <a:headEnd/>
            <a:tailEnd/>
          </a:ln>
        </p:spPr>
        <p:txBody>
          <a:bodyPr>
            <a:spAutoFit/>
          </a:bodyPr>
          <a:lstStyle/>
          <a:p>
            <a:pPr algn="ctr"/>
            <a:r>
              <a:rPr lang="en-US" altLang="zh-CN" sz="2800">
                <a:solidFill>
                  <a:srgbClr val="FF0000"/>
                </a:solidFill>
                <a:latin typeface="Times New Roman" pitchFamily="18" charset="0"/>
              </a:rPr>
              <a:t>until</a:t>
            </a:r>
            <a:endParaRPr lang="zh-CN" altLang="en-US" sz="2800">
              <a:solidFill>
                <a:srgbClr val="FF0000"/>
              </a:solidFill>
              <a:latin typeface="Times New Roman" pitchFamily="18" charset="0"/>
            </a:endParaRPr>
          </a:p>
        </p:txBody>
      </p:sp>
      <p:pic>
        <p:nvPicPr>
          <p:cNvPr id="61447" name="Picture 2" descr="图片12"/>
          <p:cNvPicPr>
            <a:picLocks noChangeAspect="1" noChangeArrowheads="1"/>
          </p:cNvPicPr>
          <p:nvPr/>
        </p:nvPicPr>
        <p:blipFill>
          <a:blip r:embed="rId2"/>
          <a:srcRect/>
          <a:stretch>
            <a:fillRect/>
          </a:stretch>
        </p:blipFill>
        <p:spPr bwMode="auto">
          <a:xfrm>
            <a:off x="25400" y="-114300"/>
            <a:ext cx="9144000" cy="6927850"/>
          </a:xfrm>
          <a:prstGeom prst="rect">
            <a:avLst/>
          </a:prstGeom>
          <a:noFill/>
          <a:ln w="9525">
            <a:noFill/>
            <a:miter lim="800000"/>
            <a:headEnd/>
            <a:tailEnd/>
          </a:ln>
        </p:spPr>
      </p:pic>
      <p:sp>
        <p:nvSpPr>
          <p:cNvPr id="61448" name="WordArt 141"/>
          <p:cNvSpPr>
            <a:spLocks noChangeArrowheads="1" noChangeShapeType="1" noTextEdit="1"/>
          </p:cNvSpPr>
          <p:nvPr/>
        </p:nvSpPr>
        <p:spPr bwMode="auto">
          <a:xfrm>
            <a:off x="304800" y="304800"/>
            <a:ext cx="2133600" cy="1028700"/>
          </a:xfrm>
          <a:prstGeom prst="rect">
            <a:avLst/>
          </a:prstGeom>
        </p:spPr>
        <p:txBody>
          <a:bodyPr wrap="none" fromWordArt="1">
            <a:prstTxWarp prst="textSlantUp">
              <a:avLst>
                <a:gd name="adj" fmla="val 32056"/>
              </a:avLst>
            </a:prstTxWarp>
          </a:bodyPr>
          <a:lstStyle/>
          <a:p>
            <a:r>
              <a:rPr lang="en-US" altLang="zh-CN"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宋体"/>
                <a:ea typeface="宋体"/>
              </a:rPr>
              <a:t>Exercises:</a:t>
            </a:r>
            <a:endParaRPr lang="zh-CN" altLang="en-US" sz="3600" b="1" kern="10"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宋体"/>
              <a:ea typeface="宋体"/>
            </a:endParaRPr>
          </a:p>
        </p:txBody>
      </p:sp>
      <p:sp>
        <p:nvSpPr>
          <p:cNvPr id="61449" name="TextBox 1"/>
          <p:cNvSpPr txBox="1">
            <a:spLocks noChangeArrowheads="1"/>
          </p:cNvSpPr>
          <p:nvPr/>
        </p:nvSpPr>
        <p:spPr bwMode="auto">
          <a:xfrm>
            <a:off x="-22225" y="1733550"/>
            <a:ext cx="9205913" cy="2287588"/>
          </a:xfrm>
          <a:prstGeom prst="rect">
            <a:avLst/>
          </a:prstGeom>
          <a:noFill/>
          <a:ln w="9525">
            <a:noFill/>
            <a:miter lim="800000"/>
            <a:headEnd/>
            <a:tailEnd/>
          </a:ln>
        </p:spPr>
        <p:txBody>
          <a:bodyPr>
            <a:spAutoFit/>
          </a:bodyPr>
          <a:lstStyle/>
          <a:p>
            <a:pPr marL="342900" indent="-342900">
              <a:lnSpc>
                <a:spcPct val="150000"/>
              </a:lnSpc>
            </a:pPr>
            <a:r>
              <a:rPr lang="en-US" altLang="zh-CN" sz="3200" b="1">
                <a:latin typeface="Times New Roman" pitchFamily="18" charset="0"/>
              </a:rPr>
              <a:t> 4. I ____________________</a:t>
            </a:r>
            <a:r>
              <a:rPr lang="zh-CN" altLang="en-US" sz="3200" b="1">
                <a:latin typeface="Times New Roman" pitchFamily="18" charset="0"/>
              </a:rPr>
              <a:t>（以前害怕）</a:t>
            </a:r>
            <a:r>
              <a:rPr lang="en-US" altLang="zh-CN" sz="3200" b="1">
                <a:latin typeface="Times New Roman" pitchFamily="18" charset="0"/>
              </a:rPr>
              <a:t>Mr Brown. He was so _______________________. </a:t>
            </a:r>
            <a:r>
              <a:rPr lang="zh-CN" altLang="en-US" sz="3200" b="1">
                <a:latin typeface="Times New Roman" pitchFamily="18" charset="0"/>
              </a:rPr>
              <a:t>（对我严格）</a:t>
            </a:r>
          </a:p>
        </p:txBody>
      </p:sp>
      <p:sp>
        <p:nvSpPr>
          <p:cNvPr id="61450" name="Text Box 10"/>
          <p:cNvSpPr txBox="1">
            <a:spLocks noChangeArrowheads="1"/>
          </p:cNvSpPr>
          <p:nvPr/>
        </p:nvSpPr>
        <p:spPr bwMode="auto">
          <a:xfrm>
            <a:off x="1116013" y="1844675"/>
            <a:ext cx="3594100" cy="579438"/>
          </a:xfrm>
          <a:prstGeom prst="rect">
            <a:avLst/>
          </a:prstGeom>
          <a:noFill/>
          <a:ln w="9525">
            <a:noFill/>
            <a:miter lim="800000"/>
            <a:headEnd/>
            <a:tailEnd/>
          </a:ln>
          <a:effectLst>
            <a:prstShdw prst="shdw13" dist="53882" dir="13500000">
              <a:schemeClr val="bg2">
                <a:alpha val="50000"/>
              </a:schemeClr>
            </a:prstShdw>
          </a:effectLst>
        </p:spPr>
        <p:txBody>
          <a:bodyPr wrap="none">
            <a:spAutoFit/>
          </a:bodyPr>
          <a:lstStyle/>
          <a:p>
            <a:r>
              <a:rPr lang="en-US" altLang="zh-CN" sz="3200" b="1">
                <a:solidFill>
                  <a:srgbClr val="FF0000"/>
                </a:solidFill>
                <a:latin typeface="Times New Roman" pitchFamily="18" charset="0"/>
              </a:rPr>
              <a:t>used to be scared of</a:t>
            </a:r>
          </a:p>
        </p:txBody>
      </p:sp>
      <p:sp>
        <p:nvSpPr>
          <p:cNvPr id="61451" name="Text Box 11"/>
          <p:cNvSpPr txBox="1">
            <a:spLocks noChangeArrowheads="1"/>
          </p:cNvSpPr>
          <p:nvPr/>
        </p:nvSpPr>
        <p:spPr bwMode="auto">
          <a:xfrm>
            <a:off x="3903663" y="2636838"/>
            <a:ext cx="2576512" cy="579437"/>
          </a:xfrm>
          <a:prstGeom prst="rect">
            <a:avLst/>
          </a:prstGeom>
          <a:noFill/>
          <a:ln w="9525" algn="ctr">
            <a:noFill/>
            <a:miter lim="800000"/>
            <a:headEnd/>
            <a:tailEnd/>
          </a:ln>
          <a:effectLst>
            <a:prstShdw prst="shdw13" dist="53882" dir="13500000">
              <a:schemeClr val="bg2">
                <a:alpha val="50000"/>
              </a:schemeClr>
            </a:prstShdw>
          </a:effectLst>
        </p:spPr>
        <p:txBody>
          <a:bodyPr wrap="none">
            <a:spAutoFit/>
          </a:bodyPr>
          <a:lstStyle/>
          <a:p>
            <a:r>
              <a:rPr lang="en-US" altLang="zh-CN" sz="3200" b="1">
                <a:solidFill>
                  <a:srgbClr val="FF0000"/>
                </a:solidFill>
                <a:latin typeface="Times New Roman" pitchFamily="18" charset="0"/>
              </a:rPr>
              <a:t>strict with me</a:t>
            </a:r>
          </a:p>
        </p:txBody>
      </p:sp>
      <p:pic>
        <p:nvPicPr>
          <p:cNvPr id="61452" name="Picture 12" descr="20060924175446255">
            <a:hlinkClick r:id="rId3" action="ppaction://hlinksldjump"/>
          </p:cNvPr>
          <p:cNvPicPr>
            <a:picLocks noChangeAspect="1" noChangeArrowheads="1" noCrop="1"/>
          </p:cNvPicPr>
          <p:nvPr/>
        </p:nvPicPr>
        <p:blipFill>
          <a:blip r:embed="rId4"/>
          <a:srcRect/>
          <a:stretch>
            <a:fillRect/>
          </a:stretch>
        </p:blipFill>
        <p:spPr bwMode="auto">
          <a:xfrm>
            <a:off x="6516688" y="5373688"/>
            <a:ext cx="952500" cy="1143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50"/>
                                        </p:tgtEl>
                                        <p:attrNameLst>
                                          <p:attrName>style.visibility</p:attrName>
                                        </p:attrNameLst>
                                      </p:cBhvr>
                                      <p:to>
                                        <p:strVal val="visible"/>
                                      </p:to>
                                    </p:set>
                                    <p:animEffect transition="in" filter="blinds(horizontal)">
                                      <p:cBhvr>
                                        <p:cTn id="7" dur="500"/>
                                        <p:tgtEl>
                                          <p:spTgt spid="6145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1451"/>
                                        </p:tgtEl>
                                        <p:attrNameLst>
                                          <p:attrName>style.visibility</p:attrName>
                                        </p:attrNameLst>
                                      </p:cBhvr>
                                      <p:to>
                                        <p:strVal val="visible"/>
                                      </p:to>
                                    </p:set>
                                    <p:animEffect transition="in" filter="blinds(horizontal)">
                                      <p:cBhvr>
                                        <p:cTn id="12" dur="500"/>
                                        <p:tgtEl>
                                          <p:spTgt spid="61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0" grpId="0"/>
      <p:bldP spid="61451"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2975</Words>
  <Application>Microsoft Office PowerPoint</Application>
  <PresentationFormat>全屏显示(4:3)</PresentationFormat>
  <Paragraphs>268</Paragraphs>
  <Slides>30</Slides>
  <Notes>11</Notes>
  <HiddenSlides>0</HiddenSlides>
  <MMClips>1</MMClips>
  <ScaleCrop>false</ScaleCrop>
  <HeadingPairs>
    <vt:vector size="4" baseType="variant">
      <vt:variant>
        <vt:lpstr>主题</vt:lpstr>
      </vt:variant>
      <vt:variant>
        <vt:i4>1</vt:i4>
      </vt:variant>
      <vt:variant>
        <vt:lpstr>幻灯片标题</vt:lpstr>
      </vt:variant>
      <vt:variant>
        <vt:i4>30</vt:i4>
      </vt:variant>
    </vt:vector>
  </HeadingPairs>
  <TitlesOfParts>
    <vt:vector size="31"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lpstr>幻灯片 29</vt:lpstr>
      <vt:lpstr>幻灯片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lenovo</dc:creator>
  <cp:lastModifiedBy>Lenovo</cp:lastModifiedBy>
  <cp:revision>221</cp:revision>
  <dcterms:created xsi:type="dcterms:W3CDTF">2015-03-19T10:55:48Z</dcterms:created>
  <dcterms:modified xsi:type="dcterms:W3CDTF">2015-03-27T00:02:27Z</dcterms:modified>
</cp:coreProperties>
</file>