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58" r:id="rId3"/>
    <p:sldId id="404" r:id="rId4"/>
    <p:sldId id="360" r:id="rId5"/>
    <p:sldId id="361" r:id="rId6"/>
    <p:sldId id="443" r:id="rId7"/>
    <p:sldId id="363" r:id="rId8"/>
    <p:sldId id="364" r:id="rId9"/>
    <p:sldId id="365" r:id="rId10"/>
    <p:sldId id="366" r:id="rId11"/>
    <p:sldId id="369" r:id="rId12"/>
    <p:sldId id="367" r:id="rId13"/>
    <p:sldId id="370" r:id="rId14"/>
    <p:sldId id="371" r:id="rId15"/>
    <p:sldId id="372" r:id="rId16"/>
    <p:sldId id="368" r:id="rId17"/>
    <p:sldId id="374" r:id="rId18"/>
    <p:sldId id="375" r:id="rId19"/>
    <p:sldId id="305" r:id="rId20"/>
    <p:sldId id="376" r:id="rId21"/>
    <p:sldId id="304" r:id="rId22"/>
    <p:sldId id="306" r:id="rId23"/>
    <p:sldId id="288" r:id="rId24"/>
    <p:sldId id="357" r:id="rId25"/>
    <p:sldId id="298" r:id="rId26"/>
    <p:sldId id="289" r:id="rId27"/>
    <p:sldId id="295" r:id="rId28"/>
    <p:sldId id="355" r:id="rId29"/>
    <p:sldId id="290" r:id="rId30"/>
    <p:sldId id="292" r:id="rId31"/>
    <p:sldId id="293" r:id="rId32"/>
    <p:sldId id="352" r:id="rId33"/>
    <p:sldId id="296" r:id="rId34"/>
    <p:sldId id="297" r:id="rId35"/>
    <p:sldId id="378" r:id="rId37"/>
    <p:sldId id="379" r:id="rId38"/>
    <p:sldId id="380" r:id="rId39"/>
    <p:sldId id="382" r:id="rId40"/>
    <p:sldId id="400" r:id="rId41"/>
    <p:sldId id="381" r:id="rId42"/>
    <p:sldId id="383" r:id="rId43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5pPr>
    <a:lvl6pPr marL="22860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6pPr>
    <a:lvl7pPr marL="27432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7pPr>
    <a:lvl8pPr marL="32004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8pPr>
    <a:lvl9pPr marL="3657600" algn="l" defTabSz="914400" rtl="0" eaLnBrk="1" latinLnBrk="0" hangingPunct="1">
      <a:defRPr kumimoji="1" sz="1000" kern="1200">
        <a:solidFill>
          <a:srgbClr val="FF0000"/>
        </a:solidFill>
        <a:latin typeface="Comic Sans MS" pitchFamily="66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FFFF00"/>
    <a:srgbClr val="66FFFF"/>
    <a:srgbClr val="FF99CC"/>
    <a:srgbClr val="6699FF"/>
    <a:srgbClr val="3399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5" autoAdjust="0"/>
    <p:restoredTop sz="94595" autoAdjust="0"/>
  </p:normalViewPr>
  <p:slideViewPr>
    <p:cSldViewPr>
      <p:cViewPr varScale="1">
        <p:scale>
          <a:sx n="66" d="100"/>
          <a:sy n="66" d="100"/>
        </p:scale>
        <p:origin x="-1848" y="-114"/>
      </p:cViewPr>
      <p:guideLst>
        <p:guide orient="horz" pos="20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latinLnBrk="0">
              <a:defRPr kumimoji="0" sz="1200"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latinLnBrk="0">
              <a:defRPr kumimoji="0" sz="1200">
                <a:ea typeface="맑은 고딕" pitchFamily="50" charset="-127"/>
              </a:defRPr>
            </a:lvl1pPr>
          </a:lstStyle>
          <a:p>
            <a:fld id="{0B230E43-4AE1-4FB5-BE64-9971F07B6C61}" type="datetimeFigureOut">
              <a:rPr lang="ko-KR" altLang="en-US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latinLnBrk="0">
              <a:defRPr kumimoji="0" sz="1200"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latinLnBrk="0">
              <a:defRPr kumimoji="0" sz="1200">
                <a:ea typeface="맑은 고딕" pitchFamily="50" charset="-127"/>
              </a:defRPr>
            </a:lvl1pPr>
          </a:lstStyle>
          <a:p>
            <a:fld id="{DB6879CF-4336-4D6C-BB5A-52240C4CF357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879CF-4336-4D6C-BB5A-52240C4CF357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10"/>
          <p:cNvSpPr/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5" name="자유형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 hasCustomPrompt="1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 hasCustomPrompt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6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B1EA-F66A-4F00-B321-1B23623273E4}" type="slidenum">
              <a:rPr lang="ko-KR" altLang="en-US"/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C7F9-3927-4983-AA5C-327DD8AB275F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5013-4B14-4F85-9B73-258EF608BC33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0A50-6F0C-4A6A-9A8E-1924CA0886EB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제목 및 내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2AFC-DC11-4236-BDFA-B5F2435F29AE}" type="slidenum">
              <a:rPr lang="ko-KR" altLang="en-US"/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10"/>
          <p:cNvSpPr/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5" name="자유형 12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8776-25CE-4B99-B6C3-333102C76BDF}" type="slidenum">
              <a:rPr lang="ko-KR" altLang="en-US"/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6719C-A9FB-46D1-AB6E-D2EFC41A347C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2" hasCustomPrompt="1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28CE0-54A3-4C07-B7A0-19837FCF6252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60F6B-8CB9-4E6E-996C-B415EED25FBA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1D9D-BBB0-4472-BB84-48900221D43E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 hasCustomPrompt="1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1" hasCustomPrompt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F867CA68-5E63-41B0-84DC-D239FC5A8B64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 hasCustomPrompt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EBB3C-2B91-48F4-9A8E-709606B3EAD3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6" name="자유형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1028" name="제목 개체 틀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5720" tIns="45720" rIns="4572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9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latinLnBrk="0">
              <a:defRPr kumimoji="0">
                <a:solidFill>
                  <a:srgbClr val="9B9A98"/>
                </a:solidFill>
                <a:ea typeface="HY중고딕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/>
          <a:lstStyle>
            <a:lvl1pPr algn="ctr" latinLnBrk="0">
              <a:defRPr kumimoji="0">
                <a:solidFill>
                  <a:srgbClr val="9B9A98"/>
                </a:solidFill>
                <a:ea typeface="HY중고딕" pitchFamily="18" charset="-127"/>
              </a:defRPr>
            </a:lvl1pPr>
          </a:lstStyle>
          <a:p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latinLnBrk="0">
              <a:defRPr kumimoji="0">
                <a:solidFill>
                  <a:srgbClr val="9B9A98"/>
                </a:solidFill>
                <a:ea typeface="HY중고딕" pitchFamily="18" charset="-127"/>
              </a:defRPr>
            </a:lvl1pPr>
          </a:lstStyle>
          <a:p>
            <a:fld id="{12A09219-C5B0-4605-97DE-B8511A48A381}" type="slidenum">
              <a:rPr lang="ko-KR" altLang="en-US"/>
            </a:fld>
            <a:endParaRPr lang="en-US" alt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90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30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205" indent="-255905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855" algn="l" rtl="0" eaLnBrk="0" fontAlgn="base" latinLnBrk="1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880" algn="l" rtl="0" eaLnBrk="0" fontAlgn="base" latinLnBrk="1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media" Target="file:///I:\unit%205-2\&#24405;&#38899;\2.mp3" TargetMode="External"/><Relationship Id="rId8" Type="http://schemas.openxmlformats.org/officeDocument/2006/relationships/audio" Target="file:///I:\unit%205-2\&#24405;&#38899;\2.mp3" TargetMode="External"/><Relationship Id="rId7" Type="http://schemas.openxmlformats.org/officeDocument/2006/relationships/image" Target="../media/image19.emf"/><Relationship Id="rId6" Type="http://schemas.microsoft.com/office/2007/relationships/media" Target="file:///I:\unit%205-2\&#24405;&#38899;\1.mp3" TargetMode="External"/><Relationship Id="rId5" Type="http://schemas.openxmlformats.org/officeDocument/2006/relationships/audio" Target="file:///I:\unit%205-2\&#24405;&#38899;\1.mp3" TargetMode="External"/><Relationship Id="rId4" Type="http://schemas.openxmlformats.org/officeDocument/2006/relationships/image" Target="../media/image18.emf"/><Relationship Id="rId3" Type="http://schemas.microsoft.com/office/2007/relationships/media" Target="file:///I:\unit%205-2\&#24405;&#38899;\Section%20A%203a_clip(1).mp3" TargetMode="External"/><Relationship Id="rId20" Type="http://schemas.openxmlformats.org/officeDocument/2006/relationships/slideLayout" Target="../slideLayouts/slideLayout2.xml"/><Relationship Id="rId2" Type="http://schemas.openxmlformats.org/officeDocument/2006/relationships/audio" Target="file:///I:\unit%205-2\&#24405;&#38899;\Section%20A%203a_clip(1).mp3" TargetMode="External"/><Relationship Id="rId19" Type="http://schemas.openxmlformats.org/officeDocument/2006/relationships/image" Target="../media/image23.emf"/><Relationship Id="rId18" Type="http://schemas.microsoft.com/office/2007/relationships/media" Target="file:///I:\unit%205-2\&#24405;&#38899;\5.mp3" TargetMode="External"/><Relationship Id="rId17" Type="http://schemas.openxmlformats.org/officeDocument/2006/relationships/audio" Target="file:///I:\unit%205-2\&#24405;&#38899;\5.mp3" TargetMode="External"/><Relationship Id="rId16" Type="http://schemas.openxmlformats.org/officeDocument/2006/relationships/image" Target="../media/image22.emf"/><Relationship Id="rId15" Type="http://schemas.microsoft.com/office/2007/relationships/media" Target="file:///I:\unit%205-2\&#24405;&#38899;\4.mp3" TargetMode="External"/><Relationship Id="rId14" Type="http://schemas.openxmlformats.org/officeDocument/2006/relationships/audio" Target="file:///I:\unit%205-2\&#24405;&#38899;\4.mp3" TargetMode="External"/><Relationship Id="rId13" Type="http://schemas.openxmlformats.org/officeDocument/2006/relationships/image" Target="../media/image21.emf"/><Relationship Id="rId12" Type="http://schemas.microsoft.com/office/2007/relationships/media" Target="file:///I:\unit%205-2\&#24405;&#38899;\3.mp3" TargetMode="External"/><Relationship Id="rId11" Type="http://schemas.openxmlformats.org/officeDocument/2006/relationships/audio" Target="file:///I:\unit%205-2\&#24405;&#38899;\3.mp3" TargetMode="External"/><Relationship Id="rId10" Type="http://schemas.openxmlformats.org/officeDocument/2006/relationships/image" Target="../media/image20.emf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&#35270;&#39057;\Untitled.mp4" TargetMode="Externa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31.GIF"/><Relationship Id="rId7" Type="http://schemas.openxmlformats.org/officeDocument/2006/relationships/image" Target="../media/image30.jpeg"/><Relationship Id="rId6" Type="http://schemas.openxmlformats.org/officeDocument/2006/relationships/image" Target="../media/image24.GI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30.xml"/><Relationship Id="rId8" Type="http://schemas.openxmlformats.org/officeDocument/2006/relationships/slide" Target="slide29.xml"/><Relationship Id="rId7" Type="http://schemas.openxmlformats.org/officeDocument/2006/relationships/slide" Target="slide28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Relationship Id="rId3" Type="http://schemas.openxmlformats.org/officeDocument/2006/relationships/slide" Target="slide24.xml"/><Relationship Id="rId2" Type="http://schemas.openxmlformats.org/officeDocument/2006/relationships/slide" Target="slide23.xml"/><Relationship Id="rId16" Type="http://schemas.openxmlformats.org/officeDocument/2006/relationships/slideLayout" Target="../slideLayouts/slideLayout12.xml"/><Relationship Id="rId15" Type="http://schemas.openxmlformats.org/officeDocument/2006/relationships/audio" Target="../media/audio1.wav"/><Relationship Id="rId14" Type="http://schemas.openxmlformats.org/officeDocument/2006/relationships/image" Target="../media/image32.png"/><Relationship Id="rId13" Type="http://schemas.openxmlformats.org/officeDocument/2006/relationships/slide" Target="slide34.xml"/><Relationship Id="rId12" Type="http://schemas.openxmlformats.org/officeDocument/2006/relationships/slide" Target="slide33.xml"/><Relationship Id="rId11" Type="http://schemas.openxmlformats.org/officeDocument/2006/relationships/slide" Target="slide32.xml"/><Relationship Id="rId10" Type="http://schemas.openxmlformats.org/officeDocument/2006/relationships/slide" Target="slide31.xml"/><Relationship Id="rId1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slide" Target="slide21.xml"/><Relationship Id="rId3" Type="http://schemas.openxmlformats.org/officeDocument/2006/relationships/image" Target="../media/image29.wmf"/><Relationship Id="rId2" Type="http://schemas.openxmlformats.org/officeDocument/2006/relationships/audio" Target="../media/audio2.wav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3" Type="http://schemas.openxmlformats.org/officeDocument/2006/relationships/image" Target="../media/image31.GIF"/><Relationship Id="rId2" Type="http://schemas.openxmlformats.org/officeDocument/2006/relationships/slide" Target="slide21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3" Type="http://schemas.openxmlformats.org/officeDocument/2006/relationships/slide" Target="slide21.xml"/><Relationship Id="rId2" Type="http://schemas.openxmlformats.org/officeDocument/2006/relationships/image" Target="../media/image31.GIF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slide" Target="slide21.xml"/><Relationship Id="rId2" Type="http://schemas.openxmlformats.org/officeDocument/2006/relationships/image" Target="../media/image27.wmf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1.xml"/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slide" Target="slide21.xml"/><Relationship Id="rId2" Type="http://schemas.openxmlformats.org/officeDocument/2006/relationships/image" Target="../media/image26.wmf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4.GIF"/><Relationship Id="rId2" Type="http://schemas.openxmlformats.org/officeDocument/2006/relationships/slide" Target="slide21.xml"/><Relationship Id="rId1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image" Target="../media/image28.wmf"/><Relationship Id="rId2" Type="http://schemas.openxmlformats.org/officeDocument/2006/relationships/slide" Target="slide21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1.wav"/><Relationship Id="rId3" Type="http://schemas.openxmlformats.org/officeDocument/2006/relationships/image" Target="../media/image34.wmf"/><Relationship Id="rId2" Type="http://schemas.openxmlformats.org/officeDocument/2006/relationships/slide" Target="slide21.xml"/><Relationship Id="rId1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slide" Target="slide21.xml"/><Relationship Id="rId2" Type="http://schemas.openxmlformats.org/officeDocument/2006/relationships/image" Target="../media/image28.wmf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5.jpeg"/><Relationship Id="rId3" Type="http://schemas.openxmlformats.org/officeDocument/2006/relationships/audio" Target="../media/audio7.wav"/><Relationship Id="rId2" Type="http://schemas.openxmlformats.org/officeDocument/2006/relationships/slide" Target="slide21.xml"/><Relationship Id="rId1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image" Target="../media/image27.wmf"/><Relationship Id="rId2" Type="http://schemas.openxmlformats.org/officeDocument/2006/relationships/slide" Target="slide21.xml"/><Relationship Id="rId1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emf"/><Relationship Id="rId3" Type="http://schemas.microsoft.com/office/2007/relationships/media" Target="file:///I:\unit%205-2\&#32431;&#38899;&#20048;-&#22825;&#31354;&#20043;&#22478;(&#20843;&#38899;&#30418;&#29256;%20&#38050;&#29748;&#29256;).mp3" TargetMode="External"/><Relationship Id="rId2" Type="http://schemas.openxmlformats.org/officeDocument/2006/relationships/audio" Target="file:///I:\unit%205-2\&#32431;&#38899;&#20048;-&#22825;&#31354;&#20043;&#22478;(&#20843;&#38899;&#30418;&#29256;%20&#38050;&#29748;&#29256;).mp3" TargetMode="Externa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GIF"/><Relationship Id="rId2" Type="http://schemas.openxmlformats.org/officeDocument/2006/relationships/image" Target="../media/image14.GIF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09600"/>
            <a:ext cx="8153400" cy="4525963"/>
          </a:xfrm>
        </p:spPr>
        <p:txBody>
          <a:bodyPr/>
          <a:lstStyle/>
          <a:p>
            <a:pPr algn="ctr">
              <a:buNone/>
            </a:pPr>
            <a:r>
              <a:rPr lang="en-US" altLang="zh-CN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Storm Brought </a:t>
            </a:r>
            <a:endParaRPr lang="en-US" altLang="zh-CN" sz="5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People Closer Together</a:t>
            </a:r>
            <a:endParaRPr lang="en-US" altLang="zh-CN" sz="5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3340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latin typeface="+mj-ea"/>
                <a:ea typeface="+mj-ea"/>
              </a:rPr>
              <a:t>青岛第五十一中学</a:t>
            </a:r>
            <a:endParaRPr lang="zh-CN" altLang="en-US" sz="3200" b="1" dirty="0" smtClean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zh-CN" altLang="en-US" sz="3200" b="1" dirty="0" smtClean="0">
                <a:solidFill>
                  <a:srgbClr val="0000CC"/>
                </a:solidFill>
                <a:latin typeface="+mj-ea"/>
                <a:ea typeface="+mj-ea"/>
              </a:rPr>
              <a:t>管婧安</a:t>
            </a:r>
            <a:endParaRPr lang="zh-CN" altLang="en-US" sz="3200" b="1" dirty="0" smtClean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Skim the passage and match the main ideas with the paragraphs.</a:t>
            </a:r>
            <a:endParaRPr lang="zh-CN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before the storm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648200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after the storm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during the storm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72200" y="19050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Para.1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72200" y="28956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Para.2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2200" y="3886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Para.3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72200" y="48768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Para.4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95800" y="2743200"/>
            <a:ext cx="152400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95800" y="3733800"/>
            <a:ext cx="152400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95800" y="4876800"/>
            <a:ext cx="1524000" cy="609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495800" y="2286000"/>
            <a:ext cx="1600200" cy="457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Read the passage again and answer the questions.</a:t>
            </a:r>
            <a:endParaRPr lang="zh-CN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8600" y="1371600"/>
            <a:ext cx="8758237" cy="468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What was the weather like before the </a:t>
            </a:r>
            <a:endParaRPr lang="en-US" altLang="zh-C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heavy rain started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What was the neighborhood like after the </a:t>
            </a:r>
            <a:endParaRPr lang="en-US" altLang="zh-C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storm?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19137" y="2819400"/>
            <a:ext cx="8424863" cy="2065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Strong winds were blowing outside.</a:t>
            </a:r>
            <a:endParaRPr lang="en-US" altLang="zh-CN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clouds were making the sky very </a:t>
            </a:r>
            <a:endParaRPr lang="en-US" altLang="zh-C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5800" y="5867433"/>
            <a:ext cx="6699270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neighborhood was in a mess.</a:t>
            </a:r>
            <a:endParaRPr lang="en-US" altLang="zh-C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8693785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Task 1 Read Para 1&amp;2 and fill in the blanks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Before the storm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0" y="2590800"/>
            <a:ext cx="304800" cy="22098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zh-CN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048000" y="1752600"/>
            <a:ext cx="304800" cy="1676400"/>
          </a:xfrm>
          <a:prstGeom prst="leftBrace">
            <a:avLst>
              <a:gd name="adj1" fmla="val 8333"/>
              <a:gd name="adj2" fmla="val 3121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1524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______winds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20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______clouds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819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 light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019800" y="23622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53200" y="1600200"/>
            <a:ext cx="236220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endParaRPr lang="en-US" altLang="zh-CN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was in the area</a:t>
            </a:r>
            <a:endParaRPr lang="zh-CN" alt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9624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people’s</a:t>
            </a:r>
            <a:endParaRPr lang="en-US" altLang="zh-CN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activities </a:t>
            </a:r>
            <a:endParaRPr lang="zh-CN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286000" y="4038600"/>
            <a:ext cx="304800" cy="16002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514600" y="3657600"/>
            <a:ext cx="66294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Dad____________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pieces of wood over the windows.</a:t>
            </a: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518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3581400" y="4953000"/>
            <a:ext cx="152400" cy="12954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429000" y="2895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152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strong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black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1066800"/>
            <a:ext cx="267716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a heavy </a:t>
            </a:r>
            <a:endParaRPr lang="en-US" altLang="zh-CN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rainstorm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3200" y="3657600"/>
            <a:ext cx="34391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      was putting 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4724400"/>
            <a:ext cx="592391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making sure the _______</a:t>
            </a:r>
            <a:endParaRPr lang="en-US" altLang="zh-CN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_______ were working.</a:t>
            </a:r>
            <a:endParaRPr lang="en-US" altLang="zh-CN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5790942"/>
            <a:ext cx="54864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 some ______ and _______ on the table</a:t>
            </a:r>
            <a:endParaRPr lang="en-US" altLang="zh-CN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0" y="4724400"/>
            <a:ext cx="20237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flashlights</a:t>
            </a:r>
            <a:endParaRPr lang="en-US" altLang="zh-C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00" y="5181600"/>
            <a:ext cx="20237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radio</a:t>
            </a:r>
            <a:endParaRPr lang="en-US" altLang="zh-C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10200" y="5867400"/>
            <a:ext cx="20237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candles</a:t>
            </a:r>
            <a:endParaRPr lang="en-US" altLang="zh-C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43800" y="5867400"/>
            <a:ext cx="20237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matches</a:t>
            </a:r>
            <a:endParaRPr lang="en-US" altLang="zh-C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" grpId="0"/>
      <p:bldP spid="8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Task 2 Read Para 3 and fill in the blanks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During the storm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0" y="2514600"/>
            <a:ext cx="304800" cy="22098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8392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his mom ___________</a:t>
            </a:r>
            <a:endParaRPr lang="en-US" altLang="zh-CN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the rain began to _____________ against the windows.</a:t>
            </a:r>
            <a:endParaRPr lang="zh-CN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Ben’s family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tried to______________, but it was ______________  with</a:t>
            </a:r>
            <a:endParaRPr lang="en-US" altLang="zh-CN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_____________happening outside. </a:t>
            </a:r>
            <a:endParaRPr lang="zh-CN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895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beat heavily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4382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play a card game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502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hard to have fun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556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 a serious storm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5400" y="2209800"/>
            <a:ext cx="36391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was helping</a:t>
            </a:r>
            <a:endParaRPr lang="en-US" altLang="zh-CN" sz="4000" b="1" dirty="0" smtClean="0"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19800" y="2286000"/>
            <a:ext cx="290639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make dinner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Task 3 Read Para 4 and fill in the blanks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After the storm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0" y="2286000"/>
            <a:ext cx="304800" cy="37338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zh-CN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200400" y="1828800"/>
            <a:ext cx="152400" cy="11430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1600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sun_________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438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Neighborhood:____________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495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people’s activities: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 </a:t>
            </a:r>
            <a:endParaRPr lang="zh-CN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fallen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160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was rising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438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in a mess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3505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broken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左大括号 32"/>
          <p:cNvSpPr/>
          <p:nvPr/>
        </p:nvSpPr>
        <p:spPr>
          <a:xfrm rot="5400000">
            <a:off x="6096000" y="1447800"/>
            <a:ext cx="533400" cy="37338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6370820" y="3276600"/>
            <a:ext cx="0" cy="304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29000" y="3429000"/>
            <a:ext cx="30480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trees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3429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endParaRPr lang="zh-CN" alt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2800" y="3429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15200" y="3505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rubbish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67200" y="45352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help clean up…together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1981200" y="5117465"/>
            <a:ext cx="304800" cy="292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04800" y="5181501"/>
            <a:ext cx="88392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feeling: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Although the storm_____________________, it ________ families and neighbors ________________.</a:t>
            </a:r>
            <a:endParaRPr lang="en-US" altLang="zh-CN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4800" y="5257800"/>
            <a:ext cx="980186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broke many things </a:t>
            </a:r>
            <a:endParaRPr lang="en-US" altLang="zh-CN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apart     </a:t>
            </a:r>
            <a:endParaRPr lang="en-US" altLang="zh-CN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752600" y="5791200"/>
            <a:ext cx="18288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brought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381000" y="5791200"/>
            <a:ext cx="8938260" cy="112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closer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together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53" grpId="0"/>
      <p:bldP spid="54" grpId="0"/>
      <p:bldP spid="59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133600"/>
            <a:ext cx="693420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read the last paragraph after the recording.</a:t>
            </a:r>
            <a:endParaRPr lang="zh-CN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739711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read the whole passage </a:t>
            </a:r>
            <a:endParaRPr lang="en-US" altLang="zh-CN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aloud by yourselves.</a:t>
            </a:r>
            <a:endParaRPr lang="zh-CN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457200"/>
            <a:ext cx="693420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read Para 1.2&amp;3 with</a:t>
            </a:r>
            <a:endParaRPr lang="en-US" altLang="zh-CN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recording.</a:t>
            </a:r>
            <a:endParaRPr lang="zh-CN" alt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Section A 3a_clip(1).mp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1143000"/>
            <a:ext cx="619125" cy="619125"/>
          </a:xfrm>
          <a:prstGeom prst="rect">
            <a:avLst/>
          </a:prstGeom>
        </p:spPr>
      </p:pic>
      <p:pic>
        <p:nvPicPr>
          <p:cNvPr id="18" name="1.mp3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0" y="3505200"/>
            <a:ext cx="619125" cy="619125"/>
          </a:xfrm>
          <a:prstGeom prst="rect">
            <a:avLst/>
          </a:prstGeom>
        </p:spPr>
      </p:pic>
      <p:pic>
        <p:nvPicPr>
          <p:cNvPr id="19" name="2.mp3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6000" y="3505200"/>
            <a:ext cx="619125" cy="619125"/>
          </a:xfrm>
          <a:prstGeom prst="rect">
            <a:avLst/>
          </a:prstGeom>
        </p:spPr>
      </p:pic>
      <p:pic>
        <p:nvPicPr>
          <p:cNvPr id="20" name="3.mp3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8000" y="3505200"/>
            <a:ext cx="619125" cy="619125"/>
          </a:xfrm>
          <a:prstGeom prst="rect">
            <a:avLst/>
          </a:prstGeom>
        </p:spPr>
      </p:pic>
      <p:pic>
        <p:nvPicPr>
          <p:cNvPr id="21" name="4.mp3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81120" y="3500120"/>
            <a:ext cx="619125" cy="619125"/>
          </a:xfrm>
          <a:prstGeom prst="rect">
            <a:avLst/>
          </a:prstGeom>
        </p:spPr>
      </p:pic>
      <p:pic>
        <p:nvPicPr>
          <p:cNvPr id="22" name="5.mp3">
            <a:hlinkClick r:id="" action="ppaction://media"/>
          </p:cNvPr>
          <p:cNvPicPr/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24400" y="35052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487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67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28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100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2" dur="36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8" dur="629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76200" y="609600"/>
            <a:ext cx="8640762" cy="1409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cs typeface="Times New Roman" pitchFamily="18" charset="0"/>
              </a:rPr>
              <a:t>3b</a:t>
            </a:r>
            <a:r>
              <a:rPr lang="en-US" altLang="zh-CN" sz="36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cs typeface="Times New Roman" pitchFamily="18" charset="0"/>
              </a:rPr>
              <a:t>Complete the sentences using </a:t>
            </a:r>
            <a:endParaRPr lang="en-US" altLang="zh-CN" sz="3600" b="1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cs typeface="Times New Roman" pitchFamily="18" charset="0"/>
              </a:rPr>
              <a:t>      information from the passage.</a:t>
            </a:r>
            <a:endParaRPr lang="zh-CN" altLang="en-US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304800" y="2286000"/>
            <a:ext cx="8534400" cy="4154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When the news on TV was reported,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strong winds ____________ outside.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While Ben’s mom was making sure the radio was working, his dad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914400" y="4353342"/>
            <a:ext cx="7739062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was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putting pieces of wood over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   windows.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700462" y="3048000"/>
            <a:ext cx="309604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 New Roman" pitchFamily="18" charset="0"/>
              </a:rPr>
              <a:t>were blowing</a:t>
            </a:r>
            <a:endParaRPr lang="zh-CN" altLang="en-US" sz="4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0" y="762000"/>
            <a:ext cx="8893175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Ben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       when </a:t>
            </a: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heavy rain finally started.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When Ben ___________ at 3:00 a.m., 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the wind ______________.</a:t>
            </a:r>
            <a:endParaRPr lang="en-US" altLang="zh-C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547812" y="914400"/>
            <a:ext cx="797718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helping his mom make dinner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995613" y="2352675"/>
            <a:ext cx="294798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fell asleep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2514600" y="3048000"/>
            <a:ext cx="39608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 dying down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>
              <a:ea typeface="굴림" charset="-127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 dirty="0" smtClean="0">
              <a:ea typeface="굴림" charset="-127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13638" y="0"/>
            <a:ext cx="1630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53000" y="51816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0" y="51816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1816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74320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29200" y="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7000" y="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630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13638" y="2819400"/>
            <a:ext cx="1630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13638" y="5181600"/>
            <a:ext cx="1630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 bwMode="auto">
          <a:xfrm>
            <a:off x="1447800" y="2057400"/>
            <a:ext cx="6324600" cy="2667000"/>
            <a:chOff x="912" y="1296"/>
            <a:chExt cx="3984" cy="1680"/>
          </a:xfrm>
        </p:grpSpPr>
        <p:sp>
          <p:nvSpPr>
            <p:cNvPr id="718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32" y="1584"/>
              <a:ext cx="2659" cy="841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10319"/>
                  <a:gd name="adj2" fmla="val 0"/>
                </a:avLst>
              </a:prstTxWarp>
            </a:bodyPr>
            <a:lstStyle/>
            <a:p>
              <a:pPr algn="ctr"/>
              <a:r>
                <a:rPr lang="en-US" altLang="en-CA" sz="80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C000"/>
                  </a:solidFill>
                  <a:latin typeface="Kristen ITC"/>
                </a:rPr>
                <a:t>Storm</a:t>
              </a:r>
              <a:endParaRPr lang="en-US" altLang="en-CA" sz="8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C000"/>
                </a:solidFill>
                <a:latin typeface="Kristen ITC"/>
              </a:endParaRPr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912" y="1296"/>
              <a:ext cx="3984" cy="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lgDashDotDot"/>
              <a:miter lim="800000"/>
            </a:ln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</p:grp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8" name="Group 36"/>
          <p:cNvGraphicFramePr>
            <a:graphicFrameLocks noGrp="1"/>
          </p:cNvGraphicFramePr>
          <p:nvPr>
            <p:ph/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228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1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2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3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4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228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5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6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7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8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228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9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10</a:t>
                      </a:r>
                      <a:endParaRPr kumimoji="0" lang="en-US" altLang="ko-KR" sz="8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11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</a:rPr>
                        <a:t>12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1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itchFamily="18" charset="0"/>
              </a:rPr>
              <a:t>What's the video about?</a:t>
            </a:r>
            <a:endParaRPr lang="en-US" altLang="zh-CN" sz="4000" b="1" dirty="0">
              <a:latin typeface="Times New Roman" pitchFamily="18" charset="0"/>
            </a:endParaRPr>
          </a:p>
        </p:txBody>
      </p:sp>
      <p:pic>
        <p:nvPicPr>
          <p:cNvPr id="6" name="内容占位符 5" descr="rainstorm 2">
            <a:hlinkClick r:id="rId2" tooltip="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7986395" cy="4951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" y="381000"/>
            <a:ext cx="7858760" cy="8229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tx1"/>
                </a:solidFill>
                <a:latin typeface="Times New Roman" pitchFamily="18" charset="0"/>
              </a:rPr>
              <a:t>What can you see in the video?</a:t>
            </a:r>
            <a:endParaRPr lang="en-US" altLang="zh-CN" sz="4800">
              <a:solidFill>
                <a:schemeClr val="tx1"/>
              </a:solidFill>
              <a:latin typeface="Times New Roman" pitchFamily="18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483"/>
            <a:ext cx="7467600" cy="868362"/>
          </a:xfrm>
        </p:spPr>
        <p:txBody>
          <a:bodyPr/>
          <a:lstStyle/>
          <a:p>
            <a:pPr eaLnBrk="1" hangingPunct="1"/>
            <a:r>
              <a:rPr lang="en-US" altLang="ko-KR" sz="5400" u="sng" dirty="0" smtClean="0">
                <a:solidFill>
                  <a:srgbClr val="0000CC"/>
                </a:solidFill>
                <a:latin typeface="Comic Sans MS" pitchFamily="66" charset="0"/>
                <a:ea typeface="굴림" charset="-127"/>
              </a:rPr>
              <a:t>Key</a:t>
            </a:r>
            <a:endParaRPr lang="en-US" altLang="ko-KR" sz="5400" u="sng" dirty="0" smtClean="0">
              <a:solidFill>
                <a:srgbClr val="0000CC"/>
              </a:solidFill>
              <a:latin typeface="Comic Sans MS" pitchFamily="66" charset="0"/>
              <a:ea typeface="굴림" charset="-127"/>
            </a:endParaRPr>
          </a:p>
        </p:txBody>
      </p:sp>
      <p:pic>
        <p:nvPicPr>
          <p:cNvPr id="8195" name="Picture 3" descr="MCSY01848_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900" y="1981200"/>
            <a:ext cx="838200" cy="812800"/>
          </a:xfrm>
        </p:spPr>
      </p:pic>
      <p:pic>
        <p:nvPicPr>
          <p:cNvPr id="8196" name="Picture 4" descr="MCSY0184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2192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CSY01849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27432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MCSY01850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" y="3505200"/>
            <a:ext cx="838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752600" y="2667000"/>
            <a:ext cx="716280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b="1" dirty="0">
                <a:solidFill>
                  <a:srgbClr val="0000CC"/>
                </a:solidFill>
              </a:rPr>
              <a:t>=Three points for your team</a:t>
            </a:r>
            <a:endParaRPr kumimoji="0" lang="en-US" altLang="ko-KR" sz="3200" b="1" dirty="0">
              <a:solidFill>
                <a:srgbClr val="0000CC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52600" y="3429000"/>
            <a:ext cx="716280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b="1" dirty="0">
                <a:solidFill>
                  <a:srgbClr val="0000CC"/>
                </a:solidFill>
              </a:rPr>
              <a:t>=Four points for your team</a:t>
            </a:r>
            <a:endParaRPr kumimoji="0" lang="en-US" altLang="ko-KR" sz="3200" b="1" dirty="0">
              <a:solidFill>
                <a:srgbClr val="0000CC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752599" y="4267200"/>
            <a:ext cx="7525473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b="1">
                <a:solidFill>
                  <a:srgbClr val="0000CC"/>
                </a:solidFill>
              </a:rPr>
              <a:t>=lose all the points of your team</a:t>
            </a:r>
            <a:endParaRPr kumimoji="0" lang="en-US" altLang="ko-KR" sz="3200" b="1">
              <a:solidFill>
                <a:srgbClr val="0000CC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52599" y="5029200"/>
            <a:ext cx="8341489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b="1" dirty="0">
                <a:solidFill>
                  <a:srgbClr val="0000CC"/>
                </a:solidFill>
              </a:rPr>
              <a:t>=other team(s) lose all the points</a:t>
            </a:r>
            <a:endParaRPr kumimoji="0" lang="en-US" altLang="ko-KR" sz="3200" b="1" dirty="0">
              <a:solidFill>
                <a:srgbClr val="0000CC"/>
              </a:solidFill>
            </a:endParaRPr>
          </a:p>
        </p:txBody>
      </p:sp>
      <p:pic>
        <p:nvPicPr>
          <p:cNvPr id="820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013" y="4343400"/>
            <a:ext cx="81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오리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5181600"/>
            <a:ext cx="91916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362200" y="624840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1800">
                <a:solidFill>
                  <a:srgbClr val="000000"/>
                </a:solidFill>
                <a:latin typeface="Arial" pitchFamily="34" charset="0"/>
              </a:rPr>
              <a:t>.</a:t>
            </a:r>
            <a:endParaRPr kumimoji="0" lang="en-US" altLang="ko-KR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752600" y="5715000"/>
            <a:ext cx="7418070" cy="1106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b="1" dirty="0">
                <a:solidFill>
                  <a:srgbClr val="0000CC"/>
                </a:solidFill>
              </a:rPr>
              <a:t>=take all the points from the team you like </a:t>
            </a:r>
            <a:endParaRPr kumimoji="0" lang="en-US" altLang="ko-KR" sz="3200" b="1" dirty="0">
              <a:solidFill>
                <a:srgbClr val="0000CC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828800" y="1295400"/>
            <a:ext cx="716280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b="1" dirty="0">
                <a:solidFill>
                  <a:srgbClr val="0000CC"/>
                </a:solidFill>
              </a:rPr>
              <a:t>=One point for your team</a:t>
            </a:r>
            <a:endParaRPr kumimoji="0" lang="en-US" altLang="ko-KR" sz="3200" b="1" dirty="0">
              <a:solidFill>
                <a:srgbClr val="0000CC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52600" y="1981200"/>
            <a:ext cx="7162800" cy="618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3200" b="1" dirty="0">
                <a:solidFill>
                  <a:srgbClr val="0000CC"/>
                </a:solidFill>
              </a:rPr>
              <a:t>=Two points for your team</a:t>
            </a:r>
            <a:endParaRPr kumimoji="0" lang="en-US" altLang="ko-KR" sz="3200" b="1" dirty="0">
              <a:solidFill>
                <a:srgbClr val="0000CC"/>
              </a:solidFill>
            </a:endParaRPr>
          </a:p>
        </p:txBody>
      </p:sp>
      <p:pic>
        <p:nvPicPr>
          <p:cNvPr id="20" name="Picture 36" descr="C:\Documents and Settings\User\Local Settings\Temporary Internet Files\Content.IE5\RSAEPR2N\MMj0282993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5867400"/>
            <a:ext cx="1085850" cy="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9" name="suctio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8" name="Group 36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929755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2310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1" action="ppaction://hlinksldjump"/>
                        </a:rPr>
                        <a:t>1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2" action="ppaction://hlinksldjump"/>
                        </a:rPr>
                        <a:t>2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3" action="ppaction://hlinksldjump"/>
                        </a:rPr>
                        <a:t>3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4" action="ppaction://hlinksldjump"/>
                        </a:rPr>
                        <a:t>4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2308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5" action="ppaction://hlinksldjump"/>
                        </a:rPr>
                        <a:t>5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6" action="ppaction://hlinksldjump"/>
                        </a:rPr>
                        <a:t>6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7" action="ppaction://hlinksldjump"/>
                        </a:rPr>
                        <a:t>7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8" action="ppaction://hlinksldjump"/>
                        </a:rPr>
                        <a:t>8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2310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9" action="ppaction://hlinksldjump"/>
                        </a:rPr>
                        <a:t>9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10" action="ppaction://hlinksldjump"/>
                        </a:rPr>
                        <a:t>10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11" action="ppaction://hlinksldjump"/>
                        </a:rPr>
                        <a:t>11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Eras Bold ITC" pitchFamily="34" charset="0"/>
                          <a:ea typeface="(한)문화방송"/>
                          <a:cs typeface="(한)문화방송"/>
                          <a:hlinkClick r:id="rId12" action="ppaction://hlinksldjump"/>
                        </a:rPr>
                        <a:t>12</a:t>
                      </a:r>
                      <a:endParaRPr kumimoji="0" lang="en-US" altLang="ko-KR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Eras Bold ITC" pitchFamily="34" charset="0"/>
                        <a:ea typeface="(한)문화방송"/>
                        <a:cs typeface="(한)문화방송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 descr="mtsc11558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40882" y="6019800"/>
            <a:ext cx="1003118" cy="100311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5" name="suctio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MCSY01850_0000[1]">
            <a:hlinkClick r:id="" action="ppaction://noaction">
              <a:snd r:embed="rId2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3286125" cy="31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435" y="533400"/>
            <a:ext cx="8305165" cy="3310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latinLnBrk="0"/>
            <a:r>
              <a:rPr lang="en-US" altLang="zh-CN" sz="4000" b="1" dirty="0">
                <a:solidFill>
                  <a:schemeClr val="bg1"/>
                </a:solidFill>
                <a:sym typeface="+mn-ea"/>
              </a:rPr>
              <a:t>After the rainstorm, the neighborhood was _________. __________</a:t>
            </a:r>
            <a:r>
              <a:rPr lang="en-US" altLang="zh-CN" sz="4000" b="1" dirty="0" smtClean="0">
                <a:solidFill>
                  <a:schemeClr val="bg1"/>
                </a:solidFill>
                <a:sym typeface="+mn-ea"/>
              </a:rPr>
              <a:t>, ______________</a:t>
            </a:r>
            <a:r>
              <a:rPr lang="en-US" altLang="zh-CN" sz="4400" b="1" dirty="0">
                <a:solidFill>
                  <a:schemeClr val="bg1"/>
                </a:solidFill>
                <a:sym typeface="+mn-ea"/>
              </a:rPr>
              <a:t> and rubbish </a:t>
            </a:r>
            <a:r>
              <a:rPr lang="en-US" altLang="zh-CN" sz="4000" b="1" dirty="0">
                <a:solidFill>
                  <a:schemeClr val="bg1"/>
                </a:solidFill>
                <a:sym typeface="+mn-ea"/>
              </a:rPr>
              <a:t>were everywhere.</a:t>
            </a:r>
            <a:endParaRPr lang="en-US" altLang="zh-CN" sz="4000" b="1" dirty="0">
              <a:solidFill>
                <a:schemeClr val="bg1"/>
              </a:solidFill>
              <a:sym typeface="+mn-ea"/>
            </a:endParaRPr>
          </a:p>
          <a:p>
            <a:pPr latinLnBrk="0"/>
            <a:endParaRPr kumimoji="0" lang="en-US" altLang="zh-CN" sz="40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3000" y="1143000"/>
            <a:ext cx="2921635" cy="816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in a mess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381000" y="1752600"/>
            <a:ext cx="3321050" cy="816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fallen trees</a:t>
            </a:r>
            <a:endParaRPr lang="en-US" altLang="zh-CN" sz="4400"/>
          </a:p>
        </p:txBody>
      </p:sp>
      <p:sp>
        <p:nvSpPr>
          <p:cNvPr id="5" name="文本框 4"/>
          <p:cNvSpPr txBox="1"/>
          <p:nvPr/>
        </p:nvSpPr>
        <p:spPr>
          <a:xfrm>
            <a:off x="3962400" y="1752600"/>
            <a:ext cx="4498340" cy="816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broken windows</a:t>
            </a:r>
            <a:endParaRPr lang="en-US" altLang="zh-CN" sz="4400"/>
          </a:p>
        </p:txBody>
      </p:sp>
    </p:spTree>
  </p:cSld>
  <p:clrMapOvr>
    <a:masterClrMapping/>
  </p:clrMapOvr>
  <p:transition>
    <p:sndAc>
      <p:stSnd>
        <p:snd r:embed="rId5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49530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055" y="1066800"/>
            <a:ext cx="870623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What was Ben’s mother doing before </a:t>
            </a:r>
            <a:endParaRPr kumimoji="0" lang="en-US" altLang="ko-KR" sz="3600" b="1" dirty="0" smtClean="0">
              <a:solidFill>
                <a:schemeClr val="bg1"/>
              </a:solidFill>
            </a:endParaRPr>
          </a:p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the storm?</a:t>
            </a:r>
            <a:endParaRPr kumimoji="0"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36" descr="C:\Documents and Settings\User\Local Settings\Temporary Internet Files\Content.IE5\RSAEPR2N\MMj028299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038600"/>
            <a:ext cx="457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57200" y="2286000"/>
            <a:ext cx="829437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</a:rPr>
              <a:t>She was making sure the flashlights and radio were working. She also put some candles and matches on the table. </a:t>
            </a:r>
            <a:endParaRPr lang="en-US" altLang="zh-CN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36" descr="C:\Documents and Settings\User\Local Settings\Temporary Internet Files\Content.IE5\RSAEPR2N\MMj0282993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419600"/>
            <a:ext cx="4131310" cy="25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73" y="533400"/>
            <a:ext cx="9086142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What did Ben’s family do after dinner?</a:t>
            </a:r>
            <a:endParaRPr kumimoji="0" lang="en-US" altLang="ko-KR" sz="3600" b="1" dirty="0" smtClean="0">
              <a:solidFill>
                <a:schemeClr val="bg1"/>
              </a:solidFill>
            </a:endParaRPr>
          </a:p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Did they have fun?</a:t>
            </a:r>
            <a:endParaRPr kumimoji="0" lang="en-US" altLang="ko-KR" sz="3600" b="1" dirty="0" smtClean="0">
              <a:solidFill>
                <a:schemeClr val="bg1"/>
              </a:solidFill>
            </a:endParaRPr>
          </a:p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Why?</a:t>
            </a:r>
            <a:endParaRPr kumimoji="0"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" y="2286000"/>
            <a:ext cx="8101965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</a:rPr>
              <a:t>They played a card game.</a:t>
            </a:r>
            <a:endParaRPr lang="en-US" altLang="zh-CN" sz="3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</a:rPr>
              <a:t>No, they didin't.</a:t>
            </a:r>
            <a:endParaRPr lang="en-US" altLang="zh-CN" sz="3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</a:rPr>
              <a:t>Because it was hard to have fun with a </a:t>
            </a:r>
            <a:endParaRPr lang="en-US" altLang="zh-CN" sz="3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</a:rPr>
              <a:t>serious storm happening outside.   </a:t>
            </a:r>
            <a:endParaRPr lang="en-US" altLang="zh-CN" sz="3600" b="1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MCSY01847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46482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990600"/>
            <a:ext cx="841929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4400" b="1" dirty="0" smtClean="0">
                <a:solidFill>
                  <a:schemeClr val="bg1"/>
                </a:solidFill>
              </a:rPr>
              <a:t>Where did this story happen?</a:t>
            </a:r>
            <a:endParaRPr kumimoji="0" lang="ko-KR" altLang="en-US" sz="4400" b="1" dirty="0">
              <a:solidFill>
                <a:schemeClr val="bg1"/>
              </a:solidFill>
            </a:endParaRPr>
          </a:p>
        </p:txBody>
      </p:sp>
      <p:sp>
        <p:nvSpPr>
          <p:cNvPr id="1434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6" name="文本框 1"/>
          <p:cNvSpPr txBox="1"/>
          <p:nvPr/>
        </p:nvSpPr>
        <p:spPr>
          <a:xfrm>
            <a:off x="509270" y="1847850"/>
            <a:ext cx="76447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</a:rPr>
              <a:t>It happened in Alabama.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오리">
            <a:hlinkClick r:id="" action="ppaction://noaction">
              <a:snd r:embed="rId2" name="바람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0"/>
            <a:ext cx="4191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424863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Times New Roman" pitchFamily="18" charset="0"/>
              </a:rPr>
              <a:t>Before the storm, strong winds </a:t>
            </a:r>
            <a:endParaRPr lang="en-US" altLang="zh-CN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Times New Roman" pitchFamily="18" charset="0"/>
              </a:rPr>
              <a:t>__________________ outside.</a:t>
            </a:r>
            <a:endParaRPr lang="en-US" altLang="zh-CN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Times New Roman" pitchFamily="18" charset="0"/>
              </a:rPr>
              <a:t>____________</a:t>
            </a:r>
            <a:r>
              <a:rPr lang="en-US" altLang="zh-CN" sz="3200" b="1" dirty="0">
                <a:solidFill>
                  <a:schemeClr val="bg1"/>
                </a:solidFill>
                <a:cs typeface="Times New Roman" pitchFamily="18" charset="0"/>
              </a:rPr>
              <a:t>were making the sky very </a:t>
            </a:r>
            <a:endParaRPr lang="en-US" altLang="zh-CN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Times New Roman" pitchFamily="18" charset="0"/>
              </a:rPr>
              <a:t>dark</a:t>
            </a:r>
            <a:r>
              <a:rPr lang="en-US" altLang="zh-CN" sz="3200" b="1" dirty="0">
                <a:solidFill>
                  <a:schemeClr val="bg1"/>
                </a:solidFill>
                <a:cs typeface="Times New Roman" pitchFamily="18" charset="0"/>
              </a:rPr>
              <a:t>. </a:t>
            </a:r>
            <a:endParaRPr lang="en-US" altLang="zh-CN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cs typeface="Times New Roman" pitchFamily="18" charset="0"/>
              </a:rPr>
              <a:t>___________________________, it </a:t>
            </a:r>
            <a:endParaRPr lang="en-US" altLang="zh-CN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cs typeface="Times New Roman" pitchFamily="18" charset="0"/>
              </a:rPr>
              <a:t>felt like </a:t>
            </a:r>
            <a:r>
              <a:rPr lang="en-US" altLang="zh-CN" sz="3200" b="1" dirty="0" smtClean="0">
                <a:solidFill>
                  <a:schemeClr val="bg1"/>
                </a:solidFill>
                <a:cs typeface="Times New Roman" pitchFamily="18" charset="0"/>
              </a:rPr>
              <a:t>midnight.</a:t>
            </a:r>
            <a:endParaRPr lang="en-US" altLang="zh-CN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1066800"/>
            <a:ext cx="4435475" cy="684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were blowing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381000" y="1676400"/>
            <a:ext cx="4435475" cy="684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Black clouds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457200" y="2819400"/>
            <a:ext cx="5528310" cy="684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With no light outside</a:t>
            </a:r>
            <a:endParaRPr lang="en-US" altLang="zh-CN" sz="3600"/>
          </a:p>
        </p:txBody>
      </p:sp>
    </p:spTree>
  </p:cSld>
  <p:clrMapOvr>
    <a:masterClrMapping/>
  </p:clrMapOvr>
  <p:transition>
    <p:sndAc>
      <p:stSnd>
        <p:snd r:embed="rId5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바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MCSY0184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4114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7424420" cy="2065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cs typeface="Times New Roman" pitchFamily="18" charset="0"/>
              </a:rPr>
              <a:t>Ben fell asleep when the wind</a:t>
            </a:r>
            <a:endParaRPr lang="en-US" altLang="zh-CN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cs typeface="Times New Roman" pitchFamily="18" charset="0"/>
              </a:rPr>
              <a:t>was _____________ at around 3:00 a.m.</a:t>
            </a:r>
            <a:endParaRPr lang="en-US" altLang="zh-CN" sz="36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0200" y="1905000"/>
            <a:ext cx="3610610" cy="6845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dying down</a:t>
            </a:r>
            <a:endParaRPr lang="en-US" altLang="zh-CN" sz="3600" b="1"/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038600"/>
            <a:ext cx="2447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762000"/>
            <a:ext cx="810029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When the rain started to beat the</a:t>
            </a:r>
            <a:endParaRPr kumimoji="0" lang="en-US" altLang="ko-KR" sz="3600" b="1" dirty="0" smtClean="0">
              <a:solidFill>
                <a:schemeClr val="bg1"/>
              </a:solidFill>
            </a:endParaRPr>
          </a:p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 windows, what was Ben doing?</a:t>
            </a:r>
            <a:endParaRPr kumimoji="0"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19137" y="1981200"/>
            <a:ext cx="8424863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was helping his mother make dinner.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533400"/>
            <a:ext cx="859562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What was Ben’s father doing before </a:t>
            </a:r>
            <a:endParaRPr kumimoji="0" lang="en-US" altLang="ko-KR" sz="3600" b="1" dirty="0" smtClean="0">
              <a:solidFill>
                <a:schemeClr val="bg1"/>
              </a:solidFill>
            </a:endParaRPr>
          </a:p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the storm?</a:t>
            </a:r>
            <a:endParaRPr kumimoji="0"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5" descr="MCSY01849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67000"/>
            <a:ext cx="426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1752600"/>
            <a:ext cx="8763000" cy="1407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was putting pieces of wood over the 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windows.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0535767_1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555" y="685800"/>
            <a:ext cx="6412230" cy="4518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548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no light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black clouds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右箭头 6"/>
          <p:cNvSpPr/>
          <p:nvPr/>
        </p:nvSpPr>
        <p:spPr>
          <a:xfrm flipV="1">
            <a:off x="3124200" y="5867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 flipV="1">
            <a:off x="5562600" y="5867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4"/>
          <p:cNvSpPr txBox="1"/>
          <p:nvPr/>
        </p:nvSpPr>
        <p:spPr>
          <a:xfrm>
            <a:off x="6096000" y="5486400"/>
            <a:ext cx="224155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midnight</a:t>
            </a:r>
            <a:endParaRPr lang="en-US" altLang="zh-C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" grpId="0" bldLvl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609600"/>
            <a:ext cx="662713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When Ben woke up, the sun </a:t>
            </a:r>
            <a:endParaRPr kumimoji="0" lang="en-US" altLang="ko-KR" sz="3600" b="1" dirty="0" smtClean="0">
              <a:solidFill>
                <a:schemeClr val="bg1"/>
              </a:solidFill>
            </a:endParaRPr>
          </a:p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________________.</a:t>
            </a:r>
            <a:endParaRPr kumimoji="0"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843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424863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 pitchFamily="18" charset="0"/>
              </a:rPr>
              <a:t>was rising.</a:t>
            </a:r>
            <a:endParaRPr lang="en-US" altLang="zh-CN" sz="36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0965" name="Picture 5" descr="MCSY0184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4114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SY0184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0"/>
            <a:ext cx="4267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762000"/>
            <a:ext cx="746069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What did Ben’s family do after </a:t>
            </a:r>
            <a:endParaRPr kumimoji="0" lang="en-US" altLang="ko-KR" sz="3600" b="1" dirty="0" smtClean="0">
              <a:solidFill>
                <a:schemeClr val="bg1"/>
              </a:solidFill>
            </a:endParaRPr>
          </a:p>
          <a:p>
            <a:pPr latinLnBrk="0"/>
            <a:r>
              <a:rPr kumimoji="0" lang="en-US" altLang="ko-KR" sz="3600" b="1" dirty="0" smtClean="0">
                <a:solidFill>
                  <a:schemeClr val="bg1"/>
                </a:solidFill>
              </a:rPr>
              <a:t>the rainstorm?</a:t>
            </a:r>
            <a:endParaRPr kumimoji="0"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946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57200" y="2057400"/>
            <a:ext cx="8424863" cy="1407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They joined the neighbors to help clean 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up the neighborhood together.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7" y="1371600"/>
            <a:ext cx="8424863" cy="2065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0000CC"/>
                </a:solidFill>
                <a:cs typeface="Times New Roman" pitchFamily="18" charset="0"/>
              </a:rPr>
              <a:t>Although the storm __________________, it _________________________________________.</a:t>
            </a:r>
            <a:endParaRPr lang="en-US" altLang="zh-CN" sz="3600" b="1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46088" name="Picture 8" descr="오리">
            <a:hlinkClick r:id="" action="ppaction://noaction">
              <a:snd r:embed="rId3" name="바람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86200"/>
            <a:ext cx="4191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" y="1371600"/>
            <a:ext cx="8688705" cy="1407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broke many things apart</a:t>
            </a:r>
            <a:endParaRPr lang="en-US" altLang="zh-CN" sz="36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6200" y="2057400"/>
            <a:ext cx="8525510" cy="1407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 pitchFamily="18" charset="0"/>
              </a:rPr>
              <a:t>            brought families and </a:t>
            </a:r>
            <a:endParaRPr lang="en-US" altLang="zh-CN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 pitchFamily="18" charset="0"/>
              </a:rPr>
              <a:t>neighbors closer together</a:t>
            </a:r>
            <a:endParaRPr lang="en-US" altLang="zh-CN" sz="36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5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바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257800"/>
            <a:ext cx="1295400" cy="1219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838200"/>
            <a:ext cx="8372475" cy="1969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sz="4000" b="1" dirty="0">
                <a:solidFill>
                  <a:schemeClr val="bg1"/>
                </a:solidFill>
              </a:rPr>
              <a:t>Before the rain started,the </a:t>
            </a:r>
            <a:endParaRPr kumimoji="0" lang="en-US" sz="4000" b="1" dirty="0">
              <a:solidFill>
                <a:schemeClr val="bg1"/>
              </a:solidFill>
            </a:endParaRPr>
          </a:p>
          <a:p>
            <a:pPr latinLnBrk="0"/>
            <a:r>
              <a:rPr kumimoji="0" lang="en-US" sz="4000" b="1" dirty="0">
                <a:solidFill>
                  <a:schemeClr val="bg1"/>
                </a:solidFill>
              </a:rPr>
              <a:t>TV news reported that</a:t>
            </a:r>
            <a:endParaRPr kumimoji="0" lang="en-US" sz="4000" b="1" dirty="0">
              <a:solidFill>
                <a:schemeClr val="bg1"/>
              </a:solidFill>
            </a:endParaRPr>
          </a:p>
          <a:p>
            <a:pPr latinLnBrk="0"/>
            <a:r>
              <a:rPr kumimoji="0" lang="en-US" sz="4000" b="1" dirty="0">
                <a:solidFill>
                  <a:schemeClr val="bg1"/>
                </a:solidFill>
              </a:rPr>
              <a:t>_________________________.</a:t>
            </a:r>
            <a:endParaRPr kumimoji="0"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MCSY0184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46482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38517" y="1981200"/>
            <a:ext cx="8424863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 pitchFamily="18" charset="0"/>
              </a:rPr>
              <a:t>a heavy rainstorm was in the area</a:t>
            </a:r>
            <a:endParaRPr lang="en-US" altLang="zh-CN" sz="36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" y="457200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Free talk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695" y="2133600"/>
            <a:ext cx="7446645" cy="215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CC"/>
                </a:solidFill>
              </a:rPr>
              <a:t>What other disasters(</a:t>
            </a:r>
            <a:r>
              <a:rPr lang="zh-CN" altLang="en-US" sz="4400" b="1" dirty="0" smtClean="0">
                <a:solidFill>
                  <a:srgbClr val="0000CC"/>
                </a:solidFill>
                <a:ea typeface="宋体" charset="0"/>
              </a:rPr>
              <a:t>灾难</a:t>
            </a:r>
            <a:r>
              <a:rPr lang="en-US" altLang="zh-CN" sz="4400" b="1" dirty="0" smtClean="0">
                <a:solidFill>
                  <a:srgbClr val="0000CC"/>
                </a:solidFill>
              </a:rPr>
              <a:t>) can bring people closer </a:t>
            </a:r>
            <a:endParaRPr lang="en-US" altLang="zh-CN" sz="4400" b="1" dirty="0" smtClean="0">
              <a:solidFill>
                <a:srgbClr val="0000CC"/>
              </a:solidFill>
            </a:endParaRPr>
          </a:p>
          <a:p>
            <a:r>
              <a:rPr lang="en-US" altLang="zh-CN" sz="4400" b="1" dirty="0" smtClean="0">
                <a:solidFill>
                  <a:srgbClr val="0000CC"/>
                </a:solidFill>
              </a:rPr>
              <a:t>together?</a:t>
            </a:r>
            <a:endParaRPr lang="zh-CN" altLang="en-US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U401P4T426D181309F16470DT201303071059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724400"/>
            <a:ext cx="3126740" cy="210883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514600" y="2438400"/>
            <a:ext cx="4419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Disasters can </a:t>
            </a:r>
            <a:endParaRPr lang="en-US" altLang="zh-CN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bring us closer together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00600" y="1752600"/>
            <a:ext cx="0" cy="60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19400" y="2133600"/>
            <a:ext cx="457200" cy="457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0" y="1981200"/>
            <a:ext cx="304800" cy="60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752600" y="3581400"/>
            <a:ext cx="609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953000" y="4648200"/>
            <a:ext cx="0" cy="60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010400" y="3429000"/>
            <a:ext cx="76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819400" y="4419600"/>
            <a:ext cx="533400" cy="609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48400" y="4419600"/>
            <a:ext cx="381000" cy="5334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 descr="59a7e337g70f70010e946&amp;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0"/>
            <a:ext cx="2667000" cy="2119153"/>
          </a:xfrm>
          <a:prstGeom prst="rect">
            <a:avLst/>
          </a:prstGeom>
        </p:spPr>
      </p:pic>
      <p:pic>
        <p:nvPicPr>
          <p:cNvPr id="12" name="图片 11" descr="1331152580_UydI2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8690" y="0"/>
            <a:ext cx="3115310" cy="2133600"/>
          </a:xfrm>
          <a:prstGeom prst="rect">
            <a:avLst/>
          </a:prstGeom>
        </p:spPr>
      </p:pic>
      <p:pic>
        <p:nvPicPr>
          <p:cNvPr id="13" name="图片 12" descr="20140326122230-321860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4793179"/>
            <a:ext cx="3103176" cy="2064821"/>
          </a:xfrm>
          <a:prstGeom prst="rect">
            <a:avLst/>
          </a:prstGeom>
        </p:spPr>
      </p:pic>
      <p:pic>
        <p:nvPicPr>
          <p:cNvPr id="17" name="图片 16" descr="u=2981760724,2366936014&amp;fm=21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992755" cy="2133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200" y="1524000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flood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6172299"/>
            <a:ext cx="2590800" cy="640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snowstorm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6211669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drought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524000"/>
            <a:ext cx="2743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fire disaster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524000"/>
            <a:ext cx="259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earthquake</a:t>
            </a:r>
            <a:endParaRPr lang="zh-C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2895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2743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" y="2438400"/>
            <a:ext cx="3716655" cy="61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Protect ourselves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200" y="3657600"/>
            <a:ext cx="3716655" cy="61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Help each other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26" name="图片 25" descr="1000179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2155" y="4759325"/>
            <a:ext cx="2842260" cy="2132330"/>
          </a:xfrm>
          <a:prstGeom prst="rect">
            <a:avLst/>
          </a:prstGeom>
        </p:spPr>
      </p:pic>
      <p:sp>
        <p:nvSpPr>
          <p:cNvPr id="27" name="TextBox 19"/>
          <p:cNvSpPr txBox="1"/>
          <p:nvPr/>
        </p:nvSpPr>
        <p:spPr>
          <a:xfrm>
            <a:off x="3505200" y="6248499"/>
            <a:ext cx="2057400" cy="6400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typhoon</a:t>
            </a:r>
            <a:endParaRPr lang="en-US" altLang="zh-C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bldLvl="0" animBg="1"/>
      <p:bldP spid="20" grpId="0" animBg="1"/>
      <p:bldP spid="21" grpId="0" animBg="1"/>
      <p:bldP spid="22" grpId="0" animBg="1"/>
      <p:bldP spid="3" grpId="0"/>
      <p:bldP spid="10" grpId="0"/>
      <p:bldP spid="27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228600"/>
            <a:ext cx="469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Make posters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908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Please work in groups and make some posters.</a:t>
            </a:r>
            <a:endParaRPr lang="en-US" altLang="zh-CN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will have 5 minutes.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How can we help each other in times of difficulty?</a:t>
            </a:r>
            <a:endParaRPr lang="zh-CN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600" y="4495800"/>
            <a:ext cx="3544570" cy="68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useful phrases:</a:t>
            </a:r>
            <a:endParaRPr lang="en-US" altLang="zh-CN" sz="3600" b="1"/>
          </a:p>
        </p:txBody>
      </p:sp>
      <p:sp>
        <p:nvSpPr>
          <p:cNvPr id="6" name="文本框 5"/>
          <p:cNvSpPr txBox="1"/>
          <p:nvPr/>
        </p:nvSpPr>
        <p:spPr>
          <a:xfrm>
            <a:off x="1244600" y="5168900"/>
            <a:ext cx="713740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</a:rPr>
              <a:t>cheer up              give away</a:t>
            </a:r>
            <a:endParaRPr lang="en-US" altLang="zh-CN" sz="3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</a:rPr>
              <a:t>help...do              </a:t>
            </a:r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charset="0"/>
              </a:rPr>
              <a:t>clean up</a:t>
            </a:r>
            <a:endParaRPr lang="en-US" altLang="zh-CN" sz="3600" b="1">
              <a:solidFill>
                <a:srgbClr val="0000CC"/>
              </a:solidFill>
              <a:latin typeface="Times New Roman" pitchFamily="18" charset="0"/>
              <a:ea typeface="宋体" charset="0"/>
            </a:endParaRPr>
          </a:p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宋体" charset="0"/>
              </a:rPr>
              <a:t>volunteer to ...    share...    </a:t>
            </a:r>
            <a:endParaRPr lang="en-US" altLang="zh-CN" sz="3600" b="1">
              <a:solidFill>
                <a:srgbClr val="0000CC"/>
              </a:solidFill>
              <a:latin typeface="Times New Roman" pitchFamily="18" charset="0"/>
              <a:ea typeface="宋体" charset="0"/>
            </a:endParaRPr>
          </a:p>
        </p:txBody>
      </p:sp>
      <p:pic>
        <p:nvPicPr>
          <p:cNvPr id="8" name="纯音乐-天空之城(八音盒版 钢琴版).mp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54102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1">
                <p:cTn id="21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48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0200" y="2590800"/>
            <a:ext cx="628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Enjoy our posters!</a:t>
            </a:r>
            <a:endParaRPr lang="zh-CN" alt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7685" y="1676400"/>
            <a:ext cx="8006715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00CC"/>
                </a:solidFill>
                <a:latin typeface="Times New Roman" pitchFamily="18" charset="0"/>
              </a:rPr>
              <a:t>If you light a lamp for somebody, it will also brighten your path.</a:t>
            </a:r>
            <a:endParaRPr lang="zh-CN" altLang="en-US" sz="3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zh-CN" altLang="en-US" sz="3600" b="1">
                <a:solidFill>
                  <a:schemeClr val="bg1"/>
                </a:solidFill>
                <a:latin typeface="宋体" charset="0"/>
                <a:ea typeface="宋体" charset="0"/>
              </a:rPr>
              <a:t>为别人点一盏灯，照亮别人，也照亮了自己。</a:t>
            </a:r>
            <a:endParaRPr lang="zh-CN" altLang="en-US" sz="3600" b="1">
              <a:solidFill>
                <a:schemeClr val="bg1"/>
              </a:solidFill>
              <a:latin typeface="宋体" charset="0"/>
              <a:ea typeface="宋体" charset="0"/>
            </a:endParaRPr>
          </a:p>
          <a:p>
            <a:endParaRPr lang="zh-CN" altLang="en-US" sz="3600" b="1">
              <a:solidFill>
                <a:schemeClr val="bg1"/>
              </a:solidFill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0"/>
            <a:ext cx="8983980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All students: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the passage aloud.</a:t>
            </a:r>
            <a:endParaRPr lang="en-US" altLang="zh-CN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Make at least 5 sentences by using the </a:t>
            </a:r>
            <a:endParaRPr lang="en-US" altLang="zh-CN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key points of this class.</a:t>
            </a:r>
            <a:endParaRPr lang="en-US" altLang="zh-CN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altLang="zh-C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Optional homework</a:t>
            </a:r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l"/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Search more information about how to   help people in difficulties in right ways.</a:t>
            </a:r>
            <a:endParaRPr lang="en-US" altLang="zh-CN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endParaRPr lang="en-US" altLang="zh-C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" y="533400"/>
            <a:ext cx="3558540" cy="75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660066"/>
                </a:solidFill>
              </a:rPr>
              <a:t>Homework</a:t>
            </a:r>
            <a:endParaRPr lang="en-US" altLang="zh-CN" sz="4000" b="1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16093_1372317603UfW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962400"/>
            <a:ext cx="3810000" cy="2714625"/>
          </a:xfrm>
        </p:spPr>
      </p:pic>
      <p:sp>
        <p:nvSpPr>
          <p:cNvPr id="6" name="TextBox 5"/>
          <p:cNvSpPr txBox="1"/>
          <p:nvPr/>
        </p:nvSpPr>
        <p:spPr>
          <a:xfrm>
            <a:off x="4495800" y="14478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Strong winds  are blowing.</a:t>
            </a:r>
            <a:endParaRPr lang="en-US" altLang="zh-CN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blow v.</a:t>
            </a:r>
            <a:r>
              <a:rPr lang="en-US" altLang="zh-CN" sz="4000" b="1" dirty="0" smtClean="0">
                <a:solidFill>
                  <a:srgbClr val="660066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zh-CN" altLang="en-US" sz="4000" b="1" dirty="0" smtClean="0">
                <a:solidFill>
                  <a:srgbClr val="660066"/>
                </a:solidFill>
                <a:latin typeface="+mj-ea"/>
                <a:ea typeface="+mj-ea"/>
                <a:cs typeface="Times New Roman" pitchFamily="18" charset="0"/>
              </a:rPr>
              <a:t>吹，风吹</a:t>
            </a:r>
            <a:endParaRPr lang="zh-CN" altLang="en-US" sz="4000" b="1" dirty="0">
              <a:solidFill>
                <a:srgbClr val="660066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6482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The rain </a:t>
            </a:r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beat</a:t>
            </a:r>
            <a:r>
              <a:rPr lang="en-US" altLang="zh-CN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 heavily </a:t>
            </a:r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against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the windows.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 descr="U10746P1333DT201505130927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3743325" cy="235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0535767_150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084830" cy="2521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2450" y="4295775"/>
            <a:ext cx="3163570" cy="159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the electricity may be turned off</a:t>
            </a:r>
            <a:endParaRPr lang="en-US" altLang="zh-CN" sz="3200" b="1"/>
          </a:p>
        </p:txBody>
      </p:sp>
      <p:sp>
        <p:nvSpPr>
          <p:cNvPr id="8" name="右箭头 7"/>
          <p:cNvSpPr/>
          <p:nvPr/>
        </p:nvSpPr>
        <p:spPr>
          <a:xfrm>
            <a:off x="4191000" y="2819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2693647_16370332617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495800"/>
            <a:ext cx="3200400" cy="2109354"/>
          </a:xfrm>
          <a:prstGeom prst="rect">
            <a:avLst/>
          </a:prstGeom>
        </p:spPr>
      </p:pic>
      <p:pic>
        <p:nvPicPr>
          <p:cNvPr id="10" name="图片 9" descr="8724787_14453227315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86000"/>
            <a:ext cx="3200400" cy="2057400"/>
          </a:xfrm>
          <a:prstGeom prst="rect">
            <a:avLst/>
          </a:prstGeom>
        </p:spPr>
      </p:pic>
      <p:pic>
        <p:nvPicPr>
          <p:cNvPr id="11" name="图片 10" descr="t013e1672fac2653ad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81000"/>
            <a:ext cx="3235008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1524000"/>
            <a:ext cx="205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candles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3810000"/>
            <a:ext cx="2438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flashlights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943600"/>
            <a:ext cx="205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matches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50292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break things apart</a:t>
            </a:r>
            <a:endParaRPr lang="en-US" altLang="zh-CN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4000" b="1" dirty="0" smtClean="0">
                <a:latin typeface="+mj-ea"/>
                <a:ea typeface="+mj-ea"/>
                <a:cs typeface="Times New Roman" pitchFamily="18" charset="0"/>
              </a:rPr>
              <a:t>          </a:t>
            </a:r>
            <a:r>
              <a:rPr lang="en-US" altLang="zh-CN" sz="4000" b="1" dirty="0" smtClean="0">
                <a:solidFill>
                  <a:srgbClr val="0000CC"/>
                </a:solidFill>
                <a:latin typeface="Times New Roman" pitchFamily="18" charset="0"/>
                <a:ea typeface="hakuyoxingshu7000" pitchFamily="2" charset="-122"/>
                <a:cs typeface="Times New Roman" pitchFamily="18" charset="0"/>
              </a:rPr>
              <a:t>adv.</a:t>
            </a:r>
            <a:r>
              <a:rPr lang="en-US" altLang="zh-CN" sz="4000" b="1" dirty="0" smtClean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zh-CN" altLang="en-US" sz="4000" b="1" dirty="0" smtClean="0">
                <a:latin typeface="+mj-ea"/>
                <a:ea typeface="+mj-ea"/>
                <a:cs typeface="Times New Roman" pitchFamily="18" charset="0"/>
              </a:rPr>
              <a:t>分离，分开</a:t>
            </a:r>
            <a:endParaRPr lang="zh-CN" altLang="en-US" sz="4000" b="1" dirty="0">
              <a:latin typeface="+mj-ea"/>
              <a:ea typeface="+mj-ea"/>
              <a:cs typeface="Times New Roman" pitchFamily="18" charset="0"/>
            </a:endParaRPr>
          </a:p>
        </p:txBody>
      </p:sp>
      <p:pic>
        <p:nvPicPr>
          <p:cNvPr id="7" name="图片 6" descr="u=3581675683,2460461919&amp;fm=2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581207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4291326201208152227530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609600"/>
            <a:ext cx="3810000" cy="3962400"/>
          </a:xfrm>
          <a:prstGeom prst="rect">
            <a:avLst/>
          </a:prstGeom>
        </p:spPr>
      </p:pic>
      <p:pic>
        <p:nvPicPr>
          <p:cNvPr id="5" name="图片 4" descr="U10746P1333DT201505130927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3962400" cy="39624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4343400" y="2362200"/>
            <a:ext cx="685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510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die down </a:t>
            </a:r>
            <a:r>
              <a:rPr lang="zh-CN" altLang="en-US" sz="4000" b="1" dirty="0" smtClean="0">
                <a:solidFill>
                  <a:srgbClr val="660066"/>
                </a:solidFill>
                <a:latin typeface="+mj-ea"/>
                <a:ea typeface="+mj-ea"/>
                <a:cs typeface="Times New Roman" pitchFamily="18" charset="0"/>
              </a:rPr>
              <a:t>逐渐变弱，逐渐消失</a:t>
            </a:r>
            <a:endParaRPr lang="zh-CN" altLang="en-US" sz="4000" b="1" dirty="0">
              <a:solidFill>
                <a:srgbClr val="660066"/>
              </a:solidFill>
              <a:latin typeface="+mj-ea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40206208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270804" cy="7162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6800" y="2971800"/>
            <a:ext cx="2895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Times New Roman" pitchFamily="18" charset="0"/>
                <a:cs typeface="Times New Roman" pitchFamily="18" charset="0"/>
              </a:rPr>
              <a:t>in a mess</a:t>
            </a:r>
            <a:endParaRPr lang="zh-CN" alt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57400" y="990600"/>
            <a:ext cx="20574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239000" y="533400"/>
            <a:ext cx="20574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67000" y="4343400"/>
            <a:ext cx="20574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fallen trees</a:t>
            </a:r>
            <a:endParaRPr lang="zh-CN" alt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broken windows</a:t>
            </a:r>
            <a:endParaRPr lang="zh-CN" alt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61501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rubbish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1200000000481121749196440305_s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752600" y="2438400"/>
            <a:ext cx="4050665" cy="1632585"/>
          </a:xfrm>
          <a:prstGeom prst="wedgeRectCallout">
            <a:avLst>
              <a:gd name="adj1" fmla="val 62130"/>
              <a:gd name="adj2" fmla="val 9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Alabama</a:t>
            </a:r>
            <a:endParaRPr lang="en-US" altLang="zh-CN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亚拉巴马州（美国）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5167</Words>
  <Application>WPS 演示</Application>
  <PresentationFormat>全屏显示(4:3)</PresentationFormat>
  <Paragraphs>423</Paragraphs>
  <Slides>40</Slides>
  <Notes>1</Notes>
  <HiddenSlides>0</HiddenSlides>
  <MMClips>12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테크닉</vt:lpstr>
      <vt:lpstr>PowerPoint 演示文稿</vt:lpstr>
      <vt:lpstr>What's the video about?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Task 1 Read Para 1&amp;2 and fill in the blanks</vt:lpstr>
      <vt:lpstr>Task 2 Read Para 3 and fill in the blanks</vt:lpstr>
      <vt:lpstr>Task 3 Read Para 4 and fill in the blanks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157</cp:revision>
  <dcterms:created xsi:type="dcterms:W3CDTF">2006-09-11T05:04:00Z</dcterms:created>
  <dcterms:modified xsi:type="dcterms:W3CDTF">2016-03-30T03:17:07Z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