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68" r:id="rId3"/>
    <p:sldId id="285" r:id="rId4"/>
    <p:sldId id="287" r:id="rId5"/>
    <p:sldId id="300" r:id="rId6"/>
    <p:sldId id="301" r:id="rId7"/>
    <p:sldId id="302" r:id="rId8"/>
    <p:sldId id="303" r:id="rId9"/>
    <p:sldId id="290" r:id="rId10"/>
    <p:sldId id="304" r:id="rId11"/>
    <p:sldId id="306" r:id="rId12"/>
    <p:sldId id="305" r:id="rId13"/>
    <p:sldId id="307" r:id="rId14"/>
    <p:sldId id="320" r:id="rId15"/>
    <p:sldId id="321" r:id="rId16"/>
    <p:sldId id="309" r:id="rId17"/>
    <p:sldId id="308" r:id="rId18"/>
    <p:sldId id="310" r:id="rId19"/>
    <p:sldId id="315" r:id="rId20"/>
    <p:sldId id="314" r:id="rId21"/>
    <p:sldId id="316" r:id="rId22"/>
    <p:sldId id="317" r:id="rId23"/>
    <p:sldId id="319" r:id="rId24"/>
    <p:sldId id="292" r:id="rId25"/>
    <p:sldId id="311" r:id="rId27"/>
    <p:sldId id="313" r:id="rId28"/>
    <p:sldId id="297" r:id="rId29"/>
  </p:sldIdLst>
  <p:sldSz cx="9144000" cy="6858000" type="screen4x3"/>
  <p:notesSz cx="6807200" cy="9906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2F2F2"/>
    <a:srgbClr val="FF3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0" autoAdjust="0"/>
    <p:restoredTop sz="94667" autoAdjust="0"/>
  </p:normalViewPr>
  <p:slideViewPr>
    <p:cSldViewPr>
      <p:cViewPr>
        <p:scale>
          <a:sx n="100" d="100"/>
          <a:sy n="100" d="100"/>
        </p:scale>
        <p:origin x="-1632" y="-558"/>
      </p:cViewPr>
      <p:guideLst>
        <p:guide orient="horz" pos="1434"/>
        <p:guide orient="horz" pos="3385"/>
        <p:guide orient="horz" pos="2160"/>
        <p:guide pos="2880"/>
        <p:guide pos="4876"/>
        <p:guide pos="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71453-BD20-4358-90A4-8EFD0C00991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B48A0-4E36-45FE-A245-F98BE230932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研究方法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B48A0-4E36-45FE-A245-F98BE23093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518EF-81F2-4DCA-95EC-C7430A1785C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9904A-9C25-47A3-9575-E9968C6F08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图片 110" descr="logo标带字.png"/>
          <p:cNvPicPr>
            <a:picLocks noChangeAspect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5364055" y="6077720"/>
            <a:ext cx="3682535" cy="440829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118" name="矩形 117"/>
          <p:cNvSpPr/>
          <p:nvPr/>
        </p:nvSpPr>
        <p:spPr>
          <a:xfrm>
            <a:off x="1892240" y="2838897"/>
            <a:ext cx="5416064" cy="131018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zh-CN" sz="4000" dirty="0"/>
              <a:t>编写特点与教学关注</a:t>
            </a:r>
            <a:endParaRPr lang="zh-CN" altLang="zh-CN" sz="4000" dirty="0"/>
          </a:p>
        </p:txBody>
      </p:sp>
      <p:sp>
        <p:nvSpPr>
          <p:cNvPr id="119" name="矩形 118"/>
          <p:cNvSpPr/>
          <p:nvPr/>
        </p:nvSpPr>
        <p:spPr>
          <a:xfrm>
            <a:off x="539552" y="1829563"/>
            <a:ext cx="8136904" cy="8229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zh-CN" sz="4800" b="1" dirty="0" smtClean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部编中国</a:t>
            </a:r>
            <a:r>
              <a:rPr lang="zh-CN" altLang="zh-CN" sz="4800" b="1" dirty="0">
                <a:ln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历史七年级教科书</a:t>
            </a:r>
            <a:endParaRPr lang="zh-CN" altLang="en-US" sz="4800" b="1" dirty="0">
              <a:ln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88000" dist="50800" dir="5040000" algn="tl">
                  <a:srgbClr val="8064A2">
                    <a:tint val="80000"/>
                    <a:satMod val="250000"/>
                    <a:alpha val="45000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125782" y="4364857"/>
            <a:ext cx="3046618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zh-CN" altLang="en-US" sz="24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余桂元</a:t>
            </a:r>
            <a:endParaRPr lang="en-US" altLang="zh-CN" sz="2400" kern="0" dirty="0" smtClean="0">
              <a:solidFill>
                <a:schemeClr val="accent3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CN" sz="2000" kern="0" dirty="0" smtClean="0">
              <a:solidFill>
                <a:schemeClr val="accent3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altLang="zh-CN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2016</a:t>
            </a:r>
            <a:r>
              <a:rPr lang="zh-CN" altLang="en-US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年</a:t>
            </a:r>
            <a:r>
              <a:rPr lang="en-US" altLang="zh-CN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10</a:t>
            </a:r>
            <a:r>
              <a:rPr lang="zh-CN" altLang="en-US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月</a:t>
            </a:r>
            <a:r>
              <a:rPr lang="en-US" altLang="zh-CN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17</a:t>
            </a:r>
            <a:r>
              <a:rPr lang="zh-CN" altLang="en-US" sz="2000" kern="0" dirty="0" smtClean="0">
                <a:solidFill>
                  <a:schemeClr val="accent3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Arial" panose="020B0604020202020204" pitchFamily="34" charset="0"/>
              </a:rPr>
              <a:t>日</a:t>
            </a:r>
            <a:endParaRPr lang="zh-CN" altLang="en-US" sz="2000" kern="0" dirty="0">
              <a:solidFill>
                <a:schemeClr val="accent3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Arial" panose="020B0604020202020204" pitchFamily="34" charset="0"/>
            </a:endParaRPr>
          </a:p>
        </p:txBody>
      </p:sp>
      <p:pic>
        <p:nvPicPr>
          <p:cNvPr id="122" name="Picture 3" descr="C:\Users\jiuxi\Desktop\6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853" y="4644582"/>
            <a:ext cx="456215" cy="45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/>
      <p:bldP spid="1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23528" y="1412776"/>
            <a:ext cx="24482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1.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点：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虽然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整套教科书给出了比较清晰的历史发展线索，即通常所说的“线”，但七年级教科书并不追求历史学科体系的完整性。我们更加关注的是那些最基本、最典型的历史人物、历史事件和历史现象，即人们常说的具有典型意义的“点”。教科书采取的是“点线结合，以点带面”的编排方式。总体而言，增加的少，删减的多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44019" y="2852936"/>
            <a:ext cx="57606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农业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与农学：品种产量、农具农技、水利、历法农书（七上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p72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农历与节气）；手工业：门类、技术、产品；商业：城市、交通、货币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原始农业（最早的水稻）、两汉时期的经济、隋唐经济与科技等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精神文明：思想、科技、文学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艺术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lvl="1"/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如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：先秦时期的科学技术（医学、天文、历法）、文学艺术（诗经与楚辞、绘画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两汉经济、盛唐气象、重文轻武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67261" y="1562889"/>
            <a:ext cx="604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删减了有关经济史、科技史、文化史的若干知识点。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23528" y="1412776"/>
            <a:ext cx="244827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2.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由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若干点串起一条条线。每一条线，通常能纵向说明某一能方面、某一领域的问题。若干条线呈现历史全貌。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31840" y="1628800"/>
            <a:ext cx="57606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）统一多民族国家的起源、建立、发展、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巩固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东汉统治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、五代十国 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）中华文明的连绵不断：物质文明、精神文明、制度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文明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制度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文明：禅让制、世袭制、分封制、君主专制中央集权制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五种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社会形态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）人民群众历史作用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43622" y="4491122"/>
            <a:ext cx="57507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有些线索淡化了，有些线索有所加强、变得突出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3259782" y="2270775"/>
            <a:ext cx="5760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坚持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唯物史观，沿用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五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种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社会形态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学说；</a:t>
            </a:r>
            <a:endParaRPr lang="en-US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重视人民群众的历史作用，增加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农民起义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内容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淡化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了经济史、科技史、文化史；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中国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古代经济发展及其重心南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移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中外交往：从汉到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明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；</a:t>
            </a:r>
            <a:endParaRPr lang="en-US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沿边沿海：秦、汉、东晋南朝、宋、元、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明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67261" y="1562889"/>
            <a:ext cx="604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有些线索淡化了，有些线索有所加强、变得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突出。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528" y="1412776"/>
            <a:ext cx="244827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2.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由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若干点串起一条条线。每一条线，通常能纵向说明某一能方面、某一领域的问题。若干条线呈现历史全貌。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二、点线结合，呈现历史面貌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突出了若干重点</a:t>
            </a:r>
            <a:r>
              <a:rPr lang="zh-CN" alt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，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如：依法治国、国家意志、制度文明、主权意识（台湾、新疆、西藏、钓鱼岛、南海）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P64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丝绸之路路线图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p65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汉代海上丝绸之路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p85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东晋南朝海外贸易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p21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玄奘西行与回国路线图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p45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宋代海外贸易图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p63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元朝交通路线图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p72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郑和下西洋路线图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二、点线结合，呈现历史面貌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突出了若干重点</a:t>
            </a:r>
            <a:r>
              <a:rPr lang="zh-CN" altLang="en-US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，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仿宋_GB2312" panose="02010609030101010101" pitchFamily="49" charset="-122"/>
                <a:ea typeface="仿宋_GB2312" panose="02010609030101010101" pitchFamily="49" charset="-122"/>
              </a:rPr>
              <a:t>如：依法治国、国家意志、制度文明、主权意识（台湾、新疆、西藏、钓鱼岛、南海）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仿宋_GB2312" panose="02010609030101010101" pitchFamily="49" charset="-122"/>
              <a:ea typeface="仿宋_GB2312" panose="02010609030101010101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P43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45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秦朝疆域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p64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南海诸岛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七上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p65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西域都护管辖范围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p52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元朝疆域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p92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清朝疆域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七下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p93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钓鱼岛和南海诸岛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3251373" y="2420888"/>
            <a:ext cx="57606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完善每条线上的缺项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，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能够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锻炼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学生的探究能力。</a:t>
            </a:r>
            <a:endParaRPr lang="en-US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农业文明：物质文明：农业文明主导下的农业、手工业和商业成就；社会生活：衣食住行。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玉器、瓷器、丝织业、中医中药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商业的发展货币的变迁：原始贝币、战国货币、秦半两、汉五铢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唐开元通宝、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宋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交子与会子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67261" y="1562889"/>
            <a:ext cx="6049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单元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概述的设置，弥补了知识点删减后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，</a:t>
            </a:r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上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出现的某些断点。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en-US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3528" y="1412776"/>
            <a:ext cx="244827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3.</a:t>
            </a:r>
            <a:r>
              <a:rPr lang="zh-CN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zh-CN" altLang="zh-CN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线结合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贯通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解释中国古代史上各个发展阶段以至整个古代历史的整体面貌，这就构成我们习惯上常所说的“面”。这样，就能收到“点线结合”“以点带面”的功效。这些线也许并不十分完整，但它们能给学生提供基本思路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三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>
                <a:solidFill>
                  <a:srgbClr val="FFC000"/>
                </a:solidFill>
              </a:rPr>
              <a:t>图文并茂，培养学科</a:t>
            </a:r>
            <a:r>
              <a:rPr lang="zh-CN" altLang="en-US" sz="3200" dirty="0" smtClean="0">
                <a:solidFill>
                  <a:srgbClr val="FFC000"/>
                </a:solidFill>
              </a:rPr>
              <a:t>感情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23528" y="1594540"/>
            <a:ext cx="23042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zh-CN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编者</a:t>
            </a:r>
            <a:r>
              <a:rPr lang="zh-CN" altLang="zh-CN" sz="2000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追求以通俗易懂的文字表述、格式各样的栏目和多姿多彩的图片，全方位地落实课标规定的知识点，呈现给学生图文并茂、赏心悦目、严谨科学的历史教科书，为学生养成对历史的感情</a:t>
            </a:r>
            <a:r>
              <a:rPr lang="zh-CN" altLang="zh-CN" sz="20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。</a:t>
            </a:r>
            <a:endParaRPr lang="zh-CN" altLang="zh-CN" sz="2000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1801" y="1772816"/>
            <a:ext cx="59046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有限而准确的</a:t>
            </a:r>
            <a:r>
              <a:rPr lang="zh-CN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知识</a:t>
            </a:r>
            <a:endParaRPr lang="en-US" altLang="zh-CN" sz="24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精、准、适、切</a:t>
            </a:r>
            <a:endParaRPr lang="en-US" altLang="zh-CN" sz="24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国外相关教学大纲和课程标准</a:t>
            </a:r>
            <a:endParaRPr lang="zh-CN" altLang="zh-CN" sz="24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简练清晰的历史地图（上册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18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幅，下册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17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幅）</a:t>
            </a:r>
            <a:endParaRPr lang="zh-CN" altLang="zh-CN" sz="24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3.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丰富多彩的插图（重点介绍）（上册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138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幅，下册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153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  <a:hlinkClick r:id="rId1" action="ppaction://hlinksldjump"/>
              </a:rPr>
              <a:t>幅）</a:t>
            </a:r>
            <a:endParaRPr lang="en-US" altLang="zh-CN" sz="24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4.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简练的图表</a:t>
            </a:r>
            <a:endParaRPr lang="zh-CN" altLang="zh-CN" sz="24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rgbClr val="FFC000"/>
                </a:solidFill>
              </a:rPr>
              <a:t>三、</a:t>
            </a:r>
            <a:r>
              <a:rPr lang="zh-CN" altLang="en-US" sz="3200" dirty="0">
                <a:solidFill>
                  <a:srgbClr val="FFC000"/>
                </a:solidFill>
              </a:rPr>
              <a:t>图文并茂，培养学科</a:t>
            </a:r>
            <a:r>
              <a:rPr lang="zh-CN" altLang="en-US" sz="3200" dirty="0" smtClean="0">
                <a:solidFill>
                  <a:srgbClr val="FFC000"/>
                </a:solidFill>
              </a:rPr>
              <a:t>感情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907704" y="1363707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丰富多彩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的插图（重点介绍</a:t>
            </a:r>
            <a:r>
              <a:rPr lang="zh-CN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24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上册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138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幅，下册</a:t>
            </a:r>
            <a:r>
              <a:rPr lang="en-US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153</a:t>
            </a:r>
            <a:r>
              <a:rPr lang="zh-CN" altLang="zh-CN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幅</a:t>
            </a:r>
            <a:r>
              <a:rPr lang="zh-CN" altLang="zh-CN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24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51720" y="2636912"/>
            <a:ext cx="5040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FFFF00"/>
                </a:solidFill>
              </a:rPr>
              <a:t>1.</a:t>
            </a:r>
            <a:r>
              <a:rPr lang="zh-CN" altLang="zh-CN" sz="2400" dirty="0" smtClean="0">
                <a:solidFill>
                  <a:srgbClr val="FFFF00"/>
                </a:solidFill>
              </a:rPr>
              <a:t>想象</a:t>
            </a:r>
            <a:r>
              <a:rPr lang="zh-CN" altLang="zh-CN" sz="2400" dirty="0">
                <a:solidFill>
                  <a:srgbClr val="FFFF00"/>
                </a:solidFill>
              </a:rPr>
              <a:t>画 </a:t>
            </a:r>
            <a:endParaRPr lang="en-US" altLang="zh-CN" sz="2400" dirty="0" smtClean="0">
              <a:solidFill>
                <a:srgbClr val="FFFF00"/>
              </a:solidFill>
            </a:endParaRPr>
          </a:p>
          <a:p>
            <a:endParaRPr lang="en-US" altLang="zh-CN" sz="2400" dirty="0" smtClean="0">
              <a:solidFill>
                <a:srgbClr val="FFFF00"/>
              </a:solidFill>
            </a:endParaRPr>
          </a:p>
          <a:p>
            <a:r>
              <a:rPr lang="en-US" altLang="zh-CN" sz="2400" dirty="0" smtClean="0">
                <a:solidFill>
                  <a:srgbClr val="FFFF00"/>
                </a:solidFill>
              </a:rPr>
              <a:t>2.</a:t>
            </a:r>
            <a:r>
              <a:rPr lang="zh-CN" altLang="zh-CN" sz="2400" dirty="0" smtClean="0">
                <a:solidFill>
                  <a:srgbClr val="FFFF00"/>
                </a:solidFill>
              </a:rPr>
              <a:t>文物图</a:t>
            </a:r>
            <a:endParaRPr lang="en-US" altLang="zh-CN" sz="2400" dirty="0" smtClean="0">
              <a:solidFill>
                <a:srgbClr val="FFFF00"/>
              </a:solidFill>
            </a:endParaRPr>
          </a:p>
          <a:p>
            <a:endParaRPr lang="zh-CN" altLang="zh-CN" sz="2400" dirty="0">
              <a:solidFill>
                <a:srgbClr val="FFFF00"/>
              </a:solidFill>
            </a:endParaRPr>
          </a:p>
          <a:p>
            <a:r>
              <a:rPr lang="en-US" altLang="zh-CN" sz="2400" dirty="0" smtClean="0">
                <a:solidFill>
                  <a:srgbClr val="FFFF00"/>
                </a:solidFill>
              </a:rPr>
              <a:t>3</a:t>
            </a:r>
            <a:r>
              <a:rPr lang="en-US" altLang="zh-CN" sz="2400" dirty="0">
                <a:solidFill>
                  <a:srgbClr val="FFFF00"/>
                </a:solidFill>
              </a:rPr>
              <a:t>.</a:t>
            </a:r>
            <a:r>
              <a:rPr lang="zh-CN" altLang="zh-CN" sz="2400" dirty="0" smtClean="0">
                <a:solidFill>
                  <a:srgbClr val="FFFF00"/>
                </a:solidFill>
              </a:rPr>
              <a:t>遗址古迹</a:t>
            </a:r>
            <a:endParaRPr lang="zh-CN" altLang="zh-CN" sz="2400" dirty="0">
              <a:solidFill>
                <a:srgbClr val="FFFF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71800" y="5949280"/>
            <a:ext cx="5976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chemeClr val="accent3"/>
                </a:solidFill>
              </a:rPr>
              <a:t>        </a:t>
            </a:r>
            <a:endParaRPr lang="zh-CN" altLang="zh-CN" sz="16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三、图文并茂，培养学科感情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chemeClr val="accent3"/>
                </a:solidFill>
              </a:rPr>
              <a:t>                           文物图</a:t>
            </a:r>
            <a:endParaRPr lang="en-US" altLang="zh-CN" dirty="0">
              <a:solidFill>
                <a:schemeClr val="accent3"/>
              </a:solidFill>
            </a:endParaRPr>
          </a:p>
          <a:p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en-US" dirty="0" smtClean="0">
                <a:solidFill>
                  <a:schemeClr val="accent3"/>
                </a:solidFill>
              </a:rPr>
              <a:t>石器、陶器、铜器、铁器、漆器、瓷器；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en-US" dirty="0" smtClean="0">
                <a:solidFill>
                  <a:schemeClr val="accent3"/>
                </a:solidFill>
              </a:rPr>
              <a:t>丝织品、麻织品、棉织品；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en-US" dirty="0" smtClean="0">
                <a:solidFill>
                  <a:schemeClr val="accent3"/>
                </a:solidFill>
              </a:rPr>
              <a:t>艺术品：书法、绘画、雕塑</a:t>
            </a:r>
            <a:r>
              <a:rPr lang="zh-CN" altLang="en-US" dirty="0">
                <a:solidFill>
                  <a:schemeClr val="accent3"/>
                </a:solidFill>
              </a:rPr>
              <a:t>；</a:t>
            </a:r>
            <a:endParaRPr lang="en-US" altLang="zh-CN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三、图文并茂，培养学科感情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FF00"/>
                </a:solidFill>
              </a:rPr>
              <a:t> </a:t>
            </a:r>
            <a:r>
              <a:rPr lang="zh-CN" altLang="zh-CN" dirty="0">
                <a:solidFill>
                  <a:srgbClr val="FFFF00"/>
                </a:solidFill>
              </a:rPr>
              <a:t>陶器：国博馆藏最早的陶器、半坡人面鱼纹陶盆、河姆渡猪纹陶钵、良渚刻符罐、陕西宝鸡船型彩陶壶、陶寺彩绘龙纹陶盘、秦陵兵马俑、秦砖汉瓦、东汉彩绘陶击鼓说唱俑、魏晋南北朝陶牛车、唐三彩骑驼乐舞俑等</a:t>
            </a:r>
            <a:r>
              <a:rPr lang="zh-CN" altLang="zh-CN" dirty="0" smtClean="0">
                <a:solidFill>
                  <a:srgbClr val="FFFF00"/>
                </a:solidFill>
              </a:rPr>
              <a:t>。</a:t>
            </a:r>
            <a:endParaRPr lang="zh-CN" altLang="zh-CN" dirty="0" smtClean="0">
              <a:solidFill>
                <a:srgbClr val="FFFF00"/>
              </a:solidFill>
            </a:endParaRPr>
          </a:p>
          <a:p>
            <a:r>
              <a:rPr lang="zh-CN" altLang="en-US" dirty="0" smtClean="0">
                <a:solidFill>
                  <a:srgbClr val="FFFF00"/>
                </a:solidFill>
              </a:rPr>
              <a:t>灰陶、黑陶、红陶、白陶、彩绘陶、釉陶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梯形 3"/>
          <p:cNvSpPr/>
          <p:nvPr/>
        </p:nvSpPr>
        <p:spPr>
          <a:xfrm rot="5400000" flipH="1">
            <a:off x="177467" y="2499121"/>
            <a:ext cx="3740061" cy="1749235"/>
          </a:xfrm>
          <a:prstGeom prst="trapezoid">
            <a:avLst>
              <a:gd name="adj" fmla="val 27178"/>
            </a:avLst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5205" y="2655749"/>
            <a:ext cx="32672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DilleniaUPC" pitchFamily="18" charset="-34"/>
                <a:cs typeface="DilleniaUPC" pitchFamily="18" charset="-34"/>
              </a:rPr>
              <a:t>CO</a:t>
            </a:r>
            <a:r>
              <a:rPr kumimoji="0" lang="en-US" altLang="zh-CN" sz="7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lleniaUPC" pitchFamily="18" charset="-34"/>
                <a:cs typeface="DilleniaUPC" pitchFamily="18" charset="-34"/>
              </a:rPr>
              <a:t>NT</a:t>
            </a:r>
            <a:r>
              <a:rPr kumimoji="0" lang="en-US" altLang="zh-CN" sz="7200" b="0" i="0" u="none" strike="noStrike" kern="0" cap="none" spc="0" normalizeH="0" baseline="0" noProof="0" dirty="0" smtClean="0">
                <a:ln>
                  <a:noFill/>
                </a:ln>
                <a:pattFill prst="horzBrick">
                  <a:fgClr>
                    <a:srgbClr val="FAE6D2"/>
                  </a:fgClr>
                  <a:bgClr>
                    <a:schemeClr val="bg1"/>
                  </a:bgClr>
                </a:pattFill>
                <a:effectLst/>
                <a:uLnTx/>
                <a:uFillTx/>
                <a:latin typeface="DilleniaUPC" pitchFamily="18" charset="-34"/>
                <a:cs typeface="DilleniaUPC" pitchFamily="18" charset="-34"/>
              </a:rPr>
              <a:t>ENTS</a:t>
            </a:r>
            <a:endParaRPr kumimoji="0" lang="zh-CN" altLang="en-US" sz="7200" b="0" i="0" u="none" strike="noStrike" kern="0" cap="none" spc="0" normalizeH="0" baseline="0" noProof="0" dirty="0">
              <a:ln>
                <a:noFill/>
              </a:ln>
              <a:pattFill prst="horzBrick">
                <a:fgClr>
                  <a:srgbClr val="FAE6D2"/>
                </a:fgClr>
                <a:bgClr>
                  <a:schemeClr val="bg1"/>
                </a:bgClr>
              </a:pattFill>
              <a:effectLst/>
              <a:uLnTx/>
              <a:uFillTx/>
              <a:latin typeface="DilleniaUPC" pitchFamily="18" charset="-34"/>
              <a:cs typeface="DilleniaUPC" pitchFamily="18" charset="-34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248216" y="2531259"/>
            <a:ext cx="5284224" cy="677106"/>
            <a:chOff x="2493885" y="1988588"/>
            <a:chExt cx="5284224" cy="677107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031937" y="1988590"/>
              <a:ext cx="4746172" cy="49244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0">
                <a:defRPr/>
              </a:pPr>
              <a:r>
                <a:rPr lang="zh-CN" altLang="en-US" sz="3200" kern="0" dirty="0">
                  <a:solidFill>
                    <a:srgbClr val="FF0000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点</a:t>
              </a:r>
              <a:r>
                <a:rPr lang="zh-CN" altLang="en-US" sz="3200" kern="0" dirty="0" smtClean="0">
                  <a:solidFill>
                    <a:srgbClr val="FF0000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线结合，呈现历史面貌</a:t>
              </a:r>
              <a:endParaRPr kumimoji="0" lang="zh-CN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8" name="Freeform 90"/>
            <p:cNvSpPr/>
            <p:nvPr/>
          </p:nvSpPr>
          <p:spPr bwMode="auto">
            <a:xfrm>
              <a:off x="2879155" y="2183111"/>
              <a:ext cx="3386854" cy="0"/>
            </a:xfrm>
            <a:custGeom>
              <a:avLst/>
              <a:gdLst>
                <a:gd name="T0" fmla="*/ 0 w 2133"/>
                <a:gd name="T1" fmla="*/ 2133 w 2133"/>
                <a:gd name="T2" fmla="*/ 0 w 2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33">
                  <a:moveTo>
                    <a:pt x="0" y="0"/>
                  </a:moveTo>
                  <a:lnTo>
                    <a:pt x="21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9" name="Rectangle 100"/>
            <p:cNvSpPr>
              <a:spLocks noChangeArrowheads="1"/>
            </p:cNvSpPr>
            <p:nvPr/>
          </p:nvSpPr>
          <p:spPr bwMode="auto">
            <a:xfrm>
              <a:off x="5565892" y="1988588"/>
              <a:ext cx="534275" cy="67710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4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2493885" y="2107336"/>
              <a:ext cx="509938" cy="332591"/>
              <a:chOff x="2260605" y="2074390"/>
              <a:chExt cx="849897" cy="665182"/>
            </a:xfrm>
          </p:grpSpPr>
          <p:sp>
            <p:nvSpPr>
              <p:cNvPr id="12" name="燕尾形 11"/>
              <p:cNvSpPr/>
              <p:nvPr/>
            </p:nvSpPr>
            <p:spPr>
              <a:xfrm>
                <a:off x="2611617" y="2074390"/>
                <a:ext cx="498885" cy="665182"/>
              </a:xfrm>
              <a:prstGeom prst="chevron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  <p:sp>
            <p:nvSpPr>
              <p:cNvPr id="13" name="燕尾形 12"/>
              <p:cNvSpPr/>
              <p:nvPr/>
            </p:nvSpPr>
            <p:spPr>
              <a:xfrm>
                <a:off x="2260605" y="2074390"/>
                <a:ext cx="498885" cy="665182"/>
              </a:xfrm>
              <a:prstGeom prst="chevron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3248216" y="3178085"/>
            <a:ext cx="6292336" cy="492443"/>
            <a:chOff x="2493885" y="1988588"/>
            <a:chExt cx="6292336" cy="492442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3031935" y="1988588"/>
              <a:ext cx="5754286" cy="49244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zh-CN" altLang="en-US" sz="32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华文琥珀" panose="02010800040101010101" pitchFamily="2" charset="-122"/>
                  <a:ea typeface="华文琥珀" panose="02010800040101010101" pitchFamily="2" charset="-122"/>
                </a:rPr>
                <a:t>图文并茂，培养学科感情</a:t>
              </a:r>
              <a:endParaRPr kumimoji="0" lang="zh-CN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6" name="Freeform 90"/>
            <p:cNvSpPr/>
            <p:nvPr/>
          </p:nvSpPr>
          <p:spPr bwMode="auto">
            <a:xfrm>
              <a:off x="2879155" y="2183111"/>
              <a:ext cx="3386854" cy="0"/>
            </a:xfrm>
            <a:custGeom>
              <a:avLst/>
              <a:gdLst>
                <a:gd name="T0" fmla="*/ 0 w 2133"/>
                <a:gd name="T1" fmla="*/ 2133 w 2133"/>
                <a:gd name="T2" fmla="*/ 0 w 2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33">
                  <a:moveTo>
                    <a:pt x="0" y="0"/>
                  </a:moveTo>
                  <a:lnTo>
                    <a:pt x="21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2493885" y="2107336"/>
              <a:ext cx="509938" cy="332591"/>
              <a:chOff x="2260605" y="2074390"/>
              <a:chExt cx="849897" cy="665182"/>
            </a:xfrm>
          </p:grpSpPr>
          <p:sp>
            <p:nvSpPr>
              <p:cNvPr id="20" name="燕尾形 19"/>
              <p:cNvSpPr/>
              <p:nvPr/>
            </p:nvSpPr>
            <p:spPr>
              <a:xfrm>
                <a:off x="2611617" y="2074390"/>
                <a:ext cx="498885" cy="665182"/>
              </a:xfrm>
              <a:prstGeom prst="chevron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  <p:sp>
            <p:nvSpPr>
              <p:cNvPr id="21" name="燕尾形 20"/>
              <p:cNvSpPr/>
              <p:nvPr/>
            </p:nvSpPr>
            <p:spPr>
              <a:xfrm>
                <a:off x="2260605" y="2074390"/>
                <a:ext cx="498885" cy="665182"/>
              </a:xfrm>
              <a:prstGeom prst="chevron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3248216" y="3824910"/>
            <a:ext cx="5069372" cy="492443"/>
            <a:chOff x="2493885" y="1988588"/>
            <a:chExt cx="5069372" cy="492442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3031936" y="1988588"/>
              <a:ext cx="4531321" cy="49244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0">
                <a:defRPr/>
              </a:pPr>
              <a:r>
                <a:rPr lang="zh-CN" altLang="en-US" sz="3200" kern="0" dirty="0" smtClean="0">
                  <a:solidFill>
                    <a:schemeClr val="accent6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精心谋划，构建教学平台</a:t>
              </a:r>
              <a:endParaRPr lang="zh-CN" altLang="zh-CN" sz="3200" kern="0" dirty="0">
                <a:solidFill>
                  <a:schemeClr val="accent6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24" name="Freeform 90"/>
            <p:cNvSpPr/>
            <p:nvPr/>
          </p:nvSpPr>
          <p:spPr bwMode="auto">
            <a:xfrm>
              <a:off x="2879155" y="2183111"/>
              <a:ext cx="3386854" cy="0"/>
            </a:xfrm>
            <a:custGeom>
              <a:avLst/>
              <a:gdLst>
                <a:gd name="T0" fmla="*/ 0 w 2133"/>
                <a:gd name="T1" fmla="*/ 2133 w 2133"/>
                <a:gd name="T2" fmla="*/ 0 w 2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33">
                  <a:moveTo>
                    <a:pt x="0" y="0"/>
                  </a:moveTo>
                  <a:lnTo>
                    <a:pt x="21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2493885" y="2107336"/>
              <a:ext cx="509938" cy="332591"/>
              <a:chOff x="2260605" y="2074390"/>
              <a:chExt cx="849897" cy="665182"/>
            </a:xfrm>
          </p:grpSpPr>
          <p:sp>
            <p:nvSpPr>
              <p:cNvPr id="28" name="燕尾形 27"/>
              <p:cNvSpPr/>
              <p:nvPr/>
            </p:nvSpPr>
            <p:spPr>
              <a:xfrm>
                <a:off x="2611617" y="2074390"/>
                <a:ext cx="498885" cy="665182"/>
              </a:xfrm>
              <a:prstGeom prst="chevron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  <p:sp>
            <p:nvSpPr>
              <p:cNvPr id="29" name="燕尾形 28"/>
              <p:cNvSpPr/>
              <p:nvPr/>
            </p:nvSpPr>
            <p:spPr>
              <a:xfrm>
                <a:off x="2260605" y="2074390"/>
                <a:ext cx="498885" cy="665182"/>
              </a:xfrm>
              <a:prstGeom prst="chevron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3252036" y="1919391"/>
            <a:ext cx="5065552" cy="677106"/>
            <a:chOff x="2493885" y="1988588"/>
            <a:chExt cx="5065552" cy="677107"/>
          </a:xfrm>
        </p:grpSpPr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3031937" y="1988590"/>
              <a:ext cx="4527500" cy="49244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zh-CN" altLang="en-US" sz="32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华文琥珀" panose="02010800040101010101" pitchFamily="2" charset="-122"/>
                  <a:ea typeface="华文琥珀" panose="02010800040101010101" pitchFamily="2" charset="-122"/>
                </a:rPr>
                <a:t>立足时序，建立时空观念</a:t>
              </a:r>
              <a:endParaRPr kumimoji="0" lang="zh-CN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30" name="Freeform 90"/>
            <p:cNvSpPr/>
            <p:nvPr/>
          </p:nvSpPr>
          <p:spPr bwMode="auto">
            <a:xfrm>
              <a:off x="2879155" y="2183111"/>
              <a:ext cx="3386854" cy="0"/>
            </a:xfrm>
            <a:custGeom>
              <a:avLst/>
              <a:gdLst>
                <a:gd name="T0" fmla="*/ 0 w 2133"/>
                <a:gd name="T1" fmla="*/ 2133 w 2133"/>
                <a:gd name="T2" fmla="*/ 0 w 2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33">
                  <a:moveTo>
                    <a:pt x="0" y="0"/>
                  </a:moveTo>
                  <a:lnTo>
                    <a:pt x="21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31" name="Rectangle 100"/>
            <p:cNvSpPr>
              <a:spLocks noChangeArrowheads="1"/>
            </p:cNvSpPr>
            <p:nvPr/>
          </p:nvSpPr>
          <p:spPr bwMode="auto">
            <a:xfrm>
              <a:off x="5565892" y="1988588"/>
              <a:ext cx="534275" cy="67710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4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2493885" y="2107336"/>
              <a:ext cx="509938" cy="332591"/>
              <a:chOff x="2260605" y="2074390"/>
              <a:chExt cx="849897" cy="665182"/>
            </a:xfrm>
          </p:grpSpPr>
          <p:sp>
            <p:nvSpPr>
              <p:cNvPr id="33" name="燕尾形 32"/>
              <p:cNvSpPr/>
              <p:nvPr/>
            </p:nvSpPr>
            <p:spPr>
              <a:xfrm>
                <a:off x="2611617" y="2074390"/>
                <a:ext cx="498885" cy="665182"/>
              </a:xfrm>
              <a:prstGeom prst="chevron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  <p:sp>
            <p:nvSpPr>
              <p:cNvPr id="34" name="燕尾形 33"/>
              <p:cNvSpPr/>
              <p:nvPr/>
            </p:nvSpPr>
            <p:spPr>
              <a:xfrm>
                <a:off x="2260605" y="2074390"/>
                <a:ext cx="498885" cy="665182"/>
              </a:xfrm>
              <a:prstGeom prst="chevron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3248029" y="4545418"/>
            <a:ext cx="5069558" cy="677106"/>
            <a:chOff x="2493885" y="1988588"/>
            <a:chExt cx="5069558" cy="677107"/>
          </a:xfrm>
        </p:grpSpPr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3031936" y="1988590"/>
              <a:ext cx="4531507" cy="49244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zh-CN" altLang="en-US" sz="32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华文琥珀" panose="02010800040101010101" pitchFamily="2" charset="-122"/>
                  <a:ea typeface="华文琥珀" panose="02010800040101010101" pitchFamily="2" charset="-122"/>
                </a:rPr>
                <a:t>完善配套，丰富教学资源</a:t>
              </a:r>
              <a:endParaRPr kumimoji="0" lang="zh-CN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37" name="Freeform 90"/>
            <p:cNvSpPr/>
            <p:nvPr/>
          </p:nvSpPr>
          <p:spPr bwMode="auto">
            <a:xfrm>
              <a:off x="2879155" y="2183111"/>
              <a:ext cx="3386854" cy="0"/>
            </a:xfrm>
            <a:custGeom>
              <a:avLst/>
              <a:gdLst>
                <a:gd name="T0" fmla="*/ 0 w 2133"/>
                <a:gd name="T1" fmla="*/ 2133 w 2133"/>
                <a:gd name="T2" fmla="*/ 0 w 213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133">
                  <a:moveTo>
                    <a:pt x="0" y="0"/>
                  </a:moveTo>
                  <a:lnTo>
                    <a:pt x="21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时尚中黑简体" pitchFamily="2" charset="-122"/>
                <a:ea typeface="时尚中黑简体" pitchFamily="2" charset="-122"/>
              </a:endParaRPr>
            </a:p>
          </p:txBody>
        </p:sp>
        <p:sp>
          <p:nvSpPr>
            <p:cNvPr id="38" name="Rectangle 100"/>
            <p:cNvSpPr>
              <a:spLocks noChangeArrowheads="1"/>
            </p:cNvSpPr>
            <p:nvPr/>
          </p:nvSpPr>
          <p:spPr bwMode="auto">
            <a:xfrm>
              <a:off x="5565892" y="1988588"/>
              <a:ext cx="534275" cy="67710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0" marR="0" lvl="0" indent="0" defTabSz="91440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4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2493885" y="2107336"/>
              <a:ext cx="509938" cy="332591"/>
              <a:chOff x="2260605" y="2074390"/>
              <a:chExt cx="849897" cy="665182"/>
            </a:xfrm>
          </p:grpSpPr>
          <p:sp>
            <p:nvSpPr>
              <p:cNvPr id="40" name="燕尾形 39"/>
              <p:cNvSpPr/>
              <p:nvPr/>
            </p:nvSpPr>
            <p:spPr>
              <a:xfrm>
                <a:off x="2611617" y="2074390"/>
                <a:ext cx="498885" cy="665182"/>
              </a:xfrm>
              <a:prstGeom prst="chevron">
                <a:avLst/>
              </a:prstGeom>
              <a:solidFill>
                <a:srgbClr val="FFC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  <p:sp>
            <p:nvSpPr>
              <p:cNvPr id="41" name="燕尾形 40"/>
              <p:cNvSpPr/>
              <p:nvPr/>
            </p:nvSpPr>
            <p:spPr>
              <a:xfrm>
                <a:off x="2260605" y="2074390"/>
                <a:ext cx="498885" cy="665182"/>
              </a:xfrm>
              <a:prstGeom prst="chevron">
                <a:avLst/>
              </a:prstGeom>
              <a:solidFill>
                <a:srgbClr val="FF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时尚中黑简体" pitchFamily="2" charset="-122"/>
                  <a:ea typeface="时尚中黑简体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三、图文并茂，培养学科感情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                             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铜器：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甘肃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出土中国最早的铜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刀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二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里头出土的中国最早的青铜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礼器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最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精美的青铜器四羊方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尊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出土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最重的青铜器司母戊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鼎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记述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武王伐纣过程的利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簋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文字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最多的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毛公鼎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战国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铜冰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鉴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战国</a:t>
            </a:r>
            <a:r>
              <a:rPr lang="zh-CN" altLang="zh-CN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水陆攻战</a:t>
            </a:r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铜壶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秦铜权</a:t>
            </a:r>
            <a:endParaRPr lang="en-US" altLang="zh-CN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zh-CN" altLang="zh-CN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铜钱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三、图文并茂，培养学科感情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>
                <a:solidFill>
                  <a:schemeClr val="bg2">
                    <a:lumMod val="90000"/>
                  </a:schemeClr>
                </a:solidFill>
              </a:rPr>
              <a:t>                      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铜器的种类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1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食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器：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2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酒器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：</a:t>
            </a:r>
            <a:endParaRPr lang="en-US" altLang="zh-CN" sz="2400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3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乐器：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4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水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器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：</a:t>
            </a:r>
            <a:endParaRPr lang="en-US" altLang="zh-CN" sz="2400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5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兵器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：</a:t>
            </a:r>
            <a:endParaRPr lang="en-US" altLang="zh-CN" sz="2400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6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工具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：</a:t>
            </a:r>
            <a:endParaRPr lang="en-US" altLang="zh-CN" sz="2400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7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玺</a:t>
            </a:r>
            <a:r>
              <a:rPr lang="zh-CN" altLang="en-US" sz="2400" dirty="0">
                <a:solidFill>
                  <a:schemeClr val="bg2">
                    <a:lumMod val="90000"/>
                  </a:schemeClr>
                </a:solidFill>
              </a:rPr>
              <a:t>、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印、符、节：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8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度量衡：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9</a:t>
            </a:r>
            <a:r>
              <a:rPr lang="en-US" altLang="zh-CN" sz="2400" dirty="0">
                <a:solidFill>
                  <a:schemeClr val="bg2">
                    <a:lumMod val="90000"/>
                  </a:schemeClr>
                </a:solidFill>
              </a:rPr>
              <a:t>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货币</a:t>
            </a:r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:</a:t>
            </a:r>
            <a:endParaRPr lang="en-US" altLang="zh-CN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n-US" altLang="zh-CN" sz="2400" dirty="0" smtClean="0">
                <a:solidFill>
                  <a:schemeClr val="bg2">
                    <a:lumMod val="90000"/>
                  </a:schemeClr>
                </a:solidFill>
              </a:rPr>
              <a:t>10.</a:t>
            </a:r>
            <a:r>
              <a:rPr lang="zh-CN" altLang="en-US" sz="2400" dirty="0" smtClean="0">
                <a:solidFill>
                  <a:schemeClr val="bg2">
                    <a:lumMod val="90000"/>
                  </a:schemeClr>
                </a:solidFill>
              </a:rPr>
              <a:t>杂项： 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三、图文并茂，培养学科感情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accent3"/>
                </a:solidFill>
              </a:rPr>
              <a:t>                              </a:t>
            </a:r>
            <a:r>
              <a:rPr lang="zh-CN" altLang="zh-CN" dirty="0" smtClean="0">
                <a:solidFill>
                  <a:schemeClr val="accent3"/>
                </a:solidFill>
              </a:rPr>
              <a:t>瓷器</a:t>
            </a:r>
            <a:r>
              <a:rPr lang="en-US" altLang="zh-CN" dirty="0">
                <a:solidFill>
                  <a:schemeClr val="accent3"/>
                </a:solidFill>
              </a:rPr>
              <a:t> </a:t>
            </a:r>
            <a:r>
              <a:rPr lang="en-US" altLang="zh-CN" dirty="0" smtClean="0">
                <a:solidFill>
                  <a:schemeClr val="accent3"/>
                </a:solidFill>
              </a:rPr>
              <a:t>  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南朝</a:t>
            </a:r>
            <a:r>
              <a:rPr lang="zh-CN" altLang="zh-CN" dirty="0">
                <a:solidFill>
                  <a:schemeClr val="accent3"/>
                </a:solidFill>
              </a:rPr>
              <a:t>青瓷莲花</a:t>
            </a:r>
            <a:r>
              <a:rPr lang="zh-CN" altLang="zh-CN" dirty="0" smtClean="0">
                <a:solidFill>
                  <a:schemeClr val="accent3"/>
                </a:solidFill>
              </a:rPr>
              <a:t>尊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刻</a:t>
            </a:r>
            <a:r>
              <a:rPr lang="zh-CN" altLang="zh-CN" dirty="0">
                <a:solidFill>
                  <a:schemeClr val="accent3"/>
                </a:solidFill>
              </a:rPr>
              <a:t>花单柄</a:t>
            </a:r>
            <a:r>
              <a:rPr lang="zh-CN" altLang="zh-CN" dirty="0" smtClean="0">
                <a:solidFill>
                  <a:schemeClr val="accent3"/>
                </a:solidFill>
              </a:rPr>
              <a:t>壶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唐朝</a:t>
            </a:r>
            <a:r>
              <a:rPr lang="zh-CN" altLang="zh-CN" dirty="0">
                <a:solidFill>
                  <a:schemeClr val="accent3"/>
                </a:solidFill>
              </a:rPr>
              <a:t>法门寺秘色</a:t>
            </a:r>
            <a:r>
              <a:rPr lang="zh-CN" altLang="zh-CN" dirty="0" smtClean="0">
                <a:solidFill>
                  <a:schemeClr val="accent3"/>
                </a:solidFill>
              </a:rPr>
              <a:t>瓷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宋代瓷器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（</a:t>
            </a:r>
            <a:r>
              <a:rPr lang="zh-CN" altLang="zh-CN" dirty="0">
                <a:solidFill>
                  <a:schemeClr val="accent3"/>
                </a:solidFill>
              </a:rPr>
              <a:t>元代青花瓷</a:t>
            </a:r>
            <a:r>
              <a:rPr lang="zh-CN" altLang="zh-CN" dirty="0" smtClean="0">
                <a:solidFill>
                  <a:schemeClr val="accent3"/>
                </a:solidFill>
              </a:rPr>
              <a:t>）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r>
              <a:rPr lang="zh-CN" altLang="zh-CN" dirty="0" smtClean="0">
                <a:solidFill>
                  <a:schemeClr val="accent3"/>
                </a:solidFill>
              </a:rPr>
              <a:t>明代</a:t>
            </a:r>
            <a:r>
              <a:rPr lang="zh-CN" altLang="zh-CN" dirty="0">
                <a:solidFill>
                  <a:schemeClr val="accent3"/>
                </a:solidFill>
              </a:rPr>
              <a:t>青花扁壶</a:t>
            </a:r>
            <a:endParaRPr lang="zh-CN" altLang="zh-CN" dirty="0">
              <a:solidFill>
                <a:schemeClr val="accent3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rgbClr val="FFC000"/>
                </a:solidFill>
              </a:rPr>
              <a:t>四、</a:t>
            </a:r>
            <a:r>
              <a:rPr lang="zh-CN" altLang="en-US" sz="3200" dirty="0">
                <a:solidFill>
                  <a:srgbClr val="FFC000"/>
                </a:solidFill>
              </a:rPr>
              <a:t>精心谋划，构建教学平台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3528" y="1594540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1. 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教科书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各板块相辅相成，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各</a:t>
            </a:r>
            <a:r>
              <a:rPr lang="zh-CN" altLang="en-US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司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其职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，分工合作。</a:t>
            </a:r>
            <a:endParaRPr lang="zh-CN" altLang="zh-CN" sz="2400" dirty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正文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是核心，导言与辅助栏目（相关史事、材料研读、人物扫描、问题思考）、课后活动、知识拓展，以及大事年表，共同构成有机整体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400" dirty="0" smtClean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zh-CN" sz="2400" dirty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．《材料研读》是编者格外关注的一个栏目。</a:t>
            </a:r>
            <a:endParaRPr lang="zh-CN" altLang="zh-CN" sz="2400" dirty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有趣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、有用，但难以把握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400" dirty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zh-CN" sz="2400" dirty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．新版课程标准为课改创造了条件，也给教科书的</a:t>
            </a:r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编写</a:t>
            </a:r>
            <a:endParaRPr lang="en-US" altLang="zh-CN" sz="2400" dirty="0" smtClean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sz="2400" dirty="0" smtClean="0">
                <a:solidFill>
                  <a:schemeClr val="accent3"/>
                </a:solidFill>
                <a:latin typeface="楷体" pitchFamily="49" charset="-122"/>
                <a:ea typeface="楷体" pitchFamily="49" charset="-122"/>
              </a:rPr>
              <a:t>提出了空前的挑战。随着知识点的减少，教科书串联上的许多节点出不来，需要找出合适的链接体系，或明显、或隐含地为教学创设条件、构建平台。</a:t>
            </a:r>
            <a:endParaRPr lang="zh-CN" altLang="zh-CN" sz="2400" dirty="0">
              <a:solidFill>
                <a:schemeClr val="accent3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五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>
                <a:solidFill>
                  <a:srgbClr val="FFC000"/>
                </a:solidFill>
              </a:rPr>
              <a:t>完善配套，丰富教学</a:t>
            </a:r>
            <a:r>
              <a:rPr lang="zh-CN" altLang="en-US" sz="3200" dirty="0" smtClean="0">
                <a:solidFill>
                  <a:srgbClr val="FFC000"/>
                </a:solidFill>
              </a:rPr>
              <a:t>资源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23528" y="159454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1.</a:t>
            </a:r>
            <a:r>
              <a:rPr lang="zh-CN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传统资源：</a:t>
            </a:r>
            <a:endParaRPr lang="zh-CN" altLang="zh-CN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r>
              <a:rPr lang="zh-CN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）教师教学用书（七个部分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）</a:t>
            </a:r>
            <a:endParaRPr lang="en-US" altLang="zh-CN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</a:t>
            </a:r>
            <a:r>
              <a:rPr lang="zh-CN" alt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课标解读、教材分析、教学建议和案例、板书设计、问题解答、课堂活动与学业     评价建议、教学资源</a:t>
            </a:r>
            <a:endParaRPr lang="zh-CN" altLang="zh-CN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r>
              <a:rPr lang="zh-CN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）同步解析与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测评</a:t>
            </a:r>
            <a:endParaRPr lang="en-US" altLang="zh-CN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</a:t>
            </a:r>
            <a:r>
              <a:rPr lang="zh-CN" alt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知识导引、例题分析、同步练习、单元回顾和单元测评、期末测评试卷 </a:t>
            </a:r>
            <a:endParaRPr lang="zh-CN" altLang="zh-CN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zh-CN" altLang="zh-C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）地</a:t>
            </a:r>
            <a:r>
              <a:rPr lang="zh-CN" altLang="zh-CN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图册</a:t>
            </a:r>
            <a:endParaRPr lang="en-US" altLang="zh-CN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zh-CN" altLang="zh-CN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C000"/>
                </a:solidFill>
              </a:rPr>
              <a:t>五、完善配套，丰富教学资源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2.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新媒体</a:t>
            </a:r>
            <a:endParaRPr lang="zh-CN" altLang="zh-C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）配套光盘</a:t>
            </a:r>
            <a:endParaRPr lang="zh-CN" altLang="zh-C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）人教网：历史天地</a:t>
            </a:r>
            <a:endParaRPr lang="zh-CN" altLang="zh-C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）面对面培训</a:t>
            </a:r>
            <a:endParaRPr lang="zh-CN" altLang="zh-C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（</a:t>
            </a:r>
            <a:r>
              <a:rPr lang="en-US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r>
              <a:rPr lang="zh-CN" altLang="zh-CN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）远程培训</a:t>
            </a:r>
            <a:endParaRPr lang="zh-CN" altLang="zh-C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/>
          <p:nvPr/>
        </p:nvSpPr>
        <p:spPr bwMode="auto">
          <a:xfrm>
            <a:off x="2974021" y="2279520"/>
            <a:ext cx="3168650" cy="359833"/>
          </a:xfrm>
          <a:custGeom>
            <a:avLst/>
            <a:gdLst>
              <a:gd name="T0" fmla="*/ 0 w 1996"/>
              <a:gd name="T1" fmla="*/ 0 h 272"/>
              <a:gd name="T2" fmla="*/ 998 w 1996"/>
              <a:gd name="T3" fmla="*/ 0 h 272"/>
              <a:gd name="T4" fmla="*/ 1134 w 1996"/>
              <a:gd name="T5" fmla="*/ 91 h 272"/>
              <a:gd name="T6" fmla="*/ 1996 w 1996"/>
              <a:gd name="T7" fmla="*/ 91 h 272"/>
              <a:gd name="T8" fmla="*/ 1996 w 1996"/>
              <a:gd name="T9" fmla="*/ 272 h 272"/>
              <a:gd name="T10" fmla="*/ 0 w 1996"/>
              <a:gd name="T11" fmla="*/ 272 h 272"/>
              <a:gd name="T12" fmla="*/ 0 w 1996"/>
              <a:gd name="T13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6" h="272">
                <a:moveTo>
                  <a:pt x="0" y="0"/>
                </a:moveTo>
                <a:lnTo>
                  <a:pt x="998" y="0"/>
                </a:lnTo>
                <a:lnTo>
                  <a:pt x="1134" y="91"/>
                </a:lnTo>
                <a:lnTo>
                  <a:pt x="1996" y="91"/>
                </a:lnTo>
                <a:lnTo>
                  <a:pt x="1996" y="272"/>
                </a:lnTo>
                <a:lnTo>
                  <a:pt x="0" y="27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3000"/>
            </a:schemeClr>
          </a:solidFill>
          <a:ln w="9525">
            <a:solidFill>
              <a:schemeClr val="bg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5" name="Freeform 11"/>
          <p:cNvSpPr/>
          <p:nvPr/>
        </p:nvSpPr>
        <p:spPr bwMode="auto">
          <a:xfrm>
            <a:off x="2974021" y="2255706"/>
            <a:ext cx="3168650" cy="359833"/>
          </a:xfrm>
          <a:custGeom>
            <a:avLst/>
            <a:gdLst>
              <a:gd name="T0" fmla="*/ 0 w 1996"/>
              <a:gd name="T1" fmla="*/ 0 h 272"/>
              <a:gd name="T2" fmla="*/ 998 w 1996"/>
              <a:gd name="T3" fmla="*/ 0 h 272"/>
              <a:gd name="T4" fmla="*/ 1134 w 1996"/>
              <a:gd name="T5" fmla="*/ 91 h 272"/>
              <a:gd name="T6" fmla="*/ 1996 w 1996"/>
              <a:gd name="T7" fmla="*/ 91 h 272"/>
              <a:gd name="T8" fmla="*/ 1996 w 1996"/>
              <a:gd name="T9" fmla="*/ 272 h 272"/>
              <a:gd name="T10" fmla="*/ 0 w 1996"/>
              <a:gd name="T11" fmla="*/ 272 h 272"/>
              <a:gd name="T12" fmla="*/ 0 w 1996"/>
              <a:gd name="T13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6" h="272">
                <a:moveTo>
                  <a:pt x="0" y="0"/>
                </a:moveTo>
                <a:lnTo>
                  <a:pt x="998" y="0"/>
                </a:lnTo>
                <a:lnTo>
                  <a:pt x="1134" y="91"/>
                </a:lnTo>
                <a:lnTo>
                  <a:pt x="1996" y="91"/>
                </a:lnTo>
                <a:lnTo>
                  <a:pt x="1996" y="272"/>
                </a:lnTo>
                <a:lnTo>
                  <a:pt x="0" y="27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999"/>
            </a:schemeClr>
          </a:solidFill>
          <a:ln w="9525">
            <a:solidFill>
              <a:schemeClr val="bg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4558351" y="-767179"/>
            <a:ext cx="71435" cy="6858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4521835" y="-767179"/>
            <a:ext cx="45719" cy="6858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>
            <a:off x="-13654" y="2279518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-13654" y="2639351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grpSp>
        <p:nvGrpSpPr>
          <p:cNvPr id="10" name="Group 27"/>
          <p:cNvGrpSpPr/>
          <p:nvPr/>
        </p:nvGrpSpPr>
        <p:grpSpPr bwMode="auto">
          <a:xfrm>
            <a:off x="3189921" y="2395934"/>
            <a:ext cx="2857500" cy="198438"/>
            <a:chOff x="1987" y="2010"/>
            <a:chExt cx="1800" cy="150"/>
          </a:xfrm>
        </p:grpSpPr>
        <p:sp>
          <p:nvSpPr>
            <p:cNvPr id="11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987" y="2010"/>
              <a:ext cx="862" cy="1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CN" sz="3600" kern="10" dirty="0" smtClean="0">
                  <a:solidFill>
                    <a:srgbClr val="FF0000"/>
                  </a:solidFill>
                  <a:latin typeface="Arial Black" panose="020B0A04020102020204"/>
                </a:rPr>
                <a:t>THANKS</a:t>
              </a:r>
              <a:endParaRPr kumimoji="1" lang="zh-CN" altLang="en-US" sz="3600" kern="10" dirty="0" smtClean="0">
                <a:solidFill>
                  <a:srgbClr val="FF0000"/>
                </a:solidFill>
                <a:latin typeface="Arial Black" panose="020B0A04020102020204"/>
              </a:endParaRPr>
            </a:p>
          </p:txBody>
        </p:sp>
        <p:sp>
          <p:nvSpPr>
            <p:cNvPr id="12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2901" y="2024"/>
              <a:ext cx="886" cy="13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zh-CN" sz="3600" i="1" kern="10" dirty="0" smtClean="0">
                  <a:solidFill>
                    <a:srgbClr val="0070C0"/>
                  </a:solidFill>
                  <a:latin typeface="Dotum" panose="020B0600000101010101" charset="-127"/>
                  <a:ea typeface="Dotum" panose="020B0600000101010101" charset="-127"/>
                </a:rPr>
                <a:t>for your time</a:t>
              </a:r>
              <a:endParaRPr kumimoji="1" lang="zh-CN" altLang="en-US" sz="3600" i="1" kern="10" dirty="0" smtClean="0">
                <a:solidFill>
                  <a:srgbClr val="0070C0"/>
                </a:solidFill>
                <a:latin typeface="Dotum" panose="020B0600000101010101" charset="-127"/>
                <a:ea typeface="Dotum" panose="020B0600000101010101" charset="-127"/>
              </a:endParaRPr>
            </a:p>
          </p:txBody>
        </p:sp>
      </p:grp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2886709" y="2352280"/>
            <a:ext cx="552450" cy="459053"/>
          </a:xfrm>
          <a:prstGeom prst="star16">
            <a:avLst>
              <a:gd name="adj" fmla="val 22046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2762884" y="2264966"/>
            <a:ext cx="792162" cy="636323"/>
          </a:xfrm>
          <a:prstGeom prst="star4">
            <a:avLst>
              <a:gd name="adj" fmla="val 5412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15" name="AutoShape 32"/>
          <p:cNvSpPr>
            <a:spLocks noChangeArrowheads="1"/>
          </p:cNvSpPr>
          <p:nvPr/>
        </p:nvSpPr>
        <p:spPr bwMode="auto">
          <a:xfrm rot="-2690537">
            <a:off x="2669226" y="2200144"/>
            <a:ext cx="981075" cy="787135"/>
          </a:xfrm>
          <a:prstGeom prst="star4">
            <a:avLst>
              <a:gd name="adj" fmla="val 5412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 flipV="1">
            <a:off x="2974021" y="-767203"/>
            <a:ext cx="0" cy="6840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 flipV="1">
            <a:off x="6142671" y="-749155"/>
            <a:ext cx="0" cy="6840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18" name="AutoShape 35"/>
          <p:cNvSpPr>
            <a:spLocks noChangeArrowheads="1"/>
          </p:cNvSpPr>
          <p:nvPr/>
        </p:nvSpPr>
        <p:spPr bwMode="auto">
          <a:xfrm flipH="1">
            <a:off x="5675951" y="2307299"/>
            <a:ext cx="758825" cy="609865"/>
          </a:xfrm>
          <a:prstGeom prst="star4">
            <a:avLst>
              <a:gd name="adj" fmla="val 5519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19" name="AutoShape 36"/>
          <p:cNvSpPr>
            <a:spLocks noChangeArrowheads="1"/>
          </p:cNvSpPr>
          <p:nvPr/>
        </p:nvSpPr>
        <p:spPr bwMode="auto">
          <a:xfrm rot="18909463" flipV="1">
            <a:off x="5744214" y="2350956"/>
            <a:ext cx="625475" cy="502708"/>
          </a:xfrm>
          <a:prstGeom prst="star4">
            <a:avLst>
              <a:gd name="adj" fmla="val 5481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 latinLnBrk="1">
              <a:spcBef>
                <a:spcPct val="0"/>
              </a:spcBef>
              <a:spcAft>
                <a:spcPct val="0"/>
              </a:spcAft>
            </a:pPr>
            <a:endParaRPr kumimoji="1" lang="zh-CN" altLang="en-US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47664" y="3003443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感谢聆听</a:t>
            </a:r>
            <a:endParaRPr lang="en-US" altLang="zh-CN" sz="360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/>
            <a:r>
              <a:rPr lang="zh-CN" alt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微软雅黑" pitchFamily="34" charset="-122"/>
                <a:ea typeface="微软雅黑" pitchFamily="34" charset="-122"/>
              </a:rPr>
              <a:t>敬请批评指正！</a:t>
            </a:r>
            <a:endParaRPr lang="en-US" altLang="zh-CN" sz="360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.3151 0 " pathEditMode="relative" ptsTypes="AA">
                                      <p:cBhvr>
                                        <p:cTn id="7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.3151 0 " pathEditMode="relative" ptsTypes="AA">
                                      <p:cBhvr>
                                        <p:cTn id="7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.3151 0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8" presetClass="emph" presetSubtype="0" accel="50000" decel="5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-21600000">
                                      <p:cBhvr>
                                        <p:cTn id="8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accel="50000" decel="5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21600000">
                                      <p:cBhvr>
                                        <p:cTn id="8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8" presetClass="emp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-21600000">
                                      <p:cBhvr>
                                        <p:cTn id="87" dur="5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53" presetClass="exit" presetSubtype="16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16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16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mph" presetSubtype="0" accel="50000" decel="5000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animRot by="10800000">
                                      <p:cBhvr>
                                        <p:cTn id="1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8" presetClass="emph" presetSubtype="0" accel="50000" decel="50000" fill="hold" grpId="1" nodeType="withEffect">
                                  <p:stCondLst>
                                    <p:cond delay="3700"/>
                                  </p:stCondLst>
                                  <p:childTnLst>
                                    <p:animRot by="-10800000">
                                      <p:cBhvr>
                                        <p:cTn id="1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53" presetClass="exit" presetSubtype="16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3" presetClass="exit" presetSubtype="16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3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sz="3200" dirty="0">
                <a:solidFill>
                  <a:srgbClr val="FFC000"/>
                </a:solidFill>
              </a:rPr>
              <a:t>一、立足时序，建立时空观念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cxnSp>
        <p:nvCxnSpPr>
          <p:cNvPr id="99" name="直接连接符 9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23528" y="1412776"/>
            <a:ext cx="2736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按时序编排，即按照从古至今的顺序，叙述历史发展的基本脉络，呈现清晰的历史发展线索，传授最基础的历史知识；在总体打通的前提下，分阶段设置单元，</a:t>
            </a:r>
            <a:r>
              <a:rPr lang="zh-CN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概述每个历史发展时期的阶段性特征。</a:t>
            </a:r>
            <a:endParaRPr lang="en-US" altLang="zh-CN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与此同时，以文字叙述与历史地图呈现相结合的方式，引导学生关注这些历史进程的空间背景，了解我国历代疆域变化，形成初步的的时空观。</a:t>
            </a:r>
            <a:endParaRPr lang="zh-CN" altLang="zh-CN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75856" y="1412776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上册（共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21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课，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4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个单元。其中正课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20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节，活动课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节）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19872" y="1916832"/>
            <a:ext cx="53285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400" dirty="0">
                <a:solidFill>
                  <a:schemeClr val="bg2"/>
                </a:solidFill>
              </a:rPr>
              <a:t>第１课 中国早期人类的代表——北京人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 2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第２课 原始农耕生活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 6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第３课 远古的传说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第４课 早期国家的产生和发展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.........................................18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第５课 青铜器与甲骨文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.....................................................23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第６课 动荡的春秋时期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.....................................................27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第７课 战国时期的社会变化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.............................................31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第８课 百家争鸣</a:t>
            </a:r>
            <a:r>
              <a:rPr lang="en-US" altLang="zh-CN" sz="1400" dirty="0">
                <a:solidFill>
                  <a:schemeClr val="bg2"/>
                </a:solidFill>
              </a:rPr>
              <a:t> .....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第９课 秦统一中国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............................................................ 42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10 </a:t>
            </a:r>
            <a:r>
              <a:rPr lang="zh-CN" altLang="zh-CN" sz="1400" dirty="0">
                <a:solidFill>
                  <a:schemeClr val="bg2"/>
                </a:solidFill>
              </a:rPr>
              <a:t>课 秦末农民大起义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 47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11 </a:t>
            </a:r>
            <a:r>
              <a:rPr lang="zh-CN" altLang="zh-CN" sz="1400" dirty="0">
                <a:solidFill>
                  <a:schemeClr val="bg2"/>
                </a:solidFill>
              </a:rPr>
              <a:t>课 西汉建立和“文景之治”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....................................51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12 </a:t>
            </a:r>
            <a:r>
              <a:rPr lang="zh-CN" altLang="zh-CN" sz="1400" dirty="0">
                <a:solidFill>
                  <a:schemeClr val="bg2"/>
                </a:solidFill>
              </a:rPr>
              <a:t>课 汉武帝巩固大一统王朝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 54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13 </a:t>
            </a:r>
            <a:r>
              <a:rPr lang="zh-CN" altLang="zh-CN" sz="1400" dirty="0">
                <a:solidFill>
                  <a:schemeClr val="bg2"/>
                </a:solidFill>
              </a:rPr>
              <a:t>课 东汉的兴亡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 58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14 </a:t>
            </a:r>
            <a:r>
              <a:rPr lang="zh-CN" altLang="zh-CN" sz="1400" dirty="0">
                <a:solidFill>
                  <a:schemeClr val="bg2"/>
                </a:solidFill>
              </a:rPr>
              <a:t>课 沟通中外文明的“丝绸之路”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............................62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15 </a:t>
            </a:r>
            <a:r>
              <a:rPr lang="zh-CN" altLang="zh-CN" sz="1400" dirty="0">
                <a:solidFill>
                  <a:schemeClr val="bg2"/>
                </a:solidFill>
              </a:rPr>
              <a:t>课 两汉的科技和文化</a:t>
            </a:r>
            <a:r>
              <a:rPr lang="en-US" altLang="zh-CN" sz="1400" dirty="0">
                <a:solidFill>
                  <a:schemeClr val="bg2"/>
                </a:solidFill>
              </a:rPr>
              <a:t> ...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16 </a:t>
            </a:r>
            <a:r>
              <a:rPr lang="zh-CN" altLang="zh-CN" sz="1400" dirty="0">
                <a:solidFill>
                  <a:schemeClr val="bg2"/>
                </a:solidFill>
              </a:rPr>
              <a:t>课 三国鼎立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............................................................... 74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17 </a:t>
            </a:r>
            <a:r>
              <a:rPr lang="zh-CN" altLang="zh-CN" sz="1400" dirty="0">
                <a:solidFill>
                  <a:schemeClr val="bg2"/>
                </a:solidFill>
              </a:rPr>
              <a:t>课 西晋的短暂统一和北方各族的内迁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....................78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18 </a:t>
            </a:r>
            <a:r>
              <a:rPr lang="zh-CN" altLang="zh-CN" sz="1400" dirty="0">
                <a:solidFill>
                  <a:schemeClr val="bg2"/>
                </a:solidFill>
              </a:rPr>
              <a:t>课 东晋南朝时期江南地区的开发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............................82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19 </a:t>
            </a:r>
            <a:r>
              <a:rPr lang="zh-CN" altLang="zh-CN" sz="1400" dirty="0">
                <a:solidFill>
                  <a:schemeClr val="bg2"/>
                </a:solidFill>
              </a:rPr>
              <a:t>课 北魏政治和北方民族大交融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................................86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20 </a:t>
            </a:r>
            <a:r>
              <a:rPr lang="zh-CN" altLang="zh-CN" sz="1400" dirty="0">
                <a:solidFill>
                  <a:schemeClr val="bg2"/>
                </a:solidFill>
              </a:rPr>
              <a:t>课 魏晋南北朝的科技与文化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 90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21 </a:t>
            </a:r>
            <a:r>
              <a:rPr lang="zh-CN" altLang="zh-CN" sz="1400" dirty="0">
                <a:solidFill>
                  <a:schemeClr val="bg2"/>
                </a:solidFill>
              </a:rPr>
              <a:t>课 活动课：让我们共同来感受历史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........................96</a:t>
            </a:r>
            <a:endParaRPr lang="zh-CN" altLang="zh-CN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sz="3200" dirty="0">
                <a:solidFill>
                  <a:srgbClr val="FFC000"/>
                </a:solidFill>
              </a:rPr>
              <a:t>一、立足时序，建立时空观念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cxnSp>
        <p:nvCxnSpPr>
          <p:cNvPr id="99" name="直接连接符 9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23528" y="1412776"/>
            <a:ext cx="2736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按时序编排，即按照从古至今的顺序，叙述历史发展的基本脉络，呈现清晰的历史发展线索，传授最基础的历史知识；在总体打通的前提下，分阶段设置单元，概述每个历史发展时期的阶段性特征。</a:t>
            </a:r>
            <a:endParaRPr lang="en-US" altLang="zh-CN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与此同时</a:t>
            </a:r>
            <a:r>
              <a:rPr lang="zh-CN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，以文字叙述与历史地图呈现相结合的方式，引导学生关注这些历史进程的空间背景，了解我国历代疆域变化，形成初步的的时空观。</a:t>
            </a:r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59832" y="1412776"/>
            <a:ext cx="6084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第一单元 史前时期：中国境内人类的活动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第二单元 夏商周时期：早期国家的产生与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社会变革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三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单元 秦汉时期：统一多民族国家的建立和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巩固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第四单元 三国两晋南北朝时期：政权分立与民族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交融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275856" y="3058914"/>
            <a:ext cx="53285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00B0F0"/>
                </a:solidFill>
              </a:rPr>
              <a:t>第</a:t>
            </a:r>
            <a:r>
              <a:rPr lang="zh-CN" altLang="zh-CN" dirty="0">
                <a:solidFill>
                  <a:srgbClr val="00B0F0"/>
                </a:solidFill>
              </a:rPr>
              <a:t>三单元 秦汉时期：统一多民族国家的建立和</a:t>
            </a:r>
            <a:r>
              <a:rPr lang="zh-CN" altLang="zh-CN" dirty="0" smtClean="0">
                <a:solidFill>
                  <a:srgbClr val="00B0F0"/>
                </a:solidFill>
              </a:rPr>
              <a:t>巩固</a:t>
            </a:r>
            <a:endParaRPr lang="en-US" altLang="zh-CN" dirty="0">
              <a:solidFill>
                <a:srgbClr val="00B0F0"/>
              </a:solidFill>
            </a:endParaRPr>
          </a:p>
          <a:p>
            <a:r>
              <a:rPr lang="en-US" altLang="zh-CN" dirty="0">
                <a:solidFill>
                  <a:schemeClr val="bg2"/>
                </a:solidFill>
              </a:rPr>
              <a:t>        </a:t>
            </a:r>
            <a:r>
              <a:rPr lang="zh-CN" altLang="zh-CN" dirty="0">
                <a:solidFill>
                  <a:schemeClr val="bg2"/>
                </a:solidFill>
              </a:rPr>
              <a:t>公元前</a:t>
            </a:r>
            <a:r>
              <a:rPr lang="en-US" altLang="zh-CN" dirty="0">
                <a:solidFill>
                  <a:schemeClr val="bg2"/>
                </a:solidFill>
              </a:rPr>
              <a:t>221</a:t>
            </a:r>
            <a:r>
              <a:rPr lang="zh-CN" altLang="zh-CN" dirty="0">
                <a:solidFill>
                  <a:schemeClr val="bg2"/>
                </a:solidFill>
              </a:rPr>
              <a:t>年，秦始皇建立起中国历史上第一个统一的多民族的封建国家，并推行一系列巩固统一的措施，对后世有深远的影响。然而，秦朝统治者实行残暴统治，最终被大规模的农民起义推翻。西汉建立后，统治者采取休养生息政策，使经济恢复和社会稳定。在汉武帝统治时，大一统的局面得到进一步的巩固和发展。东汉统治后期，政治动荡，中国社会危机严重。两汉时期</a:t>
            </a:r>
            <a:r>
              <a:rPr lang="zh-CN" altLang="zh-CN" dirty="0" smtClean="0">
                <a:solidFill>
                  <a:schemeClr val="bg2"/>
                </a:solidFill>
              </a:rPr>
              <a:t>，科技</a:t>
            </a:r>
            <a:r>
              <a:rPr lang="zh-CN" altLang="zh-CN" dirty="0">
                <a:solidFill>
                  <a:schemeClr val="bg2"/>
                </a:solidFill>
              </a:rPr>
              <a:t>与文化都有突出的成就，并开通了“丝绸之路”，促进了中外经济、文化的交往。</a:t>
            </a:r>
            <a:endParaRPr lang="zh-CN" altLang="zh-CN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sz="3200" dirty="0">
                <a:solidFill>
                  <a:srgbClr val="FFC000"/>
                </a:solidFill>
              </a:rPr>
              <a:t>一、立足时序，建立时空观念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cxnSp>
        <p:nvCxnSpPr>
          <p:cNvPr id="99" name="直接连接符 9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23528" y="1412776"/>
            <a:ext cx="2736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按时序编排，即按照从古至今的顺序，叙述历史发展的基本脉络，呈现清晰的历史发展线索，传授最基础的历史知识；在总体打通的前提下，分阶段设置单元，概述每个历史发展时期的阶段性特征。</a:t>
            </a:r>
            <a:endParaRPr lang="en-US" altLang="zh-CN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与此同时</a:t>
            </a:r>
            <a:r>
              <a:rPr lang="zh-CN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，以文字叙述与历史地图呈现相结合的方式，引导学生关注这些历史进程的空间背景，了解我国历代疆域变化，形成初步的的时空观。</a:t>
            </a:r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75856" y="1412776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下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册（共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22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课，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3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个单元。其中正课</a:t>
            </a:r>
            <a:r>
              <a:rPr lang="en-US" altLang="zh-CN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21</a:t>
            </a:r>
            <a:r>
              <a:rPr lang="zh-CN" altLang="zh-CN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节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，活动课</a:t>
            </a:r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</a:t>
            </a:r>
            <a:r>
              <a:rPr lang="zh-CN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节</a:t>
            </a:r>
            <a:r>
              <a:rPr lang="zh-CN" altLang="zh-CN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）</a:t>
            </a:r>
            <a:endParaRPr lang="zh-CN" altLang="zh-CN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19872" y="1812990"/>
            <a:ext cx="53285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400" dirty="0">
                <a:solidFill>
                  <a:schemeClr val="bg2"/>
                </a:solidFill>
              </a:rPr>
              <a:t>第１课 隋朝的统一与灭亡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.................................................  </a:t>
            </a:r>
            <a:r>
              <a:rPr lang="en-US" altLang="zh-CN" sz="1400" dirty="0">
                <a:solidFill>
                  <a:schemeClr val="bg2"/>
                </a:solidFill>
              </a:rPr>
              <a:t>2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第２课 从“贞观之治”到“开元盛世”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..........................6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第３课 盛唐气象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................................................................ 11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第４课 唐朝的中外文化交流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.............................................19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第５课 安史之乱与唐朝衰亡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.............................................23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第６课 北宋的政治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............................................................ 28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第７课 辽、西夏与北宋的并立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.........................................33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第８课 金与南宋的对峙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.................................................... 37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 9 </a:t>
            </a:r>
            <a:r>
              <a:rPr lang="zh-CN" altLang="zh-CN" sz="1400" dirty="0">
                <a:solidFill>
                  <a:schemeClr val="bg2"/>
                </a:solidFill>
              </a:rPr>
              <a:t>课 宋代经济的发展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 41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10 </a:t>
            </a:r>
            <a:r>
              <a:rPr lang="zh-CN" altLang="zh-CN" sz="1400" dirty="0">
                <a:solidFill>
                  <a:schemeClr val="bg2"/>
                </a:solidFill>
              </a:rPr>
              <a:t>课 蒙古族的兴起与元朝的建立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 47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11 </a:t>
            </a:r>
            <a:r>
              <a:rPr lang="zh-CN" altLang="zh-CN" sz="1400" dirty="0">
                <a:solidFill>
                  <a:schemeClr val="bg2"/>
                </a:solidFill>
              </a:rPr>
              <a:t>课 元朝的统治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 51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12 </a:t>
            </a:r>
            <a:r>
              <a:rPr lang="zh-CN" altLang="zh-CN" sz="1400" dirty="0">
                <a:solidFill>
                  <a:schemeClr val="bg2"/>
                </a:solidFill>
              </a:rPr>
              <a:t>课 宋元时期的都市和文化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 54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13 </a:t>
            </a:r>
            <a:r>
              <a:rPr lang="zh-CN" altLang="zh-CN" sz="1400" dirty="0">
                <a:solidFill>
                  <a:schemeClr val="bg2"/>
                </a:solidFill>
              </a:rPr>
              <a:t>课 宋元时期的科技与中外交通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................................59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14 </a:t>
            </a:r>
            <a:r>
              <a:rPr lang="zh-CN" altLang="zh-CN" sz="1400" dirty="0">
                <a:solidFill>
                  <a:schemeClr val="bg2"/>
                </a:solidFill>
              </a:rPr>
              <a:t>课 明朝的统治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 66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15 </a:t>
            </a:r>
            <a:r>
              <a:rPr lang="zh-CN" altLang="zh-CN" sz="1400" dirty="0">
                <a:solidFill>
                  <a:schemeClr val="bg2"/>
                </a:solidFill>
              </a:rPr>
              <a:t>课 明朝的对外关系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 70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16 </a:t>
            </a:r>
            <a:r>
              <a:rPr lang="zh-CN" altLang="zh-CN" sz="1400" dirty="0">
                <a:solidFill>
                  <a:schemeClr val="bg2"/>
                </a:solidFill>
              </a:rPr>
              <a:t>课 明朝的科技、建筑与文学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 76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17 </a:t>
            </a:r>
            <a:r>
              <a:rPr lang="zh-CN" altLang="zh-CN" sz="1400" dirty="0">
                <a:solidFill>
                  <a:schemeClr val="bg2"/>
                </a:solidFill>
              </a:rPr>
              <a:t>课 明朝的灭亡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........................................................... 84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18 </a:t>
            </a:r>
            <a:r>
              <a:rPr lang="zh-CN" altLang="zh-CN" sz="1400" dirty="0">
                <a:solidFill>
                  <a:schemeClr val="bg2"/>
                </a:solidFill>
              </a:rPr>
              <a:t>课 统一多民族国家的巩固和发展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............................88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19 </a:t>
            </a:r>
            <a:r>
              <a:rPr lang="zh-CN" altLang="zh-CN" sz="1400" dirty="0">
                <a:solidFill>
                  <a:schemeClr val="bg2"/>
                </a:solidFill>
              </a:rPr>
              <a:t>课 清朝前期社会经济的发展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 94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20 </a:t>
            </a:r>
            <a:r>
              <a:rPr lang="zh-CN" altLang="zh-CN" sz="1400" dirty="0">
                <a:solidFill>
                  <a:schemeClr val="bg2"/>
                </a:solidFill>
              </a:rPr>
              <a:t>课 清朝君主专制的强化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........................................... 99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21 </a:t>
            </a:r>
            <a:r>
              <a:rPr lang="zh-CN" altLang="zh-CN" sz="1400" dirty="0">
                <a:solidFill>
                  <a:schemeClr val="bg2"/>
                </a:solidFill>
              </a:rPr>
              <a:t>课 清朝前期的文学艺术</a:t>
            </a:r>
            <a:r>
              <a:rPr lang="en-US" altLang="zh-CN" sz="1400" dirty="0">
                <a:solidFill>
                  <a:schemeClr val="bg2"/>
                </a:solidFill>
              </a:rPr>
              <a:t> .......................................... 105</a:t>
            </a:r>
            <a:endParaRPr lang="zh-CN" altLang="zh-CN" sz="1400" dirty="0">
              <a:solidFill>
                <a:schemeClr val="bg2"/>
              </a:solidFill>
            </a:endParaRPr>
          </a:p>
          <a:p>
            <a:r>
              <a:rPr lang="zh-CN" altLang="zh-CN" sz="1400" dirty="0">
                <a:solidFill>
                  <a:schemeClr val="bg2"/>
                </a:solidFill>
              </a:rPr>
              <a:t>第</a:t>
            </a:r>
            <a:r>
              <a:rPr lang="en-US" altLang="zh-CN" sz="1400" dirty="0">
                <a:solidFill>
                  <a:schemeClr val="bg2"/>
                </a:solidFill>
              </a:rPr>
              <a:t>22 </a:t>
            </a:r>
            <a:r>
              <a:rPr lang="zh-CN" altLang="zh-CN" sz="1400" dirty="0">
                <a:solidFill>
                  <a:schemeClr val="bg2"/>
                </a:solidFill>
              </a:rPr>
              <a:t>课 活动课：中国传统节日的起源</a:t>
            </a:r>
            <a:r>
              <a:rPr lang="en-US" altLang="zh-CN" sz="1400" dirty="0">
                <a:solidFill>
                  <a:schemeClr val="bg2"/>
                </a:solidFill>
              </a:rPr>
              <a:t> </a:t>
            </a:r>
            <a:r>
              <a:rPr lang="en-US" altLang="zh-CN" sz="1400" dirty="0" smtClean="0">
                <a:solidFill>
                  <a:schemeClr val="bg2"/>
                </a:solidFill>
              </a:rPr>
              <a:t>...........................111</a:t>
            </a:r>
            <a:endParaRPr lang="zh-CN" altLang="zh-CN" sz="1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sz="3200" dirty="0">
                <a:solidFill>
                  <a:srgbClr val="FFC000"/>
                </a:solidFill>
              </a:rPr>
              <a:t>一、立足时序，建立时空观念</a:t>
            </a:r>
            <a:endParaRPr lang="zh-CN" altLang="en-US" sz="3200" b="1" dirty="0">
              <a:solidFill>
                <a:srgbClr val="FFC000"/>
              </a:solidFill>
            </a:endParaRPr>
          </a:p>
        </p:txBody>
      </p:sp>
      <p:cxnSp>
        <p:nvCxnSpPr>
          <p:cNvPr id="99" name="直接连接符 98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23528" y="1412776"/>
            <a:ext cx="2736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按时序编排，即按照从古至今的顺序，叙述历史发展的基本脉络，呈现清晰的历史发展线索，传授最基础的历史知识；在总体打通的前提下，分阶段设置单元，概述每个历史发展时期的阶段性特征。</a:t>
            </a:r>
            <a:endParaRPr lang="en-US" altLang="zh-CN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</a:t>
            </a:r>
            <a:r>
              <a:rPr lang="zh-CN" altLang="zh-C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与此同时</a:t>
            </a:r>
            <a:r>
              <a:rPr lang="zh-CN" altLang="zh-CN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，以文字叙述与历史地图呈现相结合的方式，引导学生关注这些历史进程的空间背景，了解我国历代疆域变化，形成初步的的时空观。</a:t>
            </a:r>
            <a:endParaRPr lang="zh-CN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59832" y="1412776"/>
            <a:ext cx="6084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第一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单元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隋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唐时期：繁荣与开放的时代</a:t>
            </a:r>
            <a:endParaRPr lang="en-US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第二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单元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辽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宋夏金元时期：民族关系发展和社会变化</a:t>
            </a: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第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三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单元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明清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时：期统一多民族国家的巩固与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发展</a:t>
            </a:r>
            <a:endParaRPr lang="en-US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275856" y="3058914"/>
            <a:ext cx="53285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 smtClean="0">
                <a:solidFill>
                  <a:srgbClr val="00B0F0"/>
                </a:solidFill>
              </a:rPr>
              <a:t>第一</a:t>
            </a:r>
            <a:r>
              <a:rPr lang="zh-CN" altLang="zh-CN" dirty="0">
                <a:solidFill>
                  <a:srgbClr val="00B0F0"/>
                </a:solidFill>
              </a:rPr>
              <a:t>单元</a:t>
            </a:r>
            <a:r>
              <a:rPr lang="en-US" altLang="zh-CN" dirty="0">
                <a:solidFill>
                  <a:srgbClr val="00B0F0"/>
                </a:solidFill>
              </a:rPr>
              <a:t> </a:t>
            </a:r>
            <a:r>
              <a:rPr lang="zh-CN" altLang="zh-CN" dirty="0">
                <a:solidFill>
                  <a:srgbClr val="00B0F0"/>
                </a:solidFill>
              </a:rPr>
              <a:t>隋唐时期：繁荣与开放的</a:t>
            </a:r>
            <a:r>
              <a:rPr lang="zh-CN" altLang="zh-CN" dirty="0" smtClean="0">
                <a:solidFill>
                  <a:srgbClr val="00B0F0"/>
                </a:solidFill>
              </a:rPr>
              <a:t>时代</a:t>
            </a:r>
            <a:endParaRPr lang="en-US" altLang="zh-CN" dirty="0">
              <a:solidFill>
                <a:srgbClr val="00B0F0"/>
              </a:solidFill>
            </a:endParaRPr>
          </a:p>
          <a:p>
            <a:r>
              <a:rPr lang="en-US" altLang="zh-CN" dirty="0" smtClean="0">
                <a:solidFill>
                  <a:schemeClr val="bg2"/>
                </a:solidFill>
              </a:rPr>
              <a:t>        </a:t>
            </a:r>
            <a:r>
              <a:rPr lang="zh-CN" altLang="zh-CN" dirty="0" smtClean="0">
                <a:solidFill>
                  <a:schemeClr val="bg2"/>
                </a:solidFill>
              </a:rPr>
              <a:t>隋朝</a:t>
            </a:r>
            <a:r>
              <a:rPr lang="zh-CN" altLang="zh-CN" dirty="0">
                <a:solidFill>
                  <a:schemeClr val="bg2"/>
                </a:solidFill>
              </a:rPr>
              <a:t>建立后，统一南北，结束了长达</a:t>
            </a:r>
            <a:r>
              <a:rPr lang="en-US" altLang="zh-CN" dirty="0">
                <a:solidFill>
                  <a:schemeClr val="bg2"/>
                </a:solidFill>
              </a:rPr>
              <a:t>300</a:t>
            </a:r>
            <a:r>
              <a:rPr lang="zh-CN" altLang="zh-CN" dirty="0">
                <a:solidFill>
                  <a:schemeClr val="bg2"/>
                </a:solidFill>
              </a:rPr>
              <a:t>多年政权分立的局面。隋朝开通了贯通南北的大运河，创立了科举制，对后世有深远影响。继之的唐朝，前期政治开明，经济发展，在民族关系、对外交流、科学技术、文学艺术等多方面都有很大的建树，呈现出繁荣、富强的盛唐景象，成为当时世界上具有影响力的强大国家。但唐中期安史之乱后，唐朝由盛转衰。至唐末五代，中国再次陷于割据势力膨胀、社会动荡不安的局面。</a:t>
            </a:r>
            <a:endParaRPr lang="zh-CN" altLang="zh-CN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23528" y="1412776"/>
            <a:ext cx="24482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</a:t>
            </a:r>
            <a:r>
              <a:rPr lang="en-US" altLang="zh-CN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.</a:t>
            </a:r>
            <a:r>
              <a:rPr lang="zh-CN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虽然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整套教科书给出了比较清晰的历史发展线索，即通常所说的“线”，但七年级教科书并不追求历史学科体系的完整性。我们更加关注的是那些最基本、最典型的历史人物、历史事件和历史现象，即人们常说的具有典型意义的“点”。教科书采取的是“点线结合，以点带面”的编排方式。总体而言，增加的少，删减的多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31840" y="1412776"/>
            <a:ext cx="1853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（</a:t>
            </a:r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1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）历史人物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131840" y="1916832"/>
            <a:ext cx="57606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一个人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：汉武帝、孔子、秦始皇、张骞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祖冲之、女皇武则天、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玄奘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、郑和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一群人：北京人、老子孔子和诸子百家、南迁北方人、秦末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农民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、明末农民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一村人：半坡居民、河姆渡居民、良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渚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人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陶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寺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人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族人：汉民族、东夷、西戎、北狄、南蛮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多民族人：春秋战国、秦汉、三国两晋南北朝、宋辽夏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金元、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明清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一类人：政治家、科学家、思想家、文学家、艺术家、史学家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一国人与多国人：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/>
              <a:t> </a:t>
            </a:r>
            <a:endParaRPr lang="zh-CN" altLang="zh-CN" dirty="0"/>
          </a:p>
        </p:txBody>
      </p:sp>
      <p:sp>
        <p:nvSpPr>
          <p:cNvPr id="15" name="矩形 14"/>
          <p:cNvSpPr/>
          <p:nvPr/>
        </p:nvSpPr>
        <p:spPr>
          <a:xfrm>
            <a:off x="3155454" y="5844758"/>
            <a:ext cx="604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屈原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、扁鹊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陶渊明、孙思邈、</a:t>
            </a:r>
            <a:endParaRPr lang="en-US" altLang="zh-CN" sz="2000" dirty="0" smtClean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en-US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              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秦汉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匈奴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族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23528" y="1412776"/>
            <a:ext cx="24482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</a:t>
            </a:r>
            <a:r>
              <a:rPr lang="en-US" altLang="zh-CN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.</a:t>
            </a:r>
            <a:r>
              <a:rPr lang="zh-CN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虽然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整套教科书给出了比较清晰的历史发展线索，即通常所说的“线”，但七年级教科书并不追求历史学科体系的完整性。我们更加关注的是那些最基本、最典型的历史人物、历史事件和历史现象，即人们常说的具有典型意义的“点”。教科书采取的是“点线结合，以点带面”的编排方式。总体而言，增加的少，删减的多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1840" y="1412776"/>
            <a:ext cx="1853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（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）历史</a:t>
            </a: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事件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31840" y="2276872"/>
            <a:ext cx="57606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禹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建立夏、秦统一六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国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商汤灭夏、盘庚迁殷、武王伐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纣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西周分封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、</a:t>
            </a: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玄奘西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行、鉴真东渡、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戚继光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抗倭、郑和下西洋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 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31840" y="5301208"/>
            <a:ext cx="60747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焚书坑儒</a:t>
            </a:r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、</a:t>
            </a:r>
            <a:r>
              <a:rPr lang="zh-CN" altLang="zh-CN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农民起义、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文景之治、</a:t>
            </a:r>
            <a:endParaRPr lang="en-US" altLang="zh-CN" sz="2000" dirty="0" smtClean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张骞通西域、</a:t>
            </a:r>
            <a:r>
              <a:rPr lang="zh-CN" altLang="en-US" sz="2000" dirty="0" smtClean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八王之乱、安史之乱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z="3200" dirty="0">
                <a:solidFill>
                  <a:srgbClr val="FFC000"/>
                </a:solidFill>
              </a:rPr>
              <a:t>二</a:t>
            </a:r>
            <a:r>
              <a:rPr lang="zh-CN" altLang="en-US" sz="3200" b="1" dirty="0" smtClean="0">
                <a:solidFill>
                  <a:srgbClr val="FFC000"/>
                </a:solidFill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</a:rPr>
              <a:t>点</a:t>
            </a:r>
            <a:r>
              <a:rPr lang="zh-CN" altLang="en-US" sz="3200" dirty="0">
                <a:solidFill>
                  <a:srgbClr val="FFC000"/>
                </a:solidFill>
              </a:rPr>
              <a:t>线结合，呈现历史</a:t>
            </a:r>
            <a:r>
              <a:rPr lang="zh-CN" altLang="en-US" sz="3200" dirty="0" smtClean="0">
                <a:solidFill>
                  <a:srgbClr val="FFC000"/>
                </a:solidFill>
              </a:rPr>
              <a:t>面貌</a:t>
            </a:r>
            <a:endParaRPr lang="zh-CN" altLang="en-US" sz="3200" dirty="0">
              <a:solidFill>
                <a:srgbClr val="FFC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23528" y="1412776"/>
            <a:ext cx="24482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</a:t>
            </a:r>
            <a:r>
              <a:rPr lang="en-US" altLang="zh-CN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.</a:t>
            </a:r>
            <a:r>
              <a:rPr lang="zh-CN" altLang="en-US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点</a:t>
            </a:r>
            <a:r>
              <a:rPr lang="zh-CN" alt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endParaRPr lang="en-US" altLang="zh-CN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algn="just"/>
            <a:r>
              <a:rPr lang="en-US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  <a:r>
              <a:rPr lang="en-US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  <a:r>
              <a:rPr lang="zh-CN" altLang="zh-CN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虽然</a:t>
            </a:r>
            <a:r>
              <a:rPr lang="zh-CN" altLang="zh-CN" dirty="0">
                <a:solidFill>
                  <a:schemeClr val="accent6">
                    <a:lumMod val="20000"/>
                    <a:lumOff val="80000"/>
                  </a:schemeClr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整套教科书给出了比较清晰的历史发展线索，即通常所说的“线”，但七年级教科书并不追求历史学科体系的完整性。我们更加关注的是那些最基本、最典型的历史人物、历史事件和历史现象，即人们常说的具有典型意义的“点”。教科书采取的是“点线结合，以点带面”的编排方式。总体而言，增加的少，删减的多。</a:t>
            </a:r>
            <a:endParaRPr lang="zh-CN" altLang="zh-CN" dirty="0">
              <a:solidFill>
                <a:schemeClr val="accent6">
                  <a:lumMod val="20000"/>
                  <a:lumOff val="80000"/>
                </a:schemeClr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1840" y="1412776"/>
            <a:ext cx="1853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（</a:t>
            </a:r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）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历史现象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31840" y="2276872"/>
            <a:ext cx="57606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春秋争霸、战国兼并、无为而治、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经济</a:t>
            </a: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重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心</a:t>
            </a: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南移 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文景之治、贞观之治、开元盛世、康乾盛世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民族交往、交流、交融、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zh-CN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中外交往、反抗外来</a:t>
            </a:r>
            <a:r>
              <a:rPr lang="zh-CN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侵略</a:t>
            </a:r>
            <a:endParaRPr lang="en-US" altLang="zh-CN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开放的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楷体" pitchFamily="49" charset="-122"/>
                <a:ea typeface="楷体" pitchFamily="49" charset="-122"/>
              </a:rPr>
              <a:t>社会风气、盛唐气象、闭关锁国、文字狱与文化专制政策</a:t>
            </a:r>
            <a:endParaRPr lang="zh-CN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131840" y="4653136"/>
            <a:ext cx="60492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值得关注的变化 </a:t>
            </a:r>
            <a:r>
              <a:rPr lang="zh-CN" altLang="en-US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：</a:t>
            </a:r>
            <a:r>
              <a:rPr lang="zh-CN" altLang="zh-CN" sz="2000" dirty="0">
                <a:solidFill>
                  <a:srgbClr val="FFFF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删减了有关经济史、科技史、文化史的若干知识点。</a:t>
            </a:r>
            <a:endParaRPr lang="zh-CN" altLang="zh-CN" sz="2000" dirty="0">
              <a:solidFill>
                <a:srgbClr val="FFFF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7475</Words>
  <Application>WPS 演示</Application>
  <PresentationFormat>全屏显示(4:3)</PresentationFormat>
  <Paragraphs>350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4" baseType="lpstr">
      <vt:lpstr>Arial</vt:lpstr>
      <vt:lpstr>宋体</vt:lpstr>
      <vt:lpstr>Wingdings</vt:lpstr>
      <vt:lpstr>微软雅黑</vt:lpstr>
      <vt:lpstr>华文新魏</vt:lpstr>
      <vt:lpstr>Calibri</vt:lpstr>
      <vt:lpstr>DilleniaUPC</vt:lpstr>
      <vt:lpstr>华文琥珀</vt:lpstr>
      <vt:lpstr>时尚中黑简体</vt:lpstr>
      <vt:lpstr>黑体</vt:lpstr>
      <vt:lpstr>楷体</vt:lpstr>
      <vt:lpstr>仿宋_GB2312</vt:lpstr>
      <vt:lpstr>Arial Black</vt:lpstr>
      <vt:lpstr>Dotum</vt:lpstr>
      <vt:lpstr>Calibri</vt:lpstr>
      <vt:lpstr>Microsoft Sans Serif</vt:lpstr>
      <vt:lpstr>楷体_GB2312</vt:lpstr>
      <vt:lpstr>Office 主题​​</vt:lpstr>
      <vt:lpstr>PowerPoint 演示文稿</vt:lpstr>
      <vt:lpstr>PowerPoint 演示文稿</vt:lpstr>
      <vt:lpstr>一、立足时序，建立时空观念</vt:lpstr>
      <vt:lpstr>一、立足时序，建立时空观念</vt:lpstr>
      <vt:lpstr>一、立足时序，建立时空观念</vt:lpstr>
      <vt:lpstr>一、立足时序，建立时空观念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二、点线结合，呈现历史面貌</vt:lpstr>
      <vt:lpstr>三、图文并茂，培养学科感情</vt:lpstr>
      <vt:lpstr>三、图文并茂，培养学科感情</vt:lpstr>
      <vt:lpstr>三、图文并茂，培养学科感情</vt:lpstr>
      <vt:lpstr>三、图文并茂，培养学科感情</vt:lpstr>
      <vt:lpstr>三、图文并茂，培养学科感情</vt:lpstr>
      <vt:lpstr>三、图文并茂，培养学科感情</vt:lpstr>
      <vt:lpstr>三、图文并茂，培养学科感情</vt:lpstr>
      <vt:lpstr>四、精心谋划，构建教学平台</vt:lpstr>
      <vt:lpstr>五、完善配套，丰富教学资源</vt:lpstr>
      <vt:lpstr>五、完善配套，丰富教学资源</vt:lpstr>
      <vt:lpstr>PowerPoint 演示文稿</vt:lpstr>
    </vt:vector>
  </TitlesOfParts>
  <Company>SkyUN.Org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Bread</dc:creator>
  <cp:lastModifiedBy>Administrator</cp:lastModifiedBy>
  <cp:revision>171</cp:revision>
  <cp:lastPrinted>2016-08-17T06:55:00Z</cp:lastPrinted>
  <dcterms:created xsi:type="dcterms:W3CDTF">2011-02-16T06:25:00Z</dcterms:created>
  <dcterms:modified xsi:type="dcterms:W3CDTF">2016-10-17T06:12:45Z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2052-10.1.0.5975</vt:lpwstr>
  </property>
</Properties>
</file>