
<file path=[Content_Types].xml><?xml version="1.0" encoding="utf-8"?>
<Types xmlns="http://schemas.openxmlformats.org/package/2006/content-types">
  <Default Extension="wdp" ContentType="image/vnd.ms-photo"/>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26.fntdata" ContentType="application/x-fontdata"/>
  <Override PartName="/ppt/fonts/font27.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475" r:id="rId3"/>
    <p:sldId id="476" r:id="rId4"/>
    <p:sldId id="477" r:id="rId5"/>
    <p:sldId id="478" r:id="rId6"/>
    <p:sldId id="479" r:id="rId7"/>
    <p:sldId id="558" r:id="rId8"/>
    <p:sldId id="559" r:id="rId9"/>
    <p:sldId id="560" r:id="rId10"/>
    <p:sldId id="561" r:id="rId11"/>
    <p:sldId id="562" r:id="rId12"/>
    <p:sldId id="563" r:id="rId13"/>
    <p:sldId id="480" r:id="rId14"/>
    <p:sldId id="481" r:id="rId15"/>
    <p:sldId id="482" r:id="rId16"/>
    <p:sldId id="483" r:id="rId17"/>
    <p:sldId id="487" r:id="rId18"/>
    <p:sldId id="488" r:id="rId19"/>
    <p:sldId id="489" r:id="rId20"/>
    <p:sldId id="490" r:id="rId21"/>
    <p:sldId id="491" r:id="rId22"/>
    <p:sldId id="492" r:id="rId23"/>
    <p:sldId id="493" r:id="rId24"/>
    <p:sldId id="494" r:id="rId25"/>
    <p:sldId id="495" r:id="rId26"/>
    <p:sldId id="496" r:id="rId27"/>
    <p:sldId id="497" r:id="rId28"/>
    <p:sldId id="498" r:id="rId29"/>
    <p:sldId id="522" r:id="rId30"/>
    <p:sldId id="534" r:id="rId31"/>
    <p:sldId id="535" r:id="rId32"/>
    <p:sldId id="536" r:id="rId33"/>
    <p:sldId id="537" r:id="rId34"/>
    <p:sldId id="538" r:id="rId35"/>
    <p:sldId id="501" r:id="rId36"/>
    <p:sldId id="502" r:id="rId37"/>
    <p:sldId id="503" r:id="rId38"/>
    <p:sldId id="443" r:id="rId39"/>
    <p:sldId id="280" r:id="rId40"/>
    <p:sldId id="279" r:id="rId41"/>
    <p:sldId id="301" r:id="rId42"/>
    <p:sldId id="302" r:id="rId44"/>
    <p:sldId id="303" r:id="rId45"/>
    <p:sldId id="304" r:id="rId46"/>
    <p:sldId id="331" r:id="rId47"/>
    <p:sldId id="451" r:id="rId48"/>
    <p:sldId id="452" r:id="rId49"/>
    <p:sldId id="453" r:id="rId50"/>
    <p:sldId id="454" r:id="rId51"/>
    <p:sldId id="456" r:id="rId52"/>
    <p:sldId id="459" r:id="rId53"/>
    <p:sldId id="457" r:id="rId54"/>
    <p:sldId id="455" r:id="rId55"/>
    <p:sldId id="460" r:id="rId56"/>
    <p:sldId id="461" r:id="rId57"/>
    <p:sldId id="462" r:id="rId58"/>
    <p:sldId id="307" r:id="rId59"/>
    <p:sldId id="348" r:id="rId60"/>
    <p:sldId id="334" r:id="rId61"/>
    <p:sldId id="335" r:id="rId62"/>
    <p:sldId id="308" r:id="rId63"/>
    <p:sldId id="351" r:id="rId64"/>
    <p:sldId id="369" r:id="rId65"/>
    <p:sldId id="372" r:id="rId66"/>
    <p:sldId id="420" r:id="rId67"/>
    <p:sldId id="393" r:id="rId68"/>
    <p:sldId id="363" r:id="rId69"/>
    <p:sldId id="364" r:id="rId70"/>
    <p:sldId id="365" r:id="rId71"/>
    <p:sldId id="392" r:id="rId72"/>
    <p:sldId id="422" r:id="rId73"/>
    <p:sldId id="305" r:id="rId74"/>
    <p:sldId id="345" r:id="rId75"/>
    <p:sldId id="346" r:id="rId76"/>
    <p:sldId id="375" r:id="rId77"/>
    <p:sldId id="342" r:id="rId78"/>
    <p:sldId id="340" r:id="rId79"/>
    <p:sldId id="505" r:id="rId80"/>
    <p:sldId id="506" r:id="rId81"/>
    <p:sldId id="507" r:id="rId82"/>
    <p:sldId id="508" r:id="rId83"/>
    <p:sldId id="509" r:id="rId84"/>
    <p:sldId id="510" r:id="rId85"/>
    <p:sldId id="511" r:id="rId86"/>
    <p:sldId id="512" r:id="rId87"/>
    <p:sldId id="513" r:id="rId88"/>
    <p:sldId id="514" r:id="rId89"/>
    <p:sldId id="515" r:id="rId90"/>
    <p:sldId id="516" r:id="rId91"/>
    <p:sldId id="517" r:id="rId92"/>
    <p:sldId id="518" r:id="rId93"/>
    <p:sldId id="519" r:id="rId94"/>
    <p:sldId id="520" r:id="rId95"/>
    <p:sldId id="521" r:id="rId96"/>
    <p:sldId id="431" r:id="rId97"/>
    <p:sldId id="423" r:id="rId98"/>
    <p:sldId id="425" r:id="rId99"/>
    <p:sldId id="426" r:id="rId100"/>
    <p:sldId id="427" r:id="rId101"/>
    <p:sldId id="555" r:id="rId102"/>
    <p:sldId id="523" r:id="rId103"/>
    <p:sldId id="524" r:id="rId104"/>
    <p:sldId id="525" r:id="rId105"/>
    <p:sldId id="526" r:id="rId106"/>
    <p:sldId id="527" r:id="rId107"/>
    <p:sldId id="556" r:id="rId108"/>
    <p:sldId id="557" r:id="rId109"/>
    <p:sldId id="543" r:id="rId110"/>
    <p:sldId id="544" r:id="rId111"/>
    <p:sldId id="545" r:id="rId112"/>
    <p:sldId id="546" r:id="rId113"/>
    <p:sldId id="547" r:id="rId114"/>
    <p:sldId id="548" r:id="rId115"/>
    <p:sldId id="549" r:id="rId116"/>
    <p:sldId id="445" r:id="rId117"/>
    <p:sldId id="341" r:id="rId118"/>
    <p:sldId id="449" r:id="rId119"/>
    <p:sldId id="432" r:id="rId120"/>
    <p:sldId id="469" r:id="rId121"/>
    <p:sldId id="468" r:id="rId122"/>
    <p:sldId id="433" r:id="rId123"/>
    <p:sldId id="396" r:id="rId124"/>
    <p:sldId id="397" r:id="rId125"/>
    <p:sldId id="398" r:id="rId126"/>
    <p:sldId id="437" r:id="rId127"/>
    <p:sldId id="405" r:id="rId128"/>
    <p:sldId id="406" r:id="rId129"/>
    <p:sldId id="407" r:id="rId130"/>
    <p:sldId id="408" r:id="rId131"/>
    <p:sldId id="409" r:id="rId132"/>
    <p:sldId id="410" r:id="rId133"/>
    <p:sldId id="470" r:id="rId134"/>
    <p:sldId id="471" r:id="rId135"/>
    <p:sldId id="472" r:id="rId136"/>
    <p:sldId id="539" r:id="rId137"/>
    <p:sldId id="540" r:id="rId138"/>
    <p:sldId id="541" r:id="rId139"/>
    <p:sldId id="542" r:id="rId140"/>
    <p:sldId id="691" r:id="rId141"/>
    <p:sldId id="276" r:id="rId142"/>
  </p:sldIdLst>
  <p:sldSz cx="12192000" cy="6858000"/>
  <p:notesSz cx="6858000" cy="9144000"/>
  <p:embeddedFontLst>
    <p:embeddedFont>
      <p:font typeface="Calibri Light" panose="020F0302020204030204" pitchFamily="34" charset="0"/>
      <p:regular r:id="rId146"/>
      <p:italic r:id="rId147"/>
    </p:embeddedFont>
    <p:embeddedFont>
      <p:font typeface="Calibri" panose="020F0502020204030204" pitchFamily="34" charset="0"/>
      <p:regular r:id="rId148"/>
      <p:bold r:id="rId149"/>
      <p:italic r:id="rId150"/>
      <p:boldItalic r:id="rId151"/>
    </p:embeddedFont>
    <p:embeddedFont>
      <p:font typeface="方正正大黑简体" panose="02000000000000000000" pitchFamily="2" charset="-122"/>
      <p:regular r:id="rId152"/>
    </p:embeddedFont>
    <p:embeddedFont>
      <p:font typeface="华文彩云" panose="02010800040101010101" pitchFamily="2" charset="-122"/>
      <p:regular r:id="rId153"/>
    </p:embeddedFont>
    <p:embeddedFont>
      <p:font typeface="汉真广标" panose="02010609000101010101" pitchFamily="49" charset="-122"/>
      <p:regular r:id="rId154"/>
    </p:embeddedFont>
    <p:embeddedFont>
      <p:font typeface="黑体" panose="02010609060101010101" pitchFamily="49" charset="-122"/>
      <p:regular r:id="rId155"/>
    </p:embeddedFont>
    <p:embeddedFont>
      <p:font typeface="方正正粗黑简体" panose="02000000000000000000" pitchFamily="2" charset="-122"/>
      <p:regular r:id="rId156"/>
    </p:embeddedFont>
    <p:embeddedFont>
      <p:font typeface="华文楷体" panose="02010600040101010101" pitchFamily="2" charset="-122"/>
      <p:regular r:id="rId157"/>
    </p:embeddedFont>
    <p:embeddedFont>
      <p:font typeface="微软雅黑" panose="020B0503020204020204" pitchFamily="34" charset="-122"/>
      <p:regular r:id="rId158"/>
    </p:embeddedFont>
    <p:embeddedFont>
      <p:font typeface="华文新魏" panose="02010800040101010101" pitchFamily="2" charset="-122"/>
      <p:regular r:id="rId159"/>
    </p:embeddedFont>
    <p:embeddedFont>
      <p:font typeface="华文细黑" panose="02010600040101010101" pitchFamily="2" charset="-122"/>
      <p:regular r:id="rId160"/>
    </p:embeddedFont>
    <p:embeddedFont>
      <p:font typeface="楷体" panose="02010609060101010101" pitchFamily="49" charset="-122"/>
      <p:regular r:id="rId161"/>
    </p:embeddedFont>
    <p:embeddedFont>
      <p:font typeface="仿宋" panose="02010609060101010101" pitchFamily="49" charset="-122"/>
      <p:regular r:id="rId162"/>
    </p:embeddedFont>
    <p:embeddedFont>
      <p:font typeface="Algerian" panose="04020705040A02060702" pitchFamily="82" charset="0"/>
      <p:regular r:id="rId163"/>
    </p:embeddedFont>
    <p:embeddedFont>
      <p:font typeface="方正姚体" panose="02010601030101010101" pitchFamily="2" charset="-122"/>
      <p:regular r:id="rId164"/>
    </p:embeddedFont>
    <p:embeddedFont>
      <p:font typeface="Meiryo" panose="020B0604030504040204" pitchFamily="34" charset="-128"/>
      <p:regular r:id="rId165"/>
    </p:embeddedFont>
    <p:embeddedFont>
      <p:font typeface="Batang" panose="02030600000101010101" pitchFamily="18" charset="-127"/>
      <p:regular r:id="rId166"/>
    </p:embeddedFont>
    <p:embeddedFont>
      <p:font typeface="汉仪南宫体简" panose="02010106010101010101" pitchFamily="2" charset="-122"/>
      <p:regular r:id="rId167"/>
    </p:embeddedFont>
    <p:embeddedFont>
      <p:font typeface="幼圆" panose="02010509060101010101" pitchFamily="49" charset="-122"/>
      <p:regular r:id="rId168"/>
    </p:embeddedFont>
    <p:embeddedFont>
      <p:font typeface="PMingLiU" panose="02020500000000000000" pitchFamily="18" charset="-120"/>
      <p:regular r:id="rId169"/>
    </p:embeddedFont>
    <p:embeddedFont>
      <p:font typeface="华文行楷" panose="02010800040101010101" pitchFamily="2" charset="-122"/>
      <p:regular r:id="rId170"/>
    </p:embeddedFont>
    <p:embeddedFont>
      <p:font typeface="华文仿宋" panose="02010600040101010101" pitchFamily="2" charset="-122"/>
      <p:regular r:id="rId171"/>
    </p:embeddedFont>
    <p:embeddedFont>
      <p:font typeface="方正粗黑宋简体" panose="02000000000000000000" pitchFamily="2" charset="-122"/>
      <p:regular r:id="rId172"/>
    </p:embeddedFont>
  </p:embeddedFont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E9E8"/>
    <a:srgbClr val="C0C0C0"/>
    <a:srgbClr val="EAEAEA"/>
    <a:srgbClr val="0E00C0"/>
    <a:srgbClr val="000000"/>
    <a:srgbClr val="CC3300"/>
    <a:srgbClr val="A16C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40" y="60"/>
      </p:cViewPr>
      <p:guideLst>
        <p:guide orient="horz" pos="2160"/>
        <p:guide pos="3806"/>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notesMaster" Target="notesMasters/notesMaster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2" Type="http://schemas.openxmlformats.org/officeDocument/2006/relationships/font" Target="fonts/font27.fntdata"/><Relationship Id="rId171" Type="http://schemas.openxmlformats.org/officeDocument/2006/relationships/font" Target="fonts/font26.fntdata"/><Relationship Id="rId170" Type="http://schemas.openxmlformats.org/officeDocument/2006/relationships/font" Target="fonts/font25.fntdata"/><Relationship Id="rId17" Type="http://schemas.openxmlformats.org/officeDocument/2006/relationships/slide" Target="slides/slide15.xml"/><Relationship Id="rId169" Type="http://schemas.openxmlformats.org/officeDocument/2006/relationships/font" Target="fonts/font24.fntdata"/><Relationship Id="rId168" Type="http://schemas.openxmlformats.org/officeDocument/2006/relationships/font" Target="fonts/font23.fntdata"/><Relationship Id="rId167" Type="http://schemas.openxmlformats.org/officeDocument/2006/relationships/font" Target="fonts/font22.fntdata"/><Relationship Id="rId166" Type="http://schemas.openxmlformats.org/officeDocument/2006/relationships/font" Target="fonts/font21.fntdata"/><Relationship Id="rId165" Type="http://schemas.openxmlformats.org/officeDocument/2006/relationships/font" Target="fonts/font20.fntdata"/><Relationship Id="rId164" Type="http://schemas.openxmlformats.org/officeDocument/2006/relationships/font" Target="fonts/font19.fntdata"/><Relationship Id="rId163" Type="http://schemas.openxmlformats.org/officeDocument/2006/relationships/font" Target="fonts/font18.fntdata"/><Relationship Id="rId162" Type="http://schemas.openxmlformats.org/officeDocument/2006/relationships/font" Target="fonts/font17.fntdata"/><Relationship Id="rId161" Type="http://schemas.openxmlformats.org/officeDocument/2006/relationships/font" Target="fonts/font16.fntdata"/><Relationship Id="rId160" Type="http://schemas.openxmlformats.org/officeDocument/2006/relationships/font" Target="fonts/font15.fntdata"/><Relationship Id="rId16" Type="http://schemas.openxmlformats.org/officeDocument/2006/relationships/slide" Target="slides/slide14.xml"/><Relationship Id="rId159" Type="http://schemas.openxmlformats.org/officeDocument/2006/relationships/font" Target="fonts/font14.fntdata"/><Relationship Id="rId158" Type="http://schemas.openxmlformats.org/officeDocument/2006/relationships/font" Target="fonts/font13.fntdata"/><Relationship Id="rId157" Type="http://schemas.openxmlformats.org/officeDocument/2006/relationships/font" Target="fonts/font12.fntdata"/><Relationship Id="rId156" Type="http://schemas.openxmlformats.org/officeDocument/2006/relationships/font" Target="fonts/font11.fntdata"/><Relationship Id="rId155" Type="http://schemas.openxmlformats.org/officeDocument/2006/relationships/font" Target="fonts/font10.fntdata"/><Relationship Id="rId154" Type="http://schemas.openxmlformats.org/officeDocument/2006/relationships/font" Target="fonts/font9.fntdata"/><Relationship Id="rId153" Type="http://schemas.openxmlformats.org/officeDocument/2006/relationships/font" Target="fonts/font8.fntdata"/><Relationship Id="rId152" Type="http://schemas.openxmlformats.org/officeDocument/2006/relationships/font" Target="fonts/font7.fntdata"/><Relationship Id="rId151" Type="http://schemas.openxmlformats.org/officeDocument/2006/relationships/font" Target="fonts/font6.fntdata"/><Relationship Id="rId150" Type="http://schemas.openxmlformats.org/officeDocument/2006/relationships/font" Target="fonts/font5.fntdata"/><Relationship Id="rId15" Type="http://schemas.openxmlformats.org/officeDocument/2006/relationships/slide" Target="slides/slide13.xml"/><Relationship Id="rId149" Type="http://schemas.openxmlformats.org/officeDocument/2006/relationships/font" Target="fonts/font4.fntdata"/><Relationship Id="rId148" Type="http://schemas.openxmlformats.org/officeDocument/2006/relationships/font" Target="fonts/font3.fntdata"/><Relationship Id="rId147" Type="http://schemas.openxmlformats.org/officeDocument/2006/relationships/font" Target="fonts/font2.fntdata"/><Relationship Id="rId146" Type="http://schemas.openxmlformats.org/officeDocument/2006/relationships/font" Target="fonts/font1.fntdata"/><Relationship Id="rId145" Type="http://schemas.openxmlformats.org/officeDocument/2006/relationships/tableStyles" Target="tableStyles.xml"/><Relationship Id="rId144" Type="http://schemas.openxmlformats.org/officeDocument/2006/relationships/viewProps" Target="viewProps.xml"/><Relationship Id="rId143" Type="http://schemas.openxmlformats.org/officeDocument/2006/relationships/presProps" Target="presProps.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2.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1.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3">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D3999DC-61C0-4881-9EAE-4B356DF7501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zh-CN" altLang="en-US"/>
        </a:p>
      </dgm:t>
    </dgm:pt>
    <dgm:pt modelId="{09E029F6-E8DA-4A97-B004-3C640643ECD9}">
      <dgm:prSet phldrT="[文本]" custT="1"/>
      <dgm:spPr>
        <a:solidFill>
          <a:srgbClr val="0E00C0"/>
        </a:solidFill>
      </dgm:spPr>
      <dgm:t>
        <a:bodyPr/>
        <a:lstStyle/>
        <a:p>
          <a:pPr algn="ctr"/>
          <a:r>
            <a:rPr lang="zh-CN" altLang="en-US" sz="2400" b="1" dirty="0" smtClean="0">
              <a:solidFill>
                <a:srgbClr val="FF0000"/>
              </a:solidFill>
            </a:rPr>
            <a:t>家</a:t>
          </a:r>
          <a:r>
            <a:rPr lang="zh-CN" altLang="en-US" sz="2400" b="1" dirty="0" smtClean="0">
              <a:solidFill>
                <a:srgbClr val="FF0000"/>
              </a:solidFill>
            </a:rPr>
            <a:t>国情怀</a:t>
          </a:r>
          <a:endParaRPr lang="zh-CN" altLang="en-US" sz="2400" b="1" dirty="0">
            <a:solidFill>
              <a:srgbClr val="FF0000"/>
            </a:solidFill>
          </a:endParaRPr>
        </a:p>
      </dgm:t>
    </dgm:pt>
    <dgm:pt modelId="{A5E87603-1905-49EE-A14D-39D5C43FCA76}" cxnId="{30B650EF-0E23-404D-A51C-362BC64DF3C6}" type="parTrans">
      <dgm:prSet/>
      <dgm:spPr/>
      <dgm:t>
        <a:bodyPr/>
        <a:lstStyle/>
        <a:p>
          <a:pPr algn="ctr"/>
          <a:endParaRPr lang="zh-CN" altLang="en-US"/>
        </a:p>
      </dgm:t>
    </dgm:pt>
    <dgm:pt modelId="{FFD042FA-E7FE-4C28-B06F-9B19125DA0F9}" cxnId="{30B650EF-0E23-404D-A51C-362BC64DF3C6}" type="sibTrans">
      <dgm:prSet/>
      <dgm:spPr/>
      <dgm:t>
        <a:bodyPr/>
        <a:lstStyle/>
        <a:p>
          <a:pPr algn="ctr"/>
          <a:endParaRPr lang="zh-CN" altLang="en-US"/>
        </a:p>
      </dgm:t>
    </dgm:pt>
    <dgm:pt modelId="{71A4FB74-CAB2-4282-81DE-2ACF1F4DEC57}">
      <dgm:prSet phldrT="[文本]" custT="1"/>
      <dgm:spPr>
        <a:solidFill>
          <a:srgbClr val="0E00C0"/>
        </a:solidFill>
      </dgm:spPr>
      <dgm:t>
        <a:bodyPr/>
        <a:lstStyle/>
        <a:p>
          <a:pPr algn="ctr"/>
          <a:r>
            <a:rPr lang="zh-CN" altLang="en-US" sz="2800" b="1" dirty="0"/>
            <a:t>时空观念</a:t>
          </a:r>
        </a:p>
      </dgm:t>
    </dgm:pt>
    <dgm:pt modelId="{09957AE3-7282-47E9-9B68-CEFCFFF9736F}" cxnId="{8E8C8FC1-B823-4BF8-86DA-A803BD324D39}" type="parTrans">
      <dgm:prSet/>
      <dgm:spPr/>
      <dgm:t>
        <a:bodyPr/>
        <a:lstStyle/>
        <a:p>
          <a:pPr algn="ctr"/>
          <a:endParaRPr lang="zh-CN" altLang="en-US"/>
        </a:p>
      </dgm:t>
    </dgm:pt>
    <dgm:pt modelId="{8A0ACF74-6242-47F2-80CB-F829D132AF80}" cxnId="{8E8C8FC1-B823-4BF8-86DA-A803BD324D39}" type="sibTrans">
      <dgm:prSet/>
      <dgm:spPr/>
      <dgm:t>
        <a:bodyPr/>
        <a:lstStyle/>
        <a:p>
          <a:pPr algn="ctr"/>
          <a:endParaRPr lang="zh-CN" altLang="en-US"/>
        </a:p>
      </dgm:t>
    </dgm:pt>
    <dgm:pt modelId="{7B6FB9F4-B9DF-439E-9242-A3A798B4CD71}">
      <dgm:prSet phldrT="[文本]" custT="1"/>
      <dgm:spPr>
        <a:solidFill>
          <a:srgbClr val="0E00C0"/>
        </a:solidFill>
      </dgm:spPr>
      <dgm:t>
        <a:bodyPr/>
        <a:lstStyle/>
        <a:p>
          <a:pPr algn="ctr"/>
          <a:r>
            <a:rPr lang="zh-CN" altLang="en-US" sz="2800" b="1" dirty="0"/>
            <a:t>史料实证</a:t>
          </a:r>
        </a:p>
      </dgm:t>
    </dgm:pt>
    <dgm:pt modelId="{E7955F7B-EDDC-46A2-8F61-204E4C7723EA}" cxnId="{35DF58E9-52A8-4FE7-A359-0646916AA7FD}" type="parTrans">
      <dgm:prSet/>
      <dgm:spPr/>
      <dgm:t>
        <a:bodyPr/>
        <a:lstStyle/>
        <a:p>
          <a:pPr algn="ctr"/>
          <a:endParaRPr lang="zh-CN" altLang="en-US"/>
        </a:p>
      </dgm:t>
    </dgm:pt>
    <dgm:pt modelId="{8A989846-3C44-4D46-AEB4-E09601F63086}" cxnId="{35DF58E9-52A8-4FE7-A359-0646916AA7FD}" type="sibTrans">
      <dgm:prSet/>
      <dgm:spPr/>
      <dgm:t>
        <a:bodyPr/>
        <a:lstStyle/>
        <a:p>
          <a:pPr algn="ctr"/>
          <a:endParaRPr lang="zh-CN" altLang="en-US"/>
        </a:p>
      </dgm:t>
    </dgm:pt>
    <dgm:pt modelId="{F9D55E99-2BCC-4F81-80CE-9A61D151C187}">
      <dgm:prSet phldrT="[文本]" custT="1"/>
      <dgm:spPr>
        <a:solidFill>
          <a:srgbClr val="0E00C0"/>
        </a:solidFill>
      </dgm:spPr>
      <dgm:t>
        <a:bodyPr/>
        <a:lstStyle/>
        <a:p>
          <a:pPr algn="ctr"/>
          <a:r>
            <a:rPr lang="zh-CN" altLang="en-US" sz="2800" b="1" dirty="0" smtClean="0"/>
            <a:t>唯物史观</a:t>
          </a:r>
          <a:endParaRPr lang="zh-CN" altLang="en-US" sz="2800" b="1" dirty="0"/>
        </a:p>
      </dgm:t>
    </dgm:pt>
    <dgm:pt modelId="{8E17DF2A-26E7-4494-8835-0DA1342D3A55}" cxnId="{F14DC6B3-9DB1-4622-8264-E39CE1F6E5DE}" type="parTrans">
      <dgm:prSet/>
      <dgm:spPr/>
      <dgm:t>
        <a:bodyPr/>
        <a:lstStyle/>
        <a:p>
          <a:pPr algn="ctr"/>
          <a:endParaRPr lang="zh-CN" altLang="en-US"/>
        </a:p>
      </dgm:t>
    </dgm:pt>
    <dgm:pt modelId="{157E8DC4-DDAA-4BCA-8B14-0927AA25A1C7}" cxnId="{F14DC6B3-9DB1-4622-8264-E39CE1F6E5DE}" type="sibTrans">
      <dgm:prSet/>
      <dgm:spPr/>
      <dgm:t>
        <a:bodyPr/>
        <a:lstStyle/>
        <a:p>
          <a:pPr algn="ctr"/>
          <a:endParaRPr lang="zh-CN" altLang="en-US"/>
        </a:p>
      </dgm:t>
    </dgm:pt>
    <dgm:pt modelId="{C9AF54A1-9634-4DA2-AF3E-40A2DD58D52B}">
      <dgm:prSet phldrT="[文本]" custT="1"/>
      <dgm:spPr>
        <a:solidFill>
          <a:srgbClr val="0E00C0"/>
        </a:solidFill>
      </dgm:spPr>
      <dgm:t>
        <a:bodyPr/>
        <a:lstStyle/>
        <a:p>
          <a:pPr algn="ctr"/>
          <a:r>
            <a:rPr lang="zh-CN" altLang="en-US" sz="2800" b="1" dirty="0" smtClean="0"/>
            <a:t>历史解释</a:t>
          </a:r>
          <a:endParaRPr lang="zh-CN" altLang="en-US" sz="2800" b="1" dirty="0"/>
        </a:p>
      </dgm:t>
    </dgm:pt>
    <dgm:pt modelId="{35143ACC-BFE8-4C58-A50B-4C333E188F5E}" cxnId="{F10C6A14-E524-4797-9B29-86757CB2F44F}" type="parTrans">
      <dgm:prSet/>
      <dgm:spPr/>
      <dgm:t>
        <a:bodyPr/>
        <a:lstStyle/>
        <a:p>
          <a:pPr algn="ctr"/>
          <a:endParaRPr lang="zh-CN" altLang="en-US"/>
        </a:p>
      </dgm:t>
    </dgm:pt>
    <dgm:pt modelId="{E77A2431-65F6-4E96-BB0C-9C0A194794A3}" cxnId="{F10C6A14-E524-4797-9B29-86757CB2F44F}" type="sibTrans">
      <dgm:prSet/>
      <dgm:spPr/>
      <dgm:t>
        <a:bodyPr/>
        <a:lstStyle/>
        <a:p>
          <a:pPr algn="ctr"/>
          <a:endParaRPr lang="zh-CN" altLang="en-US"/>
        </a:p>
      </dgm:t>
    </dgm:pt>
    <dgm:pt modelId="{0B0ACCDA-CB71-4E29-97A3-04692072536F}" type="pres">
      <dgm:prSet presAssocID="{8D3999DC-61C0-4881-9EAE-4B356DF7501C}" presName="diagram" presStyleCnt="0">
        <dgm:presLayoutVars>
          <dgm:chMax val="1"/>
          <dgm:dir/>
          <dgm:animLvl val="ctr"/>
          <dgm:resizeHandles val="exact"/>
        </dgm:presLayoutVars>
      </dgm:prSet>
      <dgm:spPr/>
      <dgm:t>
        <a:bodyPr/>
        <a:lstStyle/>
        <a:p>
          <a:endParaRPr lang="zh-CN" altLang="en-US"/>
        </a:p>
      </dgm:t>
    </dgm:pt>
    <dgm:pt modelId="{9DFF349B-6749-40A3-B1DC-D023E2C4767D}" type="pres">
      <dgm:prSet presAssocID="{8D3999DC-61C0-4881-9EAE-4B356DF7501C}" presName="matrix" presStyleCnt="0"/>
      <dgm:spPr/>
    </dgm:pt>
    <dgm:pt modelId="{F7CF710E-B05E-43EF-84CD-AEA1BAEACAF0}" type="pres">
      <dgm:prSet presAssocID="{8D3999DC-61C0-4881-9EAE-4B356DF7501C}" presName="tile1" presStyleLbl="node1" presStyleIdx="0" presStyleCnt="4"/>
      <dgm:spPr/>
      <dgm:t>
        <a:bodyPr/>
        <a:lstStyle/>
        <a:p>
          <a:endParaRPr lang="zh-CN" altLang="en-US"/>
        </a:p>
      </dgm:t>
    </dgm:pt>
    <dgm:pt modelId="{2678C958-EF85-4856-8650-3D7311AD812D}" type="pres">
      <dgm:prSet presAssocID="{8D3999DC-61C0-4881-9EAE-4B356DF7501C}" presName="tile1text" presStyleLbl="node1" presStyleIdx="0" presStyleCnt="4">
        <dgm:presLayoutVars>
          <dgm:chMax val="0"/>
          <dgm:chPref val="0"/>
          <dgm:bulletEnabled val="1"/>
        </dgm:presLayoutVars>
      </dgm:prSet>
      <dgm:spPr/>
      <dgm:t>
        <a:bodyPr/>
        <a:lstStyle/>
        <a:p>
          <a:endParaRPr lang="zh-CN" altLang="en-US"/>
        </a:p>
      </dgm:t>
    </dgm:pt>
    <dgm:pt modelId="{523BF8FF-A49B-44B5-A6B2-77341411CD52}" type="pres">
      <dgm:prSet presAssocID="{8D3999DC-61C0-4881-9EAE-4B356DF7501C}" presName="tile2" presStyleLbl="node1" presStyleIdx="1" presStyleCnt="4"/>
      <dgm:spPr/>
      <dgm:t>
        <a:bodyPr/>
        <a:lstStyle/>
        <a:p>
          <a:endParaRPr lang="zh-CN" altLang="en-US"/>
        </a:p>
      </dgm:t>
    </dgm:pt>
    <dgm:pt modelId="{664B1EB5-7D3C-46F7-910B-297B2CC2C3B9}" type="pres">
      <dgm:prSet presAssocID="{8D3999DC-61C0-4881-9EAE-4B356DF7501C}" presName="tile2text" presStyleLbl="node1" presStyleIdx="1" presStyleCnt="4">
        <dgm:presLayoutVars>
          <dgm:chMax val="0"/>
          <dgm:chPref val="0"/>
          <dgm:bulletEnabled val="1"/>
        </dgm:presLayoutVars>
      </dgm:prSet>
      <dgm:spPr/>
      <dgm:t>
        <a:bodyPr/>
        <a:lstStyle/>
        <a:p>
          <a:endParaRPr lang="zh-CN" altLang="en-US"/>
        </a:p>
      </dgm:t>
    </dgm:pt>
    <dgm:pt modelId="{8D4C0C32-519B-406F-BA29-0DF7B8BD6366}" type="pres">
      <dgm:prSet presAssocID="{8D3999DC-61C0-4881-9EAE-4B356DF7501C}" presName="tile3" presStyleLbl="node1" presStyleIdx="2" presStyleCnt="4" custLinFactNeighborX="-54278"/>
      <dgm:spPr/>
      <dgm:t>
        <a:bodyPr/>
        <a:lstStyle/>
        <a:p>
          <a:endParaRPr lang="zh-CN" altLang="en-US"/>
        </a:p>
      </dgm:t>
    </dgm:pt>
    <dgm:pt modelId="{374DDAF1-7A77-44D4-BE2B-E78E0AC99A51}" type="pres">
      <dgm:prSet presAssocID="{8D3999DC-61C0-4881-9EAE-4B356DF7501C}" presName="tile3text" presStyleLbl="node1" presStyleIdx="2" presStyleCnt="4">
        <dgm:presLayoutVars>
          <dgm:chMax val="0"/>
          <dgm:chPref val="0"/>
          <dgm:bulletEnabled val="1"/>
        </dgm:presLayoutVars>
      </dgm:prSet>
      <dgm:spPr/>
      <dgm:t>
        <a:bodyPr/>
        <a:lstStyle/>
        <a:p>
          <a:endParaRPr lang="zh-CN" altLang="en-US"/>
        </a:p>
      </dgm:t>
    </dgm:pt>
    <dgm:pt modelId="{A2BBB956-E73B-41E6-A892-F82DFB9A5C6C}" type="pres">
      <dgm:prSet presAssocID="{8D3999DC-61C0-4881-9EAE-4B356DF7501C}" presName="tile4" presStyleLbl="node1" presStyleIdx="3" presStyleCnt="4"/>
      <dgm:spPr/>
      <dgm:t>
        <a:bodyPr/>
        <a:lstStyle/>
        <a:p>
          <a:endParaRPr lang="zh-CN" altLang="en-US"/>
        </a:p>
      </dgm:t>
    </dgm:pt>
    <dgm:pt modelId="{40F9D11A-127F-4B6D-A521-9DEF02BDDCE4}" type="pres">
      <dgm:prSet presAssocID="{8D3999DC-61C0-4881-9EAE-4B356DF7501C}" presName="tile4text" presStyleLbl="node1" presStyleIdx="3" presStyleCnt="4">
        <dgm:presLayoutVars>
          <dgm:chMax val="0"/>
          <dgm:chPref val="0"/>
          <dgm:bulletEnabled val="1"/>
        </dgm:presLayoutVars>
      </dgm:prSet>
      <dgm:spPr/>
      <dgm:t>
        <a:bodyPr/>
        <a:lstStyle/>
        <a:p>
          <a:endParaRPr lang="zh-CN" altLang="en-US"/>
        </a:p>
      </dgm:t>
    </dgm:pt>
    <dgm:pt modelId="{E50A3FB4-7A0F-459A-9551-9077AA86796C}" type="pres">
      <dgm:prSet presAssocID="{8D3999DC-61C0-4881-9EAE-4B356DF7501C}" presName="centerTile" presStyleLbl="fgShp" presStyleIdx="0" presStyleCnt="1" custScaleX="125800" custScaleY="158730">
        <dgm:presLayoutVars>
          <dgm:chMax val="0"/>
          <dgm:chPref val="0"/>
        </dgm:presLayoutVars>
      </dgm:prSet>
      <dgm:spPr/>
      <dgm:t>
        <a:bodyPr/>
        <a:lstStyle/>
        <a:p>
          <a:endParaRPr lang="zh-CN" altLang="en-US"/>
        </a:p>
      </dgm:t>
    </dgm:pt>
  </dgm:ptLst>
  <dgm:cxnLst>
    <dgm:cxn modelId="{ACFE7B31-9A36-465C-BD44-5E8EC8202BA1}" type="presOf" srcId="{71A4FB74-CAB2-4282-81DE-2ACF1F4DEC57}" destId="{F7CF710E-B05E-43EF-84CD-AEA1BAEACAF0}" srcOrd="0" destOrd="0" presId="urn:microsoft.com/office/officeart/2005/8/layout/matrix1"/>
    <dgm:cxn modelId="{A4D7D1BB-A328-480E-B816-7919CD107A3F}" type="presOf" srcId="{7B6FB9F4-B9DF-439E-9242-A3A798B4CD71}" destId="{523BF8FF-A49B-44B5-A6B2-77341411CD52}" srcOrd="0" destOrd="0" presId="urn:microsoft.com/office/officeart/2005/8/layout/matrix1"/>
    <dgm:cxn modelId="{F4EB91E8-945A-4C2C-B61E-D24B514B8134}" type="presOf" srcId="{F9D55E99-2BCC-4F81-80CE-9A61D151C187}" destId="{8D4C0C32-519B-406F-BA29-0DF7B8BD6366}" srcOrd="0" destOrd="0" presId="urn:microsoft.com/office/officeart/2005/8/layout/matrix1"/>
    <dgm:cxn modelId="{35DF58E9-52A8-4FE7-A359-0646916AA7FD}" srcId="{09E029F6-E8DA-4A97-B004-3C640643ECD9}" destId="{7B6FB9F4-B9DF-439E-9242-A3A798B4CD71}" srcOrd="1" destOrd="0" parTransId="{E7955F7B-EDDC-46A2-8F61-204E4C7723EA}" sibTransId="{8A989846-3C44-4D46-AEB4-E09601F63086}"/>
    <dgm:cxn modelId="{F14DC6B3-9DB1-4622-8264-E39CE1F6E5DE}" srcId="{09E029F6-E8DA-4A97-B004-3C640643ECD9}" destId="{F9D55E99-2BCC-4F81-80CE-9A61D151C187}" srcOrd="2" destOrd="0" parTransId="{8E17DF2A-26E7-4494-8835-0DA1342D3A55}" sibTransId="{157E8DC4-DDAA-4BCA-8B14-0927AA25A1C7}"/>
    <dgm:cxn modelId="{4E283D56-1286-4D57-918F-AFDBA71DACB9}" type="presOf" srcId="{8D3999DC-61C0-4881-9EAE-4B356DF7501C}" destId="{0B0ACCDA-CB71-4E29-97A3-04692072536F}" srcOrd="0" destOrd="0" presId="urn:microsoft.com/office/officeart/2005/8/layout/matrix1"/>
    <dgm:cxn modelId="{8E8C8FC1-B823-4BF8-86DA-A803BD324D39}" srcId="{09E029F6-E8DA-4A97-B004-3C640643ECD9}" destId="{71A4FB74-CAB2-4282-81DE-2ACF1F4DEC57}" srcOrd="0" destOrd="0" parTransId="{09957AE3-7282-47E9-9B68-CEFCFFF9736F}" sibTransId="{8A0ACF74-6242-47F2-80CB-F829D132AF80}"/>
    <dgm:cxn modelId="{E98A0893-086E-4940-9720-913E37D63F05}" type="presOf" srcId="{71A4FB74-CAB2-4282-81DE-2ACF1F4DEC57}" destId="{2678C958-EF85-4856-8650-3D7311AD812D}" srcOrd="1" destOrd="0" presId="urn:microsoft.com/office/officeart/2005/8/layout/matrix1"/>
    <dgm:cxn modelId="{27AF235D-7BEC-4297-BF39-E42E7228BA5E}" type="presOf" srcId="{C9AF54A1-9634-4DA2-AF3E-40A2DD58D52B}" destId="{40F9D11A-127F-4B6D-A521-9DEF02BDDCE4}" srcOrd="1" destOrd="0" presId="urn:microsoft.com/office/officeart/2005/8/layout/matrix1"/>
    <dgm:cxn modelId="{04943C3A-BBD3-4971-B62E-7148803757F9}" type="presOf" srcId="{09E029F6-E8DA-4A97-B004-3C640643ECD9}" destId="{E50A3FB4-7A0F-459A-9551-9077AA86796C}" srcOrd="0" destOrd="0" presId="urn:microsoft.com/office/officeart/2005/8/layout/matrix1"/>
    <dgm:cxn modelId="{358C0C83-4294-43A2-AB84-F3A6CC933D5D}" type="presOf" srcId="{F9D55E99-2BCC-4F81-80CE-9A61D151C187}" destId="{374DDAF1-7A77-44D4-BE2B-E78E0AC99A51}" srcOrd="1" destOrd="0" presId="urn:microsoft.com/office/officeart/2005/8/layout/matrix1"/>
    <dgm:cxn modelId="{F10C6A14-E524-4797-9B29-86757CB2F44F}" srcId="{09E029F6-E8DA-4A97-B004-3C640643ECD9}" destId="{C9AF54A1-9634-4DA2-AF3E-40A2DD58D52B}" srcOrd="3" destOrd="0" parTransId="{35143ACC-BFE8-4C58-A50B-4C333E188F5E}" sibTransId="{E77A2431-65F6-4E96-BB0C-9C0A194794A3}"/>
    <dgm:cxn modelId="{EDF7D800-D37F-4F01-9B30-0BCB3D2FCA7C}" type="presOf" srcId="{7B6FB9F4-B9DF-439E-9242-A3A798B4CD71}" destId="{664B1EB5-7D3C-46F7-910B-297B2CC2C3B9}" srcOrd="1" destOrd="0" presId="urn:microsoft.com/office/officeart/2005/8/layout/matrix1"/>
    <dgm:cxn modelId="{30B650EF-0E23-404D-A51C-362BC64DF3C6}" srcId="{8D3999DC-61C0-4881-9EAE-4B356DF7501C}" destId="{09E029F6-E8DA-4A97-B004-3C640643ECD9}" srcOrd="0" destOrd="0" parTransId="{A5E87603-1905-49EE-A14D-39D5C43FCA76}" sibTransId="{FFD042FA-E7FE-4C28-B06F-9B19125DA0F9}"/>
    <dgm:cxn modelId="{AF92C80B-3BE3-48CE-BEFE-7835028D83E7}" type="presOf" srcId="{C9AF54A1-9634-4DA2-AF3E-40A2DD58D52B}" destId="{A2BBB956-E73B-41E6-A892-F82DFB9A5C6C}" srcOrd="0" destOrd="0" presId="urn:microsoft.com/office/officeart/2005/8/layout/matrix1"/>
    <dgm:cxn modelId="{896BC659-9F94-44A8-9FA9-5AFB75D56A41}" type="presParOf" srcId="{0B0ACCDA-CB71-4E29-97A3-04692072536F}" destId="{9DFF349B-6749-40A3-B1DC-D023E2C4767D}" srcOrd="0" destOrd="0" presId="urn:microsoft.com/office/officeart/2005/8/layout/matrix1"/>
    <dgm:cxn modelId="{B4618E54-D301-4B25-856C-27E611DCC444}" type="presParOf" srcId="{9DFF349B-6749-40A3-B1DC-D023E2C4767D}" destId="{F7CF710E-B05E-43EF-84CD-AEA1BAEACAF0}" srcOrd="0" destOrd="0" presId="urn:microsoft.com/office/officeart/2005/8/layout/matrix1"/>
    <dgm:cxn modelId="{775DA1F7-60BE-47A3-BE0C-32EEB7CE2B3F}" type="presParOf" srcId="{9DFF349B-6749-40A3-B1DC-D023E2C4767D}" destId="{2678C958-EF85-4856-8650-3D7311AD812D}" srcOrd="1" destOrd="0" presId="urn:microsoft.com/office/officeart/2005/8/layout/matrix1"/>
    <dgm:cxn modelId="{3F378601-1089-411A-A2E4-829A8A14B2AD}" type="presParOf" srcId="{9DFF349B-6749-40A3-B1DC-D023E2C4767D}" destId="{523BF8FF-A49B-44B5-A6B2-77341411CD52}" srcOrd="2" destOrd="0" presId="urn:microsoft.com/office/officeart/2005/8/layout/matrix1"/>
    <dgm:cxn modelId="{5E5158C3-59D1-4841-BE65-4A4D63EC3C4F}" type="presParOf" srcId="{9DFF349B-6749-40A3-B1DC-D023E2C4767D}" destId="{664B1EB5-7D3C-46F7-910B-297B2CC2C3B9}" srcOrd="3" destOrd="0" presId="urn:microsoft.com/office/officeart/2005/8/layout/matrix1"/>
    <dgm:cxn modelId="{1EB26F3F-5D68-437F-8DA5-84E01AD084B2}" type="presParOf" srcId="{9DFF349B-6749-40A3-B1DC-D023E2C4767D}" destId="{8D4C0C32-519B-406F-BA29-0DF7B8BD6366}" srcOrd="4" destOrd="0" presId="urn:microsoft.com/office/officeart/2005/8/layout/matrix1"/>
    <dgm:cxn modelId="{2FFAB55C-2201-47DC-9435-817FC7DB6348}" type="presParOf" srcId="{9DFF349B-6749-40A3-B1DC-D023E2C4767D}" destId="{374DDAF1-7A77-44D4-BE2B-E78E0AC99A51}" srcOrd="5" destOrd="0" presId="urn:microsoft.com/office/officeart/2005/8/layout/matrix1"/>
    <dgm:cxn modelId="{ED03C7D0-CDC4-43C3-BFE6-97C850492B52}" type="presParOf" srcId="{9DFF349B-6749-40A3-B1DC-D023E2C4767D}" destId="{A2BBB956-E73B-41E6-A892-F82DFB9A5C6C}" srcOrd="6" destOrd="0" presId="urn:microsoft.com/office/officeart/2005/8/layout/matrix1"/>
    <dgm:cxn modelId="{465BC2AC-DD1B-44B4-BD65-C6B594C621AF}" type="presParOf" srcId="{9DFF349B-6749-40A3-B1DC-D023E2C4767D}" destId="{40F9D11A-127F-4B6D-A521-9DEF02BDDCE4}" srcOrd="7" destOrd="0" presId="urn:microsoft.com/office/officeart/2005/8/layout/matrix1"/>
    <dgm:cxn modelId="{5BBA73E9-C835-4D40-8271-8A3AFB251DC2}" type="presParOf" srcId="{0B0ACCDA-CB71-4E29-97A3-04692072536F}" destId="{E50A3FB4-7A0F-459A-9551-9077AA86796C}" srcOrd="1" destOrd="0" presId="urn:microsoft.com/office/officeart/2005/8/layout/matrix1"/>
  </dgm:cxnLst>
  <dgm:bg/>
  <dgm:whole/>
</dgm:dataModel>
</file>

<file path=ppt/diagrams/data2.xml><?xml version="1.0" encoding="utf-8"?>
<dgm:dataModel xmlns:dgm="http://schemas.openxmlformats.org/drawingml/2006/diagram" xmlns:a="http://schemas.openxmlformats.org/drawingml/2006/main">
  <dgm:ptLst>
    <dgm:pt modelId="{40B53179-DB33-426D-89CE-201A3E7B8C2B}"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zh-CN" altLang="en-US"/>
        </a:p>
      </dgm:t>
    </dgm:pt>
    <dgm:pt modelId="{52514435-2456-42FC-AFC5-53CF4DFC31D3}">
      <dgm:prSet phldrT="[文本]" custT="1"/>
      <dgm:spPr/>
      <dgm:t>
        <a:bodyPr/>
        <a:lstStyle/>
        <a:p>
          <a:r>
            <a:rPr lang="zh-CN" altLang="en-US" sz="2600" b="1" dirty="0" smtClean="0">
              <a:solidFill>
                <a:schemeClr val="bg1"/>
              </a:solidFill>
            </a:rPr>
            <a:t>时空观念</a:t>
          </a:r>
          <a:endParaRPr lang="zh-CN" altLang="en-US" sz="2600" b="1" dirty="0">
            <a:solidFill>
              <a:schemeClr val="bg1"/>
            </a:solidFill>
          </a:endParaRPr>
        </a:p>
      </dgm:t>
    </dgm:pt>
    <dgm:pt modelId="{AAE459E7-3B9C-4B27-8610-F4055D1448E2}" cxnId="{2C4722EC-8760-40CE-89A1-13121D822165}" type="parTrans">
      <dgm:prSet/>
      <dgm:spPr/>
      <dgm:t>
        <a:bodyPr/>
        <a:lstStyle/>
        <a:p>
          <a:endParaRPr lang="zh-CN" altLang="en-US"/>
        </a:p>
      </dgm:t>
    </dgm:pt>
    <dgm:pt modelId="{A3D024CF-8B0C-4C20-97CF-1698CA13FAE4}" cxnId="{2C4722EC-8760-40CE-89A1-13121D822165}" type="sibTrans">
      <dgm:prSet/>
      <dgm:spPr/>
      <dgm:t>
        <a:bodyPr/>
        <a:lstStyle/>
        <a:p>
          <a:endParaRPr lang="zh-CN" altLang="en-US"/>
        </a:p>
      </dgm:t>
    </dgm:pt>
    <dgm:pt modelId="{5618D5A5-03E6-4C47-900F-776B4C5A8BA4}">
      <dgm:prSet phldrT="[文本]" custT="1"/>
      <dgm:spPr/>
      <dgm:t>
        <a:bodyPr/>
        <a:lstStyle/>
        <a:p>
          <a:r>
            <a:rPr lang="zh-CN" altLang="en-US" sz="2600" b="1" dirty="0" smtClean="0">
              <a:solidFill>
                <a:schemeClr val="bg1"/>
              </a:solidFill>
            </a:rPr>
            <a:t>史料实证</a:t>
          </a:r>
          <a:endParaRPr lang="zh-CN" altLang="en-US" sz="2600" b="1" dirty="0">
            <a:solidFill>
              <a:schemeClr val="bg1"/>
            </a:solidFill>
          </a:endParaRPr>
        </a:p>
      </dgm:t>
    </dgm:pt>
    <dgm:pt modelId="{4B8707BB-D31D-4061-83AD-055205594DDB}" cxnId="{4B043C27-FCB9-4720-8650-6C81F4EB0A5A}" type="parTrans">
      <dgm:prSet/>
      <dgm:spPr/>
      <dgm:t>
        <a:bodyPr/>
        <a:lstStyle/>
        <a:p>
          <a:endParaRPr lang="zh-CN" altLang="en-US"/>
        </a:p>
      </dgm:t>
    </dgm:pt>
    <dgm:pt modelId="{1ADD81DD-4908-4B7D-88F5-370F9E3C31DA}" cxnId="{4B043C27-FCB9-4720-8650-6C81F4EB0A5A}" type="sibTrans">
      <dgm:prSet/>
      <dgm:spPr/>
      <dgm:t>
        <a:bodyPr/>
        <a:lstStyle/>
        <a:p>
          <a:endParaRPr lang="zh-CN" altLang="en-US"/>
        </a:p>
      </dgm:t>
    </dgm:pt>
    <dgm:pt modelId="{06A0333F-CBA8-4F30-8249-AC54606D3DED}">
      <dgm:prSet phldrT="[文本]" custT="1"/>
      <dgm:spPr/>
      <dgm:t>
        <a:bodyPr/>
        <a:lstStyle/>
        <a:p>
          <a:r>
            <a:rPr lang="zh-CN" altLang="en-US" sz="2600" b="1" dirty="0" smtClean="0">
              <a:solidFill>
                <a:schemeClr val="bg1"/>
              </a:solidFill>
            </a:rPr>
            <a:t>唯物史观</a:t>
          </a:r>
          <a:endParaRPr lang="zh-CN" altLang="en-US" sz="2600" b="1" dirty="0">
            <a:solidFill>
              <a:schemeClr val="bg1"/>
            </a:solidFill>
          </a:endParaRPr>
        </a:p>
      </dgm:t>
    </dgm:pt>
    <dgm:pt modelId="{2820D2E2-FFFD-4233-91C8-58FC60712D0A}" cxnId="{FF7A605C-BA76-4782-88B8-C12EADC01D95}" type="parTrans">
      <dgm:prSet/>
      <dgm:spPr/>
      <dgm:t>
        <a:bodyPr/>
        <a:lstStyle/>
        <a:p>
          <a:endParaRPr lang="zh-CN" altLang="en-US"/>
        </a:p>
      </dgm:t>
    </dgm:pt>
    <dgm:pt modelId="{80A5C299-5439-4532-831E-B18F15ECB89C}" cxnId="{FF7A605C-BA76-4782-88B8-C12EADC01D95}" type="sibTrans">
      <dgm:prSet/>
      <dgm:spPr/>
      <dgm:t>
        <a:bodyPr/>
        <a:lstStyle/>
        <a:p>
          <a:endParaRPr lang="zh-CN" altLang="en-US"/>
        </a:p>
      </dgm:t>
    </dgm:pt>
    <dgm:pt modelId="{5D0BBD09-70F6-41A5-986D-6EF57BB0CD29}">
      <dgm:prSet phldrT="[文本]" custT="1"/>
      <dgm:spPr/>
      <dgm:t>
        <a:bodyPr/>
        <a:lstStyle/>
        <a:p>
          <a:r>
            <a:rPr lang="zh-CN" altLang="en-US" sz="2600" b="1" dirty="0" smtClean="0">
              <a:solidFill>
                <a:schemeClr val="bg1"/>
              </a:solidFill>
            </a:rPr>
            <a:t>历史解释</a:t>
          </a:r>
          <a:endParaRPr lang="zh-CN" altLang="en-US" sz="2600" b="1" dirty="0">
            <a:solidFill>
              <a:schemeClr val="bg1"/>
            </a:solidFill>
          </a:endParaRPr>
        </a:p>
      </dgm:t>
    </dgm:pt>
    <dgm:pt modelId="{1B49E702-82D5-42EF-B61A-801B00F2FBD4}" cxnId="{B1C9A140-4836-480A-B6E4-9A8570DD6A63}" type="parTrans">
      <dgm:prSet/>
      <dgm:spPr/>
      <dgm:t>
        <a:bodyPr/>
        <a:lstStyle/>
        <a:p>
          <a:endParaRPr lang="zh-CN" altLang="en-US"/>
        </a:p>
      </dgm:t>
    </dgm:pt>
    <dgm:pt modelId="{0903F957-3E6B-4FBA-9F89-F474DFBA1C6B}" cxnId="{B1C9A140-4836-480A-B6E4-9A8570DD6A63}" type="sibTrans">
      <dgm:prSet/>
      <dgm:spPr/>
      <dgm:t>
        <a:bodyPr/>
        <a:lstStyle/>
        <a:p>
          <a:endParaRPr lang="zh-CN" altLang="en-US"/>
        </a:p>
      </dgm:t>
    </dgm:pt>
    <dgm:pt modelId="{4A562B6C-A4E6-49C4-85E3-104CB98EFEC3}">
      <dgm:prSet phldrT="[文本]" custT="1"/>
      <dgm:spPr/>
      <dgm:t>
        <a:bodyPr/>
        <a:lstStyle/>
        <a:p>
          <a:r>
            <a:rPr lang="zh-CN" altLang="en-US" sz="2600" b="1" dirty="0" smtClean="0">
              <a:solidFill>
                <a:schemeClr val="bg1"/>
              </a:solidFill>
            </a:rPr>
            <a:t>家</a:t>
          </a:r>
          <a:r>
            <a:rPr lang="zh-CN" altLang="en-US" sz="2600" b="1" dirty="0" smtClean="0">
              <a:solidFill>
                <a:schemeClr val="bg1"/>
              </a:solidFill>
            </a:rPr>
            <a:t>国情怀</a:t>
          </a:r>
          <a:endParaRPr lang="zh-CN" altLang="en-US" sz="2600" b="1" dirty="0">
            <a:solidFill>
              <a:schemeClr val="bg1"/>
            </a:solidFill>
          </a:endParaRPr>
        </a:p>
      </dgm:t>
    </dgm:pt>
    <dgm:pt modelId="{85CB5925-8A26-484B-8E7F-C5363C4E284E}" cxnId="{7852D690-1E21-4C2A-B4CB-E507FD07CC92}" type="parTrans">
      <dgm:prSet/>
      <dgm:spPr/>
      <dgm:t>
        <a:bodyPr/>
        <a:lstStyle/>
        <a:p>
          <a:endParaRPr lang="zh-CN" altLang="en-US"/>
        </a:p>
      </dgm:t>
    </dgm:pt>
    <dgm:pt modelId="{6E63B118-045D-4F7B-822E-FA402C310330}" cxnId="{7852D690-1E21-4C2A-B4CB-E507FD07CC92}" type="sibTrans">
      <dgm:prSet/>
      <dgm:spPr/>
      <dgm:t>
        <a:bodyPr/>
        <a:lstStyle/>
        <a:p>
          <a:endParaRPr lang="zh-CN" altLang="en-US"/>
        </a:p>
      </dgm:t>
    </dgm:pt>
    <dgm:pt modelId="{B685EC27-4EB4-460F-9493-C1517975945E}" type="pres">
      <dgm:prSet presAssocID="{40B53179-DB33-426D-89CE-201A3E7B8C2B}" presName="cycle" presStyleCnt="0">
        <dgm:presLayoutVars>
          <dgm:dir/>
          <dgm:resizeHandles val="exact"/>
        </dgm:presLayoutVars>
      </dgm:prSet>
      <dgm:spPr/>
      <dgm:t>
        <a:bodyPr/>
        <a:lstStyle/>
        <a:p>
          <a:endParaRPr lang="zh-CN" altLang="en-US"/>
        </a:p>
      </dgm:t>
    </dgm:pt>
    <dgm:pt modelId="{CB2B0809-2D96-4CEF-AA55-9374E913A0DE}" type="pres">
      <dgm:prSet presAssocID="{52514435-2456-42FC-AFC5-53CF4DFC31D3}" presName="node" presStyleLbl="node1" presStyleIdx="0" presStyleCnt="5" custScaleX="160091">
        <dgm:presLayoutVars>
          <dgm:bulletEnabled val="1"/>
        </dgm:presLayoutVars>
      </dgm:prSet>
      <dgm:spPr/>
      <dgm:t>
        <a:bodyPr/>
        <a:lstStyle/>
        <a:p>
          <a:endParaRPr lang="zh-CN" altLang="en-US"/>
        </a:p>
      </dgm:t>
    </dgm:pt>
    <dgm:pt modelId="{BA02015B-558B-42ED-BF1C-FA983AAEABEE}" type="pres">
      <dgm:prSet presAssocID="{52514435-2456-42FC-AFC5-53CF4DFC31D3}" presName="spNode" presStyleCnt="0"/>
      <dgm:spPr/>
    </dgm:pt>
    <dgm:pt modelId="{11A798FB-9B9C-4CEF-BBE2-16CC428B903A}" type="pres">
      <dgm:prSet presAssocID="{A3D024CF-8B0C-4C20-97CF-1698CA13FAE4}" presName="sibTrans" presStyleLbl="sibTrans1D1" presStyleIdx="0" presStyleCnt="5"/>
      <dgm:spPr/>
      <dgm:t>
        <a:bodyPr/>
        <a:lstStyle/>
        <a:p>
          <a:endParaRPr lang="zh-CN" altLang="en-US"/>
        </a:p>
      </dgm:t>
    </dgm:pt>
    <dgm:pt modelId="{91AF4055-1872-4BC1-AD7A-C253C039FDC8}" type="pres">
      <dgm:prSet presAssocID="{5618D5A5-03E6-4C47-900F-776B4C5A8BA4}" presName="node" presStyleLbl="node1" presStyleIdx="1" presStyleCnt="5" custScaleX="160091">
        <dgm:presLayoutVars>
          <dgm:bulletEnabled val="1"/>
        </dgm:presLayoutVars>
      </dgm:prSet>
      <dgm:spPr/>
      <dgm:t>
        <a:bodyPr/>
        <a:lstStyle/>
        <a:p>
          <a:endParaRPr lang="zh-CN" altLang="en-US"/>
        </a:p>
      </dgm:t>
    </dgm:pt>
    <dgm:pt modelId="{BFDBC300-4F52-467E-9878-52779358DB22}" type="pres">
      <dgm:prSet presAssocID="{5618D5A5-03E6-4C47-900F-776B4C5A8BA4}" presName="spNode" presStyleCnt="0"/>
      <dgm:spPr/>
    </dgm:pt>
    <dgm:pt modelId="{A6A10263-8BF9-41E8-AA39-84917B0B196F}" type="pres">
      <dgm:prSet presAssocID="{1ADD81DD-4908-4B7D-88F5-370F9E3C31DA}" presName="sibTrans" presStyleLbl="sibTrans1D1" presStyleIdx="1" presStyleCnt="5"/>
      <dgm:spPr/>
      <dgm:t>
        <a:bodyPr/>
        <a:lstStyle/>
        <a:p>
          <a:endParaRPr lang="zh-CN" altLang="en-US"/>
        </a:p>
      </dgm:t>
    </dgm:pt>
    <dgm:pt modelId="{D63C4FAF-9715-474D-8A62-71D713D2A5BA}" type="pres">
      <dgm:prSet presAssocID="{06A0333F-CBA8-4F30-8249-AC54606D3DED}" presName="node" presStyleLbl="node1" presStyleIdx="2" presStyleCnt="5" custScaleX="160091">
        <dgm:presLayoutVars>
          <dgm:bulletEnabled val="1"/>
        </dgm:presLayoutVars>
      </dgm:prSet>
      <dgm:spPr/>
      <dgm:t>
        <a:bodyPr/>
        <a:lstStyle/>
        <a:p>
          <a:endParaRPr lang="zh-CN" altLang="en-US"/>
        </a:p>
      </dgm:t>
    </dgm:pt>
    <dgm:pt modelId="{E505D6B1-525A-4056-9B71-7A26FAC20D6E}" type="pres">
      <dgm:prSet presAssocID="{06A0333F-CBA8-4F30-8249-AC54606D3DED}" presName="spNode" presStyleCnt="0"/>
      <dgm:spPr/>
    </dgm:pt>
    <dgm:pt modelId="{575A1F0E-593A-4170-994C-80A5968E6A12}" type="pres">
      <dgm:prSet presAssocID="{80A5C299-5439-4532-831E-B18F15ECB89C}" presName="sibTrans" presStyleLbl="sibTrans1D1" presStyleIdx="2" presStyleCnt="5"/>
      <dgm:spPr/>
      <dgm:t>
        <a:bodyPr/>
        <a:lstStyle/>
        <a:p>
          <a:endParaRPr lang="zh-CN" altLang="en-US"/>
        </a:p>
      </dgm:t>
    </dgm:pt>
    <dgm:pt modelId="{09F6A42D-C3CC-4437-A0A8-BCFCEA255683}" type="pres">
      <dgm:prSet presAssocID="{5D0BBD09-70F6-41A5-986D-6EF57BB0CD29}" presName="node" presStyleLbl="node1" presStyleIdx="3" presStyleCnt="5" custScaleX="160091">
        <dgm:presLayoutVars>
          <dgm:bulletEnabled val="1"/>
        </dgm:presLayoutVars>
      </dgm:prSet>
      <dgm:spPr/>
      <dgm:t>
        <a:bodyPr/>
        <a:lstStyle/>
        <a:p>
          <a:endParaRPr lang="zh-CN" altLang="en-US"/>
        </a:p>
      </dgm:t>
    </dgm:pt>
    <dgm:pt modelId="{7B0F27F1-D7AE-4F6F-A244-0DF44377D1B4}" type="pres">
      <dgm:prSet presAssocID="{5D0BBD09-70F6-41A5-986D-6EF57BB0CD29}" presName="spNode" presStyleCnt="0"/>
      <dgm:spPr/>
    </dgm:pt>
    <dgm:pt modelId="{892F353C-C50A-458A-A507-E9C22E82DA0F}" type="pres">
      <dgm:prSet presAssocID="{0903F957-3E6B-4FBA-9F89-F474DFBA1C6B}" presName="sibTrans" presStyleLbl="sibTrans1D1" presStyleIdx="3" presStyleCnt="5"/>
      <dgm:spPr/>
      <dgm:t>
        <a:bodyPr/>
        <a:lstStyle/>
        <a:p>
          <a:endParaRPr lang="zh-CN" altLang="en-US"/>
        </a:p>
      </dgm:t>
    </dgm:pt>
    <dgm:pt modelId="{8B54DFB3-BBB5-4E40-85D3-7386D1A1F80B}" type="pres">
      <dgm:prSet presAssocID="{4A562B6C-A4E6-49C4-85E3-104CB98EFEC3}" presName="node" presStyleLbl="node1" presStyleIdx="4" presStyleCnt="5" custScaleX="160091">
        <dgm:presLayoutVars>
          <dgm:bulletEnabled val="1"/>
        </dgm:presLayoutVars>
      </dgm:prSet>
      <dgm:spPr/>
      <dgm:t>
        <a:bodyPr/>
        <a:lstStyle/>
        <a:p>
          <a:endParaRPr lang="zh-CN" altLang="en-US"/>
        </a:p>
      </dgm:t>
    </dgm:pt>
    <dgm:pt modelId="{E436F59E-B539-44B5-973A-69100C9D7FD8}" type="pres">
      <dgm:prSet presAssocID="{4A562B6C-A4E6-49C4-85E3-104CB98EFEC3}" presName="spNode" presStyleCnt="0"/>
      <dgm:spPr/>
    </dgm:pt>
    <dgm:pt modelId="{7E6B7101-F7EF-44BF-A4D2-BF814C3A17E0}" type="pres">
      <dgm:prSet presAssocID="{6E63B118-045D-4F7B-822E-FA402C310330}" presName="sibTrans" presStyleLbl="sibTrans1D1" presStyleIdx="4" presStyleCnt="5"/>
      <dgm:spPr/>
      <dgm:t>
        <a:bodyPr/>
        <a:lstStyle/>
        <a:p>
          <a:endParaRPr lang="zh-CN" altLang="en-US"/>
        </a:p>
      </dgm:t>
    </dgm:pt>
  </dgm:ptLst>
  <dgm:cxnLst>
    <dgm:cxn modelId="{191F5B00-F28D-4F8C-AC07-35B1ADF49BF6}" type="presOf" srcId="{5618D5A5-03E6-4C47-900F-776B4C5A8BA4}" destId="{91AF4055-1872-4BC1-AD7A-C253C039FDC8}" srcOrd="0" destOrd="0" presId="urn:microsoft.com/office/officeart/2005/8/layout/cycle6"/>
    <dgm:cxn modelId="{C7B4F5A7-5873-4C49-8146-1822FC471FE5}" type="presOf" srcId="{40B53179-DB33-426D-89CE-201A3E7B8C2B}" destId="{B685EC27-4EB4-460F-9493-C1517975945E}" srcOrd="0" destOrd="0" presId="urn:microsoft.com/office/officeart/2005/8/layout/cycle6"/>
    <dgm:cxn modelId="{0BF7E758-2FB5-4A64-BDAF-3891A1C27A09}" type="presOf" srcId="{1ADD81DD-4908-4B7D-88F5-370F9E3C31DA}" destId="{A6A10263-8BF9-41E8-AA39-84917B0B196F}" srcOrd="0" destOrd="0" presId="urn:microsoft.com/office/officeart/2005/8/layout/cycle6"/>
    <dgm:cxn modelId="{964AF51E-325E-471D-B13B-DF7ED4202447}" type="presOf" srcId="{A3D024CF-8B0C-4C20-97CF-1698CA13FAE4}" destId="{11A798FB-9B9C-4CEF-BBE2-16CC428B903A}" srcOrd="0" destOrd="0" presId="urn:microsoft.com/office/officeart/2005/8/layout/cycle6"/>
    <dgm:cxn modelId="{2C4722EC-8760-40CE-89A1-13121D822165}" srcId="{40B53179-DB33-426D-89CE-201A3E7B8C2B}" destId="{52514435-2456-42FC-AFC5-53CF4DFC31D3}" srcOrd="0" destOrd="0" parTransId="{AAE459E7-3B9C-4B27-8610-F4055D1448E2}" sibTransId="{A3D024CF-8B0C-4C20-97CF-1698CA13FAE4}"/>
    <dgm:cxn modelId="{4B043C27-FCB9-4720-8650-6C81F4EB0A5A}" srcId="{40B53179-DB33-426D-89CE-201A3E7B8C2B}" destId="{5618D5A5-03E6-4C47-900F-776B4C5A8BA4}" srcOrd="1" destOrd="0" parTransId="{4B8707BB-D31D-4061-83AD-055205594DDB}" sibTransId="{1ADD81DD-4908-4B7D-88F5-370F9E3C31DA}"/>
    <dgm:cxn modelId="{FF7A605C-BA76-4782-88B8-C12EADC01D95}" srcId="{40B53179-DB33-426D-89CE-201A3E7B8C2B}" destId="{06A0333F-CBA8-4F30-8249-AC54606D3DED}" srcOrd="2" destOrd="0" parTransId="{2820D2E2-FFFD-4233-91C8-58FC60712D0A}" sibTransId="{80A5C299-5439-4532-831E-B18F15ECB89C}"/>
    <dgm:cxn modelId="{CAACCECD-5C27-4F0A-9B57-425DC1662E99}" type="presOf" srcId="{52514435-2456-42FC-AFC5-53CF4DFC31D3}" destId="{CB2B0809-2D96-4CEF-AA55-9374E913A0DE}" srcOrd="0" destOrd="0" presId="urn:microsoft.com/office/officeart/2005/8/layout/cycle6"/>
    <dgm:cxn modelId="{2375DA91-3E9B-41A9-91E4-5F04BEB6951D}" type="presOf" srcId="{0903F957-3E6B-4FBA-9F89-F474DFBA1C6B}" destId="{892F353C-C50A-458A-A507-E9C22E82DA0F}" srcOrd="0" destOrd="0" presId="urn:microsoft.com/office/officeart/2005/8/layout/cycle6"/>
    <dgm:cxn modelId="{DBD4FC3E-DAD1-40B2-995D-BF1C77BB4E43}" type="presOf" srcId="{5D0BBD09-70F6-41A5-986D-6EF57BB0CD29}" destId="{09F6A42D-C3CC-4437-A0A8-BCFCEA255683}" srcOrd="0" destOrd="0" presId="urn:microsoft.com/office/officeart/2005/8/layout/cycle6"/>
    <dgm:cxn modelId="{0348B85B-E8A5-4C57-ACBC-CCFC7ED33D5A}" type="presOf" srcId="{6E63B118-045D-4F7B-822E-FA402C310330}" destId="{7E6B7101-F7EF-44BF-A4D2-BF814C3A17E0}" srcOrd="0" destOrd="0" presId="urn:microsoft.com/office/officeart/2005/8/layout/cycle6"/>
    <dgm:cxn modelId="{7852D690-1E21-4C2A-B4CB-E507FD07CC92}" srcId="{40B53179-DB33-426D-89CE-201A3E7B8C2B}" destId="{4A562B6C-A4E6-49C4-85E3-104CB98EFEC3}" srcOrd="4" destOrd="0" parTransId="{85CB5925-8A26-484B-8E7F-C5363C4E284E}" sibTransId="{6E63B118-045D-4F7B-822E-FA402C310330}"/>
    <dgm:cxn modelId="{B1C9A140-4836-480A-B6E4-9A8570DD6A63}" srcId="{40B53179-DB33-426D-89CE-201A3E7B8C2B}" destId="{5D0BBD09-70F6-41A5-986D-6EF57BB0CD29}" srcOrd="3" destOrd="0" parTransId="{1B49E702-82D5-42EF-B61A-801B00F2FBD4}" sibTransId="{0903F957-3E6B-4FBA-9F89-F474DFBA1C6B}"/>
    <dgm:cxn modelId="{3A08987F-1C17-4182-AAD3-CC675C1BA1A5}" type="presOf" srcId="{4A562B6C-A4E6-49C4-85E3-104CB98EFEC3}" destId="{8B54DFB3-BBB5-4E40-85D3-7386D1A1F80B}" srcOrd="0" destOrd="0" presId="urn:microsoft.com/office/officeart/2005/8/layout/cycle6"/>
    <dgm:cxn modelId="{9A810A80-13D5-4393-980D-22519F05424D}" type="presOf" srcId="{06A0333F-CBA8-4F30-8249-AC54606D3DED}" destId="{D63C4FAF-9715-474D-8A62-71D713D2A5BA}" srcOrd="0" destOrd="0" presId="urn:microsoft.com/office/officeart/2005/8/layout/cycle6"/>
    <dgm:cxn modelId="{5DE97325-3528-40C3-A9ED-7958A4BE81B1}" type="presOf" srcId="{80A5C299-5439-4532-831E-B18F15ECB89C}" destId="{575A1F0E-593A-4170-994C-80A5968E6A12}" srcOrd="0" destOrd="0" presId="urn:microsoft.com/office/officeart/2005/8/layout/cycle6"/>
    <dgm:cxn modelId="{78C131CB-EDCE-43D8-AB6D-EE0F647C7009}" type="presParOf" srcId="{B685EC27-4EB4-460F-9493-C1517975945E}" destId="{CB2B0809-2D96-4CEF-AA55-9374E913A0DE}" srcOrd="0" destOrd="0" presId="urn:microsoft.com/office/officeart/2005/8/layout/cycle6"/>
    <dgm:cxn modelId="{1C92E904-9A39-4ECC-BBDB-AC537879DF53}" type="presParOf" srcId="{B685EC27-4EB4-460F-9493-C1517975945E}" destId="{BA02015B-558B-42ED-BF1C-FA983AAEABEE}" srcOrd="1" destOrd="0" presId="urn:microsoft.com/office/officeart/2005/8/layout/cycle6"/>
    <dgm:cxn modelId="{69DD8928-75D7-46B1-93A2-8FE15087133C}" type="presParOf" srcId="{B685EC27-4EB4-460F-9493-C1517975945E}" destId="{11A798FB-9B9C-4CEF-BBE2-16CC428B903A}" srcOrd="2" destOrd="0" presId="urn:microsoft.com/office/officeart/2005/8/layout/cycle6"/>
    <dgm:cxn modelId="{338197AE-4236-47B3-B51D-51C56A95F7C9}" type="presParOf" srcId="{B685EC27-4EB4-460F-9493-C1517975945E}" destId="{91AF4055-1872-4BC1-AD7A-C253C039FDC8}" srcOrd="3" destOrd="0" presId="urn:microsoft.com/office/officeart/2005/8/layout/cycle6"/>
    <dgm:cxn modelId="{F0950AA3-ED08-4AF4-B318-3A634FBB7477}" type="presParOf" srcId="{B685EC27-4EB4-460F-9493-C1517975945E}" destId="{BFDBC300-4F52-467E-9878-52779358DB22}" srcOrd="4" destOrd="0" presId="urn:microsoft.com/office/officeart/2005/8/layout/cycle6"/>
    <dgm:cxn modelId="{738C4653-F5BC-47E8-8541-0F186E525E80}" type="presParOf" srcId="{B685EC27-4EB4-460F-9493-C1517975945E}" destId="{A6A10263-8BF9-41E8-AA39-84917B0B196F}" srcOrd="5" destOrd="0" presId="urn:microsoft.com/office/officeart/2005/8/layout/cycle6"/>
    <dgm:cxn modelId="{D116AB80-38DE-4A09-80FF-42BA2EE42C6F}" type="presParOf" srcId="{B685EC27-4EB4-460F-9493-C1517975945E}" destId="{D63C4FAF-9715-474D-8A62-71D713D2A5BA}" srcOrd="6" destOrd="0" presId="urn:microsoft.com/office/officeart/2005/8/layout/cycle6"/>
    <dgm:cxn modelId="{13A433E0-31AD-40C2-8358-F9600B16BEAE}" type="presParOf" srcId="{B685EC27-4EB4-460F-9493-C1517975945E}" destId="{E505D6B1-525A-4056-9B71-7A26FAC20D6E}" srcOrd="7" destOrd="0" presId="urn:microsoft.com/office/officeart/2005/8/layout/cycle6"/>
    <dgm:cxn modelId="{7CCE2335-3300-480B-8153-F8771EE9A980}" type="presParOf" srcId="{B685EC27-4EB4-460F-9493-C1517975945E}" destId="{575A1F0E-593A-4170-994C-80A5968E6A12}" srcOrd="8" destOrd="0" presId="urn:microsoft.com/office/officeart/2005/8/layout/cycle6"/>
    <dgm:cxn modelId="{EF6EE8B1-D743-4AC8-A2CB-9449D77188F8}" type="presParOf" srcId="{B685EC27-4EB4-460F-9493-C1517975945E}" destId="{09F6A42D-C3CC-4437-A0A8-BCFCEA255683}" srcOrd="9" destOrd="0" presId="urn:microsoft.com/office/officeart/2005/8/layout/cycle6"/>
    <dgm:cxn modelId="{92C75299-096C-4D8C-9B18-D5851A0E3562}" type="presParOf" srcId="{B685EC27-4EB4-460F-9493-C1517975945E}" destId="{7B0F27F1-D7AE-4F6F-A244-0DF44377D1B4}" srcOrd="10" destOrd="0" presId="urn:microsoft.com/office/officeart/2005/8/layout/cycle6"/>
    <dgm:cxn modelId="{0EA81B8F-F7DE-4B0F-A63D-28004E40C174}" type="presParOf" srcId="{B685EC27-4EB4-460F-9493-C1517975945E}" destId="{892F353C-C50A-458A-A507-E9C22E82DA0F}" srcOrd="11" destOrd="0" presId="urn:microsoft.com/office/officeart/2005/8/layout/cycle6"/>
    <dgm:cxn modelId="{416949B6-1277-4080-AD27-F02B92CD3EDC}" type="presParOf" srcId="{B685EC27-4EB4-460F-9493-C1517975945E}" destId="{8B54DFB3-BBB5-4E40-85D3-7386D1A1F80B}" srcOrd="12" destOrd="0" presId="urn:microsoft.com/office/officeart/2005/8/layout/cycle6"/>
    <dgm:cxn modelId="{32E06613-0F51-4DCE-A675-42BF71A6EEA2}" type="presParOf" srcId="{B685EC27-4EB4-460F-9493-C1517975945E}" destId="{E436F59E-B539-44B5-973A-69100C9D7FD8}" srcOrd="13" destOrd="0" presId="urn:microsoft.com/office/officeart/2005/8/layout/cycle6"/>
    <dgm:cxn modelId="{BEA3B428-932B-4222-91CD-2AA1DF4DE4DE}" type="presParOf" srcId="{B685EC27-4EB4-460F-9493-C1517975945E}" destId="{7E6B7101-F7EF-44BF-A4D2-BF814C3A17E0}" srcOrd="14" destOrd="0" presId="urn:microsoft.com/office/officeart/2005/8/layout/cycle6"/>
  </dgm:cxnLst>
  <dgm:bg>
    <a:noFill/>
  </dgm:bg>
  <dgm:whole/>
</dgm:dataModel>
</file>

<file path=ppt/diagrams/data3.xml><?xml version="1.0" encoding="utf-8"?>
<dgm:dataModel xmlns:dgm="http://schemas.openxmlformats.org/drawingml/2006/diagram" xmlns:a="http://schemas.openxmlformats.org/drawingml/2006/main">
  <dgm:ptLst>
    <dgm:pt modelId="{CCE78CD9-9315-4668-A22E-AA550FA138E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zh-CN" altLang="en-US"/>
        </a:p>
      </dgm:t>
    </dgm:pt>
    <dgm:pt modelId="{9427FD2A-F873-4529-9866-9E1E95C63E01}">
      <dgm:prSet phldrT="[文本]"/>
      <dgm:spPr/>
      <dgm:t>
        <a:bodyPr/>
        <a:lstStyle/>
        <a:p>
          <a:r>
            <a:rPr lang="zh-CN" altLang="en-US" b="1" dirty="0" smtClean="0"/>
            <a:t>唯物史观</a:t>
          </a:r>
          <a:endParaRPr lang="zh-CN" altLang="en-US" b="1" dirty="0"/>
        </a:p>
      </dgm:t>
    </dgm:pt>
    <dgm:pt modelId="{98FD54CD-F980-4925-847A-B8B06A7C4654}" cxnId="{124C89E0-89DB-46C6-8DCE-81FE8B42ADBD}" type="parTrans">
      <dgm:prSet/>
      <dgm:spPr/>
      <dgm:t>
        <a:bodyPr/>
        <a:lstStyle/>
        <a:p>
          <a:endParaRPr lang="zh-CN" altLang="en-US"/>
        </a:p>
      </dgm:t>
    </dgm:pt>
    <dgm:pt modelId="{7BF49A30-E4CF-4A45-845E-7FE2260C6E96}" cxnId="{124C89E0-89DB-46C6-8DCE-81FE8B42ADBD}" type="sibTrans">
      <dgm:prSet/>
      <dgm:spPr/>
      <dgm:t>
        <a:bodyPr/>
        <a:lstStyle/>
        <a:p>
          <a:endParaRPr lang="zh-CN" altLang="en-US"/>
        </a:p>
      </dgm:t>
    </dgm:pt>
    <dgm:pt modelId="{618BADE9-2490-422E-A2C6-16FB26CC8F37}">
      <dgm:prSet phldrT="[文本]"/>
      <dgm:spPr/>
      <dgm:t>
        <a:bodyPr/>
        <a:lstStyle/>
        <a:p>
          <a:r>
            <a:rPr lang="zh-CN" altLang="en-US" b="1" dirty="0" smtClean="0"/>
            <a:t>时空观念</a:t>
          </a:r>
          <a:endParaRPr lang="zh-CN" altLang="en-US" b="1" dirty="0"/>
        </a:p>
      </dgm:t>
    </dgm:pt>
    <dgm:pt modelId="{AD607BAB-7289-4D19-B939-1FEC61548203}" cxnId="{ED3B7084-E3D8-4DA6-AC66-E5F91746B876}" type="parTrans">
      <dgm:prSet/>
      <dgm:spPr/>
      <dgm:t>
        <a:bodyPr/>
        <a:lstStyle/>
        <a:p>
          <a:endParaRPr lang="zh-CN" altLang="en-US"/>
        </a:p>
      </dgm:t>
    </dgm:pt>
    <dgm:pt modelId="{1B0F9E25-5705-4DD2-8461-073E00556F23}" cxnId="{ED3B7084-E3D8-4DA6-AC66-E5F91746B876}" type="sibTrans">
      <dgm:prSet/>
      <dgm:spPr/>
      <dgm:t>
        <a:bodyPr/>
        <a:lstStyle/>
        <a:p>
          <a:endParaRPr lang="zh-CN" altLang="en-US"/>
        </a:p>
      </dgm:t>
    </dgm:pt>
    <dgm:pt modelId="{67DEFA50-2B83-4487-8220-09A7F71CFB2A}">
      <dgm:prSet phldrT="[文本]"/>
      <dgm:spPr/>
      <dgm:t>
        <a:bodyPr/>
        <a:lstStyle/>
        <a:p>
          <a:r>
            <a:rPr lang="zh-CN" altLang="en-US" b="1" dirty="0" smtClean="0"/>
            <a:t>史料实证</a:t>
          </a:r>
          <a:endParaRPr lang="zh-CN" altLang="en-US" b="1" dirty="0"/>
        </a:p>
      </dgm:t>
    </dgm:pt>
    <dgm:pt modelId="{E82C0335-F8A4-4B06-B067-57007F79D847}" cxnId="{146FAEA2-FE93-4A39-8228-05FAA07D2CE6}" type="parTrans">
      <dgm:prSet/>
      <dgm:spPr/>
      <dgm:t>
        <a:bodyPr/>
        <a:lstStyle/>
        <a:p>
          <a:endParaRPr lang="zh-CN" altLang="en-US"/>
        </a:p>
      </dgm:t>
    </dgm:pt>
    <dgm:pt modelId="{3ADD03AB-703E-4804-BDDB-A5A84089E835}" cxnId="{146FAEA2-FE93-4A39-8228-05FAA07D2CE6}" type="sibTrans">
      <dgm:prSet/>
      <dgm:spPr/>
      <dgm:t>
        <a:bodyPr/>
        <a:lstStyle/>
        <a:p>
          <a:endParaRPr lang="zh-CN" altLang="en-US"/>
        </a:p>
      </dgm:t>
    </dgm:pt>
    <dgm:pt modelId="{8E09FFFF-52FB-42F5-A600-2002862B441D}">
      <dgm:prSet phldrT="[文本]"/>
      <dgm:spPr/>
      <dgm:t>
        <a:bodyPr/>
        <a:lstStyle/>
        <a:p>
          <a:r>
            <a:rPr lang="zh-CN" altLang="en-US" b="1" dirty="0" smtClean="0"/>
            <a:t>家</a:t>
          </a:r>
          <a:r>
            <a:rPr lang="zh-CN" altLang="en-US" b="1" dirty="0" smtClean="0"/>
            <a:t>国情怀</a:t>
          </a:r>
          <a:endParaRPr lang="zh-CN" altLang="en-US" b="1" dirty="0"/>
        </a:p>
      </dgm:t>
    </dgm:pt>
    <dgm:pt modelId="{75EE8A29-B442-4981-A4A3-4814BA332650}" cxnId="{6FEC0B44-0148-4BFF-B357-96728D1F8441}" type="parTrans">
      <dgm:prSet/>
      <dgm:spPr/>
      <dgm:t>
        <a:bodyPr/>
        <a:lstStyle/>
        <a:p>
          <a:endParaRPr lang="zh-CN" altLang="en-US"/>
        </a:p>
      </dgm:t>
    </dgm:pt>
    <dgm:pt modelId="{83AC4D26-3DE1-4150-81AE-FAB8A6CFD0BB}" cxnId="{6FEC0B44-0148-4BFF-B357-96728D1F8441}" type="sibTrans">
      <dgm:prSet/>
      <dgm:spPr/>
      <dgm:t>
        <a:bodyPr/>
        <a:lstStyle/>
        <a:p>
          <a:endParaRPr lang="zh-CN" altLang="en-US"/>
        </a:p>
      </dgm:t>
    </dgm:pt>
    <dgm:pt modelId="{6B9A3221-777B-413D-AE5F-E1EBC6AADD9A}">
      <dgm:prSet phldrT="[文本]"/>
      <dgm:spPr/>
      <dgm:t>
        <a:bodyPr/>
        <a:lstStyle/>
        <a:p>
          <a:r>
            <a:rPr lang="zh-CN" altLang="en-US" b="1" dirty="0" smtClean="0"/>
            <a:t>历史解释</a:t>
          </a:r>
          <a:endParaRPr lang="zh-CN" altLang="en-US" b="1" dirty="0"/>
        </a:p>
      </dgm:t>
    </dgm:pt>
    <dgm:pt modelId="{7946BE74-8A35-42F5-BFB9-7E0CF50912BF}" cxnId="{1C627F77-23C3-4DCA-A4E9-269BBBD099B9}" type="parTrans">
      <dgm:prSet/>
      <dgm:spPr/>
      <dgm:t>
        <a:bodyPr/>
        <a:lstStyle/>
        <a:p>
          <a:endParaRPr lang="zh-CN" altLang="en-US"/>
        </a:p>
      </dgm:t>
    </dgm:pt>
    <dgm:pt modelId="{2AEC9945-2336-4A65-92E0-D7FC0EA432A6}" cxnId="{1C627F77-23C3-4DCA-A4E9-269BBBD099B9}" type="sibTrans">
      <dgm:prSet/>
      <dgm:spPr/>
      <dgm:t>
        <a:bodyPr/>
        <a:lstStyle/>
        <a:p>
          <a:endParaRPr lang="zh-CN" altLang="en-US"/>
        </a:p>
      </dgm:t>
    </dgm:pt>
    <dgm:pt modelId="{3141F73F-7AC2-44CA-897E-3FAEC92C8A50}" type="pres">
      <dgm:prSet presAssocID="{CCE78CD9-9315-4668-A22E-AA550FA138E3}" presName="hierChild1" presStyleCnt="0">
        <dgm:presLayoutVars>
          <dgm:orgChart val="1"/>
          <dgm:chPref val="1"/>
          <dgm:dir/>
          <dgm:animOne val="branch"/>
          <dgm:animLvl val="lvl"/>
          <dgm:resizeHandles/>
        </dgm:presLayoutVars>
      </dgm:prSet>
      <dgm:spPr/>
      <dgm:t>
        <a:bodyPr/>
        <a:lstStyle/>
        <a:p>
          <a:endParaRPr lang="zh-CN" altLang="en-US"/>
        </a:p>
      </dgm:t>
    </dgm:pt>
    <dgm:pt modelId="{E72A0C4F-4FD5-43BC-97E8-E700CE01BA55}" type="pres">
      <dgm:prSet presAssocID="{9427FD2A-F873-4529-9866-9E1E95C63E01}" presName="hierRoot1" presStyleCnt="0">
        <dgm:presLayoutVars>
          <dgm:hierBranch val="init"/>
        </dgm:presLayoutVars>
      </dgm:prSet>
      <dgm:spPr/>
    </dgm:pt>
    <dgm:pt modelId="{65C201CD-9FDB-413B-B709-CC6BA969781F}" type="pres">
      <dgm:prSet presAssocID="{9427FD2A-F873-4529-9866-9E1E95C63E01}" presName="rootComposite1" presStyleCnt="0"/>
      <dgm:spPr/>
    </dgm:pt>
    <dgm:pt modelId="{3C55C006-9D0C-406A-AF98-4B3F6B96CD7B}" type="pres">
      <dgm:prSet presAssocID="{9427FD2A-F873-4529-9866-9E1E95C63E01}" presName="rootText1" presStyleLbl="node0" presStyleIdx="0" presStyleCnt="1">
        <dgm:presLayoutVars>
          <dgm:chPref val="3"/>
        </dgm:presLayoutVars>
      </dgm:prSet>
      <dgm:spPr/>
      <dgm:t>
        <a:bodyPr/>
        <a:lstStyle/>
        <a:p>
          <a:endParaRPr lang="zh-CN" altLang="en-US"/>
        </a:p>
      </dgm:t>
    </dgm:pt>
    <dgm:pt modelId="{331FB185-7F98-4B31-8E1E-F9434A95A940}" type="pres">
      <dgm:prSet presAssocID="{9427FD2A-F873-4529-9866-9E1E95C63E01}" presName="rootConnector1" presStyleLbl="node1" presStyleIdx="0" presStyleCnt="0"/>
      <dgm:spPr/>
      <dgm:t>
        <a:bodyPr/>
        <a:lstStyle/>
        <a:p>
          <a:endParaRPr lang="zh-CN" altLang="en-US"/>
        </a:p>
      </dgm:t>
    </dgm:pt>
    <dgm:pt modelId="{BD77F46D-5E5D-481E-B439-42C97EAE095E}" type="pres">
      <dgm:prSet presAssocID="{9427FD2A-F873-4529-9866-9E1E95C63E01}" presName="hierChild2" presStyleCnt="0"/>
      <dgm:spPr/>
    </dgm:pt>
    <dgm:pt modelId="{4CD42853-7475-453E-ACE8-AE8B2952BF1E}" type="pres">
      <dgm:prSet presAssocID="{AD607BAB-7289-4D19-B939-1FEC61548203}" presName="Name37" presStyleLbl="parChTrans1D2" presStyleIdx="0" presStyleCnt="4"/>
      <dgm:spPr/>
      <dgm:t>
        <a:bodyPr/>
        <a:lstStyle/>
        <a:p>
          <a:endParaRPr lang="zh-CN" altLang="en-US"/>
        </a:p>
      </dgm:t>
    </dgm:pt>
    <dgm:pt modelId="{CC7B6D30-B82B-44BC-8A75-5E357CF600AC}" type="pres">
      <dgm:prSet presAssocID="{618BADE9-2490-422E-A2C6-16FB26CC8F37}" presName="hierRoot2" presStyleCnt="0">
        <dgm:presLayoutVars>
          <dgm:hierBranch val="init"/>
        </dgm:presLayoutVars>
      </dgm:prSet>
      <dgm:spPr/>
    </dgm:pt>
    <dgm:pt modelId="{C4C9ECA2-D904-4D1B-BDDB-E2FFAD956B9C}" type="pres">
      <dgm:prSet presAssocID="{618BADE9-2490-422E-A2C6-16FB26CC8F37}" presName="rootComposite" presStyleCnt="0"/>
      <dgm:spPr/>
    </dgm:pt>
    <dgm:pt modelId="{3D138027-D9E8-4898-B21C-D8C8D5EB3E13}" type="pres">
      <dgm:prSet presAssocID="{618BADE9-2490-422E-A2C6-16FB26CC8F37}" presName="rootText" presStyleLbl="node2" presStyleIdx="0" presStyleCnt="4">
        <dgm:presLayoutVars>
          <dgm:chPref val="3"/>
        </dgm:presLayoutVars>
      </dgm:prSet>
      <dgm:spPr/>
      <dgm:t>
        <a:bodyPr/>
        <a:lstStyle/>
        <a:p>
          <a:endParaRPr lang="zh-CN" altLang="en-US"/>
        </a:p>
      </dgm:t>
    </dgm:pt>
    <dgm:pt modelId="{3A504AB2-1FF9-4EBB-BB5E-B4AADBF1DE1E}" type="pres">
      <dgm:prSet presAssocID="{618BADE9-2490-422E-A2C6-16FB26CC8F37}" presName="rootConnector" presStyleLbl="node2" presStyleIdx="0" presStyleCnt="4"/>
      <dgm:spPr/>
      <dgm:t>
        <a:bodyPr/>
        <a:lstStyle/>
        <a:p>
          <a:endParaRPr lang="zh-CN" altLang="en-US"/>
        </a:p>
      </dgm:t>
    </dgm:pt>
    <dgm:pt modelId="{7BC74961-3F45-4127-8C3A-665CEEAB3580}" type="pres">
      <dgm:prSet presAssocID="{618BADE9-2490-422E-A2C6-16FB26CC8F37}" presName="hierChild4" presStyleCnt="0"/>
      <dgm:spPr/>
    </dgm:pt>
    <dgm:pt modelId="{9802A57A-529C-47D7-BE1C-BC9E575128F5}" type="pres">
      <dgm:prSet presAssocID="{618BADE9-2490-422E-A2C6-16FB26CC8F37}" presName="hierChild5" presStyleCnt="0"/>
      <dgm:spPr/>
    </dgm:pt>
    <dgm:pt modelId="{DD000024-D917-46BB-960D-BF2709E86E8A}" type="pres">
      <dgm:prSet presAssocID="{E82C0335-F8A4-4B06-B067-57007F79D847}" presName="Name37" presStyleLbl="parChTrans1D2" presStyleIdx="1" presStyleCnt="4"/>
      <dgm:spPr/>
      <dgm:t>
        <a:bodyPr/>
        <a:lstStyle/>
        <a:p>
          <a:endParaRPr lang="zh-CN" altLang="en-US"/>
        </a:p>
      </dgm:t>
    </dgm:pt>
    <dgm:pt modelId="{A81D1825-A1F3-42C7-AAC2-66931C4AB965}" type="pres">
      <dgm:prSet presAssocID="{67DEFA50-2B83-4487-8220-09A7F71CFB2A}" presName="hierRoot2" presStyleCnt="0">
        <dgm:presLayoutVars>
          <dgm:hierBranch val="init"/>
        </dgm:presLayoutVars>
      </dgm:prSet>
      <dgm:spPr/>
    </dgm:pt>
    <dgm:pt modelId="{F84C7563-D746-455E-AA79-F072BFCC401B}" type="pres">
      <dgm:prSet presAssocID="{67DEFA50-2B83-4487-8220-09A7F71CFB2A}" presName="rootComposite" presStyleCnt="0"/>
      <dgm:spPr/>
    </dgm:pt>
    <dgm:pt modelId="{9315702A-FDD8-4E2A-943B-2058BA5D391F}" type="pres">
      <dgm:prSet presAssocID="{67DEFA50-2B83-4487-8220-09A7F71CFB2A}" presName="rootText" presStyleLbl="node2" presStyleIdx="1" presStyleCnt="4">
        <dgm:presLayoutVars>
          <dgm:chPref val="3"/>
        </dgm:presLayoutVars>
      </dgm:prSet>
      <dgm:spPr/>
      <dgm:t>
        <a:bodyPr/>
        <a:lstStyle/>
        <a:p>
          <a:endParaRPr lang="zh-CN" altLang="en-US"/>
        </a:p>
      </dgm:t>
    </dgm:pt>
    <dgm:pt modelId="{85BA7647-9D46-4932-9AAC-AA8A6BBD1FB2}" type="pres">
      <dgm:prSet presAssocID="{67DEFA50-2B83-4487-8220-09A7F71CFB2A}" presName="rootConnector" presStyleLbl="node2" presStyleIdx="1" presStyleCnt="4"/>
      <dgm:spPr/>
      <dgm:t>
        <a:bodyPr/>
        <a:lstStyle/>
        <a:p>
          <a:endParaRPr lang="zh-CN" altLang="en-US"/>
        </a:p>
      </dgm:t>
    </dgm:pt>
    <dgm:pt modelId="{D531A94E-D15D-48CB-9A4A-82DFEEC4AFEE}" type="pres">
      <dgm:prSet presAssocID="{67DEFA50-2B83-4487-8220-09A7F71CFB2A}" presName="hierChild4" presStyleCnt="0"/>
      <dgm:spPr/>
    </dgm:pt>
    <dgm:pt modelId="{69E6051A-0C79-49C3-8F48-48F18EFC7615}" type="pres">
      <dgm:prSet presAssocID="{67DEFA50-2B83-4487-8220-09A7F71CFB2A}" presName="hierChild5" presStyleCnt="0"/>
      <dgm:spPr/>
    </dgm:pt>
    <dgm:pt modelId="{8343D162-737B-4805-B620-CD1937F5709E}" type="pres">
      <dgm:prSet presAssocID="{7946BE74-8A35-42F5-BFB9-7E0CF50912BF}" presName="Name37" presStyleLbl="parChTrans1D2" presStyleIdx="2" presStyleCnt="4"/>
      <dgm:spPr/>
      <dgm:t>
        <a:bodyPr/>
        <a:lstStyle/>
        <a:p>
          <a:endParaRPr lang="zh-CN" altLang="en-US"/>
        </a:p>
      </dgm:t>
    </dgm:pt>
    <dgm:pt modelId="{712264E9-128B-45AE-B92D-5CCF378C2DAC}" type="pres">
      <dgm:prSet presAssocID="{6B9A3221-777B-413D-AE5F-E1EBC6AADD9A}" presName="hierRoot2" presStyleCnt="0">
        <dgm:presLayoutVars>
          <dgm:hierBranch val="init"/>
        </dgm:presLayoutVars>
      </dgm:prSet>
      <dgm:spPr/>
    </dgm:pt>
    <dgm:pt modelId="{6C320CC5-E429-4A93-BE04-5D82A5B173BD}" type="pres">
      <dgm:prSet presAssocID="{6B9A3221-777B-413D-AE5F-E1EBC6AADD9A}" presName="rootComposite" presStyleCnt="0"/>
      <dgm:spPr/>
    </dgm:pt>
    <dgm:pt modelId="{F86C38DF-E6E2-49C6-B6ED-56B9D4528884}" type="pres">
      <dgm:prSet presAssocID="{6B9A3221-777B-413D-AE5F-E1EBC6AADD9A}" presName="rootText" presStyleLbl="node2" presStyleIdx="2" presStyleCnt="4">
        <dgm:presLayoutVars>
          <dgm:chPref val="3"/>
        </dgm:presLayoutVars>
      </dgm:prSet>
      <dgm:spPr/>
      <dgm:t>
        <a:bodyPr/>
        <a:lstStyle/>
        <a:p>
          <a:endParaRPr lang="zh-CN" altLang="en-US"/>
        </a:p>
      </dgm:t>
    </dgm:pt>
    <dgm:pt modelId="{EE1BF8CD-F225-4760-A152-E1671D918CCC}" type="pres">
      <dgm:prSet presAssocID="{6B9A3221-777B-413D-AE5F-E1EBC6AADD9A}" presName="rootConnector" presStyleLbl="node2" presStyleIdx="2" presStyleCnt="4"/>
      <dgm:spPr/>
      <dgm:t>
        <a:bodyPr/>
        <a:lstStyle/>
        <a:p>
          <a:endParaRPr lang="zh-CN" altLang="en-US"/>
        </a:p>
      </dgm:t>
    </dgm:pt>
    <dgm:pt modelId="{835E995D-BFE1-4591-A64A-E93EF5830FC1}" type="pres">
      <dgm:prSet presAssocID="{6B9A3221-777B-413D-AE5F-E1EBC6AADD9A}" presName="hierChild4" presStyleCnt="0"/>
      <dgm:spPr/>
    </dgm:pt>
    <dgm:pt modelId="{545DA77E-1232-43E5-ACB6-B224B14418DD}" type="pres">
      <dgm:prSet presAssocID="{6B9A3221-777B-413D-AE5F-E1EBC6AADD9A}" presName="hierChild5" presStyleCnt="0"/>
      <dgm:spPr/>
    </dgm:pt>
    <dgm:pt modelId="{E1E0B9C7-F3C2-4D59-8876-550FC4DECDD0}" type="pres">
      <dgm:prSet presAssocID="{75EE8A29-B442-4981-A4A3-4814BA332650}" presName="Name37" presStyleLbl="parChTrans1D2" presStyleIdx="3" presStyleCnt="4"/>
      <dgm:spPr/>
      <dgm:t>
        <a:bodyPr/>
        <a:lstStyle/>
        <a:p>
          <a:endParaRPr lang="zh-CN" altLang="en-US"/>
        </a:p>
      </dgm:t>
    </dgm:pt>
    <dgm:pt modelId="{B6CF3A4E-4999-4EF7-8F33-E03EDB0917FD}" type="pres">
      <dgm:prSet presAssocID="{8E09FFFF-52FB-42F5-A600-2002862B441D}" presName="hierRoot2" presStyleCnt="0">
        <dgm:presLayoutVars>
          <dgm:hierBranch val="init"/>
        </dgm:presLayoutVars>
      </dgm:prSet>
      <dgm:spPr/>
    </dgm:pt>
    <dgm:pt modelId="{239F8BE5-A56F-4376-9A65-D5BB2DE4B2D1}" type="pres">
      <dgm:prSet presAssocID="{8E09FFFF-52FB-42F5-A600-2002862B441D}" presName="rootComposite" presStyleCnt="0"/>
      <dgm:spPr/>
    </dgm:pt>
    <dgm:pt modelId="{87939278-916F-4B9F-9970-75FC23620696}" type="pres">
      <dgm:prSet presAssocID="{8E09FFFF-52FB-42F5-A600-2002862B441D}" presName="rootText" presStyleLbl="node2" presStyleIdx="3" presStyleCnt="4">
        <dgm:presLayoutVars>
          <dgm:chPref val="3"/>
        </dgm:presLayoutVars>
      </dgm:prSet>
      <dgm:spPr/>
      <dgm:t>
        <a:bodyPr/>
        <a:lstStyle/>
        <a:p>
          <a:endParaRPr lang="zh-CN" altLang="en-US"/>
        </a:p>
      </dgm:t>
    </dgm:pt>
    <dgm:pt modelId="{D26FAC69-E9F2-43BB-A245-96E18E999617}" type="pres">
      <dgm:prSet presAssocID="{8E09FFFF-52FB-42F5-A600-2002862B441D}" presName="rootConnector" presStyleLbl="node2" presStyleIdx="3" presStyleCnt="4"/>
      <dgm:spPr/>
      <dgm:t>
        <a:bodyPr/>
        <a:lstStyle/>
        <a:p>
          <a:endParaRPr lang="zh-CN" altLang="en-US"/>
        </a:p>
      </dgm:t>
    </dgm:pt>
    <dgm:pt modelId="{9D344264-369A-431D-9C6B-5E8AEF3981CC}" type="pres">
      <dgm:prSet presAssocID="{8E09FFFF-52FB-42F5-A600-2002862B441D}" presName="hierChild4" presStyleCnt="0"/>
      <dgm:spPr/>
    </dgm:pt>
    <dgm:pt modelId="{9E9C87DA-4432-4019-B8DC-18CAB6A1F5DB}" type="pres">
      <dgm:prSet presAssocID="{8E09FFFF-52FB-42F5-A600-2002862B441D}" presName="hierChild5" presStyleCnt="0"/>
      <dgm:spPr/>
    </dgm:pt>
    <dgm:pt modelId="{5482AAAE-1E2A-4B72-9884-126C7B3BEF48}" type="pres">
      <dgm:prSet presAssocID="{9427FD2A-F873-4529-9866-9E1E95C63E01}" presName="hierChild3" presStyleCnt="0"/>
      <dgm:spPr/>
    </dgm:pt>
  </dgm:ptLst>
  <dgm:cxnLst>
    <dgm:cxn modelId="{834F4B9E-2714-48EB-9A93-3FF65FEB210D}" type="presOf" srcId="{618BADE9-2490-422E-A2C6-16FB26CC8F37}" destId="{3D138027-D9E8-4898-B21C-D8C8D5EB3E13}" srcOrd="0" destOrd="0" presId="urn:microsoft.com/office/officeart/2005/8/layout/orgChart1"/>
    <dgm:cxn modelId="{124C89E0-89DB-46C6-8DCE-81FE8B42ADBD}" srcId="{CCE78CD9-9315-4668-A22E-AA550FA138E3}" destId="{9427FD2A-F873-4529-9866-9E1E95C63E01}" srcOrd="0" destOrd="0" parTransId="{98FD54CD-F980-4925-847A-B8B06A7C4654}" sibTransId="{7BF49A30-E4CF-4A45-845E-7FE2260C6E96}"/>
    <dgm:cxn modelId="{73661B23-E3BE-4BD1-A4B4-F067D6D84D4C}" type="presOf" srcId="{8E09FFFF-52FB-42F5-A600-2002862B441D}" destId="{87939278-916F-4B9F-9970-75FC23620696}" srcOrd="0" destOrd="0" presId="urn:microsoft.com/office/officeart/2005/8/layout/orgChart1"/>
    <dgm:cxn modelId="{6FEC0B44-0148-4BFF-B357-96728D1F8441}" srcId="{9427FD2A-F873-4529-9866-9E1E95C63E01}" destId="{8E09FFFF-52FB-42F5-A600-2002862B441D}" srcOrd="3" destOrd="0" parTransId="{75EE8A29-B442-4981-A4A3-4814BA332650}" sibTransId="{83AC4D26-3DE1-4150-81AE-FAB8A6CFD0BB}"/>
    <dgm:cxn modelId="{9F1FC57F-238C-4CA0-90B5-06113D877DE7}" type="presOf" srcId="{CCE78CD9-9315-4668-A22E-AA550FA138E3}" destId="{3141F73F-7AC2-44CA-897E-3FAEC92C8A50}" srcOrd="0" destOrd="0" presId="urn:microsoft.com/office/officeart/2005/8/layout/orgChart1"/>
    <dgm:cxn modelId="{44208AC9-769D-4AFB-98A8-1B68D0F016CD}" type="presOf" srcId="{E82C0335-F8A4-4B06-B067-57007F79D847}" destId="{DD000024-D917-46BB-960D-BF2709E86E8A}" srcOrd="0" destOrd="0" presId="urn:microsoft.com/office/officeart/2005/8/layout/orgChart1"/>
    <dgm:cxn modelId="{7770145A-8F6C-49ED-AF6C-552E49E91712}" type="presOf" srcId="{8E09FFFF-52FB-42F5-A600-2002862B441D}" destId="{D26FAC69-E9F2-43BB-A245-96E18E999617}" srcOrd="1" destOrd="0" presId="urn:microsoft.com/office/officeart/2005/8/layout/orgChart1"/>
    <dgm:cxn modelId="{1B313011-84F9-4922-8718-6D2B646A41E7}" type="presOf" srcId="{6B9A3221-777B-413D-AE5F-E1EBC6AADD9A}" destId="{EE1BF8CD-F225-4760-A152-E1671D918CCC}" srcOrd="1" destOrd="0" presId="urn:microsoft.com/office/officeart/2005/8/layout/orgChart1"/>
    <dgm:cxn modelId="{3807BA84-2D97-43EC-8A3D-094593A4AE73}" type="presOf" srcId="{618BADE9-2490-422E-A2C6-16FB26CC8F37}" destId="{3A504AB2-1FF9-4EBB-BB5E-B4AADBF1DE1E}" srcOrd="1" destOrd="0" presId="urn:microsoft.com/office/officeart/2005/8/layout/orgChart1"/>
    <dgm:cxn modelId="{A9AF5601-D16D-4606-BBCF-10CEAEFE5DE1}" type="presOf" srcId="{67DEFA50-2B83-4487-8220-09A7F71CFB2A}" destId="{85BA7647-9D46-4932-9AAC-AA8A6BBD1FB2}" srcOrd="1" destOrd="0" presId="urn:microsoft.com/office/officeart/2005/8/layout/orgChart1"/>
    <dgm:cxn modelId="{2511AB94-E639-400B-9AB9-D48A9A4B24BD}" type="presOf" srcId="{AD607BAB-7289-4D19-B939-1FEC61548203}" destId="{4CD42853-7475-453E-ACE8-AE8B2952BF1E}" srcOrd="0" destOrd="0" presId="urn:microsoft.com/office/officeart/2005/8/layout/orgChart1"/>
    <dgm:cxn modelId="{1C627F77-23C3-4DCA-A4E9-269BBBD099B9}" srcId="{9427FD2A-F873-4529-9866-9E1E95C63E01}" destId="{6B9A3221-777B-413D-AE5F-E1EBC6AADD9A}" srcOrd="2" destOrd="0" parTransId="{7946BE74-8A35-42F5-BFB9-7E0CF50912BF}" sibTransId="{2AEC9945-2336-4A65-92E0-D7FC0EA432A6}"/>
    <dgm:cxn modelId="{2DFC4D70-DC7E-4BCB-8E2C-3CD6833F7170}" type="presOf" srcId="{75EE8A29-B442-4981-A4A3-4814BA332650}" destId="{E1E0B9C7-F3C2-4D59-8876-550FC4DECDD0}" srcOrd="0" destOrd="0" presId="urn:microsoft.com/office/officeart/2005/8/layout/orgChart1"/>
    <dgm:cxn modelId="{146FAEA2-FE93-4A39-8228-05FAA07D2CE6}" srcId="{9427FD2A-F873-4529-9866-9E1E95C63E01}" destId="{67DEFA50-2B83-4487-8220-09A7F71CFB2A}" srcOrd="1" destOrd="0" parTransId="{E82C0335-F8A4-4B06-B067-57007F79D847}" sibTransId="{3ADD03AB-703E-4804-BDDB-A5A84089E835}"/>
    <dgm:cxn modelId="{F612D283-E056-4C46-BBE3-BF6EE10B5799}" type="presOf" srcId="{9427FD2A-F873-4529-9866-9E1E95C63E01}" destId="{331FB185-7F98-4B31-8E1E-F9434A95A940}" srcOrd="1" destOrd="0" presId="urn:microsoft.com/office/officeart/2005/8/layout/orgChart1"/>
    <dgm:cxn modelId="{ED3B7084-E3D8-4DA6-AC66-E5F91746B876}" srcId="{9427FD2A-F873-4529-9866-9E1E95C63E01}" destId="{618BADE9-2490-422E-A2C6-16FB26CC8F37}" srcOrd="0" destOrd="0" parTransId="{AD607BAB-7289-4D19-B939-1FEC61548203}" sibTransId="{1B0F9E25-5705-4DD2-8461-073E00556F23}"/>
    <dgm:cxn modelId="{0AD08A12-462A-47DC-86F9-9B595C2B0CAC}" type="presOf" srcId="{6B9A3221-777B-413D-AE5F-E1EBC6AADD9A}" destId="{F86C38DF-E6E2-49C6-B6ED-56B9D4528884}" srcOrd="0" destOrd="0" presId="urn:microsoft.com/office/officeart/2005/8/layout/orgChart1"/>
    <dgm:cxn modelId="{535F1F9D-B2A4-43A2-B187-1FDE50745080}" type="presOf" srcId="{7946BE74-8A35-42F5-BFB9-7E0CF50912BF}" destId="{8343D162-737B-4805-B620-CD1937F5709E}" srcOrd="0" destOrd="0" presId="urn:microsoft.com/office/officeart/2005/8/layout/orgChart1"/>
    <dgm:cxn modelId="{CE380C02-D1B0-4669-AA57-75FC9B3D3B64}" type="presOf" srcId="{67DEFA50-2B83-4487-8220-09A7F71CFB2A}" destId="{9315702A-FDD8-4E2A-943B-2058BA5D391F}" srcOrd="0" destOrd="0" presId="urn:microsoft.com/office/officeart/2005/8/layout/orgChart1"/>
    <dgm:cxn modelId="{F93C271D-4397-4B72-B8A7-5F2F057FAAE8}" type="presOf" srcId="{9427FD2A-F873-4529-9866-9E1E95C63E01}" destId="{3C55C006-9D0C-406A-AF98-4B3F6B96CD7B}" srcOrd="0" destOrd="0" presId="urn:microsoft.com/office/officeart/2005/8/layout/orgChart1"/>
    <dgm:cxn modelId="{F398DCB9-5431-4ECA-A0F1-9203239B97B9}" type="presParOf" srcId="{3141F73F-7AC2-44CA-897E-3FAEC92C8A50}" destId="{E72A0C4F-4FD5-43BC-97E8-E700CE01BA55}" srcOrd="0" destOrd="0" presId="urn:microsoft.com/office/officeart/2005/8/layout/orgChart1"/>
    <dgm:cxn modelId="{7EEB7169-E5DB-4C93-8680-922DD7062DE6}" type="presParOf" srcId="{E72A0C4F-4FD5-43BC-97E8-E700CE01BA55}" destId="{65C201CD-9FDB-413B-B709-CC6BA969781F}" srcOrd="0" destOrd="0" presId="urn:microsoft.com/office/officeart/2005/8/layout/orgChart1"/>
    <dgm:cxn modelId="{FA41666C-6B50-4E54-8C17-26E65E1128A1}" type="presParOf" srcId="{65C201CD-9FDB-413B-B709-CC6BA969781F}" destId="{3C55C006-9D0C-406A-AF98-4B3F6B96CD7B}" srcOrd="0" destOrd="0" presId="urn:microsoft.com/office/officeart/2005/8/layout/orgChart1"/>
    <dgm:cxn modelId="{9DDA1023-35CB-4EAD-B997-D98F3848FE66}" type="presParOf" srcId="{65C201CD-9FDB-413B-B709-CC6BA969781F}" destId="{331FB185-7F98-4B31-8E1E-F9434A95A940}" srcOrd="1" destOrd="0" presId="urn:microsoft.com/office/officeart/2005/8/layout/orgChart1"/>
    <dgm:cxn modelId="{E6DF0102-9113-4A5E-9B83-0C00B4DB276C}" type="presParOf" srcId="{E72A0C4F-4FD5-43BC-97E8-E700CE01BA55}" destId="{BD77F46D-5E5D-481E-B439-42C97EAE095E}" srcOrd="1" destOrd="0" presId="urn:microsoft.com/office/officeart/2005/8/layout/orgChart1"/>
    <dgm:cxn modelId="{F1D71ACE-C12D-43E0-9F82-6582C806DC77}" type="presParOf" srcId="{BD77F46D-5E5D-481E-B439-42C97EAE095E}" destId="{4CD42853-7475-453E-ACE8-AE8B2952BF1E}" srcOrd="0" destOrd="0" presId="urn:microsoft.com/office/officeart/2005/8/layout/orgChart1"/>
    <dgm:cxn modelId="{4EB1521E-7C60-4152-9BA1-AB8203F9B2D3}" type="presParOf" srcId="{BD77F46D-5E5D-481E-B439-42C97EAE095E}" destId="{CC7B6D30-B82B-44BC-8A75-5E357CF600AC}" srcOrd="1" destOrd="0" presId="urn:microsoft.com/office/officeart/2005/8/layout/orgChart1"/>
    <dgm:cxn modelId="{8D696AA8-2DD8-4501-B77F-3BBC3A218BE5}" type="presParOf" srcId="{CC7B6D30-B82B-44BC-8A75-5E357CF600AC}" destId="{C4C9ECA2-D904-4D1B-BDDB-E2FFAD956B9C}" srcOrd="0" destOrd="0" presId="urn:microsoft.com/office/officeart/2005/8/layout/orgChart1"/>
    <dgm:cxn modelId="{2F00C42C-5763-4FC0-8C11-33CCB3FF92FF}" type="presParOf" srcId="{C4C9ECA2-D904-4D1B-BDDB-E2FFAD956B9C}" destId="{3D138027-D9E8-4898-B21C-D8C8D5EB3E13}" srcOrd="0" destOrd="0" presId="urn:microsoft.com/office/officeart/2005/8/layout/orgChart1"/>
    <dgm:cxn modelId="{32C21C23-85B3-4957-BEDE-050A2538F321}" type="presParOf" srcId="{C4C9ECA2-D904-4D1B-BDDB-E2FFAD956B9C}" destId="{3A504AB2-1FF9-4EBB-BB5E-B4AADBF1DE1E}" srcOrd="1" destOrd="0" presId="urn:microsoft.com/office/officeart/2005/8/layout/orgChart1"/>
    <dgm:cxn modelId="{CE49DCC2-1DF0-4E39-B0CC-CDD9C2372E37}" type="presParOf" srcId="{CC7B6D30-B82B-44BC-8A75-5E357CF600AC}" destId="{7BC74961-3F45-4127-8C3A-665CEEAB3580}" srcOrd="1" destOrd="0" presId="urn:microsoft.com/office/officeart/2005/8/layout/orgChart1"/>
    <dgm:cxn modelId="{06AAECEC-1565-4ACD-9B6D-34EEFCFD7289}" type="presParOf" srcId="{CC7B6D30-B82B-44BC-8A75-5E357CF600AC}" destId="{9802A57A-529C-47D7-BE1C-BC9E575128F5}" srcOrd="2" destOrd="0" presId="urn:microsoft.com/office/officeart/2005/8/layout/orgChart1"/>
    <dgm:cxn modelId="{3275E5A4-4169-422C-807D-9A0D501438B5}" type="presParOf" srcId="{BD77F46D-5E5D-481E-B439-42C97EAE095E}" destId="{DD000024-D917-46BB-960D-BF2709E86E8A}" srcOrd="2" destOrd="0" presId="urn:microsoft.com/office/officeart/2005/8/layout/orgChart1"/>
    <dgm:cxn modelId="{71AE86DA-BFBA-4BB3-BBB6-0D76CBB46984}" type="presParOf" srcId="{BD77F46D-5E5D-481E-B439-42C97EAE095E}" destId="{A81D1825-A1F3-42C7-AAC2-66931C4AB965}" srcOrd="3" destOrd="0" presId="urn:microsoft.com/office/officeart/2005/8/layout/orgChart1"/>
    <dgm:cxn modelId="{64033FAB-33F3-463D-AE99-CF5A5E908305}" type="presParOf" srcId="{A81D1825-A1F3-42C7-AAC2-66931C4AB965}" destId="{F84C7563-D746-455E-AA79-F072BFCC401B}" srcOrd="0" destOrd="0" presId="urn:microsoft.com/office/officeart/2005/8/layout/orgChart1"/>
    <dgm:cxn modelId="{3FE265FE-8429-421D-914F-D15C454FB008}" type="presParOf" srcId="{F84C7563-D746-455E-AA79-F072BFCC401B}" destId="{9315702A-FDD8-4E2A-943B-2058BA5D391F}" srcOrd="0" destOrd="0" presId="urn:microsoft.com/office/officeart/2005/8/layout/orgChart1"/>
    <dgm:cxn modelId="{CD02B74F-3A87-4A47-9946-0C7EC7E8630F}" type="presParOf" srcId="{F84C7563-D746-455E-AA79-F072BFCC401B}" destId="{85BA7647-9D46-4932-9AAC-AA8A6BBD1FB2}" srcOrd="1" destOrd="0" presId="urn:microsoft.com/office/officeart/2005/8/layout/orgChart1"/>
    <dgm:cxn modelId="{181C0FCC-7546-45F8-9539-19504AB23248}" type="presParOf" srcId="{A81D1825-A1F3-42C7-AAC2-66931C4AB965}" destId="{D531A94E-D15D-48CB-9A4A-82DFEEC4AFEE}" srcOrd="1" destOrd="0" presId="urn:microsoft.com/office/officeart/2005/8/layout/orgChart1"/>
    <dgm:cxn modelId="{B1D5D65D-B8DF-4ED0-A1CF-F08528EE7F86}" type="presParOf" srcId="{A81D1825-A1F3-42C7-AAC2-66931C4AB965}" destId="{69E6051A-0C79-49C3-8F48-48F18EFC7615}" srcOrd="2" destOrd="0" presId="urn:microsoft.com/office/officeart/2005/8/layout/orgChart1"/>
    <dgm:cxn modelId="{01CC9A9C-F55E-4058-A564-55AACD1E3C3D}" type="presParOf" srcId="{BD77F46D-5E5D-481E-B439-42C97EAE095E}" destId="{8343D162-737B-4805-B620-CD1937F5709E}" srcOrd="4" destOrd="0" presId="urn:microsoft.com/office/officeart/2005/8/layout/orgChart1"/>
    <dgm:cxn modelId="{7CCB63D1-2BDD-4187-AD8F-2E0DE6BDDECE}" type="presParOf" srcId="{BD77F46D-5E5D-481E-B439-42C97EAE095E}" destId="{712264E9-128B-45AE-B92D-5CCF378C2DAC}" srcOrd="5" destOrd="0" presId="urn:microsoft.com/office/officeart/2005/8/layout/orgChart1"/>
    <dgm:cxn modelId="{DA8428CD-6699-4892-A197-C477E6E1F21F}" type="presParOf" srcId="{712264E9-128B-45AE-B92D-5CCF378C2DAC}" destId="{6C320CC5-E429-4A93-BE04-5D82A5B173BD}" srcOrd="0" destOrd="0" presId="urn:microsoft.com/office/officeart/2005/8/layout/orgChart1"/>
    <dgm:cxn modelId="{C02768FB-A59D-47AA-9657-88421239D994}" type="presParOf" srcId="{6C320CC5-E429-4A93-BE04-5D82A5B173BD}" destId="{F86C38DF-E6E2-49C6-B6ED-56B9D4528884}" srcOrd="0" destOrd="0" presId="urn:microsoft.com/office/officeart/2005/8/layout/orgChart1"/>
    <dgm:cxn modelId="{0DBCB6FA-5AE2-4AA3-80A8-D61F07970945}" type="presParOf" srcId="{6C320CC5-E429-4A93-BE04-5D82A5B173BD}" destId="{EE1BF8CD-F225-4760-A152-E1671D918CCC}" srcOrd="1" destOrd="0" presId="urn:microsoft.com/office/officeart/2005/8/layout/orgChart1"/>
    <dgm:cxn modelId="{F8D69240-B2FE-4438-817F-671279A2809B}" type="presParOf" srcId="{712264E9-128B-45AE-B92D-5CCF378C2DAC}" destId="{835E995D-BFE1-4591-A64A-E93EF5830FC1}" srcOrd="1" destOrd="0" presId="urn:microsoft.com/office/officeart/2005/8/layout/orgChart1"/>
    <dgm:cxn modelId="{785D90B9-2C21-469F-94F5-00ACB92C51F9}" type="presParOf" srcId="{712264E9-128B-45AE-B92D-5CCF378C2DAC}" destId="{545DA77E-1232-43E5-ACB6-B224B14418DD}" srcOrd="2" destOrd="0" presId="urn:microsoft.com/office/officeart/2005/8/layout/orgChart1"/>
    <dgm:cxn modelId="{6703D245-3A2F-462A-8E94-72FEA0131EBF}" type="presParOf" srcId="{BD77F46D-5E5D-481E-B439-42C97EAE095E}" destId="{E1E0B9C7-F3C2-4D59-8876-550FC4DECDD0}" srcOrd="6" destOrd="0" presId="urn:microsoft.com/office/officeart/2005/8/layout/orgChart1"/>
    <dgm:cxn modelId="{79C4B933-03C9-4A09-ABA8-AD76DE4C5A66}" type="presParOf" srcId="{BD77F46D-5E5D-481E-B439-42C97EAE095E}" destId="{B6CF3A4E-4999-4EF7-8F33-E03EDB0917FD}" srcOrd="7" destOrd="0" presId="urn:microsoft.com/office/officeart/2005/8/layout/orgChart1"/>
    <dgm:cxn modelId="{699D2C24-2FC0-4609-8944-FCC6C9B23590}" type="presParOf" srcId="{B6CF3A4E-4999-4EF7-8F33-E03EDB0917FD}" destId="{239F8BE5-A56F-4376-9A65-D5BB2DE4B2D1}" srcOrd="0" destOrd="0" presId="urn:microsoft.com/office/officeart/2005/8/layout/orgChart1"/>
    <dgm:cxn modelId="{BDA2A3AA-79DE-4256-AE7A-8C873DD2F3B7}" type="presParOf" srcId="{239F8BE5-A56F-4376-9A65-D5BB2DE4B2D1}" destId="{87939278-916F-4B9F-9970-75FC23620696}" srcOrd="0" destOrd="0" presId="urn:microsoft.com/office/officeart/2005/8/layout/orgChart1"/>
    <dgm:cxn modelId="{CFB80D89-4AEE-40A0-A023-7E7CA7AC6D69}" type="presParOf" srcId="{239F8BE5-A56F-4376-9A65-D5BB2DE4B2D1}" destId="{D26FAC69-E9F2-43BB-A245-96E18E999617}" srcOrd="1" destOrd="0" presId="urn:microsoft.com/office/officeart/2005/8/layout/orgChart1"/>
    <dgm:cxn modelId="{4E53B408-B418-4BF5-A8B1-8F18698E78B3}" type="presParOf" srcId="{B6CF3A4E-4999-4EF7-8F33-E03EDB0917FD}" destId="{9D344264-369A-431D-9C6B-5E8AEF3981CC}" srcOrd="1" destOrd="0" presId="urn:microsoft.com/office/officeart/2005/8/layout/orgChart1"/>
    <dgm:cxn modelId="{9C7C84DB-0124-499A-847A-03D9B3D707C4}" type="presParOf" srcId="{B6CF3A4E-4999-4EF7-8F33-E03EDB0917FD}" destId="{9E9C87DA-4432-4019-B8DC-18CAB6A1F5DB}" srcOrd="2" destOrd="0" presId="urn:microsoft.com/office/officeart/2005/8/layout/orgChart1"/>
    <dgm:cxn modelId="{8A0A2FBD-680B-4E4F-9057-A5117C8B9575}" type="presParOf" srcId="{E72A0C4F-4FD5-43BC-97E8-E700CE01BA55}" destId="{5482AAAE-1E2A-4B72-9884-126C7B3BEF48}" srcOrd="2" destOrd="0" presId="urn:microsoft.com/office/officeart/2005/8/layout/orgChart1"/>
  </dgm:cxnLst>
  <dgm:bg/>
  <dgm:whole/>
</dgm:dataModel>
</file>

<file path=ppt/diagrams/data4.xml><?xml version="1.0" encoding="utf-8"?>
<dgm:dataModel xmlns:dgm="http://schemas.openxmlformats.org/drawingml/2006/diagram" xmlns:a="http://schemas.openxmlformats.org/drawingml/2006/main">
  <dgm:ptLst>
    <dgm:pt modelId="{0AA78D98-4E1C-4547-BEC5-0ED630158580}" type="doc">
      <dgm:prSet loTypeId="urn:microsoft.com/office/officeart/2005/8/layout/chevron1" loCatId="process" qsTypeId="urn:microsoft.com/office/officeart/2005/8/quickstyle/simple2#1" qsCatId="simple" csTypeId="urn:microsoft.com/office/officeart/2005/8/colors/accent2_2#1" csCatId="accent2" phldr="1"/>
      <dgm:spPr/>
    </dgm:pt>
    <dgm:pt modelId="{CD8AA060-63C4-45C5-A160-2AE6BB61B79D}">
      <dgm:prSet phldrT="[文本]" custT="1"/>
      <dgm:spPr>
        <a:solidFill>
          <a:schemeClr val="accent1">
            <a:lumMod val="25000"/>
          </a:schemeClr>
        </a:solidFill>
        <a:ln>
          <a:solidFill>
            <a:schemeClr val="accent1">
              <a:lumMod val="25000"/>
            </a:schemeClr>
          </a:solidFill>
        </a:ln>
      </dgm:spPr>
      <dgm:t>
        <a:bodyPr/>
        <a:lstStyle/>
        <a:p>
          <a:r>
            <a:rPr lang="zh-CN" altLang="en-US" sz="2400" b="1" dirty="0" smtClean="0">
              <a:latin typeface="黑体" panose="02010609060101010101" pitchFamily="49" charset="-122"/>
              <a:ea typeface="黑体" panose="02010609060101010101" pitchFamily="49" charset="-122"/>
            </a:rPr>
            <a:t>教育目的</a:t>
          </a:r>
          <a:endParaRPr lang="zh-CN" altLang="en-US" sz="2400" b="1" dirty="0">
            <a:latin typeface="黑体" panose="02010609060101010101" pitchFamily="49" charset="-122"/>
            <a:ea typeface="黑体" panose="02010609060101010101" pitchFamily="49" charset="-122"/>
          </a:endParaRPr>
        </a:p>
      </dgm:t>
    </dgm:pt>
    <dgm:pt modelId="{EA6E1486-089A-4C43-B499-76C61D20AE95}" cxnId="{E2BD3CED-69CB-44D2-BEFC-33E897D3ED6A}" type="parTrans">
      <dgm:prSet/>
      <dgm:spPr/>
      <dgm:t>
        <a:bodyPr/>
        <a:lstStyle/>
        <a:p>
          <a:endParaRPr lang="zh-CN" altLang="en-US"/>
        </a:p>
      </dgm:t>
    </dgm:pt>
    <dgm:pt modelId="{2DB9AA22-0A3B-4829-A572-5F5C40A08178}" cxnId="{E2BD3CED-69CB-44D2-BEFC-33E897D3ED6A}" type="sibTrans">
      <dgm:prSet/>
      <dgm:spPr/>
      <dgm:t>
        <a:bodyPr/>
        <a:lstStyle/>
        <a:p>
          <a:endParaRPr lang="zh-CN" altLang="en-US"/>
        </a:p>
      </dgm:t>
    </dgm:pt>
    <dgm:pt modelId="{C159183E-1D9A-488A-BBDE-CE9D9CA55237}">
      <dgm:prSet phldrT="[文本]" custT="1"/>
      <dgm:spPr>
        <a:solidFill>
          <a:schemeClr val="accent1">
            <a:lumMod val="50000"/>
          </a:schemeClr>
        </a:solidFill>
      </dgm:spPr>
      <dgm:t>
        <a:bodyPr/>
        <a:lstStyle/>
        <a:p>
          <a:r>
            <a:rPr lang="zh-CN" altLang="en-US" sz="2400" b="1" dirty="0" smtClean="0">
              <a:latin typeface="黑体" panose="02010609060101010101" pitchFamily="49" charset="-122"/>
              <a:ea typeface="黑体" panose="02010609060101010101" pitchFamily="49" charset="-122"/>
            </a:rPr>
            <a:t>教育目标</a:t>
          </a:r>
          <a:endParaRPr lang="zh-CN" altLang="en-US" sz="2400" b="1" dirty="0">
            <a:latin typeface="黑体" panose="02010609060101010101" pitchFamily="49" charset="-122"/>
            <a:ea typeface="黑体" panose="02010609060101010101" pitchFamily="49" charset="-122"/>
          </a:endParaRPr>
        </a:p>
      </dgm:t>
    </dgm:pt>
    <dgm:pt modelId="{459C063A-2AC1-426D-9704-781B85AC1948}" cxnId="{7AFC663B-1A69-4888-9A25-E5020E128E4D}" type="parTrans">
      <dgm:prSet/>
      <dgm:spPr/>
      <dgm:t>
        <a:bodyPr/>
        <a:lstStyle/>
        <a:p>
          <a:endParaRPr lang="zh-CN" altLang="en-US"/>
        </a:p>
      </dgm:t>
    </dgm:pt>
    <dgm:pt modelId="{F6A045B0-48F8-49C4-973E-15A75134FCB7}" cxnId="{7AFC663B-1A69-4888-9A25-E5020E128E4D}" type="sibTrans">
      <dgm:prSet/>
      <dgm:spPr/>
      <dgm:t>
        <a:bodyPr/>
        <a:lstStyle/>
        <a:p>
          <a:endParaRPr lang="zh-CN" altLang="en-US"/>
        </a:p>
      </dgm:t>
    </dgm:pt>
    <dgm:pt modelId="{5D1424B8-D9BC-44FA-AC77-BEFFA8FD214A}">
      <dgm:prSet phldrT="[文本]" custT="1"/>
      <dgm:spPr>
        <a:solidFill>
          <a:schemeClr val="accent1">
            <a:lumMod val="75000"/>
          </a:schemeClr>
        </a:solidFill>
      </dgm:spPr>
      <dgm:t>
        <a:bodyPr/>
        <a:lstStyle/>
        <a:p>
          <a:r>
            <a:rPr lang="zh-CN" altLang="en-US" sz="2400" b="1" dirty="0" smtClean="0">
              <a:latin typeface="黑体" panose="02010609060101010101" pitchFamily="49" charset="-122"/>
              <a:ea typeface="黑体" panose="02010609060101010101" pitchFamily="49" charset="-122"/>
            </a:rPr>
            <a:t>课程目标</a:t>
          </a:r>
          <a:endParaRPr lang="zh-CN" altLang="en-US" sz="2400" b="1" dirty="0">
            <a:latin typeface="黑体" panose="02010609060101010101" pitchFamily="49" charset="-122"/>
            <a:ea typeface="黑体" panose="02010609060101010101" pitchFamily="49" charset="-122"/>
          </a:endParaRPr>
        </a:p>
      </dgm:t>
    </dgm:pt>
    <dgm:pt modelId="{FB8DDC5F-28C1-498E-9E57-3D8E2ADB9D2F}" cxnId="{F95352C6-CB4C-48C6-B2B8-609F6E1AD1CA}" type="parTrans">
      <dgm:prSet/>
      <dgm:spPr/>
      <dgm:t>
        <a:bodyPr/>
        <a:lstStyle/>
        <a:p>
          <a:endParaRPr lang="zh-CN" altLang="en-US"/>
        </a:p>
      </dgm:t>
    </dgm:pt>
    <dgm:pt modelId="{1B3979B4-738B-4C63-89FD-46E7BC4A95C2}" cxnId="{F95352C6-CB4C-48C6-B2B8-609F6E1AD1CA}" type="sibTrans">
      <dgm:prSet/>
      <dgm:spPr/>
      <dgm:t>
        <a:bodyPr/>
        <a:lstStyle/>
        <a:p>
          <a:endParaRPr lang="zh-CN" altLang="en-US"/>
        </a:p>
      </dgm:t>
    </dgm:pt>
    <dgm:pt modelId="{5D85F6B5-9B90-468B-B695-32825F3B07F7}" type="pres">
      <dgm:prSet presAssocID="{0AA78D98-4E1C-4547-BEC5-0ED630158580}" presName="Name0" presStyleCnt="0">
        <dgm:presLayoutVars>
          <dgm:dir/>
          <dgm:animLvl val="lvl"/>
          <dgm:resizeHandles val="exact"/>
        </dgm:presLayoutVars>
      </dgm:prSet>
      <dgm:spPr/>
    </dgm:pt>
    <dgm:pt modelId="{0FCD5592-9D05-4302-88DD-0DF40E12FE6F}" type="pres">
      <dgm:prSet presAssocID="{CD8AA060-63C4-45C5-A160-2AE6BB61B79D}" presName="parTxOnly" presStyleLbl="node1" presStyleIdx="0" presStyleCnt="3" custLinFactNeighborX="-35841">
        <dgm:presLayoutVars>
          <dgm:chMax val="0"/>
          <dgm:chPref val="0"/>
          <dgm:bulletEnabled val="1"/>
        </dgm:presLayoutVars>
      </dgm:prSet>
      <dgm:spPr/>
      <dgm:t>
        <a:bodyPr/>
        <a:lstStyle/>
        <a:p>
          <a:endParaRPr lang="zh-CN" altLang="en-US"/>
        </a:p>
      </dgm:t>
    </dgm:pt>
    <dgm:pt modelId="{4C9DC18E-CE54-44E3-AE53-C4CA6FE92552}" type="pres">
      <dgm:prSet presAssocID="{2DB9AA22-0A3B-4829-A572-5F5C40A08178}" presName="parTxOnlySpace" presStyleCnt="0"/>
      <dgm:spPr/>
    </dgm:pt>
    <dgm:pt modelId="{C10C56E7-F242-4952-A6A3-4174BF21B010}" type="pres">
      <dgm:prSet presAssocID="{C159183E-1D9A-488A-BBDE-CE9D9CA55237}" presName="parTxOnly" presStyleLbl="node1" presStyleIdx="1" presStyleCnt="3">
        <dgm:presLayoutVars>
          <dgm:chMax val="0"/>
          <dgm:chPref val="0"/>
          <dgm:bulletEnabled val="1"/>
        </dgm:presLayoutVars>
      </dgm:prSet>
      <dgm:spPr/>
      <dgm:t>
        <a:bodyPr/>
        <a:lstStyle/>
        <a:p>
          <a:endParaRPr lang="zh-CN" altLang="en-US"/>
        </a:p>
      </dgm:t>
    </dgm:pt>
    <dgm:pt modelId="{05C193F9-DC18-4A84-B454-4889743AD9DE}" type="pres">
      <dgm:prSet presAssocID="{F6A045B0-48F8-49C4-973E-15A75134FCB7}" presName="parTxOnlySpace" presStyleCnt="0"/>
      <dgm:spPr/>
    </dgm:pt>
    <dgm:pt modelId="{6A7B7A70-35F0-474B-BEDE-69E016CC5EF3}" type="pres">
      <dgm:prSet presAssocID="{5D1424B8-D9BC-44FA-AC77-BEFFA8FD214A}" presName="parTxOnly" presStyleLbl="node1" presStyleIdx="2" presStyleCnt="3">
        <dgm:presLayoutVars>
          <dgm:chMax val="0"/>
          <dgm:chPref val="0"/>
          <dgm:bulletEnabled val="1"/>
        </dgm:presLayoutVars>
      </dgm:prSet>
      <dgm:spPr/>
      <dgm:t>
        <a:bodyPr/>
        <a:lstStyle/>
        <a:p>
          <a:endParaRPr lang="zh-CN" altLang="en-US"/>
        </a:p>
      </dgm:t>
    </dgm:pt>
  </dgm:ptLst>
  <dgm:cxnLst>
    <dgm:cxn modelId="{2B17E979-906A-4E40-AF3F-66B5A8B28DFE}" type="presOf" srcId="{CD8AA060-63C4-45C5-A160-2AE6BB61B79D}" destId="{0FCD5592-9D05-4302-88DD-0DF40E12FE6F}" srcOrd="0" destOrd="0" presId="urn:microsoft.com/office/officeart/2005/8/layout/chevron1"/>
    <dgm:cxn modelId="{A25D6E20-4305-4F8A-8A1C-796D270B4A6D}" type="presOf" srcId="{C159183E-1D9A-488A-BBDE-CE9D9CA55237}" destId="{C10C56E7-F242-4952-A6A3-4174BF21B010}" srcOrd="0" destOrd="0" presId="urn:microsoft.com/office/officeart/2005/8/layout/chevron1"/>
    <dgm:cxn modelId="{F95352C6-CB4C-48C6-B2B8-609F6E1AD1CA}" srcId="{0AA78D98-4E1C-4547-BEC5-0ED630158580}" destId="{5D1424B8-D9BC-44FA-AC77-BEFFA8FD214A}" srcOrd="2" destOrd="0" parTransId="{FB8DDC5F-28C1-498E-9E57-3D8E2ADB9D2F}" sibTransId="{1B3979B4-738B-4C63-89FD-46E7BC4A95C2}"/>
    <dgm:cxn modelId="{E2BD3CED-69CB-44D2-BEFC-33E897D3ED6A}" srcId="{0AA78D98-4E1C-4547-BEC5-0ED630158580}" destId="{CD8AA060-63C4-45C5-A160-2AE6BB61B79D}" srcOrd="0" destOrd="0" parTransId="{EA6E1486-089A-4C43-B499-76C61D20AE95}" sibTransId="{2DB9AA22-0A3B-4829-A572-5F5C40A08178}"/>
    <dgm:cxn modelId="{7AFC663B-1A69-4888-9A25-E5020E128E4D}" srcId="{0AA78D98-4E1C-4547-BEC5-0ED630158580}" destId="{C159183E-1D9A-488A-BBDE-CE9D9CA55237}" srcOrd="1" destOrd="0" parTransId="{459C063A-2AC1-426D-9704-781B85AC1948}" sibTransId="{F6A045B0-48F8-49C4-973E-15A75134FCB7}"/>
    <dgm:cxn modelId="{D2299497-601E-4CD9-8BC8-C9BD44C2CB99}" type="presOf" srcId="{0AA78D98-4E1C-4547-BEC5-0ED630158580}" destId="{5D85F6B5-9B90-468B-B695-32825F3B07F7}" srcOrd="0" destOrd="0" presId="urn:microsoft.com/office/officeart/2005/8/layout/chevron1"/>
    <dgm:cxn modelId="{9BDFED6D-3C81-43A8-ACC0-1433A6F3897E}" type="presOf" srcId="{5D1424B8-D9BC-44FA-AC77-BEFFA8FD214A}" destId="{6A7B7A70-35F0-474B-BEDE-69E016CC5EF3}" srcOrd="0" destOrd="0" presId="urn:microsoft.com/office/officeart/2005/8/layout/chevron1"/>
    <dgm:cxn modelId="{387CB2B7-14B7-47CF-9B3F-8B863AF60E74}" type="presParOf" srcId="{5D85F6B5-9B90-468B-B695-32825F3B07F7}" destId="{0FCD5592-9D05-4302-88DD-0DF40E12FE6F}" srcOrd="0" destOrd="0" presId="urn:microsoft.com/office/officeart/2005/8/layout/chevron1"/>
    <dgm:cxn modelId="{96E79227-B8AD-4A4F-8E67-5DD39791F67A}" type="presParOf" srcId="{5D85F6B5-9B90-468B-B695-32825F3B07F7}" destId="{4C9DC18E-CE54-44E3-AE53-C4CA6FE92552}" srcOrd="1" destOrd="0" presId="urn:microsoft.com/office/officeart/2005/8/layout/chevron1"/>
    <dgm:cxn modelId="{10210CF5-9797-459A-86A0-3A1D4A09E5C4}" type="presParOf" srcId="{5D85F6B5-9B90-468B-B695-32825F3B07F7}" destId="{C10C56E7-F242-4952-A6A3-4174BF21B010}" srcOrd="2" destOrd="0" presId="urn:microsoft.com/office/officeart/2005/8/layout/chevron1"/>
    <dgm:cxn modelId="{A9EBCEA0-FC01-4D3E-93EA-569F7A67E7B3}" type="presParOf" srcId="{5D85F6B5-9B90-468B-B695-32825F3B07F7}" destId="{05C193F9-DC18-4A84-B454-4889743AD9DE}" srcOrd="3" destOrd="0" presId="urn:microsoft.com/office/officeart/2005/8/layout/chevron1"/>
    <dgm:cxn modelId="{A04E5340-8FA0-469F-97D8-C7EF75E45E04}" type="presParOf" srcId="{5D85F6B5-9B90-468B-B695-32825F3B07F7}" destId="{6A7B7A70-35F0-474B-BEDE-69E016CC5EF3}" srcOrd="4" destOrd="0" presId="urn:microsoft.com/office/officeart/2005/8/layout/chevron1"/>
  </dgm:cxnLst>
  <dgm:bg/>
  <dgm:whole/>
</dgm:dataModel>
</file>

<file path=ppt/diagrams/data5.xml><?xml version="1.0" encoding="utf-8"?>
<dgm:dataModel xmlns:dgm="http://schemas.openxmlformats.org/drawingml/2006/diagram" xmlns:a="http://schemas.openxmlformats.org/drawingml/2006/main">
  <dgm:ptLst>
    <dgm:pt modelId="{0AA78D98-4E1C-4547-BEC5-0ED630158580}" type="doc">
      <dgm:prSet loTypeId="urn:microsoft.com/office/officeart/2005/8/layout/chevron1" loCatId="process" qsTypeId="urn:microsoft.com/office/officeart/2005/8/quickstyle/simple2#2" qsCatId="simple" csTypeId="urn:microsoft.com/office/officeart/2005/8/colors/accent2_2#2" csCatId="accent2" phldr="1"/>
      <dgm:spPr/>
    </dgm:pt>
    <dgm:pt modelId="{CD8AA060-63C4-45C5-A160-2AE6BB61B79D}">
      <dgm:prSet phldrT="[文本]" custT="1"/>
      <dgm:spPr>
        <a:solidFill>
          <a:schemeClr val="tx1">
            <a:lumMod val="75000"/>
            <a:lumOff val="25000"/>
          </a:schemeClr>
        </a:solidFill>
      </dgm:spPr>
      <dgm:t>
        <a:bodyPr/>
        <a:lstStyle/>
        <a:p>
          <a:r>
            <a:rPr lang="zh-CN" altLang="en-US" sz="2400" b="1" dirty="0" smtClean="0">
              <a:latin typeface="黑体" panose="02010609060101010101" pitchFamily="49" charset="-122"/>
              <a:ea typeface="黑体" panose="02010609060101010101" pitchFamily="49" charset="-122"/>
            </a:rPr>
            <a:t>学段目标</a:t>
          </a:r>
          <a:endParaRPr lang="zh-CN" altLang="en-US" sz="2400" b="1" dirty="0">
            <a:latin typeface="黑体" panose="02010609060101010101" pitchFamily="49" charset="-122"/>
            <a:ea typeface="黑体" panose="02010609060101010101" pitchFamily="49" charset="-122"/>
          </a:endParaRPr>
        </a:p>
      </dgm:t>
    </dgm:pt>
    <dgm:pt modelId="{EA6E1486-089A-4C43-B499-76C61D20AE95}" cxnId="{E2BD3CED-69CB-44D2-BEFC-33E897D3ED6A}" type="parTrans">
      <dgm:prSet/>
      <dgm:spPr/>
      <dgm:t>
        <a:bodyPr/>
        <a:lstStyle/>
        <a:p>
          <a:endParaRPr lang="zh-CN" altLang="en-US"/>
        </a:p>
      </dgm:t>
    </dgm:pt>
    <dgm:pt modelId="{2DB9AA22-0A3B-4829-A572-5F5C40A08178}" cxnId="{E2BD3CED-69CB-44D2-BEFC-33E897D3ED6A}" type="sibTrans">
      <dgm:prSet/>
      <dgm:spPr/>
      <dgm:t>
        <a:bodyPr/>
        <a:lstStyle/>
        <a:p>
          <a:endParaRPr lang="zh-CN" altLang="en-US"/>
        </a:p>
      </dgm:t>
    </dgm:pt>
    <dgm:pt modelId="{C159183E-1D9A-488A-BBDE-CE9D9CA55237}">
      <dgm:prSet phldrT="[文本]" custT="1"/>
      <dgm:spPr>
        <a:solidFill>
          <a:schemeClr val="tx1">
            <a:lumMod val="65000"/>
            <a:lumOff val="35000"/>
          </a:schemeClr>
        </a:solidFill>
      </dgm:spPr>
      <dgm:t>
        <a:bodyPr/>
        <a:lstStyle/>
        <a:p>
          <a:r>
            <a:rPr lang="zh-CN" altLang="en-US" sz="2400" b="1" dirty="0" smtClean="0">
              <a:latin typeface="黑体" panose="02010609060101010101" pitchFamily="49" charset="-122"/>
              <a:ea typeface="黑体" panose="02010609060101010101" pitchFamily="49" charset="-122"/>
            </a:rPr>
            <a:t>单元目标</a:t>
          </a:r>
          <a:endParaRPr lang="zh-CN" altLang="en-US" sz="2400" b="1" dirty="0">
            <a:latin typeface="黑体" panose="02010609060101010101" pitchFamily="49" charset="-122"/>
            <a:ea typeface="黑体" panose="02010609060101010101" pitchFamily="49" charset="-122"/>
          </a:endParaRPr>
        </a:p>
      </dgm:t>
    </dgm:pt>
    <dgm:pt modelId="{459C063A-2AC1-426D-9704-781B85AC1948}" cxnId="{7AFC663B-1A69-4888-9A25-E5020E128E4D}" type="parTrans">
      <dgm:prSet/>
      <dgm:spPr/>
      <dgm:t>
        <a:bodyPr/>
        <a:lstStyle/>
        <a:p>
          <a:endParaRPr lang="zh-CN" altLang="en-US"/>
        </a:p>
      </dgm:t>
    </dgm:pt>
    <dgm:pt modelId="{F6A045B0-48F8-49C4-973E-15A75134FCB7}" cxnId="{7AFC663B-1A69-4888-9A25-E5020E128E4D}" type="sibTrans">
      <dgm:prSet/>
      <dgm:spPr/>
      <dgm:t>
        <a:bodyPr/>
        <a:lstStyle/>
        <a:p>
          <a:endParaRPr lang="zh-CN" altLang="en-US"/>
        </a:p>
      </dgm:t>
    </dgm:pt>
    <dgm:pt modelId="{5D1424B8-D9BC-44FA-AC77-BEFFA8FD214A}">
      <dgm:prSet phldrT="[文本]" custT="1"/>
      <dgm:spPr>
        <a:solidFill>
          <a:schemeClr val="tx1">
            <a:lumMod val="50000"/>
            <a:lumOff val="50000"/>
          </a:schemeClr>
        </a:solidFill>
      </dgm:spPr>
      <dgm:t>
        <a:bodyPr/>
        <a:lstStyle/>
        <a:p>
          <a:r>
            <a:rPr lang="zh-CN" altLang="en-US" sz="2400" b="1" dirty="0" smtClean="0">
              <a:latin typeface="黑体" panose="02010609060101010101" pitchFamily="49" charset="-122"/>
              <a:ea typeface="黑体" panose="02010609060101010101" pitchFamily="49" charset="-122"/>
            </a:rPr>
            <a:t>课时目标</a:t>
          </a:r>
          <a:endParaRPr lang="zh-CN" altLang="en-US" sz="2400" b="1" dirty="0">
            <a:latin typeface="黑体" panose="02010609060101010101" pitchFamily="49" charset="-122"/>
            <a:ea typeface="黑体" panose="02010609060101010101" pitchFamily="49" charset="-122"/>
          </a:endParaRPr>
        </a:p>
      </dgm:t>
    </dgm:pt>
    <dgm:pt modelId="{FB8DDC5F-28C1-498E-9E57-3D8E2ADB9D2F}" cxnId="{F95352C6-CB4C-48C6-B2B8-609F6E1AD1CA}" type="parTrans">
      <dgm:prSet/>
      <dgm:spPr/>
      <dgm:t>
        <a:bodyPr/>
        <a:lstStyle/>
        <a:p>
          <a:endParaRPr lang="zh-CN" altLang="en-US"/>
        </a:p>
      </dgm:t>
    </dgm:pt>
    <dgm:pt modelId="{1B3979B4-738B-4C63-89FD-46E7BC4A95C2}" cxnId="{F95352C6-CB4C-48C6-B2B8-609F6E1AD1CA}" type="sibTrans">
      <dgm:prSet/>
      <dgm:spPr/>
      <dgm:t>
        <a:bodyPr/>
        <a:lstStyle/>
        <a:p>
          <a:endParaRPr lang="zh-CN" altLang="en-US"/>
        </a:p>
      </dgm:t>
    </dgm:pt>
    <dgm:pt modelId="{5D85F6B5-9B90-468B-B695-32825F3B07F7}" type="pres">
      <dgm:prSet presAssocID="{0AA78D98-4E1C-4547-BEC5-0ED630158580}" presName="Name0" presStyleCnt="0">
        <dgm:presLayoutVars>
          <dgm:dir/>
          <dgm:animLvl val="lvl"/>
          <dgm:resizeHandles val="exact"/>
        </dgm:presLayoutVars>
      </dgm:prSet>
      <dgm:spPr/>
    </dgm:pt>
    <dgm:pt modelId="{0FCD5592-9D05-4302-88DD-0DF40E12FE6F}" type="pres">
      <dgm:prSet presAssocID="{CD8AA060-63C4-45C5-A160-2AE6BB61B79D}" presName="parTxOnly" presStyleLbl="node1" presStyleIdx="0" presStyleCnt="3" custScaleY="65921" custLinFactNeighborX="-35841">
        <dgm:presLayoutVars>
          <dgm:chMax val="0"/>
          <dgm:chPref val="0"/>
          <dgm:bulletEnabled val="1"/>
        </dgm:presLayoutVars>
      </dgm:prSet>
      <dgm:spPr/>
      <dgm:t>
        <a:bodyPr/>
        <a:lstStyle/>
        <a:p>
          <a:endParaRPr lang="zh-CN" altLang="en-US"/>
        </a:p>
      </dgm:t>
    </dgm:pt>
    <dgm:pt modelId="{4C9DC18E-CE54-44E3-AE53-C4CA6FE92552}" type="pres">
      <dgm:prSet presAssocID="{2DB9AA22-0A3B-4829-A572-5F5C40A08178}" presName="parTxOnlySpace" presStyleCnt="0"/>
      <dgm:spPr/>
    </dgm:pt>
    <dgm:pt modelId="{C10C56E7-F242-4952-A6A3-4174BF21B010}" type="pres">
      <dgm:prSet presAssocID="{C159183E-1D9A-488A-BBDE-CE9D9CA55237}" presName="parTxOnly" presStyleLbl="node1" presStyleIdx="1" presStyleCnt="3" custScaleY="65921">
        <dgm:presLayoutVars>
          <dgm:chMax val="0"/>
          <dgm:chPref val="0"/>
          <dgm:bulletEnabled val="1"/>
        </dgm:presLayoutVars>
      </dgm:prSet>
      <dgm:spPr/>
      <dgm:t>
        <a:bodyPr/>
        <a:lstStyle/>
        <a:p>
          <a:endParaRPr lang="zh-CN" altLang="en-US"/>
        </a:p>
      </dgm:t>
    </dgm:pt>
    <dgm:pt modelId="{05C193F9-DC18-4A84-B454-4889743AD9DE}" type="pres">
      <dgm:prSet presAssocID="{F6A045B0-48F8-49C4-973E-15A75134FCB7}" presName="parTxOnlySpace" presStyleCnt="0"/>
      <dgm:spPr/>
    </dgm:pt>
    <dgm:pt modelId="{6A7B7A70-35F0-474B-BEDE-69E016CC5EF3}" type="pres">
      <dgm:prSet presAssocID="{5D1424B8-D9BC-44FA-AC77-BEFFA8FD214A}" presName="parTxOnly" presStyleLbl="node1" presStyleIdx="2" presStyleCnt="3" custScaleY="65921">
        <dgm:presLayoutVars>
          <dgm:chMax val="0"/>
          <dgm:chPref val="0"/>
          <dgm:bulletEnabled val="1"/>
        </dgm:presLayoutVars>
      </dgm:prSet>
      <dgm:spPr/>
      <dgm:t>
        <a:bodyPr/>
        <a:lstStyle/>
        <a:p>
          <a:endParaRPr lang="zh-CN" altLang="en-US"/>
        </a:p>
      </dgm:t>
    </dgm:pt>
  </dgm:ptLst>
  <dgm:cxnLst>
    <dgm:cxn modelId="{04A7A01C-A8BC-4F55-A600-564B6600AA9C}" type="presOf" srcId="{C159183E-1D9A-488A-BBDE-CE9D9CA55237}" destId="{C10C56E7-F242-4952-A6A3-4174BF21B010}" srcOrd="0" destOrd="0" presId="urn:microsoft.com/office/officeart/2005/8/layout/chevron1"/>
    <dgm:cxn modelId="{C261499E-5D40-44DE-BE17-ABAB233FDB62}" type="presOf" srcId="{CD8AA060-63C4-45C5-A160-2AE6BB61B79D}" destId="{0FCD5592-9D05-4302-88DD-0DF40E12FE6F}" srcOrd="0" destOrd="0" presId="urn:microsoft.com/office/officeart/2005/8/layout/chevron1"/>
    <dgm:cxn modelId="{5448AAE1-394C-4CEB-8C4A-0EE179370E8F}" type="presOf" srcId="{0AA78D98-4E1C-4547-BEC5-0ED630158580}" destId="{5D85F6B5-9B90-468B-B695-32825F3B07F7}" srcOrd="0" destOrd="0" presId="urn:microsoft.com/office/officeart/2005/8/layout/chevron1"/>
    <dgm:cxn modelId="{1512BBE3-1742-4884-A7C1-BC49C4B2BB79}" type="presOf" srcId="{5D1424B8-D9BC-44FA-AC77-BEFFA8FD214A}" destId="{6A7B7A70-35F0-474B-BEDE-69E016CC5EF3}" srcOrd="0" destOrd="0" presId="urn:microsoft.com/office/officeart/2005/8/layout/chevron1"/>
    <dgm:cxn modelId="{E2BD3CED-69CB-44D2-BEFC-33E897D3ED6A}" srcId="{0AA78D98-4E1C-4547-BEC5-0ED630158580}" destId="{CD8AA060-63C4-45C5-A160-2AE6BB61B79D}" srcOrd="0" destOrd="0" parTransId="{EA6E1486-089A-4C43-B499-76C61D20AE95}" sibTransId="{2DB9AA22-0A3B-4829-A572-5F5C40A08178}"/>
    <dgm:cxn modelId="{7AFC663B-1A69-4888-9A25-E5020E128E4D}" srcId="{0AA78D98-4E1C-4547-BEC5-0ED630158580}" destId="{C159183E-1D9A-488A-BBDE-CE9D9CA55237}" srcOrd="1" destOrd="0" parTransId="{459C063A-2AC1-426D-9704-781B85AC1948}" sibTransId="{F6A045B0-48F8-49C4-973E-15A75134FCB7}"/>
    <dgm:cxn modelId="{F95352C6-CB4C-48C6-B2B8-609F6E1AD1CA}" srcId="{0AA78D98-4E1C-4547-BEC5-0ED630158580}" destId="{5D1424B8-D9BC-44FA-AC77-BEFFA8FD214A}" srcOrd="2" destOrd="0" parTransId="{FB8DDC5F-28C1-498E-9E57-3D8E2ADB9D2F}" sibTransId="{1B3979B4-738B-4C63-89FD-46E7BC4A95C2}"/>
    <dgm:cxn modelId="{3CD02232-716A-464F-9167-04998AB8104D}" type="presParOf" srcId="{5D85F6B5-9B90-468B-B695-32825F3B07F7}" destId="{0FCD5592-9D05-4302-88DD-0DF40E12FE6F}" srcOrd="0" destOrd="0" presId="urn:microsoft.com/office/officeart/2005/8/layout/chevron1"/>
    <dgm:cxn modelId="{E8D6EB01-68C4-44E6-8F11-B8DFE48DEB00}" type="presParOf" srcId="{5D85F6B5-9B90-468B-B695-32825F3B07F7}" destId="{4C9DC18E-CE54-44E3-AE53-C4CA6FE92552}" srcOrd="1" destOrd="0" presId="urn:microsoft.com/office/officeart/2005/8/layout/chevron1"/>
    <dgm:cxn modelId="{AAFAB8F7-2264-433A-ACE0-F2261A696141}" type="presParOf" srcId="{5D85F6B5-9B90-468B-B695-32825F3B07F7}" destId="{C10C56E7-F242-4952-A6A3-4174BF21B010}" srcOrd="2" destOrd="0" presId="urn:microsoft.com/office/officeart/2005/8/layout/chevron1"/>
    <dgm:cxn modelId="{61F0BA41-6E37-4695-8142-E02857C7D244}" type="presParOf" srcId="{5D85F6B5-9B90-468B-B695-32825F3B07F7}" destId="{05C193F9-DC18-4A84-B454-4889743AD9DE}" srcOrd="3" destOrd="0" presId="urn:microsoft.com/office/officeart/2005/8/layout/chevron1"/>
    <dgm:cxn modelId="{3B13857E-6196-4980-9B16-562DABD531E6}" type="presParOf" srcId="{5D85F6B5-9B90-468B-B695-32825F3B07F7}" destId="{6A7B7A70-35F0-474B-BEDE-69E016CC5EF3}" srcOrd="4" destOrd="0" presId="urn:microsoft.com/office/officeart/2005/8/layout/chevron1"/>
  </dgm:cxnLst>
  <dgm:bg/>
  <dgm:whole/>
</dgm:dataModel>
</file>

<file path=ppt/diagrams/data6.xml><?xml version="1.0" encoding="utf-8"?>
<dgm:dataModel xmlns:dgm="http://schemas.openxmlformats.org/drawingml/2006/diagram" xmlns:a="http://schemas.openxmlformats.org/drawingml/2006/main">
  <dgm:ptLst>
    <dgm:pt modelId="{0AA78D98-4E1C-4547-BEC5-0ED630158580}" type="doc">
      <dgm:prSet loTypeId="urn:microsoft.com/office/officeart/2005/8/layout/chevron1" loCatId="process" qsTypeId="urn:microsoft.com/office/officeart/2005/8/quickstyle/simple2#3" qsCatId="simple" csTypeId="urn:microsoft.com/office/officeart/2005/8/colors/accent2_2#3" csCatId="accent2" phldr="1"/>
      <dgm:spPr/>
    </dgm:pt>
    <dgm:pt modelId="{CD8AA060-63C4-45C5-A160-2AE6BB61B79D}">
      <dgm:prSet phldrT="[文本]" custT="1"/>
      <dgm:spPr>
        <a:solidFill>
          <a:schemeClr val="tx1">
            <a:lumMod val="75000"/>
            <a:lumOff val="25000"/>
          </a:schemeClr>
        </a:solidFill>
      </dgm:spPr>
      <dgm:t>
        <a:bodyPr/>
        <a:lstStyle/>
        <a:p>
          <a:r>
            <a:rPr lang="zh-CN" altLang="en-US" sz="2400" b="1" dirty="0" smtClean="0">
              <a:latin typeface="黑体" panose="02010609060101010101" pitchFamily="49" charset="-122"/>
              <a:ea typeface="黑体" panose="02010609060101010101" pitchFamily="49" charset="-122"/>
            </a:rPr>
            <a:t>学段目标</a:t>
          </a:r>
          <a:endParaRPr lang="zh-CN" altLang="en-US" sz="2400" b="1" dirty="0">
            <a:latin typeface="黑体" panose="02010609060101010101" pitchFamily="49" charset="-122"/>
            <a:ea typeface="黑体" panose="02010609060101010101" pitchFamily="49" charset="-122"/>
          </a:endParaRPr>
        </a:p>
      </dgm:t>
    </dgm:pt>
    <dgm:pt modelId="{EA6E1486-089A-4C43-B499-76C61D20AE95}" cxnId="{E2BD3CED-69CB-44D2-BEFC-33E897D3ED6A}" type="parTrans">
      <dgm:prSet/>
      <dgm:spPr/>
      <dgm:t>
        <a:bodyPr/>
        <a:lstStyle/>
        <a:p>
          <a:endParaRPr lang="zh-CN" altLang="en-US"/>
        </a:p>
      </dgm:t>
    </dgm:pt>
    <dgm:pt modelId="{2DB9AA22-0A3B-4829-A572-5F5C40A08178}" cxnId="{E2BD3CED-69CB-44D2-BEFC-33E897D3ED6A}" type="sibTrans">
      <dgm:prSet/>
      <dgm:spPr/>
      <dgm:t>
        <a:bodyPr/>
        <a:lstStyle/>
        <a:p>
          <a:endParaRPr lang="zh-CN" altLang="en-US"/>
        </a:p>
      </dgm:t>
    </dgm:pt>
    <dgm:pt modelId="{C159183E-1D9A-488A-BBDE-CE9D9CA55237}">
      <dgm:prSet phldrT="[文本]" custT="1"/>
      <dgm:spPr>
        <a:solidFill>
          <a:schemeClr val="tx1">
            <a:lumMod val="65000"/>
            <a:lumOff val="35000"/>
          </a:schemeClr>
        </a:solidFill>
      </dgm:spPr>
      <dgm:t>
        <a:bodyPr/>
        <a:lstStyle/>
        <a:p>
          <a:r>
            <a:rPr lang="zh-CN" altLang="en-US" sz="2400" b="1" dirty="0" smtClean="0">
              <a:latin typeface="黑体" panose="02010609060101010101" pitchFamily="49" charset="-122"/>
              <a:ea typeface="黑体" panose="02010609060101010101" pitchFamily="49" charset="-122"/>
            </a:rPr>
            <a:t>单元目标</a:t>
          </a:r>
          <a:endParaRPr lang="zh-CN" altLang="en-US" sz="2400" b="1" dirty="0">
            <a:latin typeface="黑体" panose="02010609060101010101" pitchFamily="49" charset="-122"/>
            <a:ea typeface="黑体" panose="02010609060101010101" pitchFamily="49" charset="-122"/>
          </a:endParaRPr>
        </a:p>
      </dgm:t>
    </dgm:pt>
    <dgm:pt modelId="{459C063A-2AC1-426D-9704-781B85AC1948}" cxnId="{7AFC663B-1A69-4888-9A25-E5020E128E4D}" type="parTrans">
      <dgm:prSet/>
      <dgm:spPr/>
      <dgm:t>
        <a:bodyPr/>
        <a:lstStyle/>
        <a:p>
          <a:endParaRPr lang="zh-CN" altLang="en-US"/>
        </a:p>
      </dgm:t>
    </dgm:pt>
    <dgm:pt modelId="{F6A045B0-48F8-49C4-973E-15A75134FCB7}" cxnId="{7AFC663B-1A69-4888-9A25-E5020E128E4D}" type="sibTrans">
      <dgm:prSet/>
      <dgm:spPr/>
      <dgm:t>
        <a:bodyPr/>
        <a:lstStyle/>
        <a:p>
          <a:endParaRPr lang="zh-CN" altLang="en-US"/>
        </a:p>
      </dgm:t>
    </dgm:pt>
    <dgm:pt modelId="{5D1424B8-D9BC-44FA-AC77-BEFFA8FD214A}">
      <dgm:prSet phldrT="[文本]" custT="1"/>
      <dgm:spPr>
        <a:solidFill>
          <a:schemeClr val="tx1">
            <a:lumMod val="50000"/>
            <a:lumOff val="50000"/>
          </a:schemeClr>
        </a:solidFill>
      </dgm:spPr>
      <dgm:t>
        <a:bodyPr/>
        <a:lstStyle/>
        <a:p>
          <a:r>
            <a:rPr lang="zh-CN" altLang="en-US" sz="2400" b="1" dirty="0" smtClean="0">
              <a:latin typeface="黑体" panose="02010609060101010101" pitchFamily="49" charset="-122"/>
              <a:ea typeface="黑体" panose="02010609060101010101" pitchFamily="49" charset="-122"/>
            </a:rPr>
            <a:t>课时目标</a:t>
          </a:r>
          <a:endParaRPr lang="zh-CN" altLang="en-US" sz="2400" b="1" dirty="0">
            <a:latin typeface="黑体" panose="02010609060101010101" pitchFamily="49" charset="-122"/>
            <a:ea typeface="黑体" panose="02010609060101010101" pitchFamily="49" charset="-122"/>
          </a:endParaRPr>
        </a:p>
      </dgm:t>
    </dgm:pt>
    <dgm:pt modelId="{FB8DDC5F-28C1-498E-9E57-3D8E2ADB9D2F}" cxnId="{F95352C6-CB4C-48C6-B2B8-609F6E1AD1CA}" type="parTrans">
      <dgm:prSet/>
      <dgm:spPr/>
      <dgm:t>
        <a:bodyPr/>
        <a:lstStyle/>
        <a:p>
          <a:endParaRPr lang="zh-CN" altLang="en-US"/>
        </a:p>
      </dgm:t>
    </dgm:pt>
    <dgm:pt modelId="{1B3979B4-738B-4C63-89FD-46E7BC4A95C2}" cxnId="{F95352C6-CB4C-48C6-B2B8-609F6E1AD1CA}" type="sibTrans">
      <dgm:prSet/>
      <dgm:spPr/>
      <dgm:t>
        <a:bodyPr/>
        <a:lstStyle/>
        <a:p>
          <a:endParaRPr lang="zh-CN" altLang="en-US"/>
        </a:p>
      </dgm:t>
    </dgm:pt>
    <dgm:pt modelId="{5D85F6B5-9B90-468B-B695-32825F3B07F7}" type="pres">
      <dgm:prSet presAssocID="{0AA78D98-4E1C-4547-BEC5-0ED630158580}" presName="Name0" presStyleCnt="0">
        <dgm:presLayoutVars>
          <dgm:dir/>
          <dgm:animLvl val="lvl"/>
          <dgm:resizeHandles val="exact"/>
        </dgm:presLayoutVars>
      </dgm:prSet>
      <dgm:spPr/>
    </dgm:pt>
    <dgm:pt modelId="{0FCD5592-9D05-4302-88DD-0DF40E12FE6F}" type="pres">
      <dgm:prSet presAssocID="{CD8AA060-63C4-45C5-A160-2AE6BB61B79D}" presName="parTxOnly" presStyleLbl="node1" presStyleIdx="0" presStyleCnt="3" custScaleY="65921" custLinFactNeighborX="-35841">
        <dgm:presLayoutVars>
          <dgm:chMax val="0"/>
          <dgm:chPref val="0"/>
          <dgm:bulletEnabled val="1"/>
        </dgm:presLayoutVars>
      </dgm:prSet>
      <dgm:spPr/>
      <dgm:t>
        <a:bodyPr/>
        <a:lstStyle/>
        <a:p>
          <a:endParaRPr lang="zh-CN" altLang="en-US"/>
        </a:p>
      </dgm:t>
    </dgm:pt>
    <dgm:pt modelId="{4C9DC18E-CE54-44E3-AE53-C4CA6FE92552}" type="pres">
      <dgm:prSet presAssocID="{2DB9AA22-0A3B-4829-A572-5F5C40A08178}" presName="parTxOnlySpace" presStyleCnt="0"/>
      <dgm:spPr/>
    </dgm:pt>
    <dgm:pt modelId="{C10C56E7-F242-4952-A6A3-4174BF21B010}" type="pres">
      <dgm:prSet presAssocID="{C159183E-1D9A-488A-BBDE-CE9D9CA55237}" presName="parTxOnly" presStyleLbl="node1" presStyleIdx="1" presStyleCnt="3" custScaleY="65921">
        <dgm:presLayoutVars>
          <dgm:chMax val="0"/>
          <dgm:chPref val="0"/>
          <dgm:bulletEnabled val="1"/>
        </dgm:presLayoutVars>
      </dgm:prSet>
      <dgm:spPr/>
      <dgm:t>
        <a:bodyPr/>
        <a:lstStyle/>
        <a:p>
          <a:endParaRPr lang="zh-CN" altLang="en-US"/>
        </a:p>
      </dgm:t>
    </dgm:pt>
    <dgm:pt modelId="{05C193F9-DC18-4A84-B454-4889743AD9DE}" type="pres">
      <dgm:prSet presAssocID="{F6A045B0-48F8-49C4-973E-15A75134FCB7}" presName="parTxOnlySpace" presStyleCnt="0"/>
      <dgm:spPr/>
    </dgm:pt>
    <dgm:pt modelId="{6A7B7A70-35F0-474B-BEDE-69E016CC5EF3}" type="pres">
      <dgm:prSet presAssocID="{5D1424B8-D9BC-44FA-AC77-BEFFA8FD214A}" presName="parTxOnly" presStyleLbl="node1" presStyleIdx="2" presStyleCnt="3" custScaleY="65921">
        <dgm:presLayoutVars>
          <dgm:chMax val="0"/>
          <dgm:chPref val="0"/>
          <dgm:bulletEnabled val="1"/>
        </dgm:presLayoutVars>
      </dgm:prSet>
      <dgm:spPr/>
      <dgm:t>
        <a:bodyPr/>
        <a:lstStyle/>
        <a:p>
          <a:endParaRPr lang="zh-CN" altLang="en-US"/>
        </a:p>
      </dgm:t>
    </dgm:pt>
  </dgm:ptLst>
  <dgm:cxnLst>
    <dgm:cxn modelId="{7AFC663B-1A69-4888-9A25-E5020E128E4D}" srcId="{0AA78D98-4E1C-4547-BEC5-0ED630158580}" destId="{C159183E-1D9A-488A-BBDE-CE9D9CA55237}" srcOrd="1" destOrd="0" parTransId="{459C063A-2AC1-426D-9704-781B85AC1948}" sibTransId="{F6A045B0-48F8-49C4-973E-15A75134FCB7}"/>
    <dgm:cxn modelId="{8A0A8137-5B82-48B1-B7A3-679CAD4E0233}" type="presOf" srcId="{C159183E-1D9A-488A-BBDE-CE9D9CA55237}" destId="{C10C56E7-F242-4952-A6A3-4174BF21B010}" srcOrd="0" destOrd="0" presId="urn:microsoft.com/office/officeart/2005/8/layout/chevron1"/>
    <dgm:cxn modelId="{E2BD3CED-69CB-44D2-BEFC-33E897D3ED6A}" srcId="{0AA78D98-4E1C-4547-BEC5-0ED630158580}" destId="{CD8AA060-63C4-45C5-A160-2AE6BB61B79D}" srcOrd="0" destOrd="0" parTransId="{EA6E1486-089A-4C43-B499-76C61D20AE95}" sibTransId="{2DB9AA22-0A3B-4829-A572-5F5C40A08178}"/>
    <dgm:cxn modelId="{F95352C6-CB4C-48C6-B2B8-609F6E1AD1CA}" srcId="{0AA78D98-4E1C-4547-BEC5-0ED630158580}" destId="{5D1424B8-D9BC-44FA-AC77-BEFFA8FD214A}" srcOrd="2" destOrd="0" parTransId="{FB8DDC5F-28C1-498E-9E57-3D8E2ADB9D2F}" sibTransId="{1B3979B4-738B-4C63-89FD-46E7BC4A95C2}"/>
    <dgm:cxn modelId="{6BBADF8B-24AF-4066-89D7-174EDF6C2C7E}" type="presOf" srcId="{5D1424B8-D9BC-44FA-AC77-BEFFA8FD214A}" destId="{6A7B7A70-35F0-474B-BEDE-69E016CC5EF3}" srcOrd="0" destOrd="0" presId="urn:microsoft.com/office/officeart/2005/8/layout/chevron1"/>
    <dgm:cxn modelId="{5F62E986-76F8-42FB-BF18-DEEA13B847E1}" type="presOf" srcId="{0AA78D98-4E1C-4547-BEC5-0ED630158580}" destId="{5D85F6B5-9B90-468B-B695-32825F3B07F7}" srcOrd="0" destOrd="0" presId="urn:microsoft.com/office/officeart/2005/8/layout/chevron1"/>
    <dgm:cxn modelId="{B1057D67-77DB-44FA-8CC2-1B332918E636}" type="presOf" srcId="{CD8AA060-63C4-45C5-A160-2AE6BB61B79D}" destId="{0FCD5592-9D05-4302-88DD-0DF40E12FE6F}" srcOrd="0" destOrd="0" presId="urn:microsoft.com/office/officeart/2005/8/layout/chevron1"/>
    <dgm:cxn modelId="{F6281F7B-22AE-40D9-B25B-B1F5A9E5FBE6}" type="presParOf" srcId="{5D85F6B5-9B90-468B-B695-32825F3B07F7}" destId="{0FCD5592-9D05-4302-88DD-0DF40E12FE6F}" srcOrd="0" destOrd="0" presId="urn:microsoft.com/office/officeart/2005/8/layout/chevron1"/>
    <dgm:cxn modelId="{088A65EB-6CCF-4218-9731-045326697453}" type="presParOf" srcId="{5D85F6B5-9B90-468B-B695-32825F3B07F7}" destId="{4C9DC18E-CE54-44E3-AE53-C4CA6FE92552}" srcOrd="1" destOrd="0" presId="urn:microsoft.com/office/officeart/2005/8/layout/chevron1"/>
    <dgm:cxn modelId="{47FB7A96-F078-4E0E-9377-ACE0BC486024}" type="presParOf" srcId="{5D85F6B5-9B90-468B-B695-32825F3B07F7}" destId="{C10C56E7-F242-4952-A6A3-4174BF21B010}" srcOrd="2" destOrd="0" presId="urn:microsoft.com/office/officeart/2005/8/layout/chevron1"/>
    <dgm:cxn modelId="{D1007504-5EDE-4DD5-9637-5DDD90DC7A52}" type="presParOf" srcId="{5D85F6B5-9B90-468B-B695-32825F3B07F7}" destId="{05C193F9-DC18-4A84-B454-4889743AD9DE}" srcOrd="3" destOrd="0" presId="urn:microsoft.com/office/officeart/2005/8/layout/chevron1"/>
    <dgm:cxn modelId="{38C84EED-74AE-4E15-BDE7-6A0064735178}" type="presParOf" srcId="{5D85F6B5-9B90-468B-B695-32825F3B07F7}" destId="{6A7B7A70-35F0-474B-BEDE-69E016CC5EF3}" srcOrd="4" destOrd="0" presId="urn:microsoft.com/office/officeart/2005/8/layout/chevron1"/>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F710E-B05E-43EF-84CD-AEA1BAEACAF0}">
      <dsp:nvSpPr>
        <dsp:cNvPr id="0" name=""/>
        <dsp:cNvSpPr/>
      </dsp:nvSpPr>
      <dsp:spPr>
        <a:xfrm rot="16200000">
          <a:off x="366542" y="-366542"/>
          <a:ext cx="1589289" cy="2322373"/>
        </a:xfrm>
        <a:prstGeom prst="round1Rect">
          <a:avLst/>
        </a:prstGeom>
        <a:solidFill>
          <a:srgbClr val="0E0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CN" altLang="en-US" sz="2800" b="1" kern="1200" dirty="0"/>
            <a:t>时空观念</a:t>
          </a:r>
        </a:p>
      </dsp:txBody>
      <dsp:txXfrm rot="5400000">
        <a:off x="0" y="0"/>
        <a:ext cx="2322373" cy="1191966"/>
      </dsp:txXfrm>
    </dsp:sp>
    <dsp:sp modelId="{523BF8FF-A49B-44B5-A6B2-77341411CD52}">
      <dsp:nvSpPr>
        <dsp:cNvPr id="0" name=""/>
        <dsp:cNvSpPr/>
      </dsp:nvSpPr>
      <dsp:spPr>
        <a:xfrm>
          <a:off x="2322373" y="0"/>
          <a:ext cx="2322373" cy="1589289"/>
        </a:xfrm>
        <a:prstGeom prst="round1Rect">
          <a:avLst/>
        </a:prstGeom>
        <a:solidFill>
          <a:srgbClr val="0E0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CN" altLang="en-US" sz="2800" b="1" kern="1200" dirty="0"/>
            <a:t>史料实证</a:t>
          </a:r>
        </a:p>
      </dsp:txBody>
      <dsp:txXfrm>
        <a:off x="2322373" y="0"/>
        <a:ext cx="2322373" cy="1191966"/>
      </dsp:txXfrm>
    </dsp:sp>
    <dsp:sp modelId="{8D4C0C32-519B-406F-BA29-0DF7B8BD6366}">
      <dsp:nvSpPr>
        <dsp:cNvPr id="0" name=""/>
        <dsp:cNvSpPr/>
      </dsp:nvSpPr>
      <dsp:spPr>
        <a:xfrm rot="10800000">
          <a:off x="0" y="1589289"/>
          <a:ext cx="2322373" cy="1589289"/>
        </a:xfrm>
        <a:prstGeom prst="round1Rect">
          <a:avLst/>
        </a:prstGeom>
        <a:solidFill>
          <a:srgbClr val="0E0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CN" altLang="en-US" sz="2800" b="1" kern="1200" dirty="0" smtClean="0"/>
            <a:t>唯物史观</a:t>
          </a:r>
          <a:endParaRPr lang="zh-CN" altLang="en-US" sz="2800" b="1" kern="1200" dirty="0"/>
        </a:p>
      </dsp:txBody>
      <dsp:txXfrm rot="10800000">
        <a:off x="0" y="1986611"/>
        <a:ext cx="2322373" cy="1191966"/>
      </dsp:txXfrm>
    </dsp:sp>
    <dsp:sp modelId="{A2BBB956-E73B-41E6-A892-F82DFB9A5C6C}">
      <dsp:nvSpPr>
        <dsp:cNvPr id="0" name=""/>
        <dsp:cNvSpPr/>
      </dsp:nvSpPr>
      <dsp:spPr>
        <a:xfrm rot="5400000">
          <a:off x="2688915" y="1222746"/>
          <a:ext cx="1589289" cy="2322373"/>
        </a:xfrm>
        <a:prstGeom prst="round1Rect">
          <a:avLst/>
        </a:prstGeom>
        <a:solidFill>
          <a:srgbClr val="0E0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CN" altLang="en-US" sz="2800" b="1" kern="1200" dirty="0" smtClean="0"/>
            <a:t>历史解释</a:t>
          </a:r>
          <a:endParaRPr lang="zh-CN" altLang="en-US" sz="2800" b="1" kern="1200" dirty="0"/>
        </a:p>
      </dsp:txBody>
      <dsp:txXfrm rot="-5400000">
        <a:off x="2322373" y="1986610"/>
        <a:ext cx="2322373" cy="1191966"/>
      </dsp:txXfrm>
    </dsp:sp>
    <dsp:sp modelId="{E50A3FB4-7A0F-459A-9551-9077AA86796C}">
      <dsp:nvSpPr>
        <dsp:cNvPr id="0" name=""/>
        <dsp:cNvSpPr/>
      </dsp:nvSpPr>
      <dsp:spPr>
        <a:xfrm>
          <a:off x="1445909" y="958619"/>
          <a:ext cx="1752927" cy="1261339"/>
        </a:xfrm>
        <a:prstGeom prst="roundRect">
          <a:avLst/>
        </a:prstGeom>
        <a:solidFill>
          <a:srgbClr val="0E0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rgbClr val="FF0000"/>
              </a:solidFill>
            </a:rPr>
            <a:t>家</a:t>
          </a:r>
          <a:r>
            <a:rPr lang="zh-CN" altLang="en-US" sz="2400" b="1" kern="1200" dirty="0" smtClean="0">
              <a:solidFill>
                <a:srgbClr val="FF0000"/>
              </a:solidFill>
            </a:rPr>
            <a:t>国情怀</a:t>
          </a:r>
          <a:endParaRPr lang="zh-CN" altLang="en-US" sz="2400" b="1" kern="1200" dirty="0">
            <a:solidFill>
              <a:srgbClr val="FF0000"/>
            </a:solidFill>
          </a:endParaRPr>
        </a:p>
      </dsp:txBody>
      <dsp:txXfrm>
        <a:off x="1507482" y="1020192"/>
        <a:ext cx="1629781" cy="1138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B0809-2D96-4CEF-AA55-9374E913A0DE}">
      <dsp:nvSpPr>
        <dsp:cNvPr id="0" name=""/>
        <dsp:cNvSpPr/>
      </dsp:nvSpPr>
      <dsp:spPr>
        <a:xfrm>
          <a:off x="2471022" y="2325"/>
          <a:ext cx="1988145" cy="807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chemeClr val="bg1"/>
              </a:solidFill>
            </a:rPr>
            <a:t>时空观念</a:t>
          </a:r>
          <a:endParaRPr lang="zh-CN" altLang="en-US" sz="2600" b="1" kern="1200" dirty="0">
            <a:solidFill>
              <a:schemeClr val="bg1"/>
            </a:solidFill>
          </a:endParaRPr>
        </a:p>
      </dsp:txBody>
      <dsp:txXfrm>
        <a:off x="2510427" y="41730"/>
        <a:ext cx="1909335" cy="728415"/>
      </dsp:txXfrm>
    </dsp:sp>
    <dsp:sp modelId="{11A798FB-9B9C-4CEF-BBE2-16CC428B903A}">
      <dsp:nvSpPr>
        <dsp:cNvPr id="0" name=""/>
        <dsp:cNvSpPr/>
      </dsp:nvSpPr>
      <dsp:spPr>
        <a:xfrm>
          <a:off x="1853667" y="405937"/>
          <a:ext cx="3222854" cy="3222854"/>
        </a:xfrm>
        <a:custGeom>
          <a:avLst/>
          <a:gdLst/>
          <a:ahLst/>
          <a:cxnLst/>
          <a:rect l="0" t="0" r="0" b="0"/>
          <a:pathLst>
            <a:path>
              <a:moveTo>
                <a:pt x="2609439" y="346251"/>
              </a:moveTo>
              <a:arcTo wR="1611427" hR="1611427" stAng="18496052" swAng="105204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1AF4055-1872-4BC1-AD7A-C253C039FDC8}">
      <dsp:nvSpPr>
        <dsp:cNvPr id="0" name=""/>
        <dsp:cNvSpPr/>
      </dsp:nvSpPr>
      <dsp:spPr>
        <a:xfrm>
          <a:off x="4003580" y="1115794"/>
          <a:ext cx="1988145" cy="807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chemeClr val="bg1"/>
              </a:solidFill>
            </a:rPr>
            <a:t>史料实证</a:t>
          </a:r>
          <a:endParaRPr lang="zh-CN" altLang="en-US" sz="2600" b="1" kern="1200" dirty="0">
            <a:solidFill>
              <a:schemeClr val="bg1"/>
            </a:solidFill>
          </a:endParaRPr>
        </a:p>
      </dsp:txBody>
      <dsp:txXfrm>
        <a:off x="4042985" y="1155199"/>
        <a:ext cx="1909335" cy="728415"/>
      </dsp:txXfrm>
    </dsp:sp>
    <dsp:sp modelId="{A6A10263-8BF9-41E8-AA39-84917B0B196F}">
      <dsp:nvSpPr>
        <dsp:cNvPr id="0" name=""/>
        <dsp:cNvSpPr/>
      </dsp:nvSpPr>
      <dsp:spPr>
        <a:xfrm>
          <a:off x="1853667" y="405937"/>
          <a:ext cx="3222854" cy="3222854"/>
        </a:xfrm>
        <a:custGeom>
          <a:avLst/>
          <a:gdLst/>
          <a:ahLst/>
          <a:cxnLst/>
          <a:rect l="0" t="0" r="0" b="0"/>
          <a:pathLst>
            <a:path>
              <a:moveTo>
                <a:pt x="3220661" y="1527375"/>
              </a:moveTo>
              <a:arcTo wR="1611427" hR="1611427" stAng="21420605" swAng="219472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3C4FAF-9715-474D-8A62-71D713D2A5BA}">
      <dsp:nvSpPr>
        <dsp:cNvPr id="0" name=""/>
        <dsp:cNvSpPr/>
      </dsp:nvSpPr>
      <dsp:spPr>
        <a:xfrm>
          <a:off x="3418195" y="2917424"/>
          <a:ext cx="1988145" cy="807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chemeClr val="bg1"/>
              </a:solidFill>
            </a:rPr>
            <a:t>唯物史观</a:t>
          </a:r>
          <a:endParaRPr lang="zh-CN" altLang="en-US" sz="2600" b="1" kern="1200" dirty="0">
            <a:solidFill>
              <a:schemeClr val="bg1"/>
            </a:solidFill>
          </a:endParaRPr>
        </a:p>
      </dsp:txBody>
      <dsp:txXfrm>
        <a:off x="3457600" y="2956829"/>
        <a:ext cx="1909335" cy="728415"/>
      </dsp:txXfrm>
    </dsp:sp>
    <dsp:sp modelId="{575A1F0E-593A-4170-994C-80A5968E6A12}">
      <dsp:nvSpPr>
        <dsp:cNvPr id="0" name=""/>
        <dsp:cNvSpPr/>
      </dsp:nvSpPr>
      <dsp:spPr>
        <a:xfrm>
          <a:off x="1853667" y="3627427"/>
          <a:ext cx="3222854" cy="3222854"/>
        </a:xfrm>
        <a:custGeom>
          <a:avLst/>
          <a:gdLst/>
          <a:ahLst/>
          <a:cxnLst/>
          <a:rect l="0" t="0" r="0" b="0"/>
          <a:pathLst>
            <a:path>
              <a:moveTo>
                <a:pt x="1565465" y="655"/>
              </a:moveTo>
              <a:arcTo wR="1611427" hR="1611427" stAng="16101934" swAng="19613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9F6A42D-C3CC-4437-A0A8-BCFCEA255683}">
      <dsp:nvSpPr>
        <dsp:cNvPr id="0" name=""/>
        <dsp:cNvSpPr/>
      </dsp:nvSpPr>
      <dsp:spPr>
        <a:xfrm>
          <a:off x="1523848" y="2917424"/>
          <a:ext cx="1988145" cy="807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chemeClr val="bg1"/>
              </a:solidFill>
            </a:rPr>
            <a:t>历史解释</a:t>
          </a:r>
          <a:endParaRPr lang="zh-CN" altLang="en-US" sz="2600" b="1" kern="1200" dirty="0">
            <a:solidFill>
              <a:schemeClr val="bg1"/>
            </a:solidFill>
          </a:endParaRPr>
        </a:p>
      </dsp:txBody>
      <dsp:txXfrm>
        <a:off x="1563253" y="2956829"/>
        <a:ext cx="1909335" cy="728415"/>
      </dsp:txXfrm>
    </dsp:sp>
    <dsp:sp modelId="{892F353C-C50A-458A-A507-E9C22E82DA0F}">
      <dsp:nvSpPr>
        <dsp:cNvPr id="0" name=""/>
        <dsp:cNvSpPr/>
      </dsp:nvSpPr>
      <dsp:spPr>
        <a:xfrm>
          <a:off x="1853667" y="405937"/>
          <a:ext cx="3222854" cy="3222854"/>
        </a:xfrm>
        <a:custGeom>
          <a:avLst/>
          <a:gdLst/>
          <a:ahLst/>
          <a:cxnLst/>
          <a:rect l="0" t="0" r="0" b="0"/>
          <a:pathLst>
            <a:path>
              <a:moveTo>
                <a:pt x="269062" y="2502917"/>
              </a:moveTo>
              <a:arcTo wR="1611427" hR="1611427" stAng="8784667" swAng="219472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B54DFB3-BBB5-4E40-85D3-7386D1A1F80B}">
      <dsp:nvSpPr>
        <dsp:cNvPr id="0" name=""/>
        <dsp:cNvSpPr/>
      </dsp:nvSpPr>
      <dsp:spPr>
        <a:xfrm>
          <a:off x="938463" y="1115794"/>
          <a:ext cx="1988145" cy="807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b="1" kern="1200" dirty="0" smtClean="0">
              <a:solidFill>
                <a:schemeClr val="bg1"/>
              </a:solidFill>
            </a:rPr>
            <a:t>家</a:t>
          </a:r>
          <a:r>
            <a:rPr lang="zh-CN" altLang="en-US" sz="2600" b="1" kern="1200" dirty="0" smtClean="0">
              <a:solidFill>
                <a:schemeClr val="bg1"/>
              </a:solidFill>
            </a:rPr>
            <a:t>国情怀</a:t>
          </a:r>
          <a:endParaRPr lang="zh-CN" altLang="en-US" sz="2600" b="1" kern="1200" dirty="0">
            <a:solidFill>
              <a:schemeClr val="bg1"/>
            </a:solidFill>
          </a:endParaRPr>
        </a:p>
      </dsp:txBody>
      <dsp:txXfrm>
        <a:off x="977868" y="1155199"/>
        <a:ext cx="1909335" cy="728415"/>
      </dsp:txXfrm>
    </dsp:sp>
    <dsp:sp modelId="{7E6B7101-F7EF-44BF-A4D2-BF814C3A17E0}">
      <dsp:nvSpPr>
        <dsp:cNvPr id="0" name=""/>
        <dsp:cNvSpPr/>
      </dsp:nvSpPr>
      <dsp:spPr>
        <a:xfrm>
          <a:off x="1853667" y="405937"/>
          <a:ext cx="3222854" cy="3222854"/>
        </a:xfrm>
        <a:custGeom>
          <a:avLst/>
          <a:gdLst/>
          <a:ahLst/>
          <a:cxnLst/>
          <a:rect l="0" t="0" r="0" b="0"/>
          <a:pathLst>
            <a:path>
              <a:moveTo>
                <a:pt x="278622" y="705707"/>
              </a:moveTo>
              <a:arcTo wR="1611427" hR="1611427" stAng="12851906" swAng="105204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0B9C7-F3C2-4D59-8876-550FC4DECDD0}">
      <dsp:nvSpPr>
        <dsp:cNvPr id="0" name=""/>
        <dsp:cNvSpPr/>
      </dsp:nvSpPr>
      <dsp:spPr>
        <a:xfrm>
          <a:off x="5887994" y="3093955"/>
          <a:ext cx="4611513" cy="533563"/>
        </a:xfrm>
        <a:custGeom>
          <a:avLst/>
          <a:gdLst/>
          <a:ahLst/>
          <a:cxnLst/>
          <a:rect l="0" t="0" r="0" b="0"/>
          <a:pathLst>
            <a:path>
              <a:moveTo>
                <a:pt x="0" y="0"/>
              </a:moveTo>
              <a:lnTo>
                <a:pt x="0" y="266781"/>
              </a:lnTo>
              <a:lnTo>
                <a:pt x="4611513" y="266781"/>
              </a:lnTo>
              <a:lnTo>
                <a:pt x="4611513" y="5335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43D162-737B-4805-B620-CD1937F5709E}">
      <dsp:nvSpPr>
        <dsp:cNvPr id="0" name=""/>
        <dsp:cNvSpPr/>
      </dsp:nvSpPr>
      <dsp:spPr>
        <a:xfrm>
          <a:off x="5887994" y="3093955"/>
          <a:ext cx="1537171" cy="533563"/>
        </a:xfrm>
        <a:custGeom>
          <a:avLst/>
          <a:gdLst/>
          <a:ahLst/>
          <a:cxnLst/>
          <a:rect l="0" t="0" r="0" b="0"/>
          <a:pathLst>
            <a:path>
              <a:moveTo>
                <a:pt x="0" y="0"/>
              </a:moveTo>
              <a:lnTo>
                <a:pt x="0" y="266781"/>
              </a:lnTo>
              <a:lnTo>
                <a:pt x="1537171" y="266781"/>
              </a:lnTo>
              <a:lnTo>
                <a:pt x="1537171" y="5335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000024-D917-46BB-960D-BF2709E86E8A}">
      <dsp:nvSpPr>
        <dsp:cNvPr id="0" name=""/>
        <dsp:cNvSpPr/>
      </dsp:nvSpPr>
      <dsp:spPr>
        <a:xfrm>
          <a:off x="4350823" y="3093955"/>
          <a:ext cx="1537171" cy="533563"/>
        </a:xfrm>
        <a:custGeom>
          <a:avLst/>
          <a:gdLst/>
          <a:ahLst/>
          <a:cxnLst/>
          <a:rect l="0" t="0" r="0" b="0"/>
          <a:pathLst>
            <a:path>
              <a:moveTo>
                <a:pt x="1537171" y="0"/>
              </a:moveTo>
              <a:lnTo>
                <a:pt x="1537171" y="266781"/>
              </a:lnTo>
              <a:lnTo>
                <a:pt x="0" y="266781"/>
              </a:lnTo>
              <a:lnTo>
                <a:pt x="0" y="5335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42853-7475-453E-ACE8-AE8B2952BF1E}">
      <dsp:nvSpPr>
        <dsp:cNvPr id="0" name=""/>
        <dsp:cNvSpPr/>
      </dsp:nvSpPr>
      <dsp:spPr>
        <a:xfrm>
          <a:off x="1276480" y="3093955"/>
          <a:ext cx="4611513" cy="533563"/>
        </a:xfrm>
        <a:custGeom>
          <a:avLst/>
          <a:gdLst/>
          <a:ahLst/>
          <a:cxnLst/>
          <a:rect l="0" t="0" r="0" b="0"/>
          <a:pathLst>
            <a:path>
              <a:moveTo>
                <a:pt x="4611513" y="0"/>
              </a:moveTo>
              <a:lnTo>
                <a:pt x="4611513" y="266781"/>
              </a:lnTo>
              <a:lnTo>
                <a:pt x="0" y="266781"/>
              </a:lnTo>
              <a:lnTo>
                <a:pt x="0" y="5335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5C006-9D0C-406A-AF98-4B3F6B96CD7B}">
      <dsp:nvSpPr>
        <dsp:cNvPr id="0" name=""/>
        <dsp:cNvSpPr/>
      </dsp:nvSpPr>
      <dsp:spPr>
        <a:xfrm>
          <a:off x="4617605" y="1823566"/>
          <a:ext cx="2540778" cy="12703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zh-CN" altLang="en-US" sz="4800" b="1" kern="1200" dirty="0" smtClean="0"/>
            <a:t>唯物史观</a:t>
          </a:r>
          <a:endParaRPr lang="zh-CN" altLang="en-US" sz="4800" b="1" kern="1200" dirty="0"/>
        </a:p>
      </dsp:txBody>
      <dsp:txXfrm>
        <a:off x="4617605" y="1823566"/>
        <a:ext cx="2540778" cy="1270389"/>
      </dsp:txXfrm>
    </dsp:sp>
    <dsp:sp modelId="{3D138027-D9E8-4898-B21C-D8C8D5EB3E13}">
      <dsp:nvSpPr>
        <dsp:cNvPr id="0" name=""/>
        <dsp:cNvSpPr/>
      </dsp:nvSpPr>
      <dsp:spPr>
        <a:xfrm>
          <a:off x="6091" y="3627519"/>
          <a:ext cx="2540778" cy="12703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zh-CN" altLang="en-US" sz="4800" b="1" kern="1200" dirty="0" smtClean="0"/>
            <a:t>时空观念</a:t>
          </a:r>
          <a:endParaRPr lang="zh-CN" altLang="en-US" sz="4800" b="1" kern="1200" dirty="0"/>
        </a:p>
      </dsp:txBody>
      <dsp:txXfrm>
        <a:off x="6091" y="3627519"/>
        <a:ext cx="2540778" cy="1270389"/>
      </dsp:txXfrm>
    </dsp:sp>
    <dsp:sp modelId="{9315702A-FDD8-4E2A-943B-2058BA5D391F}">
      <dsp:nvSpPr>
        <dsp:cNvPr id="0" name=""/>
        <dsp:cNvSpPr/>
      </dsp:nvSpPr>
      <dsp:spPr>
        <a:xfrm>
          <a:off x="3080433" y="3627519"/>
          <a:ext cx="2540778" cy="12703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zh-CN" altLang="en-US" sz="4800" b="1" kern="1200" dirty="0" smtClean="0"/>
            <a:t>史料实证</a:t>
          </a:r>
          <a:endParaRPr lang="zh-CN" altLang="en-US" sz="4800" b="1" kern="1200" dirty="0"/>
        </a:p>
      </dsp:txBody>
      <dsp:txXfrm>
        <a:off x="3080433" y="3627519"/>
        <a:ext cx="2540778" cy="1270389"/>
      </dsp:txXfrm>
    </dsp:sp>
    <dsp:sp modelId="{F86C38DF-E6E2-49C6-B6ED-56B9D4528884}">
      <dsp:nvSpPr>
        <dsp:cNvPr id="0" name=""/>
        <dsp:cNvSpPr/>
      </dsp:nvSpPr>
      <dsp:spPr>
        <a:xfrm>
          <a:off x="6154776" y="3627519"/>
          <a:ext cx="2540778" cy="12703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zh-CN" altLang="en-US" sz="4800" b="1" kern="1200" dirty="0" smtClean="0"/>
            <a:t>历史解释</a:t>
          </a:r>
          <a:endParaRPr lang="zh-CN" altLang="en-US" sz="4800" b="1" kern="1200" dirty="0"/>
        </a:p>
      </dsp:txBody>
      <dsp:txXfrm>
        <a:off x="6154776" y="3627519"/>
        <a:ext cx="2540778" cy="1270389"/>
      </dsp:txXfrm>
    </dsp:sp>
    <dsp:sp modelId="{87939278-916F-4B9F-9970-75FC23620696}">
      <dsp:nvSpPr>
        <dsp:cNvPr id="0" name=""/>
        <dsp:cNvSpPr/>
      </dsp:nvSpPr>
      <dsp:spPr>
        <a:xfrm>
          <a:off x="9229118" y="3627519"/>
          <a:ext cx="2540778" cy="12703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zh-CN" altLang="en-US" sz="4800" b="1" kern="1200" dirty="0" smtClean="0"/>
            <a:t>家</a:t>
          </a:r>
          <a:r>
            <a:rPr lang="zh-CN" altLang="en-US" sz="4800" b="1" kern="1200" dirty="0" smtClean="0"/>
            <a:t>国情怀</a:t>
          </a:r>
          <a:endParaRPr lang="zh-CN" altLang="en-US" sz="4800" b="1" kern="1200" dirty="0"/>
        </a:p>
      </dsp:txBody>
      <dsp:txXfrm>
        <a:off x="9229118" y="3627519"/>
        <a:ext cx="2540778" cy="12703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D5592-9D05-4302-88DD-0DF40E12FE6F}">
      <dsp:nvSpPr>
        <dsp:cNvPr id="0" name=""/>
        <dsp:cNvSpPr/>
      </dsp:nvSpPr>
      <dsp:spPr>
        <a:xfrm>
          <a:off x="0" y="1415504"/>
          <a:ext cx="3082478" cy="1232991"/>
        </a:xfrm>
        <a:prstGeom prst="chevron">
          <a:avLst/>
        </a:prstGeom>
        <a:solidFill>
          <a:schemeClr val="accent1">
            <a:lumMod val="25000"/>
          </a:schemeClr>
        </a:solidFill>
        <a:ln w="38100" cap="flat" cmpd="sng" algn="ctr">
          <a:solidFill>
            <a:schemeClr val="accent1">
              <a:lumMod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黑体" pitchFamily="49" charset="-122"/>
              <a:ea typeface="黑体" pitchFamily="49" charset="-122"/>
            </a:rPr>
            <a:t>教育目的</a:t>
          </a:r>
          <a:endParaRPr lang="zh-CN" altLang="en-US" sz="2400" b="1" kern="1200" dirty="0">
            <a:latin typeface="黑体" pitchFamily="49" charset="-122"/>
            <a:ea typeface="黑体" pitchFamily="49" charset="-122"/>
          </a:endParaRPr>
        </a:p>
      </dsp:txBody>
      <dsp:txXfrm>
        <a:off x="616496" y="1415504"/>
        <a:ext cx="1849487" cy="1232991"/>
      </dsp:txXfrm>
    </dsp:sp>
    <dsp:sp modelId="{C10C56E7-F242-4952-A6A3-4174BF21B010}">
      <dsp:nvSpPr>
        <dsp:cNvPr id="0" name=""/>
        <dsp:cNvSpPr/>
      </dsp:nvSpPr>
      <dsp:spPr>
        <a:xfrm>
          <a:off x="2776760" y="1415504"/>
          <a:ext cx="3082478" cy="1232991"/>
        </a:xfrm>
        <a:prstGeom prst="chevron">
          <a:avLst/>
        </a:prstGeom>
        <a:solidFill>
          <a:schemeClr val="accent1">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黑体" pitchFamily="49" charset="-122"/>
              <a:ea typeface="黑体" pitchFamily="49" charset="-122"/>
            </a:rPr>
            <a:t>教育目标</a:t>
          </a:r>
          <a:endParaRPr lang="zh-CN" altLang="en-US" sz="2400" b="1" kern="1200" dirty="0">
            <a:latin typeface="黑体" pitchFamily="49" charset="-122"/>
            <a:ea typeface="黑体" pitchFamily="49" charset="-122"/>
          </a:endParaRPr>
        </a:p>
      </dsp:txBody>
      <dsp:txXfrm>
        <a:off x="3393256" y="1415504"/>
        <a:ext cx="1849487" cy="1232991"/>
      </dsp:txXfrm>
    </dsp:sp>
    <dsp:sp modelId="{6A7B7A70-35F0-474B-BEDE-69E016CC5EF3}">
      <dsp:nvSpPr>
        <dsp:cNvPr id="0" name=""/>
        <dsp:cNvSpPr/>
      </dsp:nvSpPr>
      <dsp:spPr>
        <a:xfrm>
          <a:off x="5550991" y="1415504"/>
          <a:ext cx="3082478" cy="1232991"/>
        </a:xfrm>
        <a:prstGeom prst="chevron">
          <a:avLst/>
        </a:prstGeom>
        <a:solidFill>
          <a:schemeClr val="accent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黑体" pitchFamily="49" charset="-122"/>
              <a:ea typeface="黑体" pitchFamily="49" charset="-122"/>
            </a:rPr>
            <a:t>课程目标</a:t>
          </a:r>
          <a:endParaRPr lang="zh-CN" altLang="en-US" sz="2400" b="1" kern="1200" dirty="0">
            <a:latin typeface="黑体" pitchFamily="49" charset="-122"/>
            <a:ea typeface="黑体" pitchFamily="49" charset="-122"/>
          </a:endParaRPr>
        </a:p>
      </dsp:txBody>
      <dsp:txXfrm>
        <a:off x="6167487" y="1415504"/>
        <a:ext cx="1849487" cy="12329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D5592-9D05-4302-88DD-0DF40E12FE6F}">
      <dsp:nvSpPr>
        <dsp:cNvPr id="0" name=""/>
        <dsp:cNvSpPr/>
      </dsp:nvSpPr>
      <dsp:spPr>
        <a:xfrm>
          <a:off x="0" y="812799"/>
          <a:ext cx="3082478" cy="812800"/>
        </a:xfrm>
        <a:prstGeom prst="chevron">
          <a:avLst/>
        </a:prstGeom>
        <a:solidFill>
          <a:schemeClr val="tx1">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黑体" pitchFamily="49" charset="-122"/>
              <a:ea typeface="黑体" pitchFamily="49" charset="-122"/>
            </a:rPr>
            <a:t>学段目标</a:t>
          </a:r>
          <a:endParaRPr lang="zh-CN" altLang="en-US" sz="2400" b="1" kern="1200" dirty="0">
            <a:latin typeface="黑体" pitchFamily="49" charset="-122"/>
            <a:ea typeface="黑体" pitchFamily="49" charset="-122"/>
          </a:endParaRPr>
        </a:p>
      </dsp:txBody>
      <dsp:txXfrm>
        <a:off x="406400" y="812799"/>
        <a:ext cx="2269678" cy="812800"/>
      </dsp:txXfrm>
    </dsp:sp>
    <dsp:sp modelId="{C10C56E7-F242-4952-A6A3-4174BF21B010}">
      <dsp:nvSpPr>
        <dsp:cNvPr id="0" name=""/>
        <dsp:cNvSpPr/>
      </dsp:nvSpPr>
      <dsp:spPr>
        <a:xfrm>
          <a:off x="2776760" y="812799"/>
          <a:ext cx="3082478" cy="812800"/>
        </a:xfrm>
        <a:prstGeom prst="chevron">
          <a:avLst/>
        </a:prstGeom>
        <a:solidFill>
          <a:schemeClr val="tx1">
            <a:lumMod val="65000"/>
            <a:lumOff val="3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黑体" pitchFamily="49" charset="-122"/>
              <a:ea typeface="黑体" pitchFamily="49" charset="-122"/>
            </a:rPr>
            <a:t>单元目标</a:t>
          </a:r>
          <a:endParaRPr lang="zh-CN" altLang="en-US" sz="2400" b="1" kern="1200" dirty="0">
            <a:latin typeface="黑体" pitchFamily="49" charset="-122"/>
            <a:ea typeface="黑体" pitchFamily="49" charset="-122"/>
          </a:endParaRPr>
        </a:p>
      </dsp:txBody>
      <dsp:txXfrm>
        <a:off x="3183160" y="812799"/>
        <a:ext cx="2269678" cy="812800"/>
      </dsp:txXfrm>
    </dsp:sp>
    <dsp:sp modelId="{6A7B7A70-35F0-474B-BEDE-69E016CC5EF3}">
      <dsp:nvSpPr>
        <dsp:cNvPr id="0" name=""/>
        <dsp:cNvSpPr/>
      </dsp:nvSpPr>
      <dsp:spPr>
        <a:xfrm>
          <a:off x="5550991" y="812799"/>
          <a:ext cx="3082478" cy="812800"/>
        </a:xfrm>
        <a:prstGeom prst="chevron">
          <a:avLst/>
        </a:prstGeom>
        <a:solidFill>
          <a:schemeClr val="tx1">
            <a:lumMod val="50000"/>
            <a:lumOff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黑体" pitchFamily="49" charset="-122"/>
              <a:ea typeface="黑体" pitchFamily="49" charset="-122"/>
            </a:rPr>
            <a:t>课时目标</a:t>
          </a:r>
          <a:endParaRPr lang="zh-CN" altLang="en-US" sz="2400" b="1" kern="1200" dirty="0">
            <a:latin typeface="黑体" pitchFamily="49" charset="-122"/>
            <a:ea typeface="黑体" pitchFamily="49" charset="-122"/>
          </a:endParaRPr>
        </a:p>
      </dsp:txBody>
      <dsp:txXfrm>
        <a:off x="5957391" y="812799"/>
        <a:ext cx="2269678" cy="812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D5592-9D05-4302-88DD-0DF40E12FE6F}">
      <dsp:nvSpPr>
        <dsp:cNvPr id="0" name=""/>
        <dsp:cNvSpPr/>
      </dsp:nvSpPr>
      <dsp:spPr>
        <a:xfrm>
          <a:off x="0" y="812799"/>
          <a:ext cx="3082478" cy="812800"/>
        </a:xfrm>
        <a:prstGeom prst="chevron">
          <a:avLst/>
        </a:prstGeom>
        <a:solidFill>
          <a:schemeClr val="tx1">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黑体" pitchFamily="49" charset="-122"/>
              <a:ea typeface="黑体" pitchFamily="49" charset="-122"/>
            </a:rPr>
            <a:t>学段目标</a:t>
          </a:r>
          <a:endParaRPr lang="zh-CN" altLang="en-US" sz="2400" b="1" kern="1200" dirty="0">
            <a:latin typeface="黑体" pitchFamily="49" charset="-122"/>
            <a:ea typeface="黑体" pitchFamily="49" charset="-122"/>
          </a:endParaRPr>
        </a:p>
      </dsp:txBody>
      <dsp:txXfrm>
        <a:off x="406400" y="812799"/>
        <a:ext cx="2269678" cy="812800"/>
      </dsp:txXfrm>
    </dsp:sp>
    <dsp:sp modelId="{C10C56E7-F242-4952-A6A3-4174BF21B010}">
      <dsp:nvSpPr>
        <dsp:cNvPr id="0" name=""/>
        <dsp:cNvSpPr/>
      </dsp:nvSpPr>
      <dsp:spPr>
        <a:xfrm>
          <a:off x="2776760" y="812799"/>
          <a:ext cx="3082478" cy="812800"/>
        </a:xfrm>
        <a:prstGeom prst="chevron">
          <a:avLst/>
        </a:prstGeom>
        <a:solidFill>
          <a:schemeClr val="tx1">
            <a:lumMod val="65000"/>
            <a:lumOff val="3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黑体" pitchFamily="49" charset="-122"/>
              <a:ea typeface="黑体" pitchFamily="49" charset="-122"/>
            </a:rPr>
            <a:t>单元目标</a:t>
          </a:r>
          <a:endParaRPr lang="zh-CN" altLang="en-US" sz="2400" b="1" kern="1200" dirty="0">
            <a:latin typeface="黑体" pitchFamily="49" charset="-122"/>
            <a:ea typeface="黑体" pitchFamily="49" charset="-122"/>
          </a:endParaRPr>
        </a:p>
      </dsp:txBody>
      <dsp:txXfrm>
        <a:off x="3183160" y="812799"/>
        <a:ext cx="2269678" cy="812800"/>
      </dsp:txXfrm>
    </dsp:sp>
    <dsp:sp modelId="{6A7B7A70-35F0-474B-BEDE-69E016CC5EF3}">
      <dsp:nvSpPr>
        <dsp:cNvPr id="0" name=""/>
        <dsp:cNvSpPr/>
      </dsp:nvSpPr>
      <dsp:spPr>
        <a:xfrm>
          <a:off x="5550991" y="812799"/>
          <a:ext cx="3082478" cy="812800"/>
        </a:xfrm>
        <a:prstGeom prst="chevron">
          <a:avLst/>
        </a:prstGeom>
        <a:solidFill>
          <a:schemeClr val="tx1">
            <a:lumMod val="50000"/>
            <a:lumOff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黑体" pitchFamily="49" charset="-122"/>
              <a:ea typeface="黑体" pitchFamily="49" charset="-122"/>
            </a:rPr>
            <a:t>课时目标</a:t>
          </a:r>
          <a:endParaRPr lang="zh-CN" altLang="en-US" sz="2400" b="1" kern="1200" dirty="0">
            <a:latin typeface="黑体" pitchFamily="49" charset="-122"/>
            <a:ea typeface="黑体" pitchFamily="49" charset="-122"/>
          </a:endParaRPr>
        </a:p>
      </dsp:txBody>
      <dsp:txXfrm>
        <a:off x="5957391" y="812799"/>
        <a:ext cx="2269678" cy="81280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type="round1Rect" r:blip="" rot="270">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parTxLTRAlign" val="l"/>
                  <dgm:param type="parTxRTLAlign" val="r"/>
                  <dgm:param type="txAnchorVert" val="t"/>
                </dgm:alg>
              </dgm:if>
              <dgm:else name="Name7">
                <dgm:alg type="tx"/>
              </dgm:else>
            </dgm:choose>
            <dgm:shape xmlns:r="http://schemas.openxmlformats.org/officeDocument/2006/relationships" type="rect" r:blip="" rot="270"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parTxLTRAlign" val="l"/>
                  <dgm:param type="parTxRTLAlign" val="r"/>
                  <dgm:param type="txAnchorVert" val="t"/>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type="round1Rect" r:blip="" rot="180">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parTxLTRAlign" val="l"/>
                  <dgm:param type="parTxRTLAlign" val="r"/>
                  <dgm:param type="txAnchorVert" val="t"/>
                </dgm:alg>
              </dgm:if>
              <dgm:else name="Name25">
                <dgm:alg type="tx"/>
              </dgm:else>
            </dgm:choose>
            <dgm:shape xmlns:r="http://schemas.openxmlformats.org/officeDocument/2006/relationships" type="rect" r:blip="" rot="180"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type="round1Rect" r:blip="" rot="90">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parTxLTRAlign" val="l"/>
                  <dgm:param type="parTxRTLAlign" val="r"/>
                  <dgm:param type="txAnchorVert" val="t"/>
                </dgm:alg>
              </dgm:if>
              <dgm:else name="Name34">
                <dgm:alg type="tx"/>
              </dgm:else>
            </dgm:choose>
            <dgm:shape xmlns:r="http://schemas.openxmlformats.org/officeDocument/2006/relationships" type="rect" r:blip="" rot="90"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3">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200"/>
            </a:lvl1pPr>
          </a:lstStyle>
          <a:p>
            <a:pPr>
              <a:defRPr/>
            </a:pPr>
            <a:endParaRPr lang="zh-CN" altLang="zh-CN"/>
          </a:p>
        </p:txBody>
      </p:sp>
      <p:sp>
        <p:nvSpPr>
          <p:cNvPr id="2051" name="日期占位符 2"/>
          <p:cNvSpPr>
            <a:spLocks noGrp="1" noChangeArrowheads="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a:defRPr/>
            </a:lvl1pPr>
          </a:lstStyle>
          <a:p>
            <a:pPr>
              <a:defRPr/>
            </a:pPr>
            <a:fld id="{84DDFD47-095D-4C17-85A1-06E7923902C8}" type="datetime1">
              <a:rPr lang="zh-CN" altLang="en-US"/>
            </a:fld>
            <a:endParaRPr lang="zh-CN" altLang="en-US" sz="1200"/>
          </a:p>
        </p:txBody>
      </p:sp>
      <p:sp>
        <p:nvSpPr>
          <p:cNvPr id="82948" name="幻灯片图像占位符 3"/>
          <p:cNvSpPr>
            <a:spLocks noGrp="1" noRot="1" noChangeAspect="1" noChangeArrowheads="1"/>
          </p:cNvSpPr>
          <p:nvPr>
            <p:ph type="sldImg" idx="2"/>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14:hiddenLine>
            </a:ext>
          </a:extLst>
        </p:spPr>
      </p:sp>
      <p:sp>
        <p:nvSpPr>
          <p:cNvPr id="49157" name="备注占位符 4"/>
          <p:cNvSpPr>
            <a:spLocks noGrp="1" noRot="1" noChangeAspect="1" noChangeArrowheads="1"/>
          </p:cNvSpPr>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14:hiddenLine>
            </a:ext>
          </a:extLst>
        </p:spPr>
        <p:txBody>
          <a:bodyPr anchor="ctr"/>
          <a:lstStyle>
            <a:lvl1pPr defTabSz="0" eaLnBrk="0" hangingPunct="0">
              <a:defRPr>
                <a:solidFill>
                  <a:schemeClr val="tx1"/>
                </a:solidFill>
                <a:latin typeface="Arial" panose="020B0604020202020204" pitchFamily="34" charset="0"/>
                <a:ea typeface="宋体" panose="02010600030101010101" pitchFamily="2" charset="-122"/>
              </a:defRPr>
            </a:lvl1pPr>
            <a:lvl2pPr marL="742950" indent="-285750" defTabSz="0" eaLnBrk="0" hangingPunct="0">
              <a:defRPr>
                <a:solidFill>
                  <a:schemeClr val="tx1"/>
                </a:solidFill>
                <a:latin typeface="Arial" panose="020B0604020202020204" pitchFamily="34" charset="0"/>
                <a:ea typeface="宋体" panose="02010600030101010101" pitchFamily="2" charset="-122"/>
              </a:defRPr>
            </a:lvl2pPr>
            <a:lvl3pPr marL="1143000" indent="-228600" defTabSz="0" eaLnBrk="0" hangingPunct="0">
              <a:defRPr>
                <a:solidFill>
                  <a:schemeClr val="tx1"/>
                </a:solidFill>
                <a:latin typeface="Arial" panose="020B0604020202020204" pitchFamily="34" charset="0"/>
                <a:ea typeface="宋体" panose="02010600030101010101" pitchFamily="2" charset="-122"/>
              </a:defRPr>
            </a:lvl3pPr>
            <a:lvl4pPr marL="1600200" indent="-228600" defTabSz="0" eaLnBrk="0" hangingPunct="0">
              <a:defRPr>
                <a:solidFill>
                  <a:schemeClr val="tx1"/>
                </a:solidFill>
                <a:latin typeface="Arial" panose="020B0604020202020204" pitchFamily="34" charset="0"/>
                <a:ea typeface="宋体" panose="02010600030101010101" pitchFamily="2" charset="-122"/>
              </a:defRPr>
            </a:lvl4pPr>
            <a:lvl5pPr marL="2057400" indent="-228600" defTabSz="0" eaLnBrk="0" hangingPunct="0">
              <a:defRPr>
                <a:solidFill>
                  <a:schemeClr val="tx1"/>
                </a:solidFill>
                <a:latin typeface="Arial" panose="020B0604020202020204" pitchFamily="34" charset="0"/>
                <a:ea typeface="宋体" panose="02010600030101010101" pitchFamily="2" charset="-122"/>
              </a:defRPr>
            </a:lvl5pPr>
            <a:lvl6pPr marL="2514600" indent="-228600" defTabSz="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spcBef>
                <a:spcPct val="30000"/>
              </a:spcBef>
              <a:buFontTx/>
              <a:buNone/>
              <a:defRPr/>
            </a:pPr>
            <a:r>
              <a:rPr lang="zh-CN" altLang="zh-CN" sz="1200" smtClean="0"/>
              <a:t>单击此处编辑母版文本样式</a:t>
            </a:r>
            <a:endParaRPr lang="zh-CN" altLang="zh-CN" sz="1200" smtClean="0"/>
          </a:p>
          <a:p>
            <a:pPr>
              <a:spcBef>
                <a:spcPct val="30000"/>
              </a:spcBef>
              <a:buFontTx/>
              <a:buNone/>
              <a:defRPr/>
            </a:pPr>
            <a:r>
              <a:rPr lang="zh-CN" altLang="zh-CN" sz="1200" smtClean="0"/>
              <a:t>第二级</a:t>
            </a:r>
            <a:endParaRPr lang="zh-CN" altLang="zh-CN" sz="1200" smtClean="0"/>
          </a:p>
          <a:p>
            <a:pPr>
              <a:spcBef>
                <a:spcPct val="30000"/>
              </a:spcBef>
              <a:buFontTx/>
              <a:buNone/>
              <a:defRPr/>
            </a:pPr>
            <a:r>
              <a:rPr lang="zh-CN" altLang="zh-CN" sz="1200" smtClean="0"/>
              <a:t>第三级</a:t>
            </a:r>
            <a:endParaRPr lang="zh-CN" altLang="zh-CN" sz="1200" smtClean="0"/>
          </a:p>
          <a:p>
            <a:pPr>
              <a:spcBef>
                <a:spcPct val="30000"/>
              </a:spcBef>
              <a:buFontTx/>
              <a:buNone/>
              <a:defRPr/>
            </a:pPr>
            <a:r>
              <a:rPr lang="zh-CN" altLang="zh-CN" sz="1200" smtClean="0"/>
              <a:t>第四级</a:t>
            </a:r>
            <a:endParaRPr lang="zh-CN" altLang="zh-CN" sz="1200" smtClean="0"/>
          </a:p>
          <a:p>
            <a:pPr>
              <a:spcBef>
                <a:spcPct val="30000"/>
              </a:spcBef>
              <a:buFontTx/>
              <a:buNone/>
              <a:defRPr/>
            </a:pPr>
            <a:r>
              <a:rPr lang="zh-CN" altLang="zh-CN" sz="1200" smtClean="0"/>
              <a:t>第五级</a:t>
            </a:r>
            <a:endParaRPr lang="zh-CN" altLang="zh-CN" sz="1200" smtClean="0"/>
          </a:p>
        </p:txBody>
      </p:sp>
      <p:sp>
        <p:nvSpPr>
          <p:cNvPr id="2054" name="页脚占位符 5"/>
          <p:cNvSpPr>
            <a:spLocks noGrp="1" noChangeArrowheads="1"/>
          </p:cNvSpPr>
          <p:nvPr>
            <p:ph type="ftr" sz="quarter" idx="4"/>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defRPr sz="1200"/>
            </a:lvl1pPr>
          </a:lstStyle>
          <a:p>
            <a:pPr>
              <a:defRPr/>
            </a:pPr>
            <a:endParaRPr lang="zh-CN" altLang="zh-CN"/>
          </a:p>
        </p:txBody>
      </p:sp>
      <p:sp>
        <p:nvSpPr>
          <p:cNvPr id="2055" name="灯片编号占位符 6"/>
          <p:cNvSpPr>
            <a:spLocks noGrp="1" noChangeArrowheads="1"/>
          </p:cNvSpPr>
          <p:nvPr>
            <p:ph type="sldNum" sz="quarter" idx="5"/>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lgn="r">
              <a:defRPr/>
            </a:lvl1pPr>
          </a:lstStyle>
          <a:p>
            <a:pPr>
              <a:defRPr/>
            </a:pPr>
            <a:fld id="{143A46D2-C0D2-420B-A105-0353EC87E339}" type="slidenum">
              <a:rPr lang="zh-CN" altLang="en-US"/>
            </a:fld>
            <a:endParaRPr lang="zh-CN" altLang="en-US" sz="1200"/>
          </a:p>
        </p:txBody>
      </p:sp>
    </p:spTree>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p:sp>
      <p:sp>
        <p:nvSpPr>
          <p:cNvPr id="83971"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latin typeface="黑体" panose="02010609060101010101" pitchFamily="49" charset="-122"/>
                <a:ea typeface="黑体" panose="02010609060101010101" pitchFamily="49" charset="-122"/>
              </a:rPr>
              <a:t>意大利亚米契斯的</a:t>
            </a:r>
            <a:r>
              <a:rPr lang="en-US" altLang="zh-CN" dirty="0" smtClean="0">
                <a:latin typeface="黑体" panose="02010609060101010101" pitchFamily="49" charset="-122"/>
                <a:ea typeface="黑体" panose="02010609060101010101" pitchFamily="49" charset="-122"/>
              </a:rPr>
              <a:t>《</a:t>
            </a:r>
            <a:r>
              <a:rPr lang="zh-CN" altLang="en-US" dirty="0" smtClean="0">
                <a:latin typeface="黑体" panose="02010609060101010101" pitchFamily="49" charset="-122"/>
                <a:ea typeface="黑体" panose="02010609060101010101" pitchFamily="49" charset="-122"/>
              </a:rPr>
              <a:t>爱的教育</a:t>
            </a:r>
            <a:r>
              <a:rPr lang="en-US" altLang="zh-CN" dirty="0" smtClean="0">
                <a:latin typeface="黑体" panose="02010609060101010101" pitchFamily="49" charset="-122"/>
                <a:ea typeface="黑体" panose="02010609060101010101" pitchFamily="49" charset="-122"/>
              </a:rPr>
              <a:t>》</a:t>
            </a:r>
            <a:endParaRPr lang="en-US" altLang="zh-CN" dirty="0" smtClean="0">
              <a:latin typeface="黑体" panose="02010609060101010101" pitchFamily="49" charset="-122"/>
              <a:ea typeface="黑体" panose="02010609060101010101" pitchFamily="49" charset="-122"/>
            </a:endParaRPr>
          </a:p>
          <a:p>
            <a:endParaRPr lang="zh-CN" altLang="en-US" dirty="0" smtClean="0"/>
          </a:p>
        </p:txBody>
      </p:sp>
      <p:sp>
        <p:nvSpPr>
          <p:cNvPr id="83972" name="灯片编号占位符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7EBD8BEE-9F0A-488C-ADB3-2555DA611CCA}" type="slidenum">
              <a:rPr lang="en-US" altLang="zh-CN" sz="1200" smtClean="0"/>
            </a:fld>
            <a:endParaRPr lang="en-US" altLang="zh-CN"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8D517E79-33EA-4DD0-BCBD-24CD91D5A3B5}" type="slidenum">
              <a:rPr lang="en-US" altLang="zh-CN" smtClean="0"/>
            </a:fld>
            <a:endParaRPr lang="en-US" altLang="zh-CN" smtClean="0"/>
          </a:p>
        </p:txBody>
      </p:sp>
      <p:sp>
        <p:nvSpPr>
          <p:cNvPr id="93187" name="幻灯片图像占位符 1"/>
          <p:cNvSpPr>
            <a:spLocks noGrp="1" noRot="1" noChangeAspect="1" noChangeArrowheads="1" noTextEdit="1"/>
          </p:cNvSpPr>
          <p:nvPr>
            <p:ph type="sldImg" idx="4294967295"/>
          </p:nvPr>
        </p:nvSpPr>
        <p:spPr/>
      </p:sp>
      <p:sp>
        <p:nvSpPr>
          <p:cNvPr id="93188" name="备注占位符 2"/>
          <p:cNvSpPr>
            <a:spLocks noGrp="1" noChangeArrowheads="1"/>
          </p:cNvSpPr>
          <p:nvPr>
            <p:ph type="body" idx="4294967295"/>
          </p:nvPr>
        </p:nvSpPr>
        <p:spPr>
          <a:noFill/>
        </p:spPr>
        <p:txBody>
          <a:bodyPr/>
          <a:lstStyle/>
          <a:p>
            <a:pPr eaLnBrk="1" hangingPunct="1">
              <a:spcBef>
                <a:spcPct val="0"/>
              </a:spcBef>
            </a:pPr>
            <a:endParaRPr lang="zh-CN" altLang="zh-CN" smtClean="0"/>
          </a:p>
        </p:txBody>
      </p:sp>
      <p:sp>
        <p:nvSpPr>
          <p:cNvPr id="93189"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A77E54E0-13A2-4E2A-93C6-8FF2715F606C}"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B4B1AABC-7DED-4783-89EF-E4888CBF1A7A}" type="slidenum">
              <a:rPr lang="en-US" altLang="zh-CN" smtClean="0"/>
            </a:fld>
            <a:endParaRPr lang="en-US" altLang="zh-CN" smtClean="0"/>
          </a:p>
        </p:txBody>
      </p:sp>
      <p:sp>
        <p:nvSpPr>
          <p:cNvPr id="95235" name="幻灯片图像占位符 1"/>
          <p:cNvSpPr>
            <a:spLocks noGrp="1" noRot="1" noChangeAspect="1" noChangeArrowheads="1" noTextEdit="1"/>
          </p:cNvSpPr>
          <p:nvPr>
            <p:ph type="sldImg" idx="4294967295"/>
          </p:nvPr>
        </p:nvSpPr>
        <p:spPr/>
      </p:sp>
      <p:sp>
        <p:nvSpPr>
          <p:cNvPr id="95236" name="备注占位符 2"/>
          <p:cNvSpPr>
            <a:spLocks noGrp="1" noChangeArrowheads="1"/>
          </p:cNvSpPr>
          <p:nvPr>
            <p:ph type="body" idx="4294967295"/>
          </p:nvPr>
        </p:nvSpPr>
        <p:spPr>
          <a:noFill/>
        </p:spPr>
        <p:txBody>
          <a:bodyPr/>
          <a:lstStyle/>
          <a:p>
            <a:pPr eaLnBrk="1" hangingPunct="1">
              <a:spcBef>
                <a:spcPct val="0"/>
              </a:spcBef>
            </a:pPr>
            <a:endParaRPr lang="zh-CN" altLang="zh-CN" smtClean="0"/>
          </a:p>
        </p:txBody>
      </p:sp>
      <p:sp>
        <p:nvSpPr>
          <p:cNvPr id="95237"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4E495FD9-7144-4DCD-B9A5-81ECB4614BE6}"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362E7734-C213-483D-A8A9-0453C2AEA37A}" type="slidenum">
              <a:rPr lang="en-US" altLang="zh-CN" smtClean="0"/>
            </a:fld>
            <a:endParaRPr lang="en-US" altLang="zh-CN" smtClean="0"/>
          </a:p>
        </p:txBody>
      </p:sp>
      <p:sp>
        <p:nvSpPr>
          <p:cNvPr id="97283" name="幻灯片图像占位符 1"/>
          <p:cNvSpPr>
            <a:spLocks noGrp="1" noRot="1" noChangeAspect="1" noChangeArrowheads="1" noTextEdit="1"/>
          </p:cNvSpPr>
          <p:nvPr>
            <p:ph type="sldImg" idx="4294967295"/>
          </p:nvPr>
        </p:nvSpPr>
        <p:spPr/>
      </p:sp>
      <p:sp>
        <p:nvSpPr>
          <p:cNvPr id="97284" name="备注占位符 2"/>
          <p:cNvSpPr>
            <a:spLocks noGrp="1" noChangeArrowheads="1"/>
          </p:cNvSpPr>
          <p:nvPr>
            <p:ph type="body" idx="4294967295"/>
          </p:nvPr>
        </p:nvSpPr>
        <p:spPr>
          <a:noFill/>
        </p:spPr>
        <p:txBody>
          <a:bodyPr/>
          <a:lstStyle/>
          <a:p>
            <a:r>
              <a:rPr lang="zh-CN" altLang="zh-CN" smtClean="0"/>
              <a:t>———根据茅海建《天朝的崩溃—鸦片战争再研究》整理</a:t>
            </a:r>
            <a:endParaRPr lang="zh-CN" altLang="zh-CN" smtClean="0"/>
          </a:p>
          <a:p>
            <a:r>
              <a:rPr lang="zh-CN" altLang="zh-CN" smtClean="0"/>
              <a:t>茅海建：《天朝的崩溃—鸦片战争再研究》，上海：三联书店，</a:t>
            </a:r>
            <a:r>
              <a:rPr lang="en-US" altLang="zh-CN" smtClean="0"/>
              <a:t>2005</a:t>
            </a:r>
            <a:r>
              <a:rPr lang="zh-CN" altLang="zh-CN" smtClean="0"/>
              <a:t>年，第</a:t>
            </a:r>
            <a:r>
              <a:rPr lang="en-US" altLang="zh-CN" smtClean="0"/>
              <a:t>34-35</a:t>
            </a:r>
            <a:r>
              <a:rPr lang="zh-CN" altLang="zh-CN" smtClean="0"/>
              <a:t>。</a:t>
            </a:r>
            <a:endParaRPr lang="zh-CN" altLang="zh-CN" smtClean="0"/>
          </a:p>
          <a:p>
            <a:pPr eaLnBrk="1" hangingPunct="1">
              <a:spcBef>
                <a:spcPct val="0"/>
              </a:spcBef>
            </a:pPr>
            <a:endParaRPr lang="zh-CN" altLang="zh-CN" smtClean="0"/>
          </a:p>
        </p:txBody>
      </p:sp>
      <p:sp>
        <p:nvSpPr>
          <p:cNvPr id="97285"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95F563FB-E4E8-457E-912B-B3135FEB1120}"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515A459F-0F1A-444A-8275-1618AA60141D}" type="slidenum">
              <a:rPr lang="en-US" altLang="zh-CN" smtClean="0"/>
            </a:fld>
            <a:endParaRPr lang="en-US" altLang="zh-CN" smtClean="0"/>
          </a:p>
        </p:txBody>
      </p:sp>
      <p:sp>
        <p:nvSpPr>
          <p:cNvPr id="99331" name="幻灯片图像占位符 1"/>
          <p:cNvSpPr>
            <a:spLocks noGrp="1" noRot="1" noChangeAspect="1" noChangeArrowheads="1" noTextEdit="1"/>
          </p:cNvSpPr>
          <p:nvPr>
            <p:ph type="sldImg" idx="4294967295"/>
          </p:nvPr>
        </p:nvSpPr>
        <p:spPr/>
      </p:sp>
      <p:sp>
        <p:nvSpPr>
          <p:cNvPr id="99332" name="备注占位符 2"/>
          <p:cNvSpPr>
            <a:spLocks noGrp="1" noChangeArrowheads="1"/>
          </p:cNvSpPr>
          <p:nvPr>
            <p:ph type="body" idx="4294967295"/>
          </p:nvPr>
        </p:nvSpPr>
        <p:spPr>
          <a:noFill/>
        </p:spPr>
        <p:txBody>
          <a:bodyPr/>
          <a:lstStyle/>
          <a:p>
            <a:pPr eaLnBrk="1" hangingPunct="1">
              <a:spcBef>
                <a:spcPct val="0"/>
              </a:spcBef>
            </a:pPr>
            <a:endParaRPr lang="zh-CN" altLang="zh-CN" smtClean="0"/>
          </a:p>
        </p:txBody>
      </p:sp>
      <p:sp>
        <p:nvSpPr>
          <p:cNvPr id="99333"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8FB711FF-4972-43CB-8FCE-06986D6342DC}"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029666CB-4394-4EAF-9B7B-453C2F3F1C63}" type="slidenum">
              <a:rPr lang="en-US" altLang="zh-CN" smtClean="0"/>
            </a:fld>
            <a:endParaRPr lang="en-US" altLang="zh-CN" smtClean="0"/>
          </a:p>
        </p:txBody>
      </p:sp>
      <p:sp>
        <p:nvSpPr>
          <p:cNvPr id="89091" name="幻灯片图像占位符 1"/>
          <p:cNvSpPr>
            <a:spLocks noGrp="1" noRot="1" noChangeAspect="1" noChangeArrowheads="1" noTextEdit="1"/>
          </p:cNvSpPr>
          <p:nvPr>
            <p:ph type="sldImg" idx="4294967295"/>
          </p:nvPr>
        </p:nvSpPr>
        <p:spPr/>
      </p:sp>
      <p:sp>
        <p:nvSpPr>
          <p:cNvPr id="89092" name="备注占位符 2"/>
          <p:cNvSpPr>
            <a:spLocks noGrp="1" noChangeArrowheads="1"/>
          </p:cNvSpPr>
          <p:nvPr>
            <p:ph type="body" idx="4294967295"/>
          </p:nvPr>
        </p:nvSpPr>
        <p:spPr/>
        <p:txBody>
          <a:bodyPr/>
          <a:lstStyle/>
          <a:p>
            <a:pPr eaLnBrk="1" hangingPunct="1">
              <a:spcBef>
                <a:spcPct val="0"/>
              </a:spcBef>
            </a:pPr>
            <a:endParaRPr lang="zh-CN" altLang="zh-CN" smtClean="0"/>
          </a:p>
        </p:txBody>
      </p:sp>
      <p:sp>
        <p:nvSpPr>
          <p:cNvPr id="89093"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FD9B9D22-BEF1-49D9-8B17-A84374746DA3}"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22A33F16-5348-447B-A77F-A606FEB12014}" type="slidenum">
              <a:rPr lang="en-US" altLang="zh-CN" smtClean="0"/>
            </a:fld>
            <a:endParaRPr lang="en-US" altLang="zh-CN" smtClean="0"/>
          </a:p>
        </p:txBody>
      </p:sp>
      <p:sp>
        <p:nvSpPr>
          <p:cNvPr id="91139" name="幻灯片图像占位符 1"/>
          <p:cNvSpPr>
            <a:spLocks noGrp="1" noRot="1" noChangeAspect="1" noChangeArrowheads="1" noTextEdit="1"/>
          </p:cNvSpPr>
          <p:nvPr>
            <p:ph type="sldImg" idx="4294967295"/>
          </p:nvPr>
        </p:nvSpPr>
        <p:spPr/>
      </p:sp>
      <p:sp>
        <p:nvSpPr>
          <p:cNvPr id="91140" name="备注占位符 2"/>
          <p:cNvSpPr>
            <a:spLocks noGrp="1" noChangeArrowheads="1"/>
          </p:cNvSpPr>
          <p:nvPr>
            <p:ph type="body" idx="4294967295"/>
          </p:nvPr>
        </p:nvSpPr>
        <p:spPr/>
        <p:txBody>
          <a:bodyPr/>
          <a:lstStyle/>
          <a:p>
            <a:pPr eaLnBrk="1" hangingPunct="1">
              <a:spcBef>
                <a:spcPct val="0"/>
              </a:spcBef>
            </a:pPr>
            <a:endParaRPr lang="zh-CN" altLang="zh-CN" smtClean="0"/>
          </a:p>
        </p:txBody>
      </p:sp>
      <p:sp>
        <p:nvSpPr>
          <p:cNvPr id="91141"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63F25F9D-6CC7-4308-91A5-2642DE145FF6}"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17639A51-3F7B-45A3-93A9-8939C1AB00A7}" type="slidenum">
              <a:rPr lang="en-US" altLang="zh-CN" smtClean="0"/>
            </a:fld>
            <a:endParaRPr lang="en-US" altLang="zh-CN" smtClean="0"/>
          </a:p>
        </p:txBody>
      </p:sp>
      <p:sp>
        <p:nvSpPr>
          <p:cNvPr id="93187" name="幻灯片图像占位符 1"/>
          <p:cNvSpPr>
            <a:spLocks noGrp="1" noRot="1" noChangeAspect="1" noChangeArrowheads="1" noTextEdit="1"/>
          </p:cNvSpPr>
          <p:nvPr>
            <p:ph type="sldImg" idx="4294967295"/>
          </p:nvPr>
        </p:nvSpPr>
        <p:spPr/>
      </p:sp>
      <p:sp>
        <p:nvSpPr>
          <p:cNvPr id="93188" name="备注占位符 2"/>
          <p:cNvSpPr>
            <a:spLocks noGrp="1" noChangeArrowheads="1"/>
          </p:cNvSpPr>
          <p:nvPr>
            <p:ph type="body" idx="4294967295"/>
          </p:nvPr>
        </p:nvSpPr>
        <p:spPr/>
        <p:txBody>
          <a:bodyPr/>
          <a:lstStyle/>
          <a:p>
            <a:pPr eaLnBrk="1" hangingPunct="1">
              <a:spcBef>
                <a:spcPct val="0"/>
              </a:spcBef>
            </a:pPr>
            <a:endParaRPr lang="zh-CN" altLang="zh-CN" smtClean="0"/>
          </a:p>
        </p:txBody>
      </p:sp>
      <p:sp>
        <p:nvSpPr>
          <p:cNvPr id="93189"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F612F07C-43EE-4D9B-B3BF-99C6C42100BF}"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28AF3A7A-65CF-4FC3-8881-622A2785C51C}" type="slidenum">
              <a:rPr lang="en-US" altLang="zh-CN" smtClean="0"/>
            </a:fld>
            <a:endParaRPr lang="en-US" altLang="zh-CN" smtClean="0"/>
          </a:p>
        </p:txBody>
      </p:sp>
      <p:sp>
        <p:nvSpPr>
          <p:cNvPr id="95235" name="幻灯片图像占位符 1"/>
          <p:cNvSpPr>
            <a:spLocks noGrp="1" noRot="1" noChangeAspect="1" noChangeArrowheads="1" noTextEdit="1"/>
          </p:cNvSpPr>
          <p:nvPr>
            <p:ph type="sldImg" idx="4294967295"/>
          </p:nvPr>
        </p:nvSpPr>
        <p:spPr/>
      </p:sp>
      <p:sp>
        <p:nvSpPr>
          <p:cNvPr id="95236" name="备注占位符 2"/>
          <p:cNvSpPr>
            <a:spLocks noGrp="1" noChangeArrowheads="1"/>
          </p:cNvSpPr>
          <p:nvPr>
            <p:ph type="body" idx="4294967295"/>
          </p:nvPr>
        </p:nvSpPr>
        <p:spPr/>
        <p:txBody>
          <a:bodyPr/>
          <a:lstStyle/>
          <a:p>
            <a:pPr eaLnBrk="1" hangingPunct="1">
              <a:spcBef>
                <a:spcPct val="0"/>
              </a:spcBef>
            </a:pPr>
            <a:endParaRPr lang="zh-CN" altLang="zh-CN" smtClean="0"/>
          </a:p>
        </p:txBody>
      </p:sp>
      <p:sp>
        <p:nvSpPr>
          <p:cNvPr id="95237"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7541B03A-F484-4B2A-903B-765053E69F45}"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BFFE3C3D-863F-449C-B8FA-DD1C8D23F700}" type="slidenum">
              <a:rPr lang="en-US" altLang="zh-CN" smtClean="0"/>
            </a:fld>
            <a:endParaRPr lang="en-US" altLang="zh-CN" smtClean="0"/>
          </a:p>
        </p:txBody>
      </p:sp>
      <p:sp>
        <p:nvSpPr>
          <p:cNvPr id="97283" name="幻灯片图像占位符 1"/>
          <p:cNvSpPr>
            <a:spLocks noGrp="1" noRot="1" noChangeAspect="1" noChangeArrowheads="1" noTextEdit="1"/>
          </p:cNvSpPr>
          <p:nvPr>
            <p:ph type="sldImg" idx="4294967295"/>
          </p:nvPr>
        </p:nvSpPr>
        <p:spPr/>
      </p:sp>
      <p:sp>
        <p:nvSpPr>
          <p:cNvPr id="97284" name="备注占位符 2"/>
          <p:cNvSpPr>
            <a:spLocks noGrp="1" noChangeArrowheads="1"/>
          </p:cNvSpPr>
          <p:nvPr>
            <p:ph type="body" idx="4294967295"/>
          </p:nvPr>
        </p:nvSpPr>
        <p:spPr/>
        <p:txBody>
          <a:bodyPr/>
          <a:lstStyle/>
          <a:p>
            <a:pPr eaLnBrk="1" hangingPunct="1">
              <a:spcBef>
                <a:spcPct val="0"/>
              </a:spcBef>
            </a:pPr>
            <a:endParaRPr lang="zh-CN" altLang="zh-CN" smtClean="0"/>
          </a:p>
        </p:txBody>
      </p:sp>
      <p:sp>
        <p:nvSpPr>
          <p:cNvPr id="97285"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939C4DC1-DF43-4C47-8F0E-34068AB50433}"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1CAF3DBD-C3D7-4513-B1DF-8D464684B57D}" type="slidenum">
              <a:rPr lang="en-US" altLang="zh-CN" smtClean="0"/>
            </a:fld>
            <a:endParaRPr lang="en-US" altLang="zh-CN" smtClean="0"/>
          </a:p>
        </p:txBody>
      </p:sp>
      <p:sp>
        <p:nvSpPr>
          <p:cNvPr id="99331" name="幻灯片图像占位符 1"/>
          <p:cNvSpPr>
            <a:spLocks noGrp="1" noRot="1" noChangeAspect="1" noChangeArrowheads="1" noTextEdit="1"/>
          </p:cNvSpPr>
          <p:nvPr>
            <p:ph type="sldImg" idx="4294967295"/>
          </p:nvPr>
        </p:nvSpPr>
        <p:spPr/>
      </p:sp>
      <p:sp>
        <p:nvSpPr>
          <p:cNvPr id="99332" name="备注占位符 2"/>
          <p:cNvSpPr>
            <a:spLocks noGrp="1" noChangeArrowheads="1"/>
          </p:cNvSpPr>
          <p:nvPr>
            <p:ph type="body" idx="4294967295"/>
          </p:nvPr>
        </p:nvSpPr>
        <p:spPr/>
        <p:txBody>
          <a:bodyPr/>
          <a:lstStyle/>
          <a:p>
            <a:pPr eaLnBrk="1" hangingPunct="1">
              <a:spcBef>
                <a:spcPct val="0"/>
              </a:spcBef>
            </a:pPr>
            <a:endParaRPr lang="zh-CN" altLang="zh-CN" smtClean="0"/>
          </a:p>
        </p:txBody>
      </p:sp>
      <p:sp>
        <p:nvSpPr>
          <p:cNvPr id="99333"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DBB0183C-44B6-499F-A33C-EB95DBCDF594}"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日期占位符 3"/>
          <p:cNvSpPr>
            <a:spLocks noGrp="1"/>
          </p:cNvSpPr>
          <p:nvPr>
            <p:ph type="dt" idx="10"/>
          </p:nvPr>
        </p:nvSpPr>
        <p:spPr/>
        <p:txBody>
          <a:bodyPr/>
          <a:lstStyle/>
          <a:p>
            <a:pPr>
              <a:defRPr/>
            </a:pPr>
            <a:fld id="{84DDFD47-095D-4C17-85A1-06E7923902C8}" type="datetime1">
              <a:rPr lang="zh-CN" altLang="en-US" smtClean="0"/>
            </a:fld>
            <a:endParaRPr lang="zh-CN" altLang="en-US" sz="1200"/>
          </a:p>
        </p:txBody>
      </p:sp>
      <p:sp>
        <p:nvSpPr>
          <p:cNvPr id="5" name="灯片编号占位符 4"/>
          <p:cNvSpPr>
            <a:spLocks noGrp="1"/>
          </p:cNvSpPr>
          <p:nvPr>
            <p:ph type="sldNum" sz="quarter" idx="11"/>
          </p:nvPr>
        </p:nvSpPr>
        <p:spPr/>
        <p:txBody>
          <a:bodyPr/>
          <a:lstStyle/>
          <a:p>
            <a:pPr>
              <a:defRPr/>
            </a:pPr>
            <a:fld id="{143A46D2-C0D2-420B-A105-0353EC87E339}" type="slidenum">
              <a:rPr lang="zh-CN" altLang="en-US" smtClean="0"/>
            </a:fld>
            <a:endParaRPr lang="zh-CN"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D89122E7-30BE-4DCA-9D53-FC570FA87FF4}" type="slidenum">
              <a:rPr lang="en-US" altLang="zh-CN" smtClean="0"/>
            </a:fld>
            <a:endParaRPr lang="en-US" altLang="zh-CN" smtClean="0"/>
          </a:p>
        </p:txBody>
      </p:sp>
      <p:sp>
        <p:nvSpPr>
          <p:cNvPr id="101379" name="幻灯片图像占位符 1"/>
          <p:cNvSpPr>
            <a:spLocks noGrp="1" noRot="1" noChangeAspect="1" noChangeArrowheads="1" noTextEdit="1"/>
          </p:cNvSpPr>
          <p:nvPr>
            <p:ph type="sldImg" idx="4294967295"/>
          </p:nvPr>
        </p:nvSpPr>
        <p:spPr/>
      </p:sp>
      <p:sp>
        <p:nvSpPr>
          <p:cNvPr id="101380" name="备注占位符 2"/>
          <p:cNvSpPr>
            <a:spLocks noGrp="1" noChangeArrowheads="1"/>
          </p:cNvSpPr>
          <p:nvPr>
            <p:ph type="body" idx="4294967295"/>
          </p:nvPr>
        </p:nvSpPr>
        <p:spPr/>
        <p:txBody>
          <a:bodyPr/>
          <a:lstStyle/>
          <a:p>
            <a:pPr eaLnBrk="1" hangingPunct="1">
              <a:spcBef>
                <a:spcPct val="0"/>
              </a:spcBef>
            </a:pPr>
            <a:endParaRPr lang="zh-CN" altLang="zh-CN" smtClean="0"/>
          </a:p>
        </p:txBody>
      </p:sp>
      <p:sp>
        <p:nvSpPr>
          <p:cNvPr id="101381"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8BA6971E-2F1A-4E4B-B2D4-9509A93345C1}"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B334F943-AE40-433F-B073-6DADB75965CB}" type="slidenum">
              <a:rPr lang="en-US" altLang="zh-CN" smtClean="0"/>
            </a:fld>
            <a:endParaRPr lang="en-US" altLang="zh-CN" smtClean="0"/>
          </a:p>
        </p:txBody>
      </p:sp>
      <p:sp>
        <p:nvSpPr>
          <p:cNvPr id="103427" name="幻灯片图像占位符 1"/>
          <p:cNvSpPr>
            <a:spLocks noGrp="1" noRot="1" noChangeAspect="1" noChangeArrowheads="1" noTextEdit="1"/>
          </p:cNvSpPr>
          <p:nvPr>
            <p:ph type="sldImg" idx="4294967295"/>
          </p:nvPr>
        </p:nvSpPr>
        <p:spPr/>
      </p:sp>
      <p:sp>
        <p:nvSpPr>
          <p:cNvPr id="103428" name="备注占位符 2"/>
          <p:cNvSpPr>
            <a:spLocks noGrp="1" noChangeArrowheads="1"/>
          </p:cNvSpPr>
          <p:nvPr>
            <p:ph type="body" idx="4294967295"/>
          </p:nvPr>
        </p:nvSpPr>
        <p:spPr/>
        <p:txBody>
          <a:bodyPr/>
          <a:lstStyle/>
          <a:p>
            <a:pPr eaLnBrk="1" hangingPunct="1">
              <a:spcBef>
                <a:spcPct val="0"/>
              </a:spcBef>
            </a:pPr>
            <a:endParaRPr lang="zh-CN" altLang="zh-CN" smtClean="0"/>
          </a:p>
        </p:txBody>
      </p:sp>
      <p:sp>
        <p:nvSpPr>
          <p:cNvPr id="103429"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DA561219-DBD9-47D7-B44E-B87FC460341B}"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4CA223B-C9B7-4905-B8D6-D6D852456F0C}" type="slidenum">
              <a:rPr lang="en-US" altLang="zh-CN" smtClean="0"/>
            </a:fld>
            <a:endParaRPr lang="en-US" altLang="zh-CN" smtClean="0"/>
          </a:p>
        </p:txBody>
      </p:sp>
      <p:sp>
        <p:nvSpPr>
          <p:cNvPr id="140290" name="Rectangle 2"/>
          <p:cNvSpPr>
            <a:spLocks noGrp="1" noRot="1" noChangeAspect="1" noChangeArrowheads="1" noTextEdit="1"/>
          </p:cNvSpPr>
          <p:nvPr>
            <p:ph type="sldImg" idx="4294967295"/>
          </p:nvPr>
        </p:nvSpPr>
        <p:spPr/>
      </p:sp>
      <p:sp>
        <p:nvSpPr>
          <p:cNvPr id="140291" name="Rectangle 3"/>
          <p:cNvSpPr>
            <a:spLocks noGrp="1" noChangeArrowheads="1"/>
          </p:cNvSpPr>
          <p:nvPr>
            <p:ph type="body" idx="4294967295"/>
          </p:nvPr>
        </p:nvSpPr>
        <p:spPr/>
        <p:txBody>
          <a:bodyPr/>
          <a:lstStyle/>
          <a:p>
            <a:pPr eaLnBrk="1" hangingPunct="1"/>
            <a:r>
              <a:rPr lang="en-US" altLang="zh-CN" sz="1400" b="1" smtClean="0"/>
              <a:t>“</a:t>
            </a:r>
            <a:r>
              <a:rPr lang="zh-CN" altLang="en-US" sz="1400" b="1" smtClean="0"/>
              <a:t>孔子长着白种人常有的络腮胡，读拉丁文格式的书，服饰是古希腊流行款式，站在纯罗马风格的教堂里”，孔子有可能穿外国人的衣服，读外国人的</a:t>
            </a:r>
            <a:r>
              <a:rPr lang="en-US" altLang="zh-CN" sz="1400" b="1" smtClean="0"/>
              <a:t>《</a:t>
            </a:r>
            <a:r>
              <a:rPr lang="zh-CN" altLang="en-US" sz="1400" b="1" smtClean="0"/>
              <a:t>圣经</a:t>
            </a:r>
            <a:r>
              <a:rPr lang="en-US" altLang="zh-CN" sz="1400" b="1" smtClean="0"/>
              <a:t>》</a:t>
            </a:r>
            <a:r>
              <a:rPr lang="zh-CN" altLang="en-US" sz="1400" b="1" smtClean="0"/>
              <a:t>吗？</a:t>
            </a:r>
            <a:endParaRPr lang="zh-CN" altLang="en-US" sz="1400" b="1"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p:sp>
      <p:sp>
        <p:nvSpPr>
          <p:cNvPr id="84995"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4996" name="页眉占位符 3"/>
          <p:cNvSpPr>
            <a:spLocks noGrp="1"/>
          </p:cNvSpPr>
          <p:nvPr>
            <p:ph type="hdr" sz="quarter" idx="429496729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mtClean="0"/>
              <a:t>此处添加页眉信息</a:t>
            </a:r>
            <a:endParaRPr lang="zh-CN" altLang="en-US" smtClean="0"/>
          </a:p>
        </p:txBody>
      </p:sp>
      <p:sp>
        <p:nvSpPr>
          <p:cNvPr id="84997" name="日期占位符 4"/>
          <p:cNvSpPr>
            <a:spLocks noGrp="1"/>
          </p:cNvSpPr>
          <p:nvPr>
            <p:ph type="dt" sz="quarter" idx="1"/>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D83898DE-F463-4958-94D2-8F2DCB862D24}" type="datetime1">
              <a:rPr lang="zh-CN" altLang="en-US" smtClean="0"/>
            </a:fld>
            <a:endParaRPr lang="zh-CN" altLang="en-US" smtClean="0"/>
          </a:p>
        </p:txBody>
      </p:sp>
      <p:sp>
        <p:nvSpPr>
          <p:cNvPr id="84998" name="页脚占位符 5"/>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mtClean="0"/>
              <a:t>此处添加页脚信息</a:t>
            </a:r>
            <a:endParaRPr lang="zh-CN" altLang="en-US" smtClean="0"/>
          </a:p>
        </p:txBody>
      </p:sp>
      <p:sp>
        <p:nvSpPr>
          <p:cNvPr id="84999" name="灯片编号占位符 6"/>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mtClean="0"/>
              <a:t>第 </a:t>
            </a:r>
            <a:fld id="{479F4FDE-D8BD-485D-8E93-C38509D0037A}" type="slidenum">
              <a:rPr lang="zh-CN" altLang="en-US" smtClean="0"/>
            </a:fld>
            <a:r>
              <a:rPr lang="zh-CN" altLang="en-US" smtClean="0"/>
              <a:t> 页</a:t>
            </a:r>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7042" name="幻灯片图像占位符 1"/>
          <p:cNvSpPr>
            <a:spLocks noGrp="1" noRot="1" noChangeAspect="1" noChangeArrowheads="1" noTextEdit="1"/>
          </p:cNvSpPr>
          <p:nvPr>
            <p:ph type="sldImg" idx="4294967295"/>
          </p:nvPr>
        </p:nvSpPr>
        <p:spPr>
          <a:xfrm>
            <a:off x="-6942138" y="0"/>
            <a:ext cx="13887451" cy="7812088"/>
          </a:xfrm>
          <a:extLst>
            <a:ext uri="{91240B29-F687-4F45-9708-019B960494DF}">
              <a14:hiddenLine xmlns:a14="http://schemas.microsoft.com/office/drawing/2010/main" w="12700">
                <a:solidFill>
                  <a:srgbClr val="000000"/>
                </a:solidFill>
                <a:miter lim="800000"/>
                <a:headEnd/>
                <a:tailEnd/>
              </a14:hiddenLine>
            </a:ext>
          </a:extLst>
        </p:spPr>
      </p:sp>
      <p:sp>
        <p:nvSpPr>
          <p:cNvPr id="87043" name="备注占位符 2"/>
          <p:cNvSpPr>
            <a:spLocks noGrp="1" noRot="1" noChangeAspect="1" noChangeArrowheads="1"/>
          </p:cNvSpPr>
          <p:nvPr>
            <p:ph type="body" idx="1"/>
          </p:nvPr>
        </p:nvSpPr>
        <p:spPr bwMode="auto">
          <a:xfrm>
            <a:off x="838200" y="1825625"/>
            <a:ext cx="10515600" cy="4351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fld id="{5C6347DB-B2B9-40C0-8C16-E43F295B11D4}" type="slidenum">
              <a:rPr lang="en-US" altLang="zh-CN" sz="1200" b="0" smtClean="0">
                <a:solidFill>
                  <a:schemeClr val="tx1"/>
                </a:solidFill>
                <a:latin typeface="Arial" panose="020B0604020202020204" pitchFamily="34" charset="0"/>
                <a:ea typeface="宋体" panose="02010600030101010101" pitchFamily="2" charset="-122"/>
              </a:rPr>
            </a:fld>
            <a:endParaRPr lang="en-US" altLang="zh-CN" sz="1200" b="0" smtClean="0">
              <a:solidFill>
                <a:schemeClr val="tx1"/>
              </a:solidFill>
              <a:latin typeface="Arial" panose="020B0604020202020204" pitchFamily="34" charset="0"/>
              <a:ea typeface="宋体" panose="02010600030101010101" pitchFamily="2" charset="-122"/>
            </a:endParaRPr>
          </a:p>
        </p:txBody>
      </p:sp>
      <p:sp>
        <p:nvSpPr>
          <p:cNvPr id="168963" name="幻灯片图像占位符 1"/>
          <p:cNvSpPr>
            <a:spLocks noGrp="1" noRot="1" noChangeAspect="1" noTextEdit="1"/>
          </p:cNvSpPr>
          <p:nvPr>
            <p:ph type="sldImg"/>
          </p:nvPr>
        </p:nvSpPr>
        <p:spPr/>
      </p:sp>
      <p:sp>
        <p:nvSpPr>
          <p:cNvPr id="168964" name="备注占位符 2"/>
          <p:cNvSpPr>
            <a:spLocks noGrp="1"/>
          </p:cNvSpPr>
          <p:nvPr>
            <p:ph type="body" idx="1"/>
          </p:nvPr>
        </p:nvSpPr>
        <p:spPr>
          <a:xfrm>
            <a:off x="685800" y="4343400"/>
            <a:ext cx="5486400" cy="4114800"/>
          </a:xfrm>
          <a:prstGeom prst="rect">
            <a:avLst/>
          </a:prstGeom>
          <a:noFill/>
        </p:spPr>
        <p:txBody>
          <a:bodyPr/>
          <a:lstStyle/>
          <a:p>
            <a:pPr eaLnBrk="1" hangingPunct="1">
              <a:spcBef>
                <a:spcPct val="0"/>
              </a:spcBef>
            </a:pPr>
            <a:endParaRPr lang="zh-CN" altLang="zh-CN" smtClean="0"/>
          </a:p>
        </p:txBody>
      </p:sp>
      <p:sp>
        <p:nvSpPr>
          <p:cNvPr id="168965" name="灯片编号占位符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algn="r" eaLnBrk="1" hangingPunct="1"/>
            <a:fld id="{74D2544F-D57C-445D-9B55-7F17DD99779A}" type="slidenum">
              <a:rPr lang="en-US" altLang="zh-CN" sz="1200" b="0">
                <a:solidFill>
                  <a:schemeClr val="tx1"/>
                </a:solidFill>
                <a:latin typeface="Calibri" panose="020F0502020204030204" pitchFamily="34" charset="0"/>
                <a:ea typeface="宋体" panose="02010600030101010101" pitchFamily="2" charset="-122"/>
              </a:rPr>
            </a:fld>
            <a:endParaRPr lang="en-US" altLang="zh-CN" sz="1200" b="0">
              <a:solidFill>
                <a:schemeClr val="tx1"/>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fld id="{BF5B463F-E7F6-48E4-99D9-87D01C43C39F}" type="slidenum">
              <a:rPr lang="en-US" altLang="zh-CN" sz="1200" b="0" smtClean="0">
                <a:solidFill>
                  <a:schemeClr val="tx1"/>
                </a:solidFill>
                <a:latin typeface="Arial" panose="020B0604020202020204" pitchFamily="34" charset="0"/>
                <a:ea typeface="宋体" panose="02010600030101010101" pitchFamily="2" charset="-122"/>
              </a:rPr>
            </a:fld>
            <a:endParaRPr lang="en-US" altLang="zh-CN" sz="1200" b="0" smtClean="0">
              <a:solidFill>
                <a:schemeClr val="tx1"/>
              </a:solidFill>
              <a:latin typeface="Arial" panose="020B0604020202020204" pitchFamily="34" charset="0"/>
              <a:ea typeface="宋体" panose="02010600030101010101" pitchFamily="2" charset="-122"/>
            </a:endParaRPr>
          </a:p>
        </p:txBody>
      </p:sp>
      <p:sp>
        <p:nvSpPr>
          <p:cNvPr id="171011" name="幻灯片图像占位符 1"/>
          <p:cNvSpPr>
            <a:spLocks noGrp="1" noRot="1" noChangeAspect="1" noTextEdit="1"/>
          </p:cNvSpPr>
          <p:nvPr>
            <p:ph type="sldImg"/>
          </p:nvPr>
        </p:nvSpPr>
        <p:spPr/>
      </p:sp>
      <p:sp>
        <p:nvSpPr>
          <p:cNvPr id="171012" name="备注占位符 2"/>
          <p:cNvSpPr>
            <a:spLocks noGrp="1"/>
          </p:cNvSpPr>
          <p:nvPr>
            <p:ph type="body" idx="1"/>
          </p:nvPr>
        </p:nvSpPr>
        <p:spPr>
          <a:xfrm>
            <a:off x="685800" y="4343400"/>
            <a:ext cx="5486400" cy="4114800"/>
          </a:xfrm>
          <a:prstGeom prst="rect">
            <a:avLst/>
          </a:prstGeom>
          <a:noFill/>
        </p:spPr>
        <p:txBody>
          <a:bodyPr/>
          <a:lstStyle/>
          <a:p>
            <a:pPr eaLnBrk="1" hangingPunct="1">
              <a:spcBef>
                <a:spcPct val="0"/>
              </a:spcBef>
            </a:pPr>
            <a:r>
              <a:rPr lang="zh-CN" altLang="zh-CN" smtClean="0">
                <a:latin typeface="仿宋" panose="02010609060101010101" pitchFamily="49" charset="-122"/>
                <a:ea typeface="仿宋" panose="02010609060101010101" pitchFamily="49" charset="-122"/>
              </a:rPr>
              <a:t>——王奇生 《革命与反革命——社会文化视野下的国民政治》 </a:t>
            </a:r>
            <a:r>
              <a:rPr lang="en-US" altLang="zh-CN" smtClean="0">
                <a:latin typeface="仿宋" panose="02010609060101010101" pitchFamily="49" charset="-122"/>
                <a:ea typeface="仿宋" panose="02010609060101010101" pitchFamily="49" charset="-122"/>
              </a:rPr>
              <a:t>2010</a:t>
            </a:r>
            <a:r>
              <a:rPr lang="zh-CN" altLang="zh-CN" smtClean="0">
                <a:latin typeface="仿宋" panose="02010609060101010101" pitchFamily="49" charset="-122"/>
                <a:ea typeface="仿宋" panose="02010609060101010101" pitchFamily="49" charset="-122"/>
              </a:rPr>
              <a:t>年</a:t>
            </a:r>
            <a:endParaRPr lang="zh-CN" altLang="zh-CN" smtClean="0"/>
          </a:p>
        </p:txBody>
      </p:sp>
      <p:sp>
        <p:nvSpPr>
          <p:cNvPr id="171013" name="灯片编号占位符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algn="r" eaLnBrk="1" hangingPunct="1"/>
            <a:fld id="{B9B77E9C-40DB-4763-BDF9-C194AE3EC08C}" type="slidenum">
              <a:rPr lang="en-US" altLang="zh-CN" sz="1200" b="0">
                <a:solidFill>
                  <a:schemeClr val="tx1"/>
                </a:solidFill>
                <a:latin typeface="Calibri" panose="020F0502020204030204" pitchFamily="34" charset="0"/>
                <a:ea typeface="宋体" panose="02010600030101010101" pitchFamily="2" charset="-122"/>
              </a:rPr>
            </a:fld>
            <a:endParaRPr lang="en-US" altLang="zh-CN" sz="1200" b="0">
              <a:solidFill>
                <a:schemeClr val="tx1"/>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fld id="{2AC13C98-C70A-49FA-83C6-6F8C45108BDB}" type="slidenum">
              <a:rPr lang="en-US" altLang="zh-CN" sz="1200" b="0" smtClean="0">
                <a:solidFill>
                  <a:schemeClr val="tx1"/>
                </a:solidFill>
                <a:latin typeface="Arial" panose="020B0604020202020204" pitchFamily="34" charset="0"/>
                <a:ea typeface="宋体" panose="02010600030101010101" pitchFamily="2" charset="-122"/>
              </a:rPr>
            </a:fld>
            <a:endParaRPr lang="en-US" altLang="zh-CN" sz="1200" b="0" smtClean="0">
              <a:solidFill>
                <a:schemeClr val="tx1"/>
              </a:solidFill>
              <a:latin typeface="Arial" panose="020B0604020202020204" pitchFamily="34" charset="0"/>
              <a:ea typeface="宋体" panose="02010600030101010101" pitchFamily="2" charset="-122"/>
            </a:endParaRPr>
          </a:p>
        </p:txBody>
      </p:sp>
      <p:sp>
        <p:nvSpPr>
          <p:cNvPr id="172035" name="幻灯片图像占位符 1"/>
          <p:cNvSpPr>
            <a:spLocks noGrp="1" noRot="1" noChangeAspect="1" noTextEdit="1"/>
          </p:cNvSpPr>
          <p:nvPr>
            <p:ph type="sldImg"/>
          </p:nvPr>
        </p:nvSpPr>
        <p:spPr/>
      </p:sp>
      <p:sp>
        <p:nvSpPr>
          <p:cNvPr id="172036" name="备注占位符 2"/>
          <p:cNvSpPr>
            <a:spLocks noGrp="1"/>
          </p:cNvSpPr>
          <p:nvPr>
            <p:ph type="body" idx="1"/>
          </p:nvPr>
        </p:nvSpPr>
        <p:spPr>
          <a:xfrm>
            <a:off x="685800" y="4343400"/>
            <a:ext cx="5486400" cy="4114800"/>
          </a:xfrm>
          <a:prstGeom prst="rect">
            <a:avLst/>
          </a:prstGeom>
          <a:noFill/>
        </p:spPr>
        <p:txBody>
          <a:bodyPr/>
          <a:lstStyle/>
          <a:p>
            <a:pPr eaLnBrk="1" hangingPunct="1">
              <a:spcBef>
                <a:spcPct val="0"/>
              </a:spcBef>
            </a:pPr>
            <a:r>
              <a:rPr lang="zh-CN" altLang="zh-CN" smtClean="0">
                <a:latin typeface="仿宋" panose="02010609060101010101" pitchFamily="49" charset="-122"/>
                <a:ea typeface="仿宋" panose="02010609060101010101" pitchFamily="49" charset="-122"/>
              </a:rPr>
              <a:t>——王奇生 《革命与反革命——社会文化视野下的国民政治》 </a:t>
            </a:r>
            <a:r>
              <a:rPr lang="en-US" altLang="zh-CN" smtClean="0">
                <a:latin typeface="仿宋" panose="02010609060101010101" pitchFamily="49" charset="-122"/>
                <a:ea typeface="仿宋" panose="02010609060101010101" pitchFamily="49" charset="-122"/>
              </a:rPr>
              <a:t>2010</a:t>
            </a:r>
            <a:r>
              <a:rPr lang="zh-CN" altLang="zh-CN" smtClean="0">
                <a:latin typeface="仿宋" panose="02010609060101010101" pitchFamily="49" charset="-122"/>
                <a:ea typeface="仿宋" panose="02010609060101010101" pitchFamily="49" charset="-122"/>
              </a:rPr>
              <a:t>年</a:t>
            </a:r>
            <a:endParaRPr lang="zh-CN" altLang="zh-CN" smtClean="0"/>
          </a:p>
        </p:txBody>
      </p:sp>
      <p:sp>
        <p:nvSpPr>
          <p:cNvPr id="172037" name="灯片编号占位符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algn="r" eaLnBrk="1" hangingPunct="1"/>
            <a:fld id="{AAAEEA93-D30F-4767-99D1-9BACE0B972E7}" type="slidenum">
              <a:rPr lang="en-US" altLang="zh-CN" sz="1200" b="0">
                <a:solidFill>
                  <a:schemeClr val="tx1"/>
                </a:solidFill>
                <a:latin typeface="Calibri" panose="020F0502020204030204" pitchFamily="34" charset="0"/>
                <a:ea typeface="宋体" panose="02010600030101010101" pitchFamily="2" charset="-122"/>
              </a:rPr>
            </a:fld>
            <a:endParaRPr lang="en-US" altLang="zh-CN" sz="1200" b="0">
              <a:solidFill>
                <a:schemeClr val="tx1"/>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fld id="{F45F9BA4-7B66-4B06-899A-7E08F89E91BB}" type="slidenum">
              <a:rPr lang="en-US" altLang="zh-CN" sz="1200" b="0" smtClean="0">
                <a:solidFill>
                  <a:schemeClr val="tx1"/>
                </a:solidFill>
                <a:latin typeface="Arial" panose="020B0604020202020204" pitchFamily="34" charset="0"/>
                <a:ea typeface="宋体" panose="02010600030101010101" pitchFamily="2" charset="-122"/>
              </a:rPr>
            </a:fld>
            <a:endParaRPr lang="en-US" altLang="zh-CN" sz="1200" b="0" smtClean="0">
              <a:solidFill>
                <a:schemeClr val="tx1"/>
              </a:solidFill>
              <a:latin typeface="Arial" panose="020B0604020202020204" pitchFamily="34" charset="0"/>
              <a:ea typeface="宋体" panose="02010600030101010101" pitchFamily="2" charset="-122"/>
            </a:endParaRPr>
          </a:p>
        </p:txBody>
      </p:sp>
      <p:sp>
        <p:nvSpPr>
          <p:cNvPr id="173059" name="幻灯片图像占位符 1"/>
          <p:cNvSpPr>
            <a:spLocks noGrp="1" noRot="1" noChangeAspect="1" noTextEdit="1"/>
          </p:cNvSpPr>
          <p:nvPr>
            <p:ph type="sldImg"/>
          </p:nvPr>
        </p:nvSpPr>
        <p:spPr/>
      </p:sp>
      <p:sp>
        <p:nvSpPr>
          <p:cNvPr id="173060" name="备注占位符 2"/>
          <p:cNvSpPr>
            <a:spLocks noGrp="1"/>
          </p:cNvSpPr>
          <p:nvPr>
            <p:ph type="body" idx="1"/>
          </p:nvPr>
        </p:nvSpPr>
        <p:spPr>
          <a:xfrm>
            <a:off x="685800" y="4343400"/>
            <a:ext cx="5486400" cy="4114800"/>
          </a:xfrm>
          <a:prstGeom prst="rect">
            <a:avLst/>
          </a:prstGeom>
          <a:noFill/>
        </p:spPr>
        <p:txBody>
          <a:bodyPr/>
          <a:lstStyle/>
          <a:p>
            <a:pPr eaLnBrk="1" hangingPunct="1">
              <a:spcBef>
                <a:spcPct val="0"/>
              </a:spcBef>
            </a:pPr>
            <a:r>
              <a:rPr lang="zh-CN" altLang="zh-CN" dirty="0" smtClean="0">
                <a:latin typeface="仿宋" panose="02010609060101010101" pitchFamily="49" charset="-122"/>
                <a:ea typeface="仿宋" panose="02010609060101010101" pitchFamily="49" charset="-122"/>
              </a:rPr>
              <a:t>王奇生 《革命与反革命——社会文化视野下的国民政治》 </a:t>
            </a:r>
            <a:r>
              <a:rPr lang="en-US" altLang="zh-CN" dirty="0" smtClean="0">
                <a:latin typeface="仿宋" panose="02010609060101010101" pitchFamily="49" charset="-122"/>
                <a:ea typeface="仿宋" panose="02010609060101010101" pitchFamily="49" charset="-122"/>
              </a:rPr>
              <a:t>2010</a:t>
            </a:r>
            <a:r>
              <a:rPr lang="zh-CN" altLang="zh-CN" dirty="0" smtClean="0">
                <a:latin typeface="仿宋" panose="02010609060101010101" pitchFamily="49" charset="-122"/>
                <a:ea typeface="仿宋" panose="02010609060101010101" pitchFamily="49" charset="-122"/>
              </a:rPr>
              <a:t>年</a:t>
            </a:r>
            <a:endParaRPr lang="zh-CN" altLang="zh-CN" dirty="0" smtClean="0"/>
          </a:p>
        </p:txBody>
      </p:sp>
      <p:sp>
        <p:nvSpPr>
          <p:cNvPr id="173061" name="灯片编号占位符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algn="r" eaLnBrk="1" hangingPunct="1"/>
            <a:fld id="{C8C53005-5847-4C37-BFBC-92F338F71D28}" type="slidenum">
              <a:rPr lang="en-US" altLang="zh-CN" sz="1200" b="0">
                <a:solidFill>
                  <a:schemeClr val="tx1"/>
                </a:solidFill>
                <a:latin typeface="Calibri" panose="020F0502020204030204" pitchFamily="34" charset="0"/>
                <a:ea typeface="宋体" panose="02010600030101010101" pitchFamily="2" charset="-122"/>
              </a:rPr>
            </a:fld>
            <a:endParaRPr lang="en-US" altLang="zh-CN" sz="1200" b="0">
              <a:solidFill>
                <a:schemeClr val="tx1"/>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2C4EB0FE-D094-46D2-B2DB-934431C62338}" type="slidenum">
              <a:rPr lang="en-US" altLang="zh-CN" smtClean="0"/>
            </a:fld>
            <a:endParaRPr lang="en-US" altLang="zh-CN" smtClean="0"/>
          </a:p>
        </p:txBody>
      </p:sp>
      <p:sp>
        <p:nvSpPr>
          <p:cNvPr id="91139" name="幻灯片图像占位符 1"/>
          <p:cNvSpPr>
            <a:spLocks noGrp="1" noRot="1" noChangeAspect="1" noChangeArrowheads="1" noTextEdit="1"/>
          </p:cNvSpPr>
          <p:nvPr>
            <p:ph type="sldImg" idx="4294967295"/>
          </p:nvPr>
        </p:nvSpPr>
        <p:spPr/>
      </p:sp>
      <p:sp>
        <p:nvSpPr>
          <p:cNvPr id="91140" name="备注占位符 2"/>
          <p:cNvSpPr>
            <a:spLocks noGrp="1" noChangeArrowheads="1"/>
          </p:cNvSpPr>
          <p:nvPr>
            <p:ph type="body" idx="4294967295"/>
          </p:nvPr>
        </p:nvSpPr>
        <p:spPr>
          <a:noFill/>
        </p:spPr>
        <p:txBody>
          <a:bodyPr/>
          <a:lstStyle/>
          <a:p>
            <a:pPr eaLnBrk="1" hangingPunct="1">
              <a:spcBef>
                <a:spcPct val="0"/>
              </a:spcBef>
            </a:pPr>
            <a:endParaRPr lang="zh-CN" altLang="zh-CN" dirty="0" smtClean="0"/>
          </a:p>
        </p:txBody>
      </p:sp>
      <p:sp>
        <p:nvSpPr>
          <p:cNvPr id="91141"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r" eaLnBrk="1" hangingPunct="1">
              <a:buFont typeface="Arial" panose="020B0604020202020204" pitchFamily="34" charset="0"/>
              <a:buNone/>
            </a:pPr>
            <a:fld id="{7FFD4C9E-4223-4E75-AE0C-3DFAEF94C5CB}" type="slidenum">
              <a:rPr lang="en-US" altLang="zh-CN" sz="1200" b="0">
                <a:solidFill>
                  <a:schemeClr val="tx1"/>
                </a:solidFill>
                <a:latin typeface="Calibri" panose="020F0502020204030204" pitchFamily="34" charset="0"/>
              </a:rPr>
            </a:fld>
            <a:endParaRPr lang="en-US" altLang="zh-CN" sz="1200" b="0">
              <a:solidFill>
                <a:schemeClr val="tx1"/>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6AA77436-D04E-453C-98D9-FCC72605EC63}"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823AE8B1-A1FC-4CE3-9099-A532FA5C7EBB}" type="slidenum">
              <a:rPr lang="zh-CN" altLang="en-US"/>
            </a:fld>
            <a:endParaRPr lang="zh-CN" altLang="en-US" sz="180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EA3785ED-9DF8-4A75-A47C-7987BD983485}"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541AED5D-D8CE-4595-ACE3-FBAE9940D521}" type="slidenum">
              <a:rPr lang="zh-CN" altLang="en-US"/>
            </a:fld>
            <a:endParaRPr lang="zh-CN" altLang="en-US" sz="1800">
              <a:solidFill>
                <a:schemeClr val="tx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2EB776E6-CC1E-48DC-9F49-A27B570B7941}"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4DF1FF8C-EBA6-4E0C-8AEC-6704E13139B7}" type="slidenum">
              <a:rPr lang="zh-CN" altLang="en-US"/>
            </a:fld>
            <a:endParaRPr lang="zh-CN" altLang="en-US" sz="1800">
              <a:solidFill>
                <a:schemeClr val="tx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A338204A-A882-4256-9F52-213165CE0C3C}" type="datetime1">
              <a:rPr lang="zh-CN" altLang="en-US"/>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6AB9336A-9266-4D3F-BB64-C5122A9C5AAD}" type="slidenum">
              <a:rPr lang="zh-CN" altLang="en-US"/>
            </a:fld>
            <a:endParaRPr lang="zh-CN" altLang="en-US" sz="1800">
              <a:solidFill>
                <a:schemeClr val="tx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DF831D0C-5B80-4762-8124-F401FB089CCC}" type="datetime1">
              <a:rPr lang="zh-CN" altLang="en-US"/>
            </a:fld>
            <a:endParaRPr lang="zh-CN" altLang="en-US" sz="1800">
              <a:solidFill>
                <a:schemeClr val="tx1"/>
              </a:solidFill>
            </a:endParaRPr>
          </a:p>
        </p:txBody>
      </p:sp>
      <p:sp>
        <p:nvSpPr>
          <p:cNvPr id="3" name="页脚占位符 4"/>
          <p:cNvSpPr>
            <a:spLocks noGrp="1" noChangeArrowheads="1"/>
          </p:cNvSpPr>
          <p:nvPr>
            <p:ph type="ftr" sz="quarter" idx="11"/>
          </p:nvPr>
        </p:nvSpPr>
        <p:spPr/>
        <p:txBody>
          <a:bodyPr/>
          <a:lstStyle>
            <a:lvl1pPr>
              <a:defRPr/>
            </a:lvl1pPr>
          </a:lstStyle>
          <a:p>
            <a:pPr>
              <a:defRPr/>
            </a:pPr>
            <a:r>
              <a:rPr lang="zh-CN" altLang="en-US"/>
              <a:t>此处添加公司信息</a:t>
            </a:r>
            <a:endParaRPr lang="zh-CN" altLang="en-US" sz="1800">
              <a:solidFill>
                <a:schemeClr val="tx1"/>
              </a:solidFill>
            </a:endParaRPr>
          </a:p>
        </p:txBody>
      </p:sp>
      <p:sp>
        <p:nvSpPr>
          <p:cNvPr id="4" name="灯片编号占位符 5"/>
          <p:cNvSpPr>
            <a:spLocks noGrp="1" noChangeArrowheads="1"/>
          </p:cNvSpPr>
          <p:nvPr>
            <p:ph type="sldNum" sz="quarter" idx="12"/>
          </p:nvPr>
        </p:nvSpPr>
        <p:spPr/>
        <p:txBody>
          <a:bodyPr/>
          <a:lstStyle>
            <a:lvl1pPr>
              <a:defRPr/>
            </a:lvl1pPr>
          </a:lstStyle>
          <a:p>
            <a:pPr>
              <a:defRPr/>
            </a:pPr>
            <a:fld id="{F2311AA8-3F47-4775-998F-D1899D3CC40A}" type="slidenum">
              <a:rPr lang="zh-CN" altLang="en-US"/>
            </a:fld>
            <a:endParaRPr lang="zh-CN" altLang="en-US" sz="180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2E9FFC74-691B-489A-9921-71541F68CD31}"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B2886E4E-8195-4217-88E9-50B155E237C0}" type="slidenum">
              <a:rPr lang="zh-CN" altLang="en-US"/>
            </a:fld>
            <a:endParaRPr lang="zh-CN" altLang="en-US" sz="1800">
              <a:solidFill>
                <a:schemeClr val="tx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noChangeArrowheads="1"/>
          </p:cNvSpPr>
          <p:nvPr>
            <p:ph type="dt" sz="half" idx="10"/>
          </p:nvPr>
        </p:nvSpPr>
        <p:spPr/>
        <p:txBody>
          <a:bodyPr/>
          <a:lstStyle>
            <a:lvl1pPr>
              <a:defRPr/>
            </a:lvl1pPr>
          </a:lstStyle>
          <a:p>
            <a:pPr>
              <a:defRPr/>
            </a:pPr>
            <a:fld id="{B8EDBF88-9F9D-402E-B7BF-66C0088C800D}"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A8209084-0B0C-4DAE-B21E-1F7A242B0AB2}" type="slidenum">
              <a:rPr lang="zh-CN" altLang="en-US"/>
            </a:fld>
            <a:endParaRPr lang="zh-CN" altLang="en-US" sz="1800">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AA65C6C3-4161-48C1-AE54-681DC274F091}"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B37D0109-A02D-465F-899D-1F58A0D3C33C}" type="slidenum">
              <a:rPr lang="zh-CN" altLang="en-US"/>
            </a:fld>
            <a:endParaRPr lang="zh-CN" altLang="en-US" sz="180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7A2CA874-BFCF-4269-9E8B-BFDFC45F4E3C}" type="datetime1">
              <a:rPr lang="zh-CN" altLang="en-US"/>
            </a:fld>
            <a:endParaRPr lang="zh-CN" altLang="en-US" sz="1800">
              <a:solidFill>
                <a:schemeClr val="tx1"/>
              </a:solidFill>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9" name="灯片编号占位符 5"/>
          <p:cNvSpPr>
            <a:spLocks noGrp="1" noChangeArrowheads="1"/>
          </p:cNvSpPr>
          <p:nvPr>
            <p:ph type="sldNum" sz="quarter" idx="12"/>
          </p:nvPr>
        </p:nvSpPr>
        <p:spPr/>
        <p:txBody>
          <a:bodyPr/>
          <a:lstStyle>
            <a:lvl1pPr>
              <a:defRPr/>
            </a:lvl1pPr>
          </a:lstStyle>
          <a:p>
            <a:pPr>
              <a:defRPr/>
            </a:pPr>
            <a:fld id="{E49BC81D-8388-4850-AC57-1691184043B7}" type="slidenum">
              <a:rPr lang="zh-CN" altLang="en-US"/>
            </a:fld>
            <a:endParaRPr lang="zh-CN" altLang="en-US" sz="180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BF9750C4-76DC-4C84-BE9B-8EAB18BE8D8A}" type="datetime1">
              <a:rPr lang="zh-CN" altLang="en-US"/>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A6BB3FE3-21D4-491B-B836-C9107E1393BB}" type="slidenum">
              <a:rPr lang="zh-CN" altLang="en-US"/>
            </a:fld>
            <a:endParaRPr lang="zh-CN" altLang="en-US" sz="180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EF99E41F-1583-4BCD-B65C-4F344D2E4DAE}" type="datetime1">
              <a:rPr lang="zh-CN" altLang="en-US"/>
            </a:fld>
            <a:endParaRPr lang="zh-CN" altLang="en-US" sz="1800">
              <a:solidFill>
                <a:schemeClr val="tx1"/>
              </a:solidFill>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4" name="灯片编号占位符 5"/>
          <p:cNvSpPr>
            <a:spLocks noGrp="1" noChangeArrowheads="1"/>
          </p:cNvSpPr>
          <p:nvPr>
            <p:ph type="sldNum" sz="quarter" idx="12"/>
          </p:nvPr>
        </p:nvSpPr>
        <p:spPr/>
        <p:txBody>
          <a:bodyPr/>
          <a:lstStyle>
            <a:lvl1pPr>
              <a:defRPr/>
            </a:lvl1pPr>
          </a:lstStyle>
          <a:p>
            <a:pPr>
              <a:defRPr/>
            </a:pPr>
            <a:fld id="{05C413C5-4FEF-4878-860D-43CD3CB0D4B9}" type="slidenum">
              <a:rPr lang="zh-CN" altLang="en-US"/>
            </a:fld>
            <a:endParaRPr lang="zh-CN" altLang="en-US" sz="1800">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noChangeArrowheads="1"/>
          </p:cNvSpPr>
          <p:nvPr>
            <p:ph type="dt" sz="half" idx="10"/>
          </p:nvPr>
        </p:nvSpPr>
        <p:spPr/>
        <p:txBody>
          <a:bodyPr/>
          <a:lstStyle>
            <a:lvl1pPr>
              <a:defRPr/>
            </a:lvl1pPr>
          </a:lstStyle>
          <a:p>
            <a:pPr>
              <a:defRPr/>
            </a:pPr>
            <a:fld id="{49C15DE4-ED45-40FE-AA96-B18C680E9107}"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0FC85F13-C2E5-4441-9C48-91AD863C948D}" type="slidenum">
              <a:rPr lang="zh-CN" altLang="en-US"/>
            </a:fld>
            <a:endParaRPr lang="zh-CN" altLang="en-US" sz="1800">
              <a:solidFill>
                <a:schemeClr val="tx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anose="020F0502020204030204"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noChangeArrowheads="1"/>
          </p:cNvSpPr>
          <p:nvPr>
            <p:ph type="dt" sz="half" idx="10"/>
          </p:nvPr>
        </p:nvSpPr>
        <p:spPr/>
        <p:txBody>
          <a:bodyPr/>
          <a:lstStyle>
            <a:lvl1pPr>
              <a:defRPr/>
            </a:lvl1pPr>
          </a:lstStyle>
          <a:p>
            <a:pPr>
              <a:defRPr/>
            </a:pPr>
            <a:fld id="{2D01E992-1EC4-4302-9B81-BE7FAADB4756}"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0A30571F-82F9-4A77-A30F-47D7F100E6BD}" type="slidenum">
              <a:rPr lang="zh-CN" altLang="en-US"/>
            </a:fld>
            <a:endParaRPr lang="zh-CN" altLang="en-US" sz="1800">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2F2F2"/>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smtClean="0">
                <a:sym typeface="Calibri Light" panose="020F0302020204030204" pitchFamily="34" charset="0"/>
              </a:rPr>
              <a:t>单击此处编辑母版标题样式</a:t>
            </a:r>
            <a:endParaRPr lang="zh-CN" altLang="zh-CN" smtClean="0">
              <a:sym typeface="Calibri Light" panose="020F0302020204030204" pitchFamily="34" charset="0"/>
            </a:endParaRP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smtClean="0">
                <a:sym typeface="Calibri" panose="020F0502020204030204" pitchFamily="34" charset="0"/>
              </a:rPr>
              <a:t>单击此处编辑母版文本样式</a:t>
            </a:r>
            <a:endParaRPr lang="zh-CN" altLang="zh-CN" smtClean="0">
              <a:sym typeface="Calibri" panose="020F0502020204030204" pitchFamily="34" charset="0"/>
            </a:endParaRPr>
          </a:p>
          <a:p>
            <a:pPr lvl="1"/>
            <a:r>
              <a:rPr lang="zh-CN" altLang="zh-CN" smtClean="0">
                <a:sym typeface="Calibri" panose="020F0502020204030204" pitchFamily="34" charset="0"/>
              </a:rPr>
              <a:t>第二级</a:t>
            </a:r>
            <a:endParaRPr lang="zh-CN" altLang="zh-CN" smtClean="0">
              <a:sym typeface="Calibri" panose="020F0502020204030204" pitchFamily="34" charset="0"/>
            </a:endParaRPr>
          </a:p>
          <a:p>
            <a:pPr lvl="2"/>
            <a:r>
              <a:rPr lang="zh-CN" altLang="zh-CN" smtClean="0">
                <a:sym typeface="Calibri" panose="020F0502020204030204" pitchFamily="34" charset="0"/>
              </a:rPr>
              <a:t>第三级</a:t>
            </a:r>
            <a:endParaRPr lang="zh-CN" altLang="zh-CN" smtClean="0">
              <a:sym typeface="Calibri" panose="020F0502020204030204" pitchFamily="34" charset="0"/>
            </a:endParaRPr>
          </a:p>
          <a:p>
            <a:pPr lvl="3"/>
            <a:r>
              <a:rPr lang="zh-CN" altLang="zh-CN" smtClean="0">
                <a:sym typeface="Calibri" panose="020F0502020204030204" pitchFamily="34" charset="0"/>
              </a:rPr>
              <a:t>第四级</a:t>
            </a:r>
            <a:endParaRPr lang="zh-CN" altLang="zh-CN" smtClean="0">
              <a:sym typeface="Calibri" panose="020F0502020204030204" pitchFamily="34" charset="0"/>
            </a:endParaRPr>
          </a:p>
          <a:p>
            <a:pPr lvl="4"/>
            <a:r>
              <a:rPr lang="zh-CN" altLang="zh-CN" smtClean="0">
                <a:sym typeface="Calibri" panose="020F0502020204030204" pitchFamily="34" charset="0"/>
              </a:rPr>
              <a:t>第五级</a:t>
            </a:r>
            <a:endParaRPr lang="zh-CN" altLang="zh-CN" smtClean="0">
              <a:sym typeface="Calibri" panose="020F0502020204030204" pitchFamily="34" charset="0"/>
            </a:endParaRP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1200">
                <a:solidFill>
                  <a:srgbClr val="898989"/>
                </a:solidFill>
              </a:defRPr>
            </a:lvl1pPr>
          </a:lstStyle>
          <a:p>
            <a:pPr>
              <a:defRPr/>
            </a:pPr>
            <a:fld id="{6D967930-B31E-43EA-9A2B-F3C94712806C}" type="datetime1">
              <a:rPr lang="zh-CN" altLang="en-US"/>
            </a:fld>
            <a:endParaRPr lang="zh-CN" altLang="en-US" sz="1800">
              <a:solidFill>
                <a:schemeClr val="tx1"/>
              </a:solidFill>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1200">
                <a:solidFill>
                  <a:srgbClr val="898989"/>
                </a:solidFill>
              </a:defRPr>
            </a:lvl1pPr>
          </a:lstStyle>
          <a:p>
            <a:pPr>
              <a:defRPr/>
            </a:pPr>
            <a:endParaRPr lang="zh-CN" altLang="zh-CN"/>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a:solidFill>
                  <a:srgbClr val="898989"/>
                </a:solidFill>
              </a:defRPr>
            </a:lvl1pPr>
          </a:lstStyle>
          <a:p>
            <a:pPr>
              <a:defRPr/>
            </a:pPr>
            <a:fld id="{0391F005-9958-457F-A977-BC03E7737405}" type="slidenum">
              <a:rPr lang="zh-CN" altLang="en-US"/>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p:txStyles>
    <p:titleStyle>
      <a:lvl1pPr marL="914400" indent="-914400" algn="l" rtl="0" eaLnBrk="0" fontAlgn="base" hangingPunct="0">
        <a:lnSpc>
          <a:spcPct val="90000"/>
        </a:lnSpc>
        <a:spcBef>
          <a:spcPct val="0"/>
        </a:spcBef>
        <a:spcAft>
          <a:spcPct val="0"/>
        </a:spcAft>
        <a:defRPr sz="44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0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10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10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hyperlink" Target="http://data.tiexue.net/movie/cqzr39979/" TargetMode="External"/><Relationship Id="rId2" Type="http://schemas.openxmlformats.org/officeDocument/2006/relationships/image" Target="../media/image46.jpeg"/><Relationship Id="rId1" Type="http://schemas.openxmlformats.org/officeDocument/2006/relationships/image" Target="../media/image45.png"/></Relationships>
</file>

<file path=ppt/slides/_rels/slide10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hyperlink" Target="http://zhidao.baidu.com/search?word=%E9%B8%9F%E6%9E%AA&amp;fr=qb_search_exp&amp;ie=utf8" TargetMode="External"/><Relationship Id="rId2" Type="http://schemas.openxmlformats.org/officeDocument/2006/relationships/image" Target="../media/image46.jpeg"/><Relationship Id="rId1" Type="http://schemas.openxmlformats.org/officeDocument/2006/relationships/image" Target="../media/image45.png"/></Relationships>
</file>

<file path=ppt/slides/_rels/slide10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0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10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10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10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10.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png"/></Relationships>
</file>

<file path=ppt/slides/_rels/slide111.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6.jpeg"/><Relationship Id="rId1" Type="http://schemas.openxmlformats.org/officeDocument/2006/relationships/image" Target="../media/image45.png"/></Relationships>
</file>

<file path=ppt/slides/_rels/slide112.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11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2.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2.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21.xml.rels><?xml version="1.0" encoding="UTF-8" standalone="yes"?>
<Relationships xmlns="http://schemas.openxmlformats.org/package/2006/relationships"><Relationship Id="rId9" Type="http://schemas.openxmlformats.org/officeDocument/2006/relationships/image" Target="../media/image2.jpeg"/><Relationship Id="rId8" Type="http://schemas.openxmlformats.org/officeDocument/2006/relationships/diagramColors" Target="../diagrams/colors5.xml"/><Relationship Id="rId7" Type="http://schemas.openxmlformats.org/officeDocument/2006/relationships/diagramQuickStyle" Target="../diagrams/quickStyle5.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0" Type="http://schemas.openxmlformats.org/officeDocument/2006/relationships/slideLayout" Target="../slideLayouts/slideLayout2.xml"/><Relationship Id="rId1" Type="http://schemas.openxmlformats.org/officeDocument/2006/relationships/diagramData" Target="../diagrams/data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2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6.jpeg"/><Relationship Id="rId6" Type="http://schemas.openxmlformats.org/officeDocument/2006/relationships/image" Target="../media/image45.png"/><Relationship Id="rId5" Type="http://schemas.openxmlformats.org/officeDocument/2006/relationships/image" Target="C:/Users/hp/AppData/Local/Temp/ksohtml/wps_clip_image-23492.png" TargetMode="Externa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jpeg"/><Relationship Id="rId1" Type="http://schemas.openxmlformats.org/officeDocument/2006/relationships/image" Target="../media/image45.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jpeg"/><Relationship Id="rId1" Type="http://schemas.openxmlformats.org/officeDocument/2006/relationships/image" Target="../media/image45.png"/></Relationships>
</file>

<file path=ppt/slides/_rels/slide137.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46.jpeg"/><Relationship Id="rId1" Type="http://schemas.openxmlformats.org/officeDocument/2006/relationships/image" Target="../media/image4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7.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hdphoto1.wdp"/><Relationship Id="rId1" Type="http://schemas.openxmlformats.org/officeDocument/2006/relationships/image" Target="../media/image1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image" Target="../media/image12.png"/></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5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3.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72.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2.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4.jpe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5.jpe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6.jpe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7.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7.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9.jpeg"/><Relationship Id="rId1" Type="http://schemas.openxmlformats.org/officeDocument/2006/relationships/image" Target="../media/image38.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0.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1.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2.jpe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3.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jpeg"/><Relationship Id="rId1" Type="http://schemas.openxmlformats.org/officeDocument/2006/relationships/image" Target="../media/image4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9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9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9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9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01938" y="-17463"/>
            <a:ext cx="12192000" cy="810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5" name="表格 4"/>
          <p:cNvGraphicFramePr>
            <a:graphicFrameLocks noGrp="1"/>
          </p:cNvGraphicFramePr>
          <p:nvPr/>
        </p:nvGraphicFramePr>
        <p:xfrm>
          <a:off x="0" y="890588"/>
          <a:ext cx="12192000" cy="5075239"/>
        </p:xfrm>
        <a:graphic>
          <a:graphicData uri="http://schemas.openxmlformats.org/drawingml/2006/table">
            <a:tbl>
              <a:tblPr/>
              <a:tblGrid>
                <a:gridCol w="208280"/>
                <a:gridCol w="1315720"/>
                <a:gridCol w="508000"/>
                <a:gridCol w="1016000"/>
                <a:gridCol w="1016000"/>
                <a:gridCol w="771047"/>
                <a:gridCol w="513567"/>
                <a:gridCol w="539106"/>
                <a:gridCol w="20828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err="1"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rPr>
                        <a:t>ip</a:t>
                      </a: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hMerge="1">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gridSpan="2">
                  <a:txBody>
                    <a:bodyPr/>
                    <a:lstStyle/>
                    <a:p>
                      <a:endParaRPr lang="zh-CN" altLang="en-US" sz="1800"/>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solidFill>
                      <a:srgbClr val="5A473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506413">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5">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solidFill>
                      <a:srgbClr val="1C120C"/>
                    </a:solidFill>
                  </a:tcPr>
                </a:tc>
                <a:tc rowSpan="2" hMerge="1">
                  <a:tcPr/>
                </a:tc>
                <a:tc rowSpan="2" hMerge="1">
                  <a:tcPr/>
                </a:tc>
                <a:tc rowSpan="2" hMerge="1">
                  <a:tcPr/>
                </a:tc>
                <a:tc rowSpan="2" hMerge="1">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solidFill>
                      <a:srgbClr val="1C120C"/>
                    </a:solidFill>
                  </a:tcPr>
                </a:tc>
                <a:tc>
                  <a:txBody>
                    <a:bodyPr/>
                    <a:lstStyle/>
                    <a:p>
                      <a:endParaRPr lang="zh-CN" altLang="en-US" sz="1800"/>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solidFill>
                      <a:srgbClr val="1C120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solidFill>
                      <a:srgbClr val="1C120C"/>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508000">
                <a:tc vMerge="1">
                  <a:tcPr/>
                </a:tc>
                <a:tc vMerge="1" gridSpan="5">
                  <a:tcPr/>
                </a:tc>
                <a:tc vMerge="1" hMerge="1">
                  <a:tcPr/>
                </a:tc>
                <a:tc vMerge="1" hMerge="1">
                  <a:tcPr/>
                </a:tc>
                <a:tc vMerge="1" hMerge="1">
                  <a:tcPr/>
                </a:tc>
                <a:tc vMerge="1" hMerge="1">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endParaRPr lang="zh-CN" altLang="en-US" sz="1800"/>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solidFill>
                      <a:srgbClr val="1C120C"/>
                    </a:solidFill>
                  </a:tcPr>
                </a:tc>
                <a:tc vMerge="1">
                  <a:tcPr/>
                </a:tc>
                <a:tc vMerge="1">
                  <a:tcPr/>
                </a:tc>
                <a:tc vMerge="1">
                  <a:tcPr/>
                </a:tc>
                <a:tc vMerge="1">
                  <a:tcPr/>
                </a:tc>
                <a:tc vMerge="1">
                  <a:tcPr/>
                </a:tc>
                <a:tc vMerge="1">
                  <a:tcPr/>
                </a:tc>
                <a:tc vMerge="1">
                  <a:tcPr/>
                </a:tc>
              </a:tr>
              <a:tr h="506413">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solidFill>
                      <a:srgbClr val="1C120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5">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solidFill>
                      <a:srgbClr val="1C120C"/>
                    </a:solidFill>
                  </a:tcPr>
                </a:tc>
                <a:tc rowSpan="2" hMerge="1">
                  <a:tcPr/>
                </a:tc>
                <a:tc rowSpan="2" hMerge="1">
                  <a:tcPr/>
                </a:tc>
                <a:tc rowSpan="2" hMerge="1">
                  <a:tcPr/>
                </a:tc>
                <a:tc rowSpan="2" hMerge="1">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508000">
                <a:tc v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solidFill>
                      <a:srgbClr val="1C120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solidFill>
                      <a:srgbClr val="1C120C"/>
                    </a:solidFill>
                  </a:tcPr>
                </a:tc>
                <a:tc vMerge="1" gridSpan="5">
                  <a:tcPr/>
                </a:tc>
                <a:tc vMerge="1" hMerge="1">
                  <a:tcPr/>
                </a:tc>
                <a:tc vMerge="1" hMerge="1">
                  <a:tcPr/>
                </a:tc>
                <a:tc vMerge="1" hMerge="1">
                  <a:tcPr/>
                </a:tc>
                <a:tc vMerge="1" hMerge="1">
                  <a:tcPr/>
                </a:tc>
                <a:tc vMerge="1">
                  <a:tcPr/>
                </a:tc>
                <a:tc vMerge="1">
                  <a:tcPr/>
                </a:tc>
                <a:tc vMerge="1">
                  <a:tcPr/>
                </a:tc>
                <a:tc vMerge="1">
                  <a:tcPr/>
                </a:tc>
                <a:tc vMerge="1">
                  <a:tcPr/>
                </a:tc>
                <a:tc vMerge="1">
                  <a:tcPr/>
                </a:tc>
                <a:tc vMerge="1">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5212" name="矩形 11"/>
          <p:cNvSpPr>
            <a:spLocks noChangeArrowheads="1"/>
          </p:cNvSpPr>
          <p:nvPr/>
        </p:nvSpPr>
        <p:spPr bwMode="auto">
          <a:xfrm>
            <a:off x="4767263" y="2425700"/>
            <a:ext cx="593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a:solidFill>
                  <a:srgbClr val="000000"/>
                </a:solidFill>
                <a:latin typeface="方正正大黑简体" panose="02000000000000000000" pitchFamily="2" charset="-122"/>
                <a:ea typeface="方正正大黑简体" panose="02000000000000000000" pitchFamily="2" charset="-122"/>
                <a:sym typeface="方正正大黑简体" panose="02000000000000000000" pitchFamily="2" charset="-122"/>
              </a:rPr>
              <a:t>的</a:t>
            </a:r>
            <a:endParaRPr lang="zh-CN" altLang="en-US" sz="3200">
              <a:solidFill>
                <a:srgbClr val="000000"/>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5213" name="矩形 12"/>
          <p:cNvSpPr>
            <a:spLocks noChangeArrowheads="1"/>
          </p:cNvSpPr>
          <p:nvPr/>
        </p:nvSpPr>
        <p:spPr bwMode="auto">
          <a:xfrm>
            <a:off x="2033588" y="2854325"/>
            <a:ext cx="38417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6600">
                <a:solidFill>
                  <a:schemeClr val="bg1"/>
                </a:solidFill>
                <a:latin typeface="华文彩云" panose="02010800040101010101" pitchFamily="2" charset="-122"/>
                <a:ea typeface="华文彩云" panose="02010800040101010101" pitchFamily="2" charset="-122"/>
                <a:sym typeface="方正正大黑简体" panose="02000000000000000000" pitchFamily="2" charset="-122"/>
              </a:rPr>
              <a:t>教学设计</a:t>
            </a:r>
            <a:endParaRPr lang="zh-CN" altLang="en-US" sz="6600">
              <a:solidFill>
                <a:schemeClr val="bg1"/>
              </a:solidFill>
              <a:latin typeface="华文彩云" panose="02010800040101010101" pitchFamily="2" charset="-122"/>
              <a:ea typeface="华文彩云" panose="02010800040101010101" pitchFamily="2" charset="-122"/>
            </a:endParaRPr>
          </a:p>
        </p:txBody>
      </p:sp>
      <p:sp>
        <p:nvSpPr>
          <p:cNvPr id="5214" name="矩形 3"/>
          <p:cNvSpPr>
            <a:spLocks noChangeArrowheads="1"/>
          </p:cNvSpPr>
          <p:nvPr/>
        </p:nvSpPr>
        <p:spPr bwMode="auto">
          <a:xfrm>
            <a:off x="139700" y="1838325"/>
            <a:ext cx="5324475"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6000" b="1" dirty="0">
                <a:solidFill>
                  <a:schemeClr val="bg1"/>
                </a:solidFill>
                <a:latin typeface="微软雅黑" panose="020B0503020204020204" pitchFamily="34" charset="-122"/>
                <a:ea typeface="微软雅黑" panose="020B0503020204020204" pitchFamily="34" charset="-122"/>
                <a:sym typeface="方正正大黑简体" panose="02000000000000000000" pitchFamily="2" charset="-122"/>
              </a:rPr>
              <a:t>基于</a:t>
            </a:r>
            <a:r>
              <a:rPr lang="zh-CN" altLang="en-US" sz="6000" b="1" dirty="0" smtClean="0">
                <a:solidFill>
                  <a:schemeClr val="bg1"/>
                </a:solidFill>
                <a:latin typeface="微软雅黑" panose="020B0503020204020204" pitchFamily="34" charset="-122"/>
                <a:ea typeface="微软雅黑" panose="020B0503020204020204" pitchFamily="34" charset="-122"/>
                <a:sym typeface="方正正大黑简体" panose="02000000000000000000" pitchFamily="2" charset="-122"/>
              </a:rPr>
              <a:t>核心</a:t>
            </a:r>
            <a:r>
              <a:rPr lang="zh-CN" altLang="en-US" sz="6000" b="1" dirty="0">
                <a:solidFill>
                  <a:schemeClr val="bg1"/>
                </a:solidFill>
                <a:latin typeface="微软雅黑" panose="020B0503020204020204" pitchFamily="34" charset="-122"/>
                <a:ea typeface="微软雅黑" panose="020B0503020204020204" pitchFamily="34" charset="-122"/>
                <a:sym typeface="方正正大黑简体" panose="02000000000000000000" pitchFamily="2" charset="-122"/>
              </a:rPr>
              <a:t>素养</a:t>
            </a:r>
            <a:endParaRPr lang="zh-CN" altLang="en-US" sz="6000" b="1" dirty="0">
              <a:solidFill>
                <a:schemeClr val="bg1"/>
              </a:solidFill>
              <a:latin typeface="微软雅黑" panose="020B0503020204020204" pitchFamily="34" charset="-122"/>
              <a:ea typeface="微软雅黑" panose="020B0503020204020204" pitchFamily="34" charset="-122"/>
              <a:sym typeface="方正正大黑简体" panose="02000000000000000000" pitchFamily="2" charset="-122"/>
            </a:endParaRPr>
          </a:p>
        </p:txBody>
      </p:sp>
      <p:grpSp>
        <p:nvGrpSpPr>
          <p:cNvPr id="5215" name="组合 15"/>
          <p:cNvGrpSpPr/>
          <p:nvPr/>
        </p:nvGrpSpPr>
        <p:grpSpPr bwMode="auto">
          <a:xfrm>
            <a:off x="8183563" y="1001713"/>
            <a:ext cx="1084262" cy="898525"/>
            <a:chOff x="0" y="0"/>
            <a:chExt cx="937426" cy="777052"/>
          </a:xfrm>
        </p:grpSpPr>
        <p:sp>
          <p:nvSpPr>
            <p:cNvPr id="5218" name="文本框 17"/>
            <p:cNvSpPr>
              <a:spLocks noChangeArrowheads="1"/>
            </p:cNvSpPr>
            <p:nvPr/>
          </p:nvSpPr>
          <p:spPr bwMode="auto">
            <a:xfrm>
              <a:off x="25299" y="457615"/>
              <a:ext cx="912127" cy="3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号作品</a:t>
              </a:r>
              <a:endParaRPr lang="zh-CN" altLang="en-US"/>
            </a:p>
          </p:txBody>
        </p:sp>
        <p:sp>
          <p:nvSpPr>
            <p:cNvPr id="5219" name="矩形 18"/>
            <p:cNvSpPr>
              <a:spLocks noChangeArrowheads="1"/>
            </p:cNvSpPr>
            <p:nvPr/>
          </p:nvSpPr>
          <p:spPr bwMode="auto">
            <a:xfrm>
              <a:off x="0" y="0"/>
              <a:ext cx="820961" cy="61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0" dirty="0" smtClean="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3</a:t>
              </a:r>
              <a:endParaRPr lang="zh-CN" altLang="en-US" sz="4000" dirty="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grpSp>
      <p:sp>
        <p:nvSpPr>
          <p:cNvPr id="5216" name="文本框 19"/>
          <p:cNvSpPr>
            <a:spLocks noChangeArrowheads="1"/>
          </p:cNvSpPr>
          <p:nvPr/>
        </p:nvSpPr>
        <p:spPr bwMode="auto">
          <a:xfrm>
            <a:off x="443279" y="5351117"/>
            <a:ext cx="41458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dirty="0" smtClean="0">
                <a:latin typeface="黑体" panose="02010609060101010101" pitchFamily="49" charset="-122"/>
                <a:ea typeface="黑体" panose="02010609060101010101" pitchFamily="49" charset="-122"/>
                <a:sym typeface="方正正粗黑简体" panose="02000000000000000000" pitchFamily="2" charset="-122"/>
              </a:rPr>
              <a:t>广西教育学院教研部 夏</a:t>
            </a:r>
            <a:r>
              <a:rPr lang="zh-CN" altLang="en-US" sz="2400" b="1" dirty="0">
                <a:latin typeface="黑体" panose="02010609060101010101" pitchFamily="49" charset="-122"/>
                <a:ea typeface="黑体" panose="02010609060101010101" pitchFamily="49" charset="-122"/>
                <a:sym typeface="方正正粗黑简体" panose="02000000000000000000" pitchFamily="2" charset="-122"/>
              </a:rPr>
              <a:t>辉辉</a:t>
            </a:r>
            <a:endParaRPr lang="zh-CN" altLang="en-US" sz="2400" b="1" dirty="0">
              <a:latin typeface="黑体" panose="02010609060101010101" pitchFamily="49" charset="-122"/>
              <a:ea typeface="黑体" panose="02010609060101010101" pitchFamily="49" charset="-122"/>
              <a:sym typeface="方正正粗黑简体" panose="02000000000000000000" pitchFamily="2" charset="-122"/>
            </a:endParaRPr>
          </a:p>
        </p:txBody>
      </p:sp>
      <p:sp>
        <p:nvSpPr>
          <p:cNvPr id="5217" name="文本框 20"/>
          <p:cNvSpPr>
            <a:spLocks noChangeArrowheads="1"/>
          </p:cNvSpPr>
          <p:nvPr/>
        </p:nvSpPr>
        <p:spPr bwMode="auto">
          <a:xfrm>
            <a:off x="1490797" y="5997527"/>
            <a:ext cx="17363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dirty="0" smtClean="0">
                <a:latin typeface="黑体" panose="02010609060101010101" pitchFamily="49" charset="-122"/>
                <a:ea typeface="黑体" panose="02010609060101010101" pitchFamily="49" charset="-122"/>
                <a:sym typeface="方正正粗黑简体" panose="02000000000000000000" pitchFamily="2" charset="-122"/>
              </a:rPr>
              <a:t>2016</a:t>
            </a:r>
            <a:r>
              <a:rPr lang="zh-CN" altLang="en-US" sz="2400" b="1" dirty="0" smtClean="0">
                <a:latin typeface="黑体" panose="02010609060101010101" pitchFamily="49" charset="-122"/>
                <a:ea typeface="黑体" panose="02010609060101010101" pitchFamily="49" charset="-122"/>
                <a:sym typeface="方正正粗黑简体" panose="02000000000000000000" pitchFamily="2" charset="-122"/>
              </a:rPr>
              <a:t>年</a:t>
            </a:r>
            <a:r>
              <a:rPr lang="en-US" altLang="zh-CN" sz="2400" b="1" dirty="0" smtClean="0">
                <a:latin typeface="黑体" panose="02010609060101010101" pitchFamily="49" charset="-122"/>
                <a:ea typeface="黑体" panose="02010609060101010101" pitchFamily="49" charset="-122"/>
                <a:sym typeface="方正正粗黑简体" panose="02000000000000000000" pitchFamily="2" charset="-122"/>
              </a:rPr>
              <a:t>10</a:t>
            </a:r>
            <a:r>
              <a:rPr lang="zh-CN" altLang="en-US" sz="2400" b="1" dirty="0" smtClean="0">
                <a:latin typeface="黑体" panose="02010609060101010101" pitchFamily="49" charset="-122"/>
                <a:ea typeface="黑体" panose="02010609060101010101" pitchFamily="49" charset="-122"/>
                <a:sym typeface="方正正粗黑简体" panose="02000000000000000000" pitchFamily="2" charset="-122"/>
              </a:rPr>
              <a:t>月</a:t>
            </a:r>
            <a:endParaRPr lang="zh-CN" altLang="en-US" sz="2400" b="1" dirty="0">
              <a:latin typeface="黑体" panose="02010609060101010101" pitchFamily="49" charset="-122"/>
              <a:ea typeface="黑体" panose="02010609060101010101" pitchFamily="49" charset="-122"/>
              <a:sym typeface="方正正粗黑简体" panose="02000000000000000000"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18414" y="3352800"/>
            <a:ext cx="30495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p:cNvSpPr>
            <a:spLocks noGrp="1" noChangeArrowheads="1"/>
          </p:cNvSpPr>
          <p:nvPr>
            <p:ph type="title"/>
          </p:nvPr>
        </p:nvSpPr>
        <p:spPr/>
        <p:txBody>
          <a:bodyPr/>
          <a:lstStyle/>
          <a:p>
            <a:pPr eaLnBrk="1" hangingPunct="1"/>
            <a:r>
              <a:rPr lang="zh-CN" altLang="en-US" b="1" smtClean="0">
                <a:ea typeface="黑体" panose="02010609060101010101" pitchFamily="49" charset="-122"/>
              </a:rPr>
              <a:t>故事的隐喻</a:t>
            </a:r>
            <a:endParaRPr lang="zh-CN" altLang="en-US" b="1" smtClean="0">
              <a:ea typeface="黑体" panose="02010609060101010101" pitchFamily="49" charset="-122"/>
            </a:endParaRPr>
          </a:p>
        </p:txBody>
      </p:sp>
      <p:sp>
        <p:nvSpPr>
          <p:cNvPr id="43012" name="Rectangle 3"/>
          <p:cNvSpPr>
            <a:spLocks noGrp="1" noChangeArrowheads="1"/>
          </p:cNvSpPr>
          <p:nvPr>
            <p:ph type="body" idx="1"/>
          </p:nvPr>
        </p:nvSpPr>
        <p:spPr>
          <a:xfrm>
            <a:off x="1981200" y="1600200"/>
            <a:ext cx="7239000" cy="3276600"/>
          </a:xfrm>
        </p:spPr>
        <p:txBody>
          <a:bodyPr/>
          <a:lstStyle/>
          <a:p>
            <a:pPr eaLnBrk="1" hangingPunct="1"/>
            <a:r>
              <a:rPr lang="zh-CN" altLang="en-US" sz="4800" b="1" dirty="0"/>
              <a:t>历史学习的价值在于认识人、事、现象的过去，理解它的现在，判断它的未来。</a:t>
            </a:r>
            <a:endParaRPr lang="zh-CN" altLang="en-US" sz="4800" b="1" dirty="0"/>
          </a:p>
          <a:p>
            <a:pPr eaLnBrk="1" hangingPunct="1"/>
            <a:endParaRPr lang="zh-CN" altLang="en-US" sz="48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22" name="弧形 21"/>
          <p:cNvSpPr/>
          <p:nvPr/>
        </p:nvSpPr>
        <p:spPr bwMode="auto">
          <a:xfrm rot="8404914" flipH="1" flipV="1">
            <a:off x="2487614" y="184467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b="1"/>
          </a:p>
        </p:txBody>
      </p:sp>
      <p:sp>
        <p:nvSpPr>
          <p:cNvPr id="90116" name="TextBox 23"/>
          <p:cNvSpPr txBox="1">
            <a:spLocks noChangeArrowheads="1"/>
          </p:cNvSpPr>
          <p:nvPr/>
        </p:nvSpPr>
        <p:spPr bwMode="auto">
          <a:xfrm>
            <a:off x="3238501" y="2309813"/>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latin typeface="微软雅黑" panose="020B0503020204020204" pitchFamily="34" charset="-122"/>
                <a:ea typeface="微软雅黑" panose="020B0503020204020204" pitchFamily="34" charset="-122"/>
              </a:rPr>
              <a:t>方法</a:t>
            </a:r>
            <a:endParaRPr lang="zh-CN" altLang="en-US" sz="3600" b="1">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4595813" y="2860675"/>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0118" name="Rectangle 1"/>
          <p:cNvSpPr>
            <a:spLocks noChangeArrowheads="1"/>
          </p:cNvSpPr>
          <p:nvPr/>
        </p:nvSpPr>
        <p:spPr bwMode="auto">
          <a:xfrm>
            <a:off x="4595813" y="2097089"/>
            <a:ext cx="5676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l"/>
            </a:pPr>
            <a:r>
              <a:rPr lang="zh-CN" altLang="en-US" sz="2400" b="1">
                <a:latin typeface="微软雅黑" panose="020B0503020204020204" pitchFamily="34" charset="-122"/>
                <a:ea typeface="微软雅黑" panose="020B0503020204020204" pitchFamily="34" charset="-122"/>
              </a:rPr>
              <a:t>叙事重兴：新叙事史中的历史细节教学</a:t>
            </a:r>
            <a:endParaRPr lang="zh-CN" altLang="en-US" sz="2400" b="1">
              <a:latin typeface="微软雅黑" panose="020B0503020204020204" pitchFamily="34" charset="-122"/>
              <a:ea typeface="微软雅黑" panose="020B0503020204020204" pitchFamily="34" charset="-122"/>
            </a:endParaRPr>
          </a:p>
        </p:txBody>
      </p:sp>
      <p:grpSp>
        <p:nvGrpSpPr>
          <p:cNvPr id="90119"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90123"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120" name="TextBox 2"/>
          <p:cNvSpPr txBox="1">
            <a:spLocks noChangeArrowheads="1"/>
          </p:cNvSpPr>
          <p:nvPr/>
        </p:nvSpPr>
        <p:spPr bwMode="auto">
          <a:xfrm>
            <a:off x="1143002" y="3072348"/>
            <a:ext cx="988082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400" b="1" dirty="0">
                <a:latin typeface="黑体" panose="02010609060101010101" pitchFamily="49" charset="-122"/>
                <a:ea typeface="黑体" panose="02010609060101010101" pitchFamily="49" charset="-122"/>
              </a:rPr>
              <a:t>案例：鸦片战争失败原因分析</a:t>
            </a:r>
            <a:endParaRPr lang="en-US" altLang="zh-CN" sz="2400" b="1" dirty="0">
              <a:latin typeface="黑体" panose="02010609060101010101" pitchFamily="49" charset="-122"/>
              <a:ea typeface="黑体" panose="02010609060101010101" pitchFamily="49" charset="-122"/>
            </a:endParaRPr>
          </a:p>
          <a:p>
            <a:pPr>
              <a:spcBef>
                <a:spcPct val="0"/>
              </a:spcBef>
              <a:buFontTx/>
              <a:buNone/>
            </a:pPr>
            <a:endParaRPr lang="en-US" altLang="zh-CN" sz="2400" b="1" dirty="0">
              <a:latin typeface="仿宋" panose="02010609060101010101" pitchFamily="49" charset="-122"/>
              <a:ea typeface="仿宋" panose="02010609060101010101" pitchFamily="49" charset="-122"/>
            </a:endParaRPr>
          </a:p>
          <a:p>
            <a:pPr>
              <a:spcBef>
                <a:spcPct val="0"/>
              </a:spcBef>
              <a:buFontTx/>
              <a:buNone/>
            </a:pPr>
            <a:r>
              <a:rPr lang="en-US" altLang="zh-CN" sz="2400" b="1" dirty="0">
                <a:latin typeface="仿宋" panose="02010609060101010101" pitchFamily="49" charset="-122"/>
                <a:ea typeface="仿宋" panose="02010609060101010101" pitchFamily="49" charset="-122"/>
              </a:rPr>
              <a:t>1</a:t>
            </a:r>
            <a:r>
              <a:rPr lang="zh-CN" altLang="en-US" sz="2400" b="1" dirty="0">
                <a:latin typeface="仿宋" panose="02010609060101010101" pitchFamily="49" charset="-122"/>
                <a:ea typeface="仿宋" panose="02010609060101010101" pitchFamily="49" charset="-122"/>
              </a:rPr>
              <a:t>、客观原因</a:t>
            </a:r>
            <a:r>
              <a:rPr lang="en-US" altLang="zh-CN" sz="2400" b="1" dirty="0">
                <a:latin typeface="仿宋" panose="02010609060101010101" pitchFamily="49" charset="-122"/>
                <a:ea typeface="仿宋" panose="02010609060101010101" pitchFamily="49" charset="-122"/>
              </a:rPr>
              <a:t>——</a:t>
            </a:r>
            <a:r>
              <a:rPr lang="zh-CN" altLang="en-US" sz="2400" b="1" dirty="0">
                <a:latin typeface="仿宋" panose="02010609060101010101" pitchFamily="49" charset="-122"/>
                <a:ea typeface="仿宋" panose="02010609060101010101" pitchFamily="49" charset="-122"/>
              </a:rPr>
              <a:t>英国完成工业革命，生产力发达，综合国力强大；</a:t>
            </a:r>
            <a:endParaRPr lang="zh-CN" altLang="en-US" sz="2400" b="1" dirty="0">
              <a:latin typeface="仿宋" panose="02010609060101010101" pitchFamily="49" charset="-122"/>
              <a:ea typeface="仿宋" panose="02010609060101010101" pitchFamily="49" charset="-122"/>
            </a:endParaRPr>
          </a:p>
          <a:p>
            <a:pPr>
              <a:spcBef>
                <a:spcPct val="0"/>
              </a:spcBef>
              <a:buFontTx/>
              <a:buNone/>
            </a:pPr>
            <a:r>
              <a:rPr lang="en-US" altLang="zh-CN" sz="2400" b="1" dirty="0">
                <a:latin typeface="仿宋" panose="02010609060101010101" pitchFamily="49" charset="-122"/>
                <a:ea typeface="仿宋" panose="02010609060101010101" pitchFamily="49" charset="-122"/>
              </a:rPr>
              <a:t>2</a:t>
            </a:r>
            <a:r>
              <a:rPr lang="zh-CN" altLang="en-US" sz="2400" b="1" dirty="0">
                <a:latin typeface="仿宋" panose="02010609060101010101" pitchFamily="49" charset="-122"/>
                <a:ea typeface="仿宋" panose="02010609060101010101" pitchFamily="49" charset="-122"/>
              </a:rPr>
              <a:t>、主观原因</a:t>
            </a:r>
            <a:r>
              <a:rPr lang="en-US" altLang="zh-CN" sz="2400" b="1" dirty="0">
                <a:latin typeface="仿宋" panose="02010609060101010101" pitchFamily="49" charset="-122"/>
                <a:ea typeface="仿宋" panose="02010609060101010101" pitchFamily="49" charset="-122"/>
              </a:rPr>
              <a:t>——</a:t>
            </a:r>
            <a:r>
              <a:rPr lang="zh-CN" altLang="en-US" sz="2400" b="1" dirty="0">
                <a:latin typeface="仿宋" panose="02010609060101010101" pitchFamily="49" charset="-122"/>
                <a:ea typeface="仿宋" panose="02010609060101010101" pitchFamily="49" charset="-122"/>
              </a:rPr>
              <a:t>清王朝的腐朽落后：</a:t>
            </a:r>
            <a:endParaRPr lang="zh-CN" altLang="en-US" sz="2400" b="1" dirty="0">
              <a:latin typeface="仿宋" panose="02010609060101010101" pitchFamily="49" charset="-122"/>
              <a:ea typeface="仿宋" panose="02010609060101010101" pitchFamily="49" charset="-122"/>
            </a:endParaRPr>
          </a:p>
          <a:p>
            <a:pPr>
              <a:spcBef>
                <a:spcPct val="0"/>
              </a:spcBef>
              <a:buFontTx/>
              <a:buNone/>
            </a:pPr>
            <a:r>
              <a:rPr lang="zh-CN" altLang="en-US" sz="2400" b="1" dirty="0">
                <a:latin typeface="仿宋" panose="02010609060101010101" pitchFamily="49" charset="-122"/>
                <a:ea typeface="仿宋" panose="02010609060101010101" pitchFamily="49" charset="-122"/>
              </a:rPr>
              <a:t>    </a:t>
            </a:r>
            <a:r>
              <a:rPr lang="en-US" altLang="zh-CN" sz="2400" b="1" dirty="0">
                <a:latin typeface="仿宋" panose="02010609060101010101" pitchFamily="49" charset="-122"/>
                <a:ea typeface="仿宋" panose="02010609060101010101" pitchFamily="49" charset="-122"/>
              </a:rPr>
              <a:t>(1)</a:t>
            </a:r>
            <a:r>
              <a:rPr lang="zh-CN" altLang="en-US" sz="2400" b="1" dirty="0">
                <a:latin typeface="仿宋" panose="02010609060101010101" pitchFamily="49" charset="-122"/>
                <a:ea typeface="仿宋" panose="02010609060101010101" pitchFamily="49" charset="-122"/>
              </a:rPr>
              <a:t>、政治：腐朽的封建制度或清政府腐败无能；</a:t>
            </a:r>
            <a:endParaRPr lang="zh-CN" altLang="en-US" sz="2400" b="1" dirty="0">
              <a:latin typeface="仿宋" panose="02010609060101010101" pitchFamily="49" charset="-122"/>
              <a:ea typeface="仿宋" panose="02010609060101010101" pitchFamily="49" charset="-122"/>
            </a:endParaRPr>
          </a:p>
          <a:p>
            <a:pPr>
              <a:spcBef>
                <a:spcPct val="0"/>
              </a:spcBef>
              <a:buFontTx/>
              <a:buNone/>
            </a:pPr>
            <a:r>
              <a:rPr lang="zh-CN" altLang="en-US" sz="2400" b="1" dirty="0">
                <a:latin typeface="仿宋" panose="02010609060101010101" pitchFamily="49" charset="-122"/>
                <a:ea typeface="仿宋" panose="02010609060101010101" pitchFamily="49" charset="-122"/>
              </a:rPr>
              <a:t>    </a:t>
            </a:r>
            <a:r>
              <a:rPr lang="en-US" altLang="zh-CN" sz="2400" b="1" dirty="0">
                <a:latin typeface="仿宋" panose="02010609060101010101" pitchFamily="49" charset="-122"/>
                <a:ea typeface="仿宋" panose="02010609060101010101" pitchFamily="49" charset="-122"/>
              </a:rPr>
              <a:t>(2)</a:t>
            </a:r>
            <a:r>
              <a:rPr lang="zh-CN" altLang="en-US" sz="2400" b="1" dirty="0">
                <a:latin typeface="仿宋" panose="02010609060101010101" pitchFamily="49" charset="-122"/>
                <a:ea typeface="仿宋" panose="02010609060101010101" pitchFamily="49" charset="-122"/>
              </a:rPr>
              <a:t>、经济：自然经济占统治地位，生产力落后；</a:t>
            </a:r>
            <a:endParaRPr lang="zh-CN" altLang="en-US" sz="2400" b="1" dirty="0">
              <a:latin typeface="仿宋" panose="02010609060101010101" pitchFamily="49" charset="-122"/>
              <a:ea typeface="仿宋" panose="02010609060101010101" pitchFamily="49" charset="-122"/>
            </a:endParaRPr>
          </a:p>
          <a:p>
            <a:pPr>
              <a:spcBef>
                <a:spcPct val="0"/>
              </a:spcBef>
              <a:buFontTx/>
              <a:buNone/>
            </a:pPr>
            <a:r>
              <a:rPr lang="zh-CN" altLang="en-US" sz="2400" b="1" dirty="0">
                <a:latin typeface="仿宋" panose="02010609060101010101" pitchFamily="49" charset="-122"/>
                <a:ea typeface="仿宋" panose="02010609060101010101" pitchFamily="49" charset="-122"/>
              </a:rPr>
              <a:t>    </a:t>
            </a:r>
            <a:r>
              <a:rPr lang="en-US" altLang="zh-CN" sz="2400" b="1" dirty="0">
                <a:latin typeface="仿宋" panose="02010609060101010101" pitchFamily="49" charset="-122"/>
                <a:ea typeface="仿宋" panose="02010609060101010101" pitchFamily="49" charset="-122"/>
              </a:rPr>
              <a:t>(3)</a:t>
            </a:r>
            <a:r>
              <a:rPr lang="zh-CN" altLang="en-US" sz="2400" b="1" dirty="0">
                <a:latin typeface="仿宋" panose="02010609060101010101" pitchFamily="49" charset="-122"/>
                <a:ea typeface="仿宋" panose="02010609060101010101" pitchFamily="49" charset="-122"/>
              </a:rPr>
              <a:t>、文化：愚昧无知，科技文化落后；</a:t>
            </a:r>
            <a:endParaRPr lang="zh-CN" altLang="en-US" sz="2400" b="1" dirty="0">
              <a:latin typeface="仿宋" panose="02010609060101010101" pitchFamily="49" charset="-122"/>
              <a:ea typeface="仿宋" panose="02010609060101010101" pitchFamily="49" charset="-122"/>
            </a:endParaRPr>
          </a:p>
          <a:p>
            <a:pPr>
              <a:spcBef>
                <a:spcPct val="0"/>
              </a:spcBef>
              <a:buFontTx/>
              <a:buNone/>
            </a:pPr>
            <a:r>
              <a:rPr lang="zh-CN" altLang="en-US" sz="2400" b="1" dirty="0">
                <a:latin typeface="仿宋" panose="02010609060101010101" pitchFamily="49" charset="-122"/>
                <a:ea typeface="仿宋" panose="02010609060101010101" pitchFamily="49" charset="-122"/>
              </a:rPr>
              <a:t>    </a:t>
            </a:r>
            <a:r>
              <a:rPr lang="en-US" altLang="zh-CN" sz="2400" b="1" dirty="0">
                <a:latin typeface="仿宋" panose="02010609060101010101" pitchFamily="49" charset="-122"/>
                <a:ea typeface="仿宋" panose="02010609060101010101" pitchFamily="49" charset="-122"/>
              </a:rPr>
              <a:t>(4)</a:t>
            </a:r>
            <a:r>
              <a:rPr lang="zh-CN" altLang="en-US" sz="2400" b="1" dirty="0">
                <a:latin typeface="仿宋" panose="02010609060101010101" pitchFamily="49" charset="-122"/>
                <a:ea typeface="仿宋" panose="02010609060101010101" pitchFamily="49" charset="-122"/>
              </a:rPr>
              <a:t>、军事：军备废驰，武器落后；</a:t>
            </a:r>
            <a:endParaRPr lang="en-US" altLang="zh-CN" sz="2400" b="1" dirty="0">
              <a:latin typeface="仿宋" panose="02010609060101010101" pitchFamily="49" charset="-122"/>
              <a:ea typeface="仿宋" panose="02010609060101010101" pitchFamily="49" charset="-122"/>
            </a:endParaRPr>
          </a:p>
          <a:p>
            <a:pPr>
              <a:spcBef>
                <a:spcPct val="0"/>
              </a:spcBef>
              <a:buFontTx/>
              <a:buNone/>
            </a:pPr>
            <a:r>
              <a:rPr lang="en-US" altLang="zh-CN" sz="2400" b="1" dirty="0">
                <a:latin typeface="仿宋" panose="02010609060101010101" pitchFamily="49" charset="-122"/>
                <a:ea typeface="仿宋" panose="02010609060101010101" pitchFamily="49" charset="-122"/>
              </a:rPr>
              <a:t>    (5)</a:t>
            </a:r>
            <a:r>
              <a:rPr lang="zh-CN" altLang="en-US" sz="2400" b="1" dirty="0">
                <a:latin typeface="仿宋" panose="02010609060101010101" pitchFamily="49" charset="-122"/>
                <a:ea typeface="仿宋" panose="02010609060101010101" pitchFamily="49" charset="-122"/>
              </a:rPr>
              <a:t>、外交：闭关锁国。</a:t>
            </a:r>
            <a:endParaRPr lang="zh-CN" altLang="en-US" sz="2400" b="1" dirty="0">
              <a:latin typeface="仿宋" panose="02010609060101010101" pitchFamily="49" charset="-122"/>
              <a:ea typeface="仿宋" panose="02010609060101010101" pitchFamily="49" charset="-122"/>
            </a:endParaRPr>
          </a:p>
          <a:p>
            <a:pPr>
              <a:spcBef>
                <a:spcPct val="0"/>
              </a:spcBef>
              <a:buFontTx/>
              <a:buNone/>
            </a:pPr>
            <a:r>
              <a:rPr lang="en-US" altLang="zh-CN" sz="2400" b="1" dirty="0">
                <a:latin typeface="仿宋" panose="02010609060101010101" pitchFamily="49" charset="-122"/>
                <a:ea typeface="仿宋" panose="02010609060101010101" pitchFamily="49" charset="-122"/>
              </a:rPr>
              <a:t>3</a:t>
            </a:r>
            <a:r>
              <a:rPr lang="zh-CN" altLang="en-US" sz="2400" b="1" dirty="0">
                <a:latin typeface="仿宋" panose="02010609060101010101" pitchFamily="49" charset="-122"/>
                <a:ea typeface="仿宋" panose="02010609060101010101" pitchFamily="49" charset="-122"/>
              </a:rPr>
              <a:t>、根本原因</a:t>
            </a:r>
            <a:r>
              <a:rPr lang="en-US" altLang="zh-CN" sz="2400" b="1" dirty="0">
                <a:latin typeface="仿宋" panose="02010609060101010101" pitchFamily="49" charset="-122"/>
                <a:ea typeface="仿宋" panose="02010609060101010101" pitchFamily="49" charset="-122"/>
              </a:rPr>
              <a:t>——</a:t>
            </a:r>
            <a:r>
              <a:rPr lang="zh-CN" altLang="en-US" sz="2400" b="1" dirty="0">
                <a:latin typeface="仿宋" panose="02010609060101010101" pitchFamily="49" charset="-122"/>
                <a:ea typeface="仿宋" panose="02010609060101010101" pitchFamily="49" charset="-122"/>
              </a:rPr>
              <a:t>中国腐朽没落的封建主义无法抵抗新兴的资本主义。</a:t>
            </a:r>
            <a:endParaRPr lang="zh-CN" altLang="en-US" sz="2400" b="1" dirty="0">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22" name="弧形 21"/>
          <p:cNvSpPr/>
          <p:nvPr/>
        </p:nvSpPr>
        <p:spPr bwMode="auto">
          <a:xfrm rot="8404914" flipH="1" flipV="1">
            <a:off x="2487614" y="184467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b="1"/>
          </a:p>
        </p:txBody>
      </p:sp>
      <p:sp>
        <p:nvSpPr>
          <p:cNvPr id="92164" name="TextBox 23"/>
          <p:cNvSpPr txBox="1">
            <a:spLocks noChangeArrowheads="1"/>
          </p:cNvSpPr>
          <p:nvPr/>
        </p:nvSpPr>
        <p:spPr bwMode="auto">
          <a:xfrm>
            <a:off x="3238501" y="2309813"/>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latin typeface="微软雅黑" panose="020B0503020204020204" pitchFamily="34" charset="-122"/>
                <a:ea typeface="微软雅黑" panose="020B0503020204020204" pitchFamily="34" charset="-122"/>
              </a:rPr>
              <a:t>方法</a:t>
            </a:r>
            <a:endParaRPr lang="zh-CN" altLang="en-US" sz="3600" b="1">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4595813" y="2860675"/>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2166" name="Rectangle 1"/>
          <p:cNvSpPr>
            <a:spLocks noChangeArrowheads="1"/>
          </p:cNvSpPr>
          <p:nvPr/>
        </p:nvSpPr>
        <p:spPr bwMode="auto">
          <a:xfrm>
            <a:off x="4595813" y="2097089"/>
            <a:ext cx="5676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l"/>
            </a:pPr>
            <a:r>
              <a:rPr lang="zh-CN" altLang="en-US" sz="2400" b="1">
                <a:latin typeface="微软雅黑" panose="020B0503020204020204" pitchFamily="34" charset="-122"/>
                <a:ea typeface="微软雅黑" panose="020B0503020204020204" pitchFamily="34" charset="-122"/>
              </a:rPr>
              <a:t>叙事重兴：新叙事史中的历史细节教学</a:t>
            </a:r>
            <a:endParaRPr lang="zh-CN" altLang="en-US" sz="2400" b="1">
              <a:latin typeface="微软雅黑" panose="020B0503020204020204" pitchFamily="34" charset="-122"/>
              <a:ea typeface="微软雅黑" panose="020B0503020204020204" pitchFamily="34" charset="-122"/>
            </a:endParaRPr>
          </a:p>
        </p:txBody>
      </p:sp>
      <p:grpSp>
        <p:nvGrpSpPr>
          <p:cNvPr id="92167"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92171"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68" name="TextBox 2"/>
          <p:cNvSpPr txBox="1">
            <a:spLocks noChangeArrowheads="1"/>
          </p:cNvSpPr>
          <p:nvPr/>
        </p:nvSpPr>
        <p:spPr bwMode="auto">
          <a:xfrm>
            <a:off x="2209801" y="3124200"/>
            <a:ext cx="78962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zh-CN" sz="2400" b="1">
                <a:solidFill>
                  <a:srgbClr val="953735"/>
                </a:solidFill>
                <a:latin typeface="微软雅黑" panose="020B0503020204020204" pitchFamily="34" charset="-122"/>
                <a:ea typeface="微软雅黑" panose="020B0503020204020204" pitchFamily="34" charset="-122"/>
              </a:rPr>
              <a:t>细节一、“捷报”早产：未战“先胜”的前线清军</a:t>
            </a:r>
            <a:endParaRPr lang="zh-CN" altLang="zh-CN" sz="2400" b="1">
              <a:solidFill>
                <a:srgbClr val="953735"/>
              </a:solidFill>
              <a:latin typeface="微软雅黑" panose="020B0503020204020204" pitchFamily="34" charset="-122"/>
              <a:ea typeface="微软雅黑" panose="020B0503020204020204" pitchFamily="34" charset="-122"/>
            </a:endParaRPr>
          </a:p>
          <a:p>
            <a:pPr>
              <a:spcBef>
                <a:spcPct val="0"/>
              </a:spcBef>
              <a:buFontTx/>
              <a:buNone/>
            </a:pPr>
            <a:r>
              <a:rPr lang="zh-CN" altLang="zh-CN" sz="2400" b="1">
                <a:latin typeface="仿宋" panose="02010609060101010101" pitchFamily="49" charset="-122"/>
                <a:ea typeface="仿宋" panose="02010609060101010101" pitchFamily="49" charset="-122"/>
              </a:rPr>
              <a:t>（中国）将军的参谋机构中有许多文人，在发动进攻</a:t>
            </a:r>
            <a:r>
              <a:rPr lang="en-US" altLang="zh-CN" sz="2400" b="1">
                <a:latin typeface="仿宋" panose="02010609060101010101" pitchFamily="49" charset="-122"/>
                <a:ea typeface="仿宋" panose="02010609060101010101" pitchFamily="49" charset="-122"/>
              </a:rPr>
              <a:t>(1月30日)</a:t>
            </a:r>
            <a:r>
              <a:rPr lang="zh-CN" altLang="zh-CN" sz="2400" b="1">
                <a:latin typeface="仿宋" panose="02010609060101010101" pitchFamily="49" charset="-122"/>
                <a:ea typeface="仿宋" panose="02010609060101010101" pitchFamily="49" charset="-122"/>
              </a:rPr>
              <a:t>的前</a:t>
            </a:r>
            <a:r>
              <a:rPr lang="en-US" altLang="zh-CN" sz="2400" b="1">
                <a:latin typeface="仿宋" panose="02010609060101010101" pitchFamily="49" charset="-122"/>
                <a:ea typeface="仿宋" panose="02010609060101010101" pitchFamily="49" charset="-122"/>
              </a:rPr>
              <a:t>10</a:t>
            </a:r>
            <a:r>
              <a:rPr lang="zh-CN" altLang="zh-CN" sz="2400" b="1">
                <a:latin typeface="仿宋" panose="02010609060101010101" pitchFamily="49" charset="-122"/>
                <a:ea typeface="仿宋" panose="02010609060101010101" pitchFamily="49" charset="-122"/>
              </a:rPr>
              <a:t>天。将军命令他们撰写捷报。他们呈递了</a:t>
            </a:r>
            <a:r>
              <a:rPr lang="en-US" altLang="zh-CN" sz="2400" b="1">
                <a:latin typeface="仿宋" panose="02010609060101010101" pitchFamily="49" charset="-122"/>
                <a:ea typeface="仿宋" panose="02010609060101010101" pitchFamily="49" charset="-122"/>
              </a:rPr>
              <a:t>30</a:t>
            </a:r>
            <a:r>
              <a:rPr lang="zh-CN" altLang="zh-CN" sz="2400" b="1">
                <a:latin typeface="仿宋" panose="02010609060101010101" pitchFamily="49" charset="-122"/>
                <a:ea typeface="仿宋" panose="02010609060101010101" pitchFamily="49" charset="-122"/>
              </a:rPr>
              <a:t>篇文章，将军按其文才大小的顺序进行了排列。第一位归谬嘉毂，他写了一篇详细而生动的有关各种英雄事迹的报道。列在名单上第二位的是何士祁</a:t>
            </a:r>
            <a:r>
              <a:rPr lang="en-US" altLang="zh-CN" sz="2400" b="1">
                <a:latin typeface="仿宋" panose="02010609060101010101" pitchFamily="49" charset="-122"/>
                <a:ea typeface="仿宋" panose="02010609060101010101" pitchFamily="49" charset="-122"/>
              </a:rPr>
              <a:t>(</a:t>
            </a:r>
            <a:r>
              <a:rPr lang="zh-CN" altLang="zh-CN" sz="2400" b="1">
                <a:latin typeface="仿宋" panose="02010609060101010101" pitchFamily="49" charset="-122"/>
                <a:ea typeface="仿宋" panose="02010609060101010101" pitchFamily="49" charset="-122"/>
              </a:rPr>
              <a:t>一位相当有名的书法家</a:t>
            </a:r>
            <a:r>
              <a:rPr lang="en-US" altLang="zh-CN" sz="2400" b="1">
                <a:latin typeface="仿宋" panose="02010609060101010101" pitchFamily="49" charset="-122"/>
                <a:ea typeface="仿宋" panose="02010609060101010101" pitchFamily="49" charset="-122"/>
              </a:rPr>
              <a:t>)</a:t>
            </a:r>
            <a:r>
              <a:rPr lang="zh-CN" altLang="zh-CN" sz="2400" b="1">
                <a:latin typeface="仿宋" panose="02010609060101010101" pitchFamily="49" charset="-122"/>
                <a:ea typeface="仿宋" panose="02010609060101010101" pitchFamily="49" charset="-122"/>
              </a:rPr>
              <a:t>，他呈报了一篇文字造诣很高的文章，其中充满了经典的比喻和机敏的措辞。</a:t>
            </a:r>
            <a:endParaRPr lang="zh-CN" altLang="zh-CN" sz="2400" b="1">
              <a:latin typeface="仿宋" panose="02010609060101010101" pitchFamily="49" charset="-122"/>
              <a:ea typeface="仿宋" panose="02010609060101010101" pitchFamily="49" charset="-122"/>
            </a:endParaRPr>
          </a:p>
          <a:p>
            <a:pPr algn="r">
              <a:spcBef>
                <a:spcPct val="0"/>
              </a:spcBef>
              <a:buFontTx/>
              <a:buNone/>
            </a:pPr>
            <a:r>
              <a:rPr lang="zh-CN" altLang="zh-CN" sz="2400" b="1">
                <a:latin typeface="仿宋" panose="02010609060101010101" pitchFamily="49" charset="-122"/>
                <a:ea typeface="仿宋" panose="02010609060101010101" pitchFamily="49" charset="-122"/>
              </a:rPr>
              <a:t>——斯塔夫里阿诺斯《全球通史</a:t>
            </a:r>
            <a:r>
              <a:rPr lang="en-US" altLang="zh-CN" sz="2400" b="1">
                <a:latin typeface="仿宋" panose="02010609060101010101" pitchFamily="49" charset="-122"/>
                <a:ea typeface="仿宋" panose="02010609060101010101" pitchFamily="49" charset="-122"/>
              </a:rPr>
              <a:t>(</a:t>
            </a:r>
            <a:r>
              <a:rPr lang="zh-CN" altLang="zh-CN" sz="2400" b="1">
                <a:latin typeface="仿宋" panose="02010609060101010101" pitchFamily="49" charset="-122"/>
                <a:ea typeface="仿宋" panose="02010609060101010101" pitchFamily="49" charset="-122"/>
              </a:rPr>
              <a:t>下</a:t>
            </a:r>
            <a:r>
              <a:rPr lang="en-US" altLang="zh-CN" sz="2400" b="1">
                <a:latin typeface="仿宋" panose="02010609060101010101" pitchFamily="49" charset="-122"/>
                <a:ea typeface="仿宋" panose="02010609060101010101" pitchFamily="49" charset="-122"/>
              </a:rPr>
              <a:t>)</a:t>
            </a:r>
            <a:r>
              <a:rPr lang="zh-CN" altLang="zh-CN" sz="2400" b="1">
                <a:latin typeface="仿宋" panose="02010609060101010101" pitchFamily="49" charset="-122"/>
                <a:ea typeface="仿宋" panose="02010609060101010101" pitchFamily="49" charset="-122"/>
              </a:rPr>
              <a:t>》</a:t>
            </a:r>
            <a:endParaRPr lang="zh-CN" altLang="en-US" sz="2000" b="1">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22" name="弧形 21"/>
          <p:cNvSpPr/>
          <p:nvPr/>
        </p:nvSpPr>
        <p:spPr bwMode="auto">
          <a:xfrm rot="8404914" flipH="1" flipV="1">
            <a:off x="2487614" y="184467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b="1"/>
          </a:p>
        </p:txBody>
      </p:sp>
      <p:sp>
        <p:nvSpPr>
          <p:cNvPr id="94212" name="TextBox 23"/>
          <p:cNvSpPr txBox="1">
            <a:spLocks noChangeArrowheads="1"/>
          </p:cNvSpPr>
          <p:nvPr/>
        </p:nvSpPr>
        <p:spPr bwMode="auto">
          <a:xfrm>
            <a:off x="3238501" y="2309813"/>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latin typeface="微软雅黑" panose="020B0503020204020204" pitchFamily="34" charset="-122"/>
                <a:ea typeface="微软雅黑" panose="020B0503020204020204" pitchFamily="34" charset="-122"/>
              </a:rPr>
              <a:t>方法</a:t>
            </a:r>
            <a:endParaRPr lang="zh-CN" altLang="en-US" sz="3600" b="1">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4595813" y="2860675"/>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214" name="Rectangle 1"/>
          <p:cNvSpPr>
            <a:spLocks noChangeArrowheads="1"/>
          </p:cNvSpPr>
          <p:nvPr/>
        </p:nvSpPr>
        <p:spPr bwMode="auto">
          <a:xfrm>
            <a:off x="4595813" y="2097089"/>
            <a:ext cx="5676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l"/>
            </a:pPr>
            <a:r>
              <a:rPr lang="zh-CN" altLang="en-US" sz="2400" b="1">
                <a:latin typeface="微软雅黑" panose="020B0503020204020204" pitchFamily="34" charset="-122"/>
                <a:ea typeface="微软雅黑" panose="020B0503020204020204" pitchFamily="34" charset="-122"/>
              </a:rPr>
              <a:t>叙事重兴：新叙事史中的历史细节教学</a:t>
            </a:r>
            <a:endParaRPr lang="zh-CN" altLang="en-US" sz="2400" b="1">
              <a:latin typeface="微软雅黑" panose="020B0503020204020204" pitchFamily="34" charset="-122"/>
              <a:ea typeface="微软雅黑" panose="020B0503020204020204" pitchFamily="34" charset="-122"/>
            </a:endParaRPr>
          </a:p>
        </p:txBody>
      </p:sp>
      <p:grpSp>
        <p:nvGrpSpPr>
          <p:cNvPr id="94215"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94219"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216" name="TextBox 2"/>
          <p:cNvSpPr txBox="1">
            <a:spLocks noChangeArrowheads="1"/>
          </p:cNvSpPr>
          <p:nvPr/>
        </p:nvSpPr>
        <p:spPr bwMode="auto">
          <a:xfrm>
            <a:off x="2209801" y="3124200"/>
            <a:ext cx="78962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zh-CN" sz="2400" b="1">
                <a:solidFill>
                  <a:srgbClr val="953735"/>
                </a:solidFill>
                <a:latin typeface="微软雅黑" panose="020B0503020204020204" pitchFamily="34" charset="-122"/>
                <a:ea typeface="微软雅黑" panose="020B0503020204020204" pitchFamily="34" charset="-122"/>
              </a:rPr>
              <a:t>细节二、“粪桶妙计”：前敌主帅杨芳的制胜法宝</a:t>
            </a:r>
            <a:endParaRPr lang="zh-CN" altLang="zh-CN" sz="2400" b="1">
              <a:solidFill>
                <a:srgbClr val="953735"/>
              </a:solidFill>
              <a:latin typeface="微软雅黑" panose="020B0503020204020204" pitchFamily="34" charset="-122"/>
              <a:ea typeface="微软雅黑" panose="020B0503020204020204" pitchFamily="34" charset="-122"/>
            </a:endParaRPr>
          </a:p>
          <a:p>
            <a:pPr>
              <a:spcBef>
                <a:spcPct val="0"/>
              </a:spcBef>
              <a:buFontTx/>
              <a:buNone/>
            </a:pPr>
            <a:r>
              <a:rPr lang="zh-CN" altLang="zh-CN" sz="2400" b="1">
                <a:latin typeface="仿宋" panose="02010609060101010101" pitchFamily="49" charset="-122"/>
                <a:ea typeface="仿宋" panose="02010609060101010101" pitchFamily="49" charset="-122"/>
              </a:rPr>
              <a:t>杨芳看到夷舰上的大炮总能击中我，但我却不能击中夷；……夷炮威力远在我炮之上，认定“必有邪教善术者伏其内”，于是广贴告示，“传令甲保遍收所近妇女溺器”作为制胜法宝。他将这些马桶平放在一排排木筏上，命令一位副将在木筏上掌控，以马桶口面对敌舰冲去，以破邪术。……</a:t>
            </a:r>
            <a:r>
              <a:rPr lang="en-US" altLang="zh-CN" sz="2400" b="1">
                <a:latin typeface="仿宋" panose="02010609060101010101" pitchFamily="49" charset="-122"/>
                <a:ea typeface="仿宋" panose="02010609060101010101" pitchFamily="49" charset="-122"/>
              </a:rPr>
              <a:t>3</a:t>
            </a:r>
            <a:r>
              <a:rPr lang="zh-CN" altLang="zh-CN" sz="2400" b="1">
                <a:latin typeface="仿宋" panose="02010609060101010101" pitchFamily="49" charset="-122"/>
                <a:ea typeface="仿宋" panose="02010609060101010101" pitchFamily="49" charset="-122"/>
              </a:rPr>
              <a:t>月</a:t>
            </a:r>
            <a:r>
              <a:rPr lang="en-US" altLang="zh-CN" sz="2400" b="1">
                <a:latin typeface="仿宋" panose="02010609060101010101" pitchFamily="49" charset="-122"/>
                <a:ea typeface="仿宋" panose="02010609060101010101" pitchFamily="49" charset="-122"/>
              </a:rPr>
              <a:t>18</a:t>
            </a:r>
            <a:r>
              <a:rPr lang="zh-CN" altLang="zh-CN" sz="2400" b="1">
                <a:latin typeface="仿宋" panose="02010609060101010101" pitchFamily="49" charset="-122"/>
                <a:ea typeface="仿宋" panose="02010609060101010101" pitchFamily="49" charset="-122"/>
              </a:rPr>
              <a:t>日，英军进犯，杨芳的这些招术自然完全无用，筏上副将仓皇而逃，英舰</a:t>
            </a:r>
            <a:r>
              <a:rPr lang="en-US" altLang="zh-CN" sz="2400" b="1">
                <a:latin typeface="仿宋" panose="02010609060101010101" pitchFamily="49" charset="-122"/>
                <a:ea typeface="仿宋" panose="02010609060101010101" pitchFamily="49" charset="-122"/>
                <a:hlinkClick r:id="rId3"/>
              </a:rPr>
              <a:t>长驱直入</a:t>
            </a:r>
            <a:r>
              <a:rPr lang="zh-CN" altLang="zh-CN" sz="2400" b="1">
                <a:latin typeface="仿宋" panose="02010609060101010101" pitchFamily="49" charset="-122"/>
                <a:ea typeface="仿宋" panose="02010609060101010101" pitchFamily="49" charset="-122"/>
              </a:rPr>
              <a:t>， ……</a:t>
            </a:r>
            <a:endParaRPr lang="zh-CN" altLang="zh-CN" sz="2400" b="1">
              <a:latin typeface="仿宋" panose="02010609060101010101" pitchFamily="49" charset="-122"/>
              <a:ea typeface="仿宋" panose="02010609060101010101" pitchFamily="49" charset="-122"/>
            </a:endParaRPr>
          </a:p>
          <a:p>
            <a:pPr algn="r">
              <a:spcBef>
                <a:spcPct val="0"/>
              </a:spcBef>
              <a:buFontTx/>
              <a:buNone/>
            </a:pPr>
            <a:r>
              <a:rPr lang="zh-CN" altLang="zh-CN" sz="2400" b="1">
                <a:latin typeface="仿宋" panose="02010609060101010101" pitchFamily="49" charset="-122"/>
                <a:ea typeface="仿宋" panose="02010609060101010101" pitchFamily="49" charset="-122"/>
              </a:rPr>
              <a:t>——雷颐《历史：何以至此》</a:t>
            </a:r>
            <a:endParaRPr lang="zh-CN" altLang="en-US" sz="2000" b="1">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grpSp>
        <p:nvGrpSpPr>
          <p:cNvPr id="96259"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96309"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260" name="TextBox 2"/>
          <p:cNvSpPr txBox="1">
            <a:spLocks noChangeArrowheads="1"/>
          </p:cNvSpPr>
          <p:nvPr/>
        </p:nvSpPr>
        <p:spPr bwMode="auto">
          <a:xfrm>
            <a:off x="2209801" y="1752600"/>
            <a:ext cx="7896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zh-CN" sz="2400" b="1">
                <a:solidFill>
                  <a:srgbClr val="953735"/>
                </a:solidFill>
                <a:latin typeface="微软雅黑" panose="020B0503020204020204" pitchFamily="34" charset="-122"/>
                <a:ea typeface="微软雅黑" panose="020B0503020204020204" pitchFamily="34" charset="-122"/>
              </a:rPr>
              <a:t>细节三、“器”不如人：中英双方的武器对比</a:t>
            </a:r>
            <a:endParaRPr lang="en-US" altLang="zh-CN" sz="2400" b="1">
              <a:solidFill>
                <a:srgbClr val="953735"/>
              </a:solidFill>
              <a:latin typeface="微软雅黑" panose="020B0503020204020204" pitchFamily="34" charset="-122"/>
              <a:ea typeface="微软雅黑" panose="020B0503020204020204" pitchFamily="34" charset="-122"/>
            </a:endParaRPr>
          </a:p>
          <a:p>
            <a:pPr>
              <a:spcBef>
                <a:spcPct val="0"/>
              </a:spcBef>
              <a:buFontTx/>
              <a:buNone/>
            </a:pPr>
            <a:endParaRPr lang="zh-CN" altLang="zh-CN" sz="2400" b="1">
              <a:solidFill>
                <a:srgbClr val="953735"/>
              </a:solidFill>
              <a:latin typeface="微软雅黑" panose="020B0503020204020204" pitchFamily="34" charset="-122"/>
              <a:ea typeface="微软雅黑" panose="020B0503020204020204" pitchFamily="34" charset="-122"/>
            </a:endParaRPr>
          </a:p>
          <a:p>
            <a:pPr algn="ctr">
              <a:spcBef>
                <a:spcPct val="0"/>
              </a:spcBef>
              <a:buFontTx/>
              <a:buNone/>
            </a:pPr>
            <a:r>
              <a:rPr lang="zh-CN" altLang="zh-CN" sz="2400" b="1">
                <a:solidFill>
                  <a:srgbClr val="953735"/>
                </a:solidFill>
                <a:latin typeface="微软雅黑" panose="020B0503020204020204" pitchFamily="34" charset="-122"/>
                <a:ea typeface="微软雅黑" panose="020B0503020204020204" pitchFamily="34" charset="-122"/>
              </a:rPr>
              <a:t>清军的鸟枪与英军的枪支比较表</a:t>
            </a:r>
            <a:endParaRPr lang="zh-CN" altLang="en-US" sz="2000" b="1">
              <a:latin typeface="仿宋" panose="02010609060101010101" pitchFamily="49" charset="-122"/>
              <a:ea typeface="仿宋" panose="02010609060101010101" pitchFamily="49" charset="-122"/>
            </a:endParaRPr>
          </a:p>
        </p:txBody>
      </p:sp>
      <p:graphicFrame>
        <p:nvGraphicFramePr>
          <p:cNvPr id="3" name="表格 2"/>
          <p:cNvGraphicFramePr>
            <a:graphicFrameLocks noGrp="1"/>
          </p:cNvGraphicFramePr>
          <p:nvPr/>
        </p:nvGraphicFramePr>
        <p:xfrm>
          <a:off x="2057401" y="3200400"/>
          <a:ext cx="7924801" cy="3276600"/>
        </p:xfrm>
        <a:graphic>
          <a:graphicData uri="http://schemas.openxmlformats.org/drawingml/2006/table">
            <a:tbl>
              <a:tblPr firstRow="1" firstCol="1" lastRow="1" lastCol="1" bandRow="1" bandCol="1"/>
              <a:tblGrid>
                <a:gridCol w="1153268"/>
                <a:gridCol w="1153268"/>
                <a:gridCol w="896986"/>
                <a:gridCol w="1079231"/>
                <a:gridCol w="1079231"/>
                <a:gridCol w="768845"/>
                <a:gridCol w="896986"/>
                <a:gridCol w="896986"/>
              </a:tblGrid>
              <a:tr h="468086">
                <a:tc>
                  <a:txBody>
                    <a:bodyPr/>
                    <a:lstStyle/>
                    <a:p>
                      <a:pPr algn="just">
                        <a:spcAft>
                          <a:spcPts val="0"/>
                        </a:spcAft>
                      </a:pPr>
                      <a:r>
                        <a:rPr lang="en-US" sz="1200" kern="100" dirty="0">
                          <a:solidFill>
                            <a:srgbClr val="000000"/>
                          </a:solidFill>
                          <a:effectLst/>
                          <a:latin typeface="楷体_GB2312"/>
                          <a:ea typeface="宋体" panose="02010600030101010101" pitchFamily="2" charset="-122"/>
                        </a:rPr>
                        <a:t> </a:t>
                      </a:r>
                      <a:endParaRPr lang="zh-CN" sz="1050" kern="100" dirty="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6200" algn="just">
                        <a:spcAft>
                          <a:spcPts val="0"/>
                        </a:spcAft>
                      </a:pPr>
                      <a:r>
                        <a:rPr lang="zh-CN" sz="1200" kern="100">
                          <a:solidFill>
                            <a:srgbClr val="000000"/>
                          </a:solidFill>
                          <a:effectLst/>
                          <a:latin typeface="Times New Roman" panose="02020603050405020304"/>
                          <a:ea typeface="楷体_GB2312"/>
                        </a:rPr>
                        <a:t>型制</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solidFill>
                            <a:srgbClr val="000000"/>
                          </a:solidFill>
                          <a:effectLst/>
                          <a:latin typeface="Times New Roman" panose="02020603050405020304"/>
                          <a:ea typeface="楷体_GB2312"/>
                        </a:rPr>
                        <a:t>点火装置</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6200" algn="just">
                        <a:spcAft>
                          <a:spcPts val="0"/>
                        </a:spcAft>
                      </a:pPr>
                      <a:r>
                        <a:rPr lang="zh-CN" sz="1200" kern="100">
                          <a:solidFill>
                            <a:srgbClr val="000000"/>
                          </a:solidFill>
                          <a:effectLst/>
                          <a:latin typeface="Times New Roman" panose="02020603050405020304"/>
                          <a:ea typeface="楷体_GB2312"/>
                        </a:rPr>
                        <a:t>枪长</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dirty="0">
                          <a:solidFill>
                            <a:srgbClr val="000000"/>
                          </a:solidFill>
                          <a:effectLst/>
                          <a:latin typeface="Times New Roman" panose="02020603050405020304"/>
                          <a:ea typeface="楷体_GB2312"/>
                        </a:rPr>
                        <a:t>弹丸重量</a:t>
                      </a:r>
                      <a:endParaRPr lang="zh-CN" sz="1050" kern="100" dirty="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6200" algn="just">
                        <a:spcAft>
                          <a:spcPts val="0"/>
                        </a:spcAft>
                      </a:pPr>
                      <a:r>
                        <a:rPr lang="zh-CN" sz="1200" kern="100">
                          <a:solidFill>
                            <a:srgbClr val="000000"/>
                          </a:solidFill>
                          <a:effectLst/>
                          <a:latin typeface="Times New Roman" panose="02020603050405020304"/>
                          <a:ea typeface="楷体_GB2312"/>
                        </a:rPr>
                        <a:t>射程</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76200" algn="just">
                        <a:spcAft>
                          <a:spcPts val="0"/>
                        </a:spcAft>
                      </a:pPr>
                      <a:r>
                        <a:rPr lang="zh-CN" sz="1200" kern="100">
                          <a:solidFill>
                            <a:srgbClr val="000000"/>
                          </a:solidFill>
                          <a:effectLst/>
                          <a:latin typeface="Times New Roman" panose="02020603050405020304"/>
                          <a:ea typeface="楷体_GB2312"/>
                        </a:rPr>
                        <a:t>射速</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solidFill>
                            <a:srgbClr val="000000"/>
                          </a:solidFill>
                          <a:effectLst/>
                          <a:latin typeface="Times New Roman" panose="02020603050405020304"/>
                          <a:ea typeface="楷体_GB2312"/>
                        </a:rPr>
                        <a:t>枪刺配置</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2129">
                <a:tc>
                  <a:txBody>
                    <a:bodyPr/>
                    <a:lstStyle/>
                    <a:p>
                      <a:pPr algn="just">
                        <a:spcAft>
                          <a:spcPts val="0"/>
                        </a:spcAft>
                      </a:pPr>
                      <a:r>
                        <a:rPr lang="zh-CN" sz="1200" kern="100">
                          <a:solidFill>
                            <a:srgbClr val="000000"/>
                          </a:solidFill>
                          <a:effectLst/>
                          <a:latin typeface="Times New Roman" panose="02020603050405020304"/>
                          <a:ea typeface="楷体_GB2312"/>
                        </a:rPr>
                        <a:t>中方</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u="none" strike="noStrike" kern="100">
                          <a:solidFill>
                            <a:srgbClr val="000000"/>
                          </a:solidFill>
                          <a:effectLst/>
                          <a:latin typeface="楷体_GB2312"/>
                          <a:ea typeface="宋体" panose="02010600030101010101" pitchFamily="2" charset="-122"/>
                          <a:hlinkClick r:id="rId3"/>
                        </a:rPr>
                        <a:t>鸟枪</a:t>
                      </a:r>
                      <a:r>
                        <a:rPr lang="en-US" sz="1200" kern="100">
                          <a:solidFill>
                            <a:srgbClr val="000000"/>
                          </a:solidFill>
                          <a:effectLst/>
                          <a:latin typeface="楷体_GB2312"/>
                          <a:ea typeface="宋体" panose="02010600030101010101" pitchFamily="2" charset="-122"/>
                        </a:rPr>
                        <a:t>(</a:t>
                      </a:r>
                      <a:r>
                        <a:rPr lang="zh-CN" sz="1200" kern="100">
                          <a:solidFill>
                            <a:srgbClr val="000000"/>
                          </a:solidFill>
                          <a:effectLst/>
                          <a:latin typeface="Times New Roman" panose="02020603050405020304"/>
                          <a:ea typeface="楷体_GB2312"/>
                        </a:rPr>
                        <a:t>前装滑膛火绳枪</a:t>
                      </a:r>
                      <a:r>
                        <a:rPr lang="en-US" sz="1200" kern="100">
                          <a:solidFill>
                            <a:srgbClr val="000000"/>
                          </a:solidFill>
                          <a:effectLst/>
                          <a:latin typeface="Times New Roman" panose="02020603050405020304"/>
                          <a:ea typeface="楷体_GB2312"/>
                        </a:rPr>
                        <a:t>)</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solidFill>
                            <a:srgbClr val="000000"/>
                          </a:solidFill>
                          <a:effectLst/>
                          <a:latin typeface="Times New Roman" panose="02020603050405020304"/>
                          <a:ea typeface="楷体_GB2312"/>
                        </a:rPr>
                        <a:t>火绳</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solidFill>
                            <a:srgbClr val="000000"/>
                          </a:solidFill>
                          <a:effectLst/>
                          <a:latin typeface="楷体_GB2312"/>
                          <a:ea typeface="宋体" panose="02010600030101010101" pitchFamily="2" charset="-122"/>
                        </a:rPr>
                        <a:t>2.01</a:t>
                      </a:r>
                      <a:r>
                        <a:rPr lang="zh-CN" sz="1200" kern="100">
                          <a:solidFill>
                            <a:srgbClr val="000000"/>
                          </a:solidFill>
                          <a:effectLst/>
                          <a:latin typeface="Times New Roman" panose="02020603050405020304"/>
                          <a:ea typeface="楷体_GB2312"/>
                        </a:rPr>
                        <a:t>米</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solidFill>
                            <a:srgbClr val="000000"/>
                          </a:solidFill>
                          <a:effectLst/>
                          <a:latin typeface="Times New Roman" panose="02020603050405020304"/>
                          <a:ea typeface="楷体_GB2312"/>
                        </a:rPr>
                        <a:t>弹丸</a:t>
                      </a:r>
                      <a:r>
                        <a:rPr lang="en-US" sz="1200" kern="100">
                          <a:solidFill>
                            <a:srgbClr val="000000"/>
                          </a:solidFill>
                          <a:effectLst/>
                          <a:latin typeface="Times New Roman" panose="02020603050405020304"/>
                          <a:ea typeface="楷体_GB2312"/>
                        </a:rPr>
                        <a:t>1</a:t>
                      </a:r>
                      <a:r>
                        <a:rPr lang="zh-CN" sz="1200" kern="100">
                          <a:solidFill>
                            <a:srgbClr val="000000"/>
                          </a:solidFill>
                          <a:effectLst/>
                          <a:latin typeface="Times New Roman" panose="02020603050405020304"/>
                          <a:ea typeface="楷体_GB2312"/>
                        </a:rPr>
                        <a:t>钱</a:t>
                      </a:r>
                      <a:endParaRPr lang="zh-CN" sz="1050" kern="100">
                        <a:effectLst/>
                        <a:latin typeface="Times New Roman" panose="02020603050405020304"/>
                        <a:ea typeface="宋体" panose="02010600030101010101" pitchFamily="2" charset="-122"/>
                      </a:endParaRPr>
                    </a:p>
                    <a:p>
                      <a:pPr algn="just">
                        <a:spcAft>
                          <a:spcPts val="0"/>
                        </a:spcAft>
                      </a:pPr>
                      <a:r>
                        <a:rPr lang="zh-CN" sz="1200" kern="100">
                          <a:solidFill>
                            <a:srgbClr val="000000"/>
                          </a:solidFill>
                          <a:effectLst/>
                          <a:latin typeface="Times New Roman" panose="02020603050405020304"/>
                          <a:ea typeface="楷体_GB2312"/>
                        </a:rPr>
                        <a:t>（火药</a:t>
                      </a:r>
                      <a:r>
                        <a:rPr lang="en-US" sz="1200" kern="100">
                          <a:solidFill>
                            <a:srgbClr val="000000"/>
                          </a:solidFill>
                          <a:effectLst/>
                          <a:latin typeface="Times New Roman" panose="02020603050405020304"/>
                          <a:ea typeface="楷体_GB2312"/>
                        </a:rPr>
                        <a:t>3</a:t>
                      </a:r>
                      <a:r>
                        <a:rPr lang="zh-CN" sz="1200" kern="100">
                          <a:solidFill>
                            <a:srgbClr val="000000"/>
                          </a:solidFill>
                          <a:effectLst/>
                          <a:latin typeface="Times New Roman" panose="02020603050405020304"/>
                          <a:ea typeface="楷体_GB2312"/>
                        </a:rPr>
                        <a:t>钱）</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solidFill>
                            <a:srgbClr val="000000"/>
                          </a:solidFill>
                          <a:effectLst/>
                          <a:latin typeface="楷体_GB2312"/>
                          <a:ea typeface="宋体" panose="02010600030101010101" pitchFamily="2" charset="-122"/>
                        </a:rPr>
                        <a:t>100</a:t>
                      </a:r>
                      <a:r>
                        <a:rPr lang="zh-CN" sz="1200" kern="100">
                          <a:solidFill>
                            <a:srgbClr val="000000"/>
                          </a:solidFill>
                          <a:effectLst/>
                          <a:latin typeface="Times New Roman" panose="02020603050405020304"/>
                          <a:ea typeface="楷体_GB2312"/>
                        </a:rPr>
                        <a:t>米</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solidFill>
                            <a:srgbClr val="000000"/>
                          </a:solidFill>
                          <a:effectLst/>
                          <a:latin typeface="楷体_GB2312"/>
                          <a:ea typeface="宋体" panose="02010600030101010101" pitchFamily="2" charset="-122"/>
                        </a:rPr>
                        <a:t>1</a:t>
                      </a:r>
                      <a:r>
                        <a:rPr lang="zh-CN" sz="1200" kern="100">
                          <a:solidFill>
                            <a:srgbClr val="000000"/>
                          </a:solidFill>
                          <a:effectLst/>
                          <a:latin typeface="Times New Roman" panose="02020603050405020304"/>
                          <a:ea typeface="楷体_GB2312"/>
                        </a:rPr>
                        <a:t>至</a:t>
                      </a:r>
                      <a:r>
                        <a:rPr lang="en-US" sz="1200" kern="100">
                          <a:solidFill>
                            <a:srgbClr val="000000"/>
                          </a:solidFill>
                          <a:effectLst/>
                          <a:latin typeface="Times New Roman" panose="02020603050405020304"/>
                          <a:ea typeface="楷体_GB2312"/>
                        </a:rPr>
                        <a:t>2</a:t>
                      </a:r>
                      <a:r>
                        <a:rPr lang="zh-CN" sz="1200" kern="100">
                          <a:solidFill>
                            <a:srgbClr val="000000"/>
                          </a:solidFill>
                          <a:effectLst/>
                          <a:latin typeface="Times New Roman" panose="02020603050405020304"/>
                          <a:ea typeface="楷体_GB2312"/>
                        </a:rPr>
                        <a:t>发</a:t>
                      </a:r>
                      <a:r>
                        <a:rPr lang="en-US" sz="1200" kern="100">
                          <a:solidFill>
                            <a:srgbClr val="000000"/>
                          </a:solidFill>
                          <a:effectLst/>
                          <a:latin typeface="Times New Roman" panose="02020603050405020304"/>
                          <a:ea typeface="楷体_GB2312"/>
                        </a:rPr>
                        <a:t>/</a:t>
                      </a:r>
                      <a:r>
                        <a:rPr lang="zh-CN" sz="1200" kern="100">
                          <a:solidFill>
                            <a:srgbClr val="000000"/>
                          </a:solidFill>
                          <a:effectLst/>
                          <a:latin typeface="Times New Roman" panose="02020603050405020304"/>
                          <a:ea typeface="楷体_GB2312"/>
                        </a:rPr>
                        <a:t>分钟</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zh-CN" sz="1200" kern="100">
                          <a:solidFill>
                            <a:srgbClr val="000000"/>
                          </a:solidFill>
                          <a:effectLst/>
                          <a:latin typeface="Times New Roman" panose="02020603050405020304"/>
                          <a:ea typeface="楷体_GB2312"/>
                        </a:rPr>
                        <a:t>无</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6171">
                <a:tc rowSpan="2">
                  <a:txBody>
                    <a:bodyPr/>
                    <a:lstStyle/>
                    <a:p>
                      <a:pPr algn="just">
                        <a:spcAft>
                          <a:spcPts val="0"/>
                        </a:spcAft>
                      </a:pPr>
                      <a:r>
                        <a:rPr lang="zh-CN" sz="1200" kern="100">
                          <a:solidFill>
                            <a:srgbClr val="000000"/>
                          </a:solidFill>
                          <a:effectLst/>
                          <a:latin typeface="Times New Roman" panose="02020603050405020304"/>
                          <a:ea typeface="楷体_GB2312"/>
                        </a:rPr>
                        <a:t>英方</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solidFill>
                            <a:srgbClr val="000000"/>
                          </a:solidFill>
                          <a:effectLst/>
                          <a:latin typeface="Times New Roman" panose="02020603050405020304"/>
                          <a:ea typeface="楷体_GB2312"/>
                        </a:rPr>
                        <a:t>伯克式（</a:t>
                      </a:r>
                      <a:r>
                        <a:rPr lang="en-US" sz="1200" kern="100">
                          <a:solidFill>
                            <a:srgbClr val="000000"/>
                          </a:solidFill>
                          <a:effectLst/>
                          <a:latin typeface="Times New Roman" panose="02020603050405020304"/>
                          <a:ea typeface="楷体_GB2312"/>
                        </a:rPr>
                        <a:t>Barker</a:t>
                      </a:r>
                      <a:r>
                        <a:rPr lang="zh-CN" sz="1200" kern="100">
                          <a:solidFill>
                            <a:srgbClr val="000000"/>
                          </a:solidFill>
                          <a:effectLst/>
                          <a:latin typeface="Times New Roman" panose="02020603050405020304"/>
                          <a:ea typeface="楷体_GB2312"/>
                        </a:rPr>
                        <a:t>）前装滑膛燧发枪</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solidFill>
                            <a:srgbClr val="000000"/>
                          </a:solidFill>
                          <a:effectLst/>
                          <a:latin typeface="Times New Roman" panose="02020603050405020304"/>
                          <a:ea typeface="楷体_GB2312"/>
                        </a:rPr>
                        <a:t>摩擦燧石</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solidFill>
                            <a:srgbClr val="000000"/>
                          </a:solidFill>
                          <a:effectLst/>
                          <a:latin typeface="楷体_GB2312"/>
                          <a:ea typeface="宋体" panose="02010600030101010101" pitchFamily="2" charset="-122"/>
                        </a:rPr>
                        <a:t>1.166</a:t>
                      </a:r>
                      <a:r>
                        <a:rPr lang="zh-CN" sz="1200" kern="100">
                          <a:solidFill>
                            <a:srgbClr val="000000"/>
                          </a:solidFill>
                          <a:effectLst/>
                          <a:latin typeface="Times New Roman" panose="02020603050405020304"/>
                          <a:ea typeface="楷体_GB2312"/>
                        </a:rPr>
                        <a:t>米</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solidFill>
                            <a:srgbClr val="000000"/>
                          </a:solidFill>
                          <a:effectLst/>
                          <a:latin typeface="楷体_GB2312"/>
                          <a:ea typeface="宋体" panose="02010600030101010101" pitchFamily="2" charset="-122"/>
                        </a:rPr>
                        <a:t>35</a:t>
                      </a:r>
                      <a:r>
                        <a:rPr lang="zh-CN" sz="1200" kern="100">
                          <a:solidFill>
                            <a:srgbClr val="000000"/>
                          </a:solidFill>
                          <a:effectLst/>
                          <a:latin typeface="Times New Roman" panose="02020603050405020304"/>
                          <a:ea typeface="楷体_GB2312"/>
                        </a:rPr>
                        <a:t>克</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solidFill>
                            <a:srgbClr val="000000"/>
                          </a:solidFill>
                          <a:effectLst/>
                          <a:latin typeface="楷体_GB2312"/>
                          <a:ea typeface="宋体" panose="02010600030101010101" pitchFamily="2" charset="-122"/>
                        </a:rPr>
                        <a:t>200</a:t>
                      </a:r>
                      <a:r>
                        <a:rPr lang="zh-CN" sz="1200" kern="100">
                          <a:solidFill>
                            <a:srgbClr val="000000"/>
                          </a:solidFill>
                          <a:effectLst/>
                          <a:latin typeface="Times New Roman" panose="02020603050405020304"/>
                          <a:ea typeface="楷体_GB2312"/>
                        </a:rPr>
                        <a:t>米</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solidFill>
                            <a:srgbClr val="000000"/>
                          </a:solidFill>
                          <a:effectLst/>
                          <a:latin typeface="楷体_GB2312"/>
                          <a:ea typeface="宋体" panose="02010600030101010101" pitchFamily="2" charset="-122"/>
                        </a:rPr>
                        <a:t>2</a:t>
                      </a:r>
                      <a:r>
                        <a:rPr lang="zh-CN" sz="1200" kern="100">
                          <a:solidFill>
                            <a:srgbClr val="000000"/>
                          </a:solidFill>
                          <a:effectLst/>
                          <a:latin typeface="Times New Roman" panose="02020603050405020304"/>
                          <a:ea typeface="楷体_GB2312"/>
                        </a:rPr>
                        <a:t>至</a:t>
                      </a:r>
                      <a:r>
                        <a:rPr lang="en-US" sz="1200" kern="100">
                          <a:solidFill>
                            <a:srgbClr val="000000"/>
                          </a:solidFill>
                          <a:effectLst/>
                          <a:latin typeface="Times New Roman" panose="02020603050405020304"/>
                          <a:ea typeface="楷体_GB2312"/>
                        </a:rPr>
                        <a:t>3</a:t>
                      </a:r>
                      <a:r>
                        <a:rPr lang="zh-CN" sz="1200" kern="100">
                          <a:solidFill>
                            <a:srgbClr val="000000"/>
                          </a:solidFill>
                          <a:effectLst/>
                          <a:latin typeface="Times New Roman" panose="02020603050405020304"/>
                          <a:ea typeface="楷体_GB2312"/>
                        </a:rPr>
                        <a:t>发</a:t>
                      </a:r>
                      <a:r>
                        <a:rPr lang="en-US" sz="1200" kern="100">
                          <a:solidFill>
                            <a:srgbClr val="000000"/>
                          </a:solidFill>
                          <a:effectLst/>
                          <a:latin typeface="Times New Roman" panose="02020603050405020304"/>
                          <a:ea typeface="楷体_GB2312"/>
                        </a:rPr>
                        <a:t>/</a:t>
                      </a:r>
                      <a:r>
                        <a:rPr lang="zh-CN" sz="1200" kern="100">
                          <a:solidFill>
                            <a:srgbClr val="000000"/>
                          </a:solidFill>
                          <a:effectLst/>
                          <a:latin typeface="Times New Roman" panose="02020603050405020304"/>
                          <a:ea typeface="楷体_GB2312"/>
                        </a:rPr>
                        <a:t>分钟</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zh-CN" sz="1200" kern="100">
                          <a:solidFill>
                            <a:srgbClr val="000000"/>
                          </a:solidFill>
                          <a:effectLst/>
                          <a:latin typeface="Times New Roman" panose="02020603050405020304"/>
                          <a:ea typeface="楷体_GB2312"/>
                        </a:rPr>
                        <a:t>有</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0214">
                <a:tc vMerge="1">
                  <a:tcPr/>
                </a:tc>
                <a:tc>
                  <a:txBody>
                    <a:bodyPr/>
                    <a:lstStyle/>
                    <a:p>
                      <a:pPr algn="just">
                        <a:spcAft>
                          <a:spcPts val="0"/>
                        </a:spcAft>
                      </a:pPr>
                      <a:r>
                        <a:rPr lang="zh-CN" sz="1200" kern="100">
                          <a:solidFill>
                            <a:srgbClr val="000000"/>
                          </a:solidFill>
                          <a:effectLst/>
                          <a:latin typeface="Times New Roman" panose="02020603050405020304"/>
                          <a:ea typeface="楷体_GB2312"/>
                        </a:rPr>
                        <a:t>布伦威克式</a:t>
                      </a:r>
                      <a:r>
                        <a:rPr lang="en-US" sz="1200" kern="100">
                          <a:solidFill>
                            <a:srgbClr val="000000"/>
                          </a:solidFill>
                          <a:effectLst/>
                          <a:latin typeface="Times New Roman" panose="02020603050405020304"/>
                          <a:ea typeface="楷体_GB2312"/>
                        </a:rPr>
                        <a:t>(Brunskick)</a:t>
                      </a:r>
                      <a:r>
                        <a:rPr lang="zh-CN" sz="1200" kern="100">
                          <a:solidFill>
                            <a:srgbClr val="000000"/>
                          </a:solidFill>
                          <a:effectLst/>
                          <a:latin typeface="Times New Roman" panose="02020603050405020304"/>
                          <a:ea typeface="楷体_GB2312"/>
                        </a:rPr>
                        <a:t>前装滑膛击发枪</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1200" kern="100">
                          <a:solidFill>
                            <a:srgbClr val="000000"/>
                          </a:solidFill>
                          <a:effectLst/>
                          <a:latin typeface="Times New Roman" panose="02020603050405020304"/>
                          <a:ea typeface="楷体_GB2312"/>
                        </a:rPr>
                        <a:t>击发枪击撞击火帽</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solidFill>
                            <a:srgbClr val="000000"/>
                          </a:solidFill>
                          <a:effectLst/>
                          <a:latin typeface="楷体_GB2312"/>
                          <a:ea typeface="宋体" panose="02010600030101010101" pitchFamily="2" charset="-122"/>
                        </a:rPr>
                        <a:t>1.42</a:t>
                      </a:r>
                      <a:r>
                        <a:rPr lang="zh-CN" sz="1200" kern="100">
                          <a:solidFill>
                            <a:srgbClr val="000000"/>
                          </a:solidFill>
                          <a:effectLst/>
                          <a:latin typeface="Times New Roman" panose="02020603050405020304"/>
                          <a:ea typeface="楷体_GB2312"/>
                        </a:rPr>
                        <a:t>米</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dirty="0">
                          <a:solidFill>
                            <a:srgbClr val="000000"/>
                          </a:solidFill>
                          <a:effectLst/>
                          <a:latin typeface="楷体_GB2312"/>
                          <a:ea typeface="宋体" panose="02010600030101010101" pitchFamily="2" charset="-122"/>
                        </a:rPr>
                        <a:t>53</a:t>
                      </a:r>
                      <a:r>
                        <a:rPr lang="zh-CN" sz="1200" kern="100" dirty="0">
                          <a:solidFill>
                            <a:srgbClr val="000000"/>
                          </a:solidFill>
                          <a:effectLst/>
                          <a:latin typeface="Times New Roman" panose="02020603050405020304"/>
                          <a:ea typeface="楷体_GB2312"/>
                        </a:rPr>
                        <a:t>克</a:t>
                      </a:r>
                      <a:endParaRPr lang="zh-CN" sz="1050" kern="100" dirty="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solidFill>
                            <a:srgbClr val="000000"/>
                          </a:solidFill>
                          <a:effectLst/>
                          <a:latin typeface="楷体_GB2312"/>
                          <a:ea typeface="宋体" panose="02010600030101010101" pitchFamily="2" charset="-122"/>
                        </a:rPr>
                        <a:t>300</a:t>
                      </a:r>
                      <a:r>
                        <a:rPr lang="zh-CN" sz="1200" kern="100">
                          <a:solidFill>
                            <a:srgbClr val="000000"/>
                          </a:solidFill>
                          <a:effectLst/>
                          <a:latin typeface="Times New Roman" panose="02020603050405020304"/>
                          <a:ea typeface="楷体_GB2312"/>
                        </a:rPr>
                        <a:t>米</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200" kern="100">
                          <a:solidFill>
                            <a:srgbClr val="000000"/>
                          </a:solidFill>
                          <a:effectLst/>
                          <a:latin typeface="楷体_GB2312"/>
                          <a:ea typeface="宋体" panose="02010600030101010101" pitchFamily="2" charset="-122"/>
                        </a:rPr>
                        <a:t>3</a:t>
                      </a:r>
                      <a:r>
                        <a:rPr lang="zh-CN" sz="1200" kern="100">
                          <a:solidFill>
                            <a:srgbClr val="000000"/>
                          </a:solidFill>
                          <a:effectLst/>
                          <a:latin typeface="Times New Roman" panose="02020603050405020304"/>
                          <a:ea typeface="楷体_GB2312"/>
                        </a:rPr>
                        <a:t>至</a:t>
                      </a:r>
                      <a:r>
                        <a:rPr lang="en-US" sz="1200" kern="100">
                          <a:solidFill>
                            <a:srgbClr val="000000"/>
                          </a:solidFill>
                          <a:effectLst/>
                          <a:latin typeface="Times New Roman" panose="02020603050405020304"/>
                          <a:ea typeface="楷体_GB2312"/>
                        </a:rPr>
                        <a:t>4</a:t>
                      </a:r>
                      <a:r>
                        <a:rPr lang="zh-CN" sz="1200" kern="100">
                          <a:solidFill>
                            <a:srgbClr val="000000"/>
                          </a:solidFill>
                          <a:effectLst/>
                          <a:latin typeface="Times New Roman" panose="02020603050405020304"/>
                          <a:ea typeface="楷体_GB2312"/>
                        </a:rPr>
                        <a:t>发</a:t>
                      </a:r>
                      <a:r>
                        <a:rPr lang="en-US" sz="1200" kern="100">
                          <a:solidFill>
                            <a:srgbClr val="000000"/>
                          </a:solidFill>
                          <a:effectLst/>
                          <a:latin typeface="Times New Roman" panose="02020603050405020304"/>
                          <a:ea typeface="楷体_GB2312"/>
                        </a:rPr>
                        <a:t>/</a:t>
                      </a:r>
                      <a:r>
                        <a:rPr lang="zh-CN" sz="1200" kern="100">
                          <a:solidFill>
                            <a:srgbClr val="000000"/>
                          </a:solidFill>
                          <a:effectLst/>
                          <a:latin typeface="Times New Roman" panose="02020603050405020304"/>
                          <a:ea typeface="楷体_GB2312"/>
                        </a:rPr>
                        <a:t>分钟</a:t>
                      </a:r>
                      <a:endParaRPr lang="zh-CN" sz="1050" kern="10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spcAft>
                          <a:spcPts val="0"/>
                        </a:spcAft>
                      </a:pPr>
                      <a:r>
                        <a:rPr lang="zh-CN" sz="1200" kern="100" dirty="0">
                          <a:solidFill>
                            <a:srgbClr val="000000"/>
                          </a:solidFill>
                          <a:effectLst/>
                          <a:latin typeface="Times New Roman" panose="02020603050405020304"/>
                          <a:ea typeface="楷体_GB2312"/>
                        </a:rPr>
                        <a:t>有</a:t>
                      </a:r>
                      <a:endParaRPr lang="zh-CN" sz="1050" kern="100" dirty="0">
                        <a:effectLst/>
                        <a:latin typeface="Times New Roman" panose="02020603050405020304"/>
                        <a:ea typeface="宋体"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22" name="弧形 21"/>
          <p:cNvSpPr/>
          <p:nvPr/>
        </p:nvSpPr>
        <p:spPr bwMode="auto">
          <a:xfrm rot="8404914" flipH="1" flipV="1">
            <a:off x="2487614" y="184467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b="1"/>
          </a:p>
        </p:txBody>
      </p:sp>
      <p:sp>
        <p:nvSpPr>
          <p:cNvPr id="98308" name="TextBox 23"/>
          <p:cNvSpPr txBox="1">
            <a:spLocks noChangeArrowheads="1"/>
          </p:cNvSpPr>
          <p:nvPr/>
        </p:nvSpPr>
        <p:spPr bwMode="auto">
          <a:xfrm>
            <a:off x="3238501" y="2309813"/>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latin typeface="微软雅黑" panose="020B0503020204020204" pitchFamily="34" charset="-122"/>
                <a:ea typeface="微软雅黑" panose="020B0503020204020204" pitchFamily="34" charset="-122"/>
              </a:rPr>
              <a:t>方法</a:t>
            </a:r>
            <a:endParaRPr lang="zh-CN" altLang="en-US" sz="3600" b="1">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4595813" y="2860675"/>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8310" name="Rectangle 1"/>
          <p:cNvSpPr>
            <a:spLocks noChangeArrowheads="1"/>
          </p:cNvSpPr>
          <p:nvPr/>
        </p:nvSpPr>
        <p:spPr bwMode="auto">
          <a:xfrm>
            <a:off x="4595813" y="2097089"/>
            <a:ext cx="5676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l"/>
            </a:pPr>
            <a:r>
              <a:rPr lang="zh-CN" altLang="en-US" sz="2400" b="1">
                <a:latin typeface="微软雅黑" panose="020B0503020204020204" pitchFamily="34" charset="-122"/>
                <a:ea typeface="微软雅黑" panose="020B0503020204020204" pitchFamily="34" charset="-122"/>
              </a:rPr>
              <a:t>叙事重兴：新叙事史中的历史细节教学</a:t>
            </a:r>
            <a:endParaRPr lang="zh-CN" altLang="en-US" sz="2400" b="1">
              <a:latin typeface="微软雅黑" panose="020B0503020204020204" pitchFamily="34" charset="-122"/>
              <a:ea typeface="微软雅黑" panose="020B0503020204020204" pitchFamily="34" charset="-122"/>
            </a:endParaRPr>
          </a:p>
        </p:txBody>
      </p:sp>
      <p:grpSp>
        <p:nvGrpSpPr>
          <p:cNvPr id="98311"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98315"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312" name="TextBox 2"/>
          <p:cNvSpPr txBox="1">
            <a:spLocks noChangeArrowheads="1"/>
          </p:cNvSpPr>
          <p:nvPr/>
        </p:nvSpPr>
        <p:spPr bwMode="auto">
          <a:xfrm>
            <a:off x="2209801" y="3124201"/>
            <a:ext cx="78962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zh-CN" sz="2400" b="1">
                <a:solidFill>
                  <a:srgbClr val="953735"/>
                </a:solidFill>
                <a:latin typeface="微软雅黑" panose="020B0503020204020204" pitchFamily="34" charset="-122"/>
                <a:ea typeface="微软雅黑" panose="020B0503020204020204" pitchFamily="34" charset="-122"/>
              </a:rPr>
              <a:t>细节四、“局外”观战：晚清百姓没那么爱国</a:t>
            </a:r>
            <a:endParaRPr lang="zh-CN" altLang="zh-CN" sz="2400" b="1">
              <a:solidFill>
                <a:srgbClr val="953735"/>
              </a:solidFill>
              <a:latin typeface="微软雅黑" panose="020B0503020204020204" pitchFamily="34" charset="-122"/>
              <a:ea typeface="微软雅黑" panose="020B0503020204020204" pitchFamily="34" charset="-122"/>
            </a:endParaRPr>
          </a:p>
          <a:p>
            <a:pPr>
              <a:spcBef>
                <a:spcPct val="0"/>
              </a:spcBef>
              <a:buFontTx/>
              <a:buNone/>
            </a:pPr>
            <a:r>
              <a:rPr lang="zh-CN" altLang="zh-CN" sz="2400" b="1">
                <a:latin typeface="仿宋" panose="02010609060101010101" pitchFamily="49" charset="-122"/>
                <a:ea typeface="仿宋" panose="02010609060101010101" pitchFamily="49" charset="-122"/>
              </a:rPr>
              <a:t>英军登陆后，大多数时间内中国民众主动向其出售出售蔬菜、牲畜、粮食，英军舰队在珠江中和清军作战时，满清的老百姓，对于统治他们的满清，没有表现出什么热情。当地民众只是以一种局外人的身份，有如端午看赛龙舟时兴高采烈在远处观战。</a:t>
            </a:r>
            <a:endParaRPr lang="zh-CN" altLang="zh-CN" sz="2400" b="1">
              <a:latin typeface="仿宋" panose="02010609060101010101" pitchFamily="49" charset="-122"/>
              <a:ea typeface="仿宋" panose="02010609060101010101" pitchFamily="49" charset="-122"/>
            </a:endParaRPr>
          </a:p>
          <a:p>
            <a:pPr algn="r">
              <a:spcBef>
                <a:spcPct val="0"/>
              </a:spcBef>
              <a:buFontTx/>
              <a:buNone/>
            </a:pPr>
            <a:r>
              <a:rPr lang="zh-CN" altLang="zh-CN" sz="2400" b="1">
                <a:latin typeface="仿宋" panose="02010609060101010101" pitchFamily="49" charset="-122"/>
                <a:ea typeface="仿宋" panose="02010609060101010101" pitchFamily="49" charset="-122"/>
              </a:rPr>
              <a:t>——梁发芾《晚清百姓为什么不那么爱国》</a:t>
            </a:r>
            <a:endParaRPr lang="zh-CN" altLang="en-US" sz="2000" b="1">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4"/>
          <p:cNvSpPr>
            <a:spLocks noChangeArrowheads="1"/>
          </p:cNvSpPr>
          <p:nvPr/>
        </p:nvSpPr>
        <p:spPr bwMode="auto">
          <a:xfrm>
            <a:off x="0" y="1500188"/>
            <a:ext cx="12192000" cy="1428750"/>
          </a:xfrm>
          <a:prstGeom prst="rect">
            <a:avLst/>
          </a:prstGeom>
          <a:gradFill rotWithShape="0">
            <a:gsLst>
              <a:gs pos="0">
                <a:srgbClr val="C00000"/>
              </a:gs>
              <a:gs pos="50000">
                <a:srgbClr val="FF0000"/>
              </a:gs>
              <a:gs pos="100000">
                <a:srgbClr val="C000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400" b="1">
                <a:solidFill>
                  <a:schemeClr val="bg1"/>
                </a:solidFill>
                <a:latin typeface="汉真广标" panose="02010609000101010101" pitchFamily="49" charset="-122"/>
                <a:ea typeface="汉真广标" panose="02010609000101010101" pitchFamily="49" charset="-122"/>
              </a:rPr>
              <a:t>咱们来举个例</a:t>
            </a:r>
            <a:endParaRPr lang="zh-CN" altLang="en-US" sz="4400" b="1">
              <a:solidFill>
                <a:schemeClr val="bg1"/>
              </a:solidFill>
              <a:latin typeface="汉真广标" panose="02010609000101010101" pitchFamily="49" charset="-122"/>
              <a:ea typeface="汉真广标" panose="02010609000101010101" pitchFamily="49" charset="-122"/>
            </a:endParaRPr>
          </a:p>
        </p:txBody>
      </p:sp>
      <p:pic>
        <p:nvPicPr>
          <p:cNvPr id="9219" name="Picture 2" descr="C:\Users\Nir\Desktop\新建文件夹 (4)\未标xaw题-1.png"/>
          <p:cNvPicPr>
            <a:picLocks noChangeAspect="1" noChangeArrowheads="1"/>
          </p:cNvPicPr>
          <p:nvPr/>
        </p:nvPicPr>
        <p:blipFill>
          <a:blip r:embed="rId1">
            <a:extLst>
              <a:ext uri="{28A0092B-C50C-407E-A947-70E740481C1C}">
                <a14:useLocalDpi xmlns:a14="http://schemas.microsoft.com/office/drawing/2010/main" val="0"/>
              </a:ext>
            </a:extLst>
          </a:blip>
          <a:srcRect b="22057"/>
          <a:stretch>
            <a:fillRect/>
          </a:stretch>
        </p:blipFill>
        <p:spPr bwMode="auto">
          <a:xfrm>
            <a:off x="1619250" y="2544763"/>
            <a:ext cx="8953500"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8067" name="TextBox 16"/>
          <p:cNvSpPr txBox="1">
            <a:spLocks noChangeArrowheads="1"/>
          </p:cNvSpPr>
          <p:nvPr/>
        </p:nvSpPr>
        <p:spPr bwMode="auto">
          <a:xfrm>
            <a:off x="2652714" y="1868488"/>
            <a:ext cx="1571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7200">
                <a:solidFill>
                  <a:srgbClr val="FF0000"/>
                </a:solidFill>
                <a:latin typeface="Calibri" panose="020F0502020204030204" pitchFamily="34" charset="0"/>
              </a:rPr>
              <a:t>1</a:t>
            </a:r>
            <a:endParaRPr lang="en-US" altLang="zh-CN" sz="7200">
              <a:solidFill>
                <a:srgbClr val="FF0000"/>
              </a:solidFill>
              <a:latin typeface="Calibri" panose="020F0502020204030204" pitchFamily="34" charset="0"/>
            </a:endParaRPr>
          </a:p>
        </p:txBody>
      </p:sp>
      <p:sp>
        <p:nvSpPr>
          <p:cNvPr id="18" name="弧形 17"/>
          <p:cNvSpPr/>
          <p:nvPr/>
        </p:nvSpPr>
        <p:spPr bwMode="auto">
          <a:xfrm rot="8404914" flipH="1" flipV="1">
            <a:off x="2547939" y="201612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88069" name="TextBox 19"/>
          <p:cNvSpPr txBox="1">
            <a:spLocks noChangeArrowheads="1"/>
          </p:cNvSpPr>
          <p:nvPr/>
        </p:nvSpPr>
        <p:spPr bwMode="auto">
          <a:xfrm>
            <a:off x="3238501" y="2427288"/>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a:latin typeface="微软雅黑" panose="020B0503020204020204" pitchFamily="34" charset="-122"/>
                <a:ea typeface="微软雅黑" panose="020B0503020204020204" pitchFamily="34" charset="-122"/>
              </a:rPr>
              <a:t>视角</a:t>
            </a:r>
            <a:endParaRPr lang="zh-CN" altLang="en-US" sz="3600">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595813" y="2997200"/>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8071" name="Rectangle 1"/>
          <p:cNvSpPr>
            <a:spLocks noChangeArrowheads="1"/>
          </p:cNvSpPr>
          <p:nvPr/>
        </p:nvSpPr>
        <p:spPr bwMode="auto">
          <a:xfrm>
            <a:off x="4595813" y="2336800"/>
            <a:ext cx="56769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fontAlgn="t" hangingPunct="1">
              <a:lnSpc>
                <a:spcPct val="90000"/>
              </a:lnSpc>
              <a:buFont typeface="Wingdings" panose="05000000000000000000" pitchFamily="2" charset="2"/>
              <a:buChar char="l"/>
            </a:pPr>
            <a:r>
              <a:rPr lang="zh-CN" altLang="en-US" sz="2400">
                <a:latin typeface="微软雅黑" panose="020B0503020204020204" pitchFamily="34" charset="-122"/>
                <a:ea typeface="微软雅黑" panose="020B0503020204020204" pitchFamily="34" charset="-122"/>
              </a:rPr>
              <a:t>微观之下：微观史学下的历史细节</a:t>
            </a:r>
            <a:endParaRPr lang="zh-CN" altLang="en-US" sz="2400">
              <a:latin typeface="微软雅黑" panose="020B0503020204020204" pitchFamily="34" charset="-122"/>
              <a:ea typeface="微软雅黑" panose="020B0503020204020204" pitchFamily="34" charset="-122"/>
            </a:endParaRPr>
          </a:p>
        </p:txBody>
      </p:sp>
      <p:grpSp>
        <p:nvGrpSpPr>
          <p:cNvPr id="88072"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dirty="0">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88076"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073" name="TextBox 1"/>
          <p:cNvSpPr txBox="1">
            <a:spLocks noChangeArrowheads="1"/>
          </p:cNvSpPr>
          <p:nvPr/>
        </p:nvSpPr>
        <p:spPr bwMode="auto">
          <a:xfrm>
            <a:off x="1045029" y="3352801"/>
            <a:ext cx="1033598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3600" dirty="0">
                <a:latin typeface="黑体" panose="02010609060101010101" pitchFamily="49" charset="-122"/>
                <a:ea typeface="黑体" panose="02010609060101010101" pitchFamily="49" charset="-122"/>
              </a:rPr>
              <a:t>案例：</a:t>
            </a:r>
            <a:r>
              <a:rPr lang="en-US" altLang="zh-CN" sz="3600" dirty="0">
                <a:latin typeface="黑体" panose="02010609060101010101" pitchFamily="49" charset="-122"/>
                <a:ea typeface="黑体" panose="02010609060101010101" pitchFamily="49" charset="-122"/>
              </a:rPr>
              <a:t>《</a:t>
            </a:r>
            <a:r>
              <a:rPr lang="zh-CN" altLang="en-US" sz="3600" dirty="0">
                <a:latin typeface="黑体" panose="02010609060101010101" pitchFamily="49" charset="-122"/>
                <a:ea typeface="黑体" panose="02010609060101010101" pitchFamily="49" charset="-122"/>
              </a:rPr>
              <a:t>西安事变</a:t>
            </a:r>
            <a:r>
              <a:rPr lang="en-US" altLang="zh-CN" sz="3600" dirty="0">
                <a:latin typeface="黑体" panose="02010609060101010101" pitchFamily="49" charset="-122"/>
                <a:ea typeface="黑体" panose="02010609060101010101" pitchFamily="49" charset="-122"/>
              </a:rPr>
              <a:t>》</a:t>
            </a:r>
            <a:endParaRPr lang="en-US" altLang="zh-CN" sz="3600" dirty="0">
              <a:latin typeface="黑体" panose="02010609060101010101" pitchFamily="49" charset="-122"/>
              <a:ea typeface="黑体" panose="02010609060101010101" pitchFamily="49" charset="-122"/>
            </a:endParaRPr>
          </a:p>
          <a:p>
            <a:pPr>
              <a:spcBef>
                <a:spcPct val="0"/>
              </a:spcBef>
              <a:buFontTx/>
              <a:buNone/>
            </a:pPr>
            <a:endParaRPr lang="en-US" altLang="zh-CN" sz="3600" dirty="0">
              <a:latin typeface="黑体" panose="02010609060101010101" pitchFamily="49" charset="-122"/>
              <a:ea typeface="黑体" panose="02010609060101010101" pitchFamily="49" charset="-122"/>
            </a:endParaRPr>
          </a:p>
          <a:p>
            <a:pPr>
              <a:spcBef>
                <a:spcPct val="0"/>
              </a:spcBef>
              <a:buFontTx/>
              <a:buNone/>
            </a:pPr>
            <a:r>
              <a:rPr lang="zh-CN" altLang="en-US" sz="3600" dirty="0">
                <a:latin typeface="仿宋" panose="02010609060101010101" pitchFamily="49" charset="-122"/>
                <a:ea typeface="仿宋" panose="02010609060101010101" pitchFamily="49" charset="-122"/>
              </a:rPr>
              <a:t>核心目标：</a:t>
            </a:r>
            <a:r>
              <a:rPr lang="zh-CN" altLang="zh-CN" sz="3600" dirty="0">
                <a:latin typeface="仿宋" panose="02010609060101010101" pitchFamily="49" charset="-122"/>
                <a:ea typeface="仿宋" panose="02010609060101010101" pitchFamily="49" charset="-122"/>
              </a:rPr>
              <a:t>西安事变</a:t>
            </a:r>
            <a:r>
              <a:rPr lang="zh-CN" altLang="en-US" sz="3600" dirty="0">
                <a:latin typeface="仿宋" panose="02010609060101010101" pitchFamily="49" charset="-122"/>
                <a:ea typeface="仿宋" panose="02010609060101010101" pitchFamily="49" charset="-122"/>
              </a:rPr>
              <a:t>的解决过程中多方力量</a:t>
            </a:r>
            <a:r>
              <a:rPr lang="zh-CN" altLang="zh-CN" sz="3600" dirty="0">
                <a:latin typeface="仿宋" panose="02010609060101010101" pitchFamily="49" charset="-122"/>
                <a:ea typeface="仿宋" panose="02010609060101010101" pitchFamily="49" charset="-122"/>
              </a:rPr>
              <a:t>博弈</a:t>
            </a:r>
            <a:r>
              <a:rPr lang="zh-CN" altLang="en-US" sz="3600" dirty="0">
                <a:latin typeface="仿宋" panose="02010609060101010101" pitchFamily="49" charset="-122"/>
                <a:ea typeface="仿宋" panose="02010609060101010101" pitchFamily="49" charset="-122"/>
              </a:rPr>
              <a:t>。</a:t>
            </a:r>
            <a:endParaRPr lang="en-US" altLang="zh-CN" sz="3600" dirty="0">
              <a:latin typeface="仿宋" panose="02010609060101010101" pitchFamily="49" charset="-122"/>
              <a:ea typeface="仿宋" panose="02010609060101010101" pitchFamily="49" charset="-122"/>
            </a:endParaRPr>
          </a:p>
          <a:p>
            <a:pPr>
              <a:spcBef>
                <a:spcPct val="0"/>
              </a:spcBef>
              <a:buFontTx/>
              <a:buNone/>
            </a:pPr>
            <a:r>
              <a:rPr lang="zh-CN" altLang="en-US" sz="3600" dirty="0">
                <a:latin typeface="仿宋" panose="02010609060101010101" pitchFamily="49" charset="-122"/>
                <a:ea typeface="仿宋" panose="02010609060101010101" pitchFamily="49" charset="-122"/>
              </a:rPr>
              <a:t>细节运用：</a:t>
            </a:r>
            <a:r>
              <a:rPr lang="zh-CN" altLang="zh-CN" sz="3600" dirty="0">
                <a:latin typeface="仿宋" panose="02010609060101010101" pitchFamily="49" charset="-122"/>
                <a:ea typeface="仿宋" panose="02010609060101010101" pitchFamily="49" charset="-122"/>
              </a:rPr>
              <a:t>尝试运用媒体报道的细节诱思释疑，激发学生智慧的火花。</a:t>
            </a:r>
            <a:endParaRPr lang="en-US" altLang="zh-CN" sz="3600" dirty="0">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18" name="弧形 17"/>
          <p:cNvSpPr/>
          <p:nvPr/>
        </p:nvSpPr>
        <p:spPr bwMode="auto">
          <a:xfrm rot="8404914" flipH="1" flipV="1">
            <a:off x="2547939" y="201612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b="1"/>
          </a:p>
        </p:txBody>
      </p:sp>
      <p:sp>
        <p:nvSpPr>
          <p:cNvPr id="90117" name="TextBox 19"/>
          <p:cNvSpPr txBox="1">
            <a:spLocks noChangeArrowheads="1"/>
          </p:cNvSpPr>
          <p:nvPr/>
        </p:nvSpPr>
        <p:spPr bwMode="auto">
          <a:xfrm>
            <a:off x="3238501" y="2427288"/>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dirty="0">
                <a:latin typeface="微软雅黑" panose="020B0503020204020204" pitchFamily="34" charset="-122"/>
                <a:ea typeface="微软雅黑" panose="020B0503020204020204" pitchFamily="34" charset="-122"/>
              </a:rPr>
              <a:t>视角</a:t>
            </a:r>
            <a:endParaRPr lang="zh-CN" altLang="en-US" sz="3600" b="1" dirty="0">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595813" y="2997200"/>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0119" name="Rectangle 1"/>
          <p:cNvSpPr>
            <a:spLocks noChangeArrowheads="1"/>
          </p:cNvSpPr>
          <p:nvPr/>
        </p:nvSpPr>
        <p:spPr bwMode="auto">
          <a:xfrm>
            <a:off x="4595813" y="2330162"/>
            <a:ext cx="5676900" cy="4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fontAlgn="t" hangingPunct="1">
              <a:lnSpc>
                <a:spcPct val="90000"/>
              </a:lnSpc>
              <a:buFont typeface="Wingdings" panose="05000000000000000000" pitchFamily="2" charset="2"/>
              <a:buChar char="l"/>
            </a:pPr>
            <a:r>
              <a:rPr lang="zh-CN" altLang="en-US" sz="2400" b="1">
                <a:latin typeface="微软雅黑" panose="020B0503020204020204" pitchFamily="34" charset="-122"/>
                <a:ea typeface="微软雅黑" panose="020B0503020204020204" pitchFamily="34" charset="-122"/>
              </a:rPr>
              <a:t>微观之下：微观史学下的历史细节</a:t>
            </a:r>
            <a:endParaRPr lang="zh-CN" altLang="en-US" sz="2400" b="1">
              <a:latin typeface="微软雅黑" panose="020B0503020204020204" pitchFamily="34" charset="-122"/>
              <a:ea typeface="微软雅黑" panose="020B0503020204020204" pitchFamily="34" charset="-122"/>
            </a:endParaRPr>
          </a:p>
        </p:txBody>
      </p:sp>
      <p:grpSp>
        <p:nvGrpSpPr>
          <p:cNvPr id="90120"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90124"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121" name="TextBox 1"/>
          <p:cNvSpPr txBox="1">
            <a:spLocks noChangeArrowheads="1"/>
          </p:cNvSpPr>
          <p:nvPr/>
        </p:nvSpPr>
        <p:spPr bwMode="auto">
          <a:xfrm>
            <a:off x="2357439" y="3352801"/>
            <a:ext cx="76168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800" b="1">
                <a:latin typeface="黑体" panose="02010609060101010101" pitchFamily="49" charset="-122"/>
                <a:ea typeface="黑体" panose="02010609060101010101" pitchFamily="49" charset="-122"/>
              </a:rPr>
              <a:t>案例：</a:t>
            </a:r>
            <a:r>
              <a:rPr lang="en-US" altLang="zh-CN" sz="2800" b="1">
                <a:latin typeface="黑体" panose="02010609060101010101" pitchFamily="49" charset="-122"/>
                <a:ea typeface="黑体" panose="02010609060101010101" pitchFamily="49" charset="-122"/>
              </a:rPr>
              <a:t>《</a:t>
            </a:r>
            <a:r>
              <a:rPr lang="zh-CN" altLang="en-US" sz="2800" b="1">
                <a:latin typeface="黑体" panose="02010609060101010101" pitchFamily="49" charset="-122"/>
                <a:ea typeface="黑体" panose="02010609060101010101" pitchFamily="49" charset="-122"/>
              </a:rPr>
              <a:t>西安事变</a:t>
            </a:r>
            <a:r>
              <a:rPr lang="en-US" altLang="zh-CN" sz="2800" b="1">
                <a:latin typeface="黑体" panose="02010609060101010101" pitchFamily="49" charset="-122"/>
                <a:ea typeface="黑体" panose="02010609060101010101" pitchFamily="49" charset="-122"/>
              </a:rPr>
              <a:t>》</a:t>
            </a:r>
            <a:endParaRPr lang="en-US" altLang="zh-CN" sz="2800" b="1">
              <a:latin typeface="黑体" panose="02010609060101010101" pitchFamily="49" charset="-122"/>
              <a:ea typeface="黑体" panose="02010609060101010101" pitchFamily="49" charset="-122"/>
            </a:endParaRPr>
          </a:p>
          <a:p>
            <a:pPr>
              <a:spcBef>
                <a:spcPct val="0"/>
              </a:spcBef>
              <a:buFontTx/>
              <a:buNone/>
            </a:pPr>
            <a:endParaRPr lang="en-US" altLang="zh-CN" sz="2800" b="1">
              <a:latin typeface="仿宋" panose="02010609060101010101" pitchFamily="49" charset="-122"/>
              <a:ea typeface="仿宋" panose="02010609060101010101" pitchFamily="49" charset="-122"/>
            </a:endParaRPr>
          </a:p>
          <a:p>
            <a:pPr>
              <a:spcBef>
                <a:spcPct val="0"/>
              </a:spcBef>
              <a:buFontTx/>
              <a:buNone/>
            </a:pPr>
            <a:r>
              <a:rPr lang="zh-CN" altLang="en-US" sz="2800" b="1">
                <a:latin typeface="仿宋" panose="02010609060101010101" pitchFamily="49" charset="-122"/>
                <a:ea typeface="仿宋" panose="02010609060101010101" pitchFamily="49" charset="-122"/>
              </a:rPr>
              <a:t>材料一：“西安的贼首张学良，他是绑匪，他是草寇，祖宗是马贼，子孙还是马贼</a:t>
            </a:r>
            <a:r>
              <a:rPr lang="en-US" altLang="zh-CN" sz="2800" b="1">
                <a:latin typeface="仿宋" panose="02010609060101010101" pitchFamily="49" charset="-122"/>
                <a:ea typeface="仿宋" panose="02010609060101010101" pitchFamily="49" charset="-122"/>
              </a:rPr>
              <a:t>……”</a:t>
            </a:r>
            <a:endParaRPr lang="en-US" altLang="zh-CN" sz="2800" b="1">
              <a:latin typeface="仿宋" panose="02010609060101010101" pitchFamily="49" charset="-122"/>
              <a:ea typeface="仿宋" panose="02010609060101010101" pitchFamily="49" charset="-122"/>
            </a:endParaRPr>
          </a:p>
          <a:p>
            <a:pPr algn="r">
              <a:spcBef>
                <a:spcPct val="0"/>
              </a:spcBef>
              <a:buFontTx/>
              <a:buNone/>
            </a:pPr>
            <a:r>
              <a:rPr lang="en-US" altLang="zh-CN" sz="2800" b="1">
                <a:latin typeface="仿宋" panose="02010609060101010101" pitchFamily="49" charset="-122"/>
                <a:ea typeface="仿宋" panose="02010609060101010101" pitchFamily="49" charset="-122"/>
              </a:rPr>
              <a:t>             ——《</a:t>
            </a:r>
            <a:r>
              <a:rPr lang="zh-CN" altLang="en-US" sz="2800" b="1">
                <a:latin typeface="仿宋" panose="02010609060101010101" pitchFamily="49" charset="-122"/>
                <a:ea typeface="仿宋" panose="02010609060101010101" pitchFamily="49" charset="-122"/>
              </a:rPr>
              <a:t>中央日报</a:t>
            </a:r>
            <a:r>
              <a:rPr lang="en-US" altLang="zh-CN" sz="2800" b="1">
                <a:latin typeface="仿宋" panose="02010609060101010101" pitchFamily="49" charset="-122"/>
                <a:ea typeface="仿宋" panose="02010609060101010101" pitchFamily="49" charset="-122"/>
              </a:rPr>
              <a:t>》1936</a:t>
            </a:r>
            <a:r>
              <a:rPr lang="zh-CN" altLang="en-US" sz="2800" b="1">
                <a:latin typeface="仿宋" panose="02010609060101010101" pitchFamily="49" charset="-122"/>
                <a:ea typeface="仿宋" panose="02010609060101010101" pitchFamily="49" charset="-122"/>
              </a:rPr>
              <a:t>年</a:t>
            </a:r>
            <a:r>
              <a:rPr lang="en-US" altLang="zh-CN" sz="2800" b="1">
                <a:latin typeface="仿宋" panose="02010609060101010101" pitchFamily="49" charset="-122"/>
                <a:ea typeface="仿宋" panose="02010609060101010101" pitchFamily="49" charset="-122"/>
              </a:rPr>
              <a:t>12</a:t>
            </a:r>
            <a:r>
              <a:rPr lang="zh-CN" altLang="en-US" sz="2800" b="1">
                <a:latin typeface="仿宋" panose="02010609060101010101" pitchFamily="49" charset="-122"/>
                <a:ea typeface="仿宋" panose="02010609060101010101" pitchFamily="49" charset="-122"/>
              </a:rPr>
              <a:t>月</a:t>
            </a:r>
            <a:r>
              <a:rPr lang="en-US" altLang="zh-CN" sz="2800" b="1">
                <a:latin typeface="仿宋" panose="02010609060101010101" pitchFamily="49" charset="-122"/>
                <a:ea typeface="仿宋" panose="02010609060101010101" pitchFamily="49" charset="-122"/>
              </a:rPr>
              <a:t>17</a:t>
            </a:r>
            <a:r>
              <a:rPr lang="zh-CN" altLang="en-US" sz="2800" b="1">
                <a:latin typeface="仿宋" panose="02010609060101010101" pitchFamily="49" charset="-122"/>
                <a:ea typeface="仿宋" panose="02010609060101010101" pitchFamily="49" charset="-122"/>
              </a:rPr>
              <a:t>日</a:t>
            </a:r>
            <a:r>
              <a:rPr lang="en-US" altLang="zh-CN" sz="2800" b="1">
                <a:latin typeface="仿宋" panose="02010609060101010101" pitchFamily="49" charset="-122"/>
                <a:ea typeface="仿宋" panose="02010609060101010101" pitchFamily="49" charset="-122"/>
              </a:rPr>
              <a:t>《</a:t>
            </a:r>
            <a:r>
              <a:rPr lang="zh-CN" altLang="en-US" sz="2800" b="1">
                <a:latin typeface="仿宋" panose="02010609060101010101" pitchFamily="49" charset="-122"/>
                <a:ea typeface="仿宋" panose="02010609060101010101" pitchFamily="49" charset="-122"/>
              </a:rPr>
              <a:t>讨逆</a:t>
            </a:r>
            <a:r>
              <a:rPr lang="en-US" altLang="zh-CN" sz="2800" b="1">
                <a:latin typeface="仿宋" panose="02010609060101010101" pitchFamily="49" charset="-122"/>
                <a:ea typeface="仿宋" panose="02010609060101010101" pitchFamily="49" charset="-122"/>
              </a:rPr>
              <a:t>——</a:t>
            </a:r>
            <a:r>
              <a:rPr lang="zh-CN" altLang="en-US" sz="2800" b="1">
                <a:latin typeface="仿宋" panose="02010609060101010101" pitchFamily="49" charset="-122"/>
                <a:ea typeface="仿宋" panose="02010609060101010101" pitchFamily="49" charset="-122"/>
              </a:rPr>
              <a:t>我们的十字军！</a:t>
            </a:r>
            <a:r>
              <a:rPr lang="en-US" altLang="zh-CN" sz="2800" b="1">
                <a:latin typeface="仿宋" panose="02010609060101010101" pitchFamily="49" charset="-122"/>
                <a:ea typeface="仿宋" panose="02010609060101010101" pitchFamily="49" charset="-122"/>
              </a:rPr>
              <a:t>》</a:t>
            </a:r>
            <a:endParaRPr lang="en-US" altLang="zh-CN" sz="2800" b="1">
              <a:latin typeface="仿宋" panose="02010609060101010101" pitchFamily="49" charset="-122"/>
              <a:ea typeface="仿宋" panose="02010609060101010101" pitchFamily="49" charset="-122"/>
            </a:endParaRPr>
          </a:p>
          <a:p>
            <a:pPr>
              <a:spcBef>
                <a:spcPct val="0"/>
              </a:spcBef>
              <a:buFontTx/>
              <a:buNone/>
            </a:pPr>
            <a:r>
              <a:rPr lang="zh-CN" altLang="zh-CN" sz="2800" b="1">
                <a:latin typeface="仿宋" panose="02010609060101010101" pitchFamily="49" charset="-122"/>
                <a:ea typeface="仿宋" panose="02010609060101010101" pitchFamily="49" charset="-122"/>
              </a:rPr>
              <a:t>。</a:t>
            </a:r>
            <a:endParaRPr lang="en-US" altLang="zh-CN" sz="2800" b="1">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18" name="弧形 17"/>
          <p:cNvSpPr/>
          <p:nvPr/>
        </p:nvSpPr>
        <p:spPr bwMode="auto">
          <a:xfrm rot="8404914" flipH="1" flipV="1">
            <a:off x="2547939" y="201612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b="1"/>
          </a:p>
        </p:txBody>
      </p:sp>
      <p:sp>
        <p:nvSpPr>
          <p:cNvPr id="92165" name="TextBox 19"/>
          <p:cNvSpPr txBox="1">
            <a:spLocks noChangeArrowheads="1"/>
          </p:cNvSpPr>
          <p:nvPr/>
        </p:nvSpPr>
        <p:spPr bwMode="auto">
          <a:xfrm>
            <a:off x="3238501" y="2427288"/>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latin typeface="微软雅黑" panose="020B0503020204020204" pitchFamily="34" charset="-122"/>
                <a:ea typeface="微软雅黑" panose="020B0503020204020204" pitchFamily="34" charset="-122"/>
              </a:rPr>
              <a:t>视角</a:t>
            </a:r>
            <a:endParaRPr lang="zh-CN" altLang="en-US" sz="3600" b="1">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595813" y="2997200"/>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2167" name="Rectangle 1"/>
          <p:cNvSpPr>
            <a:spLocks noChangeArrowheads="1"/>
          </p:cNvSpPr>
          <p:nvPr/>
        </p:nvSpPr>
        <p:spPr bwMode="auto">
          <a:xfrm>
            <a:off x="4595813" y="2330162"/>
            <a:ext cx="5676900" cy="4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fontAlgn="t" hangingPunct="1">
              <a:lnSpc>
                <a:spcPct val="90000"/>
              </a:lnSpc>
              <a:buFont typeface="Wingdings" panose="05000000000000000000" pitchFamily="2" charset="2"/>
              <a:buChar char="l"/>
            </a:pPr>
            <a:r>
              <a:rPr lang="zh-CN" altLang="en-US" sz="2400" b="1">
                <a:latin typeface="微软雅黑" panose="020B0503020204020204" pitchFamily="34" charset="-122"/>
                <a:ea typeface="微软雅黑" panose="020B0503020204020204" pitchFamily="34" charset="-122"/>
              </a:rPr>
              <a:t>微观之下：微观史学下的历史细节</a:t>
            </a:r>
            <a:endParaRPr lang="zh-CN" altLang="en-US" sz="2400" b="1">
              <a:latin typeface="微软雅黑" panose="020B0503020204020204" pitchFamily="34" charset="-122"/>
              <a:ea typeface="微软雅黑" panose="020B0503020204020204" pitchFamily="34" charset="-122"/>
            </a:endParaRPr>
          </a:p>
        </p:txBody>
      </p:sp>
      <p:grpSp>
        <p:nvGrpSpPr>
          <p:cNvPr id="92168"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92172"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69" name="TextBox 1"/>
          <p:cNvSpPr txBox="1">
            <a:spLocks noChangeArrowheads="1"/>
          </p:cNvSpPr>
          <p:nvPr/>
        </p:nvSpPr>
        <p:spPr bwMode="auto">
          <a:xfrm>
            <a:off x="2357439" y="3352801"/>
            <a:ext cx="76168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800" b="1">
                <a:latin typeface="黑体" panose="02010609060101010101" pitchFamily="49" charset="-122"/>
                <a:ea typeface="黑体" panose="02010609060101010101" pitchFamily="49" charset="-122"/>
              </a:rPr>
              <a:t>案例：</a:t>
            </a:r>
            <a:r>
              <a:rPr lang="en-US" altLang="zh-CN" sz="2800" b="1">
                <a:latin typeface="黑体" panose="02010609060101010101" pitchFamily="49" charset="-122"/>
                <a:ea typeface="黑体" panose="02010609060101010101" pitchFamily="49" charset="-122"/>
              </a:rPr>
              <a:t>《</a:t>
            </a:r>
            <a:r>
              <a:rPr lang="zh-CN" altLang="en-US" sz="2800" b="1">
                <a:latin typeface="黑体" panose="02010609060101010101" pitchFamily="49" charset="-122"/>
                <a:ea typeface="黑体" panose="02010609060101010101" pitchFamily="49" charset="-122"/>
              </a:rPr>
              <a:t>西安事变</a:t>
            </a:r>
            <a:r>
              <a:rPr lang="en-US" altLang="zh-CN" sz="2800" b="1">
                <a:latin typeface="黑体" panose="02010609060101010101" pitchFamily="49" charset="-122"/>
                <a:ea typeface="黑体" panose="02010609060101010101" pitchFamily="49" charset="-122"/>
              </a:rPr>
              <a:t>》</a:t>
            </a:r>
            <a:endParaRPr lang="en-US" altLang="zh-CN" sz="2800" b="1">
              <a:latin typeface="黑体" panose="02010609060101010101" pitchFamily="49" charset="-122"/>
              <a:ea typeface="黑体" panose="02010609060101010101" pitchFamily="49" charset="-122"/>
            </a:endParaRPr>
          </a:p>
          <a:p>
            <a:pPr>
              <a:spcBef>
                <a:spcPct val="0"/>
              </a:spcBef>
              <a:buFontTx/>
              <a:buNone/>
            </a:pPr>
            <a:endParaRPr lang="en-US" altLang="zh-CN" sz="2800" b="1">
              <a:latin typeface="仿宋" panose="02010609060101010101" pitchFamily="49" charset="-122"/>
              <a:ea typeface="仿宋" panose="02010609060101010101" pitchFamily="49" charset="-122"/>
            </a:endParaRPr>
          </a:p>
          <a:p>
            <a:pPr>
              <a:spcBef>
                <a:spcPct val="0"/>
              </a:spcBef>
              <a:buFontTx/>
              <a:buNone/>
            </a:pPr>
            <a:r>
              <a:rPr lang="zh-CN" altLang="en-US" sz="2800" b="1">
                <a:latin typeface="仿宋" panose="02010609060101010101" pitchFamily="49" charset="-122"/>
                <a:ea typeface="仿宋" panose="02010609060101010101" pitchFamily="49" charset="-122"/>
              </a:rPr>
              <a:t>材料二：夫以张氏变乱所为，毁法蔑纪，几令国家遭受不可挽回之损失，幸而悔悟甚早，送还统帅，随行待罪，时论对之，始转缓和，军法裁判，以从末减。</a:t>
            </a:r>
            <a:endParaRPr lang="zh-CN" altLang="en-US" sz="2800" b="1">
              <a:latin typeface="仿宋" panose="02010609060101010101" pitchFamily="49" charset="-122"/>
              <a:ea typeface="仿宋" panose="02010609060101010101" pitchFamily="49" charset="-122"/>
            </a:endParaRPr>
          </a:p>
          <a:p>
            <a:pPr>
              <a:spcBef>
                <a:spcPct val="0"/>
              </a:spcBef>
              <a:buFontTx/>
              <a:buNone/>
            </a:pPr>
            <a:r>
              <a:rPr lang="zh-CN" altLang="en-US" sz="2800" b="1">
                <a:latin typeface="仿宋" panose="02010609060101010101" pitchFamily="49" charset="-122"/>
                <a:ea typeface="仿宋" panose="02010609060101010101" pitchFamily="49" charset="-122"/>
              </a:rPr>
              <a:t>           </a:t>
            </a:r>
            <a:r>
              <a:rPr lang="en-US" altLang="zh-CN" sz="2800" b="1">
                <a:latin typeface="仿宋" panose="02010609060101010101" pitchFamily="49" charset="-122"/>
                <a:ea typeface="仿宋" panose="02010609060101010101" pitchFamily="49" charset="-122"/>
              </a:rPr>
              <a:t>——《</a:t>
            </a:r>
            <a:r>
              <a:rPr lang="zh-CN" altLang="en-US" sz="2800" b="1">
                <a:latin typeface="仿宋" panose="02010609060101010101" pitchFamily="49" charset="-122"/>
                <a:ea typeface="仿宋" panose="02010609060101010101" pitchFamily="49" charset="-122"/>
              </a:rPr>
              <a:t>大公报</a:t>
            </a:r>
            <a:r>
              <a:rPr lang="en-US" altLang="zh-CN" sz="2800" b="1">
                <a:latin typeface="仿宋" panose="02010609060101010101" pitchFamily="49" charset="-122"/>
                <a:ea typeface="仿宋" panose="02010609060101010101" pitchFamily="49" charset="-122"/>
              </a:rPr>
              <a:t>》1937</a:t>
            </a:r>
            <a:r>
              <a:rPr lang="zh-CN" altLang="en-US" sz="2800" b="1">
                <a:latin typeface="仿宋" panose="02010609060101010101" pitchFamily="49" charset="-122"/>
                <a:ea typeface="仿宋" panose="02010609060101010101" pitchFamily="49" charset="-122"/>
              </a:rPr>
              <a:t>年</a:t>
            </a:r>
            <a:r>
              <a:rPr lang="en-US" altLang="zh-CN" sz="2800" b="1">
                <a:latin typeface="仿宋" panose="02010609060101010101" pitchFamily="49" charset="-122"/>
                <a:ea typeface="仿宋" panose="02010609060101010101" pitchFamily="49" charset="-122"/>
              </a:rPr>
              <a:t>1</a:t>
            </a:r>
            <a:r>
              <a:rPr lang="zh-CN" altLang="en-US" sz="2800" b="1">
                <a:latin typeface="仿宋" panose="02010609060101010101" pitchFamily="49" charset="-122"/>
                <a:ea typeface="仿宋" panose="02010609060101010101" pitchFamily="49" charset="-122"/>
              </a:rPr>
              <a:t>月</a:t>
            </a:r>
            <a:r>
              <a:rPr lang="en-US" altLang="zh-CN" sz="2800" b="1">
                <a:latin typeface="仿宋" panose="02010609060101010101" pitchFamily="49" charset="-122"/>
                <a:ea typeface="仿宋" panose="02010609060101010101" pitchFamily="49" charset="-122"/>
              </a:rPr>
              <a:t>5</a:t>
            </a:r>
            <a:r>
              <a:rPr lang="zh-CN" altLang="en-US" sz="2800" b="1">
                <a:latin typeface="仿宋" panose="02010609060101010101" pitchFamily="49" charset="-122"/>
                <a:ea typeface="仿宋" panose="02010609060101010101" pitchFamily="49" charset="-122"/>
              </a:rPr>
              <a:t>日社评</a:t>
            </a:r>
            <a:endParaRPr lang="en-US" altLang="zh-CN" sz="2800" b="1">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18" name="弧形 17"/>
          <p:cNvSpPr/>
          <p:nvPr/>
        </p:nvSpPr>
        <p:spPr bwMode="auto">
          <a:xfrm rot="8404914" flipH="1" flipV="1">
            <a:off x="2547939" y="201612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b="1"/>
          </a:p>
        </p:txBody>
      </p:sp>
      <p:sp>
        <p:nvSpPr>
          <p:cNvPr id="94213" name="TextBox 19"/>
          <p:cNvSpPr txBox="1">
            <a:spLocks noChangeArrowheads="1"/>
          </p:cNvSpPr>
          <p:nvPr/>
        </p:nvSpPr>
        <p:spPr bwMode="auto">
          <a:xfrm>
            <a:off x="3238501" y="2427288"/>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latin typeface="微软雅黑" panose="020B0503020204020204" pitchFamily="34" charset="-122"/>
                <a:ea typeface="微软雅黑" panose="020B0503020204020204" pitchFamily="34" charset="-122"/>
              </a:rPr>
              <a:t>视角</a:t>
            </a:r>
            <a:endParaRPr lang="zh-CN" altLang="en-US" sz="3600" b="1">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595813" y="2997200"/>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215" name="Rectangle 1"/>
          <p:cNvSpPr>
            <a:spLocks noChangeArrowheads="1"/>
          </p:cNvSpPr>
          <p:nvPr/>
        </p:nvSpPr>
        <p:spPr bwMode="auto">
          <a:xfrm>
            <a:off x="4595813" y="2330162"/>
            <a:ext cx="5676900" cy="4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fontAlgn="t" hangingPunct="1">
              <a:lnSpc>
                <a:spcPct val="90000"/>
              </a:lnSpc>
              <a:buFont typeface="Wingdings" panose="05000000000000000000" pitchFamily="2" charset="2"/>
              <a:buChar char="l"/>
            </a:pPr>
            <a:r>
              <a:rPr lang="zh-CN" altLang="en-US" sz="2400" b="1">
                <a:latin typeface="微软雅黑" panose="020B0503020204020204" pitchFamily="34" charset="-122"/>
                <a:ea typeface="微软雅黑" panose="020B0503020204020204" pitchFamily="34" charset="-122"/>
              </a:rPr>
              <a:t>微观之下：微观史学下的历史细节</a:t>
            </a:r>
            <a:endParaRPr lang="zh-CN" altLang="en-US" sz="2400" b="1">
              <a:latin typeface="微软雅黑" panose="020B0503020204020204" pitchFamily="34" charset="-122"/>
              <a:ea typeface="微软雅黑" panose="020B0503020204020204" pitchFamily="34" charset="-122"/>
            </a:endParaRPr>
          </a:p>
        </p:txBody>
      </p:sp>
      <p:grpSp>
        <p:nvGrpSpPr>
          <p:cNvPr id="94216"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94220"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217" name="TextBox 1"/>
          <p:cNvSpPr txBox="1">
            <a:spLocks noChangeArrowheads="1"/>
          </p:cNvSpPr>
          <p:nvPr/>
        </p:nvSpPr>
        <p:spPr bwMode="auto">
          <a:xfrm>
            <a:off x="2357439" y="3352801"/>
            <a:ext cx="76168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800" b="1">
                <a:latin typeface="黑体" panose="02010609060101010101" pitchFamily="49" charset="-122"/>
                <a:ea typeface="黑体" panose="02010609060101010101" pitchFamily="49" charset="-122"/>
              </a:rPr>
              <a:t>案例：</a:t>
            </a:r>
            <a:r>
              <a:rPr lang="en-US" altLang="zh-CN" sz="2800" b="1">
                <a:latin typeface="黑体" panose="02010609060101010101" pitchFamily="49" charset="-122"/>
                <a:ea typeface="黑体" panose="02010609060101010101" pitchFamily="49" charset="-122"/>
              </a:rPr>
              <a:t>《</a:t>
            </a:r>
            <a:r>
              <a:rPr lang="zh-CN" altLang="en-US" sz="2800" b="1">
                <a:latin typeface="黑体" panose="02010609060101010101" pitchFamily="49" charset="-122"/>
                <a:ea typeface="黑体" panose="02010609060101010101" pitchFamily="49" charset="-122"/>
              </a:rPr>
              <a:t>西安事变</a:t>
            </a:r>
            <a:r>
              <a:rPr lang="en-US" altLang="zh-CN" sz="2800" b="1">
                <a:latin typeface="黑体" panose="02010609060101010101" pitchFamily="49" charset="-122"/>
                <a:ea typeface="黑体" panose="02010609060101010101" pitchFamily="49" charset="-122"/>
              </a:rPr>
              <a:t>》</a:t>
            </a:r>
            <a:endParaRPr lang="en-US" altLang="zh-CN" sz="2800" b="1">
              <a:latin typeface="仿宋" panose="02010609060101010101" pitchFamily="49" charset="-122"/>
              <a:ea typeface="仿宋" panose="02010609060101010101" pitchFamily="49" charset="-122"/>
            </a:endParaRPr>
          </a:p>
          <a:p>
            <a:pPr>
              <a:spcBef>
                <a:spcPct val="0"/>
              </a:spcBef>
              <a:buFontTx/>
              <a:buNone/>
            </a:pPr>
            <a:r>
              <a:rPr lang="zh-CN" altLang="en-US" sz="2400" b="1">
                <a:latin typeface="仿宋" panose="02010609060101010101" pitchFamily="49" charset="-122"/>
                <a:ea typeface="仿宋" panose="02010609060101010101" pitchFamily="49" charset="-122"/>
              </a:rPr>
              <a:t>材料三：这次事变是有革命意义的，是抗日反卖国贼的，它的行动，它的纲领都有积极意义，就是在它自卫的出发点上也是革命的</a:t>
            </a:r>
            <a:r>
              <a:rPr lang="en-US" altLang="zh-CN" sz="2400" b="1">
                <a:latin typeface="仿宋" panose="02010609060101010101" pitchFamily="49" charset="-122"/>
                <a:ea typeface="仿宋" panose="02010609060101010101" pitchFamily="49" charset="-122"/>
              </a:rPr>
              <a:t>……</a:t>
            </a:r>
            <a:r>
              <a:rPr lang="zh-CN" altLang="en-US" sz="2400" b="1">
                <a:latin typeface="仿宋" panose="02010609060101010101" pitchFamily="49" charset="-122"/>
                <a:ea typeface="仿宋" panose="02010609060101010101" pitchFamily="49" charset="-122"/>
              </a:rPr>
              <a:t>他同我们的友好是公开的，（事变）把我们从牢狱的情况下解放了出来，因此西安事变是革命的，是历史事业，是应该拥护的。</a:t>
            </a:r>
            <a:endParaRPr lang="zh-CN" altLang="en-US" sz="2400" b="1">
              <a:latin typeface="仿宋" panose="02010609060101010101" pitchFamily="49" charset="-122"/>
              <a:ea typeface="仿宋" panose="02010609060101010101" pitchFamily="49" charset="-122"/>
            </a:endParaRPr>
          </a:p>
          <a:p>
            <a:pPr>
              <a:spcBef>
                <a:spcPct val="0"/>
              </a:spcBef>
              <a:buFontTx/>
              <a:buNone/>
            </a:pPr>
            <a:r>
              <a:rPr lang="zh-CN" altLang="en-US" sz="2400" b="1">
                <a:latin typeface="仿宋" panose="02010609060101010101" pitchFamily="49" charset="-122"/>
                <a:ea typeface="仿宋" panose="02010609060101010101" pitchFamily="49" charset="-122"/>
              </a:rPr>
              <a:t>    </a:t>
            </a:r>
            <a:r>
              <a:rPr lang="en-US" altLang="zh-CN" sz="2400" b="1">
                <a:latin typeface="仿宋" panose="02010609060101010101" pitchFamily="49" charset="-122"/>
                <a:ea typeface="仿宋" panose="02010609060101010101" pitchFamily="49" charset="-122"/>
              </a:rPr>
              <a:t>——</a:t>
            </a:r>
            <a:r>
              <a:rPr lang="zh-CN" altLang="en-US" sz="2400" b="1">
                <a:latin typeface="仿宋" panose="02010609060101010101" pitchFamily="49" charset="-122"/>
                <a:ea typeface="仿宋" panose="02010609060101010101" pitchFamily="49" charset="-122"/>
              </a:rPr>
              <a:t>毛泽东</a:t>
            </a:r>
            <a:r>
              <a:rPr lang="en-US" altLang="zh-CN" sz="2400" b="1">
                <a:latin typeface="仿宋" panose="02010609060101010101" pitchFamily="49" charset="-122"/>
                <a:ea typeface="仿宋" panose="02010609060101010101" pitchFamily="49" charset="-122"/>
              </a:rPr>
              <a:t>1936</a:t>
            </a:r>
            <a:r>
              <a:rPr lang="zh-CN" altLang="en-US" sz="2400" b="1">
                <a:latin typeface="仿宋" panose="02010609060101010101" pitchFamily="49" charset="-122"/>
                <a:ea typeface="仿宋" panose="02010609060101010101" pitchFamily="49" charset="-122"/>
              </a:rPr>
              <a:t>年</a:t>
            </a:r>
            <a:r>
              <a:rPr lang="en-US" altLang="zh-CN" sz="2400" b="1">
                <a:latin typeface="仿宋" panose="02010609060101010101" pitchFamily="49" charset="-122"/>
                <a:ea typeface="仿宋" panose="02010609060101010101" pitchFamily="49" charset="-122"/>
              </a:rPr>
              <a:t>12</a:t>
            </a:r>
            <a:r>
              <a:rPr lang="zh-CN" altLang="en-US" sz="2400" b="1">
                <a:latin typeface="仿宋" panose="02010609060101010101" pitchFamily="49" charset="-122"/>
                <a:ea typeface="仿宋" panose="02010609060101010101" pitchFamily="49" charset="-122"/>
              </a:rPr>
              <a:t>月</a:t>
            </a:r>
            <a:r>
              <a:rPr lang="en-US" altLang="zh-CN" sz="2400" b="1">
                <a:latin typeface="仿宋" panose="02010609060101010101" pitchFamily="49" charset="-122"/>
                <a:ea typeface="仿宋" panose="02010609060101010101" pitchFamily="49" charset="-122"/>
              </a:rPr>
              <a:t>13</a:t>
            </a:r>
            <a:r>
              <a:rPr lang="zh-CN" altLang="en-US" sz="2400" b="1">
                <a:latin typeface="仿宋" panose="02010609060101010101" pitchFamily="49" charset="-122"/>
                <a:ea typeface="仿宋" panose="02010609060101010101" pitchFamily="49" charset="-122"/>
              </a:rPr>
              <a:t>日在中共中央政治局扩大会议上所作报告</a:t>
            </a:r>
            <a:endParaRPr lang="en-US" altLang="zh-CN" sz="2800" b="1">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506185" y="1143000"/>
            <a:ext cx="11136085" cy="4343400"/>
          </a:xfrm>
        </p:spPr>
        <p:txBody>
          <a:bodyPr/>
          <a:lstStyle/>
          <a:p>
            <a:pPr>
              <a:lnSpc>
                <a:spcPct val="90000"/>
              </a:lnSpc>
            </a:pPr>
            <a:r>
              <a:rPr lang="zh-CN" altLang="en-US" sz="3600" b="1" dirty="0" smtClean="0"/>
              <a:t>一直到</a:t>
            </a:r>
            <a:r>
              <a:rPr lang="en-US" altLang="zh-CN" sz="3600" b="1" dirty="0" smtClean="0"/>
              <a:t>19</a:t>
            </a:r>
            <a:r>
              <a:rPr lang="zh-CN" altLang="en-US" sz="3600" b="1" dirty="0" smtClean="0"/>
              <a:t>世纪，讲历史学的社会功用，无非是为统治者提供统治经验和教化百姓两个方面。</a:t>
            </a:r>
            <a:endParaRPr lang="zh-CN" altLang="en-US" sz="3600" b="1" dirty="0" smtClean="0"/>
          </a:p>
          <a:p>
            <a:pPr>
              <a:lnSpc>
                <a:spcPct val="90000"/>
              </a:lnSpc>
            </a:pPr>
            <a:r>
              <a:rPr lang="en-US" altLang="zh-CN" sz="3600" b="1" dirty="0" smtClean="0"/>
              <a:t>20</a:t>
            </a:r>
            <a:r>
              <a:rPr lang="zh-CN" altLang="en-US" sz="3600" b="1" dirty="0" smtClean="0"/>
              <a:t>世纪新史学主张：“增进人类的利益”，其“增进”的手段是用历史知识来促使人们互相“理解”。</a:t>
            </a:r>
            <a:endParaRPr lang="zh-CN" altLang="en-US" sz="3600" b="1" dirty="0" smtClean="0"/>
          </a:p>
          <a:p>
            <a:pPr>
              <a:lnSpc>
                <a:spcPct val="90000"/>
              </a:lnSpc>
            </a:pPr>
            <a:endParaRPr lang="zh-CN" altLang="en-US" sz="3600" b="1" dirty="0" smtClean="0"/>
          </a:p>
          <a:p>
            <a:pPr algn="r">
              <a:lnSpc>
                <a:spcPct val="90000"/>
              </a:lnSpc>
            </a:pPr>
            <a:r>
              <a:rPr lang="en-US" altLang="zh-CN" sz="3600" b="1" dirty="0"/>
              <a:t>——</a:t>
            </a:r>
            <a:r>
              <a:rPr lang="zh-CN" altLang="en-US" sz="3600" b="1" dirty="0"/>
              <a:t>王加丰</a:t>
            </a:r>
            <a:r>
              <a:rPr lang="en-US" altLang="zh-CN" sz="3600" b="1" dirty="0"/>
              <a:t>《20</a:t>
            </a:r>
            <a:r>
              <a:rPr lang="zh-CN" altLang="en-US" sz="3600" b="1" dirty="0"/>
              <a:t>世纪西方历史学的追求</a:t>
            </a:r>
            <a:r>
              <a:rPr lang="en-US" altLang="zh-CN" sz="3600" b="1" dirty="0"/>
              <a:t>——</a:t>
            </a:r>
            <a:r>
              <a:rPr lang="zh-CN" altLang="en-US" sz="3600" b="1" dirty="0"/>
              <a:t>理解与联系</a:t>
            </a:r>
            <a:r>
              <a:rPr lang="en-US" altLang="zh-CN" sz="3600" b="1" dirty="0"/>
              <a:t>》</a:t>
            </a:r>
            <a:br>
              <a:rPr lang="en-US" altLang="zh-CN" sz="3600" b="1" dirty="0" smtClean="0"/>
            </a:br>
            <a:endParaRPr lang="en-US" altLang="zh-CN" sz="3600" b="1" dirty="0" smtClean="0"/>
          </a:p>
        </p:txBody>
      </p:sp>
      <p:pic>
        <p:nvPicPr>
          <p:cNvPr id="49155" name="Picture 6" descr="http://www.chinfun.com/attachments/2009/08/2_200908090007111c3tU.thumb.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10464" y="5029201"/>
            <a:ext cx="34623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18" name="弧形 17"/>
          <p:cNvSpPr/>
          <p:nvPr/>
        </p:nvSpPr>
        <p:spPr bwMode="auto">
          <a:xfrm rot="8404914" flipH="1" flipV="1">
            <a:off x="2547939" y="201612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b="1"/>
          </a:p>
        </p:txBody>
      </p:sp>
      <p:sp>
        <p:nvSpPr>
          <p:cNvPr id="96261" name="TextBox 19"/>
          <p:cNvSpPr txBox="1">
            <a:spLocks noChangeArrowheads="1"/>
          </p:cNvSpPr>
          <p:nvPr/>
        </p:nvSpPr>
        <p:spPr bwMode="auto">
          <a:xfrm>
            <a:off x="3238501" y="2427288"/>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latin typeface="微软雅黑" panose="020B0503020204020204" pitchFamily="34" charset="-122"/>
                <a:ea typeface="微软雅黑" panose="020B0503020204020204" pitchFamily="34" charset="-122"/>
              </a:rPr>
              <a:t>视角</a:t>
            </a:r>
            <a:endParaRPr lang="zh-CN" altLang="en-US" sz="3600" b="1">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595813" y="2997200"/>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6263" name="Rectangle 1"/>
          <p:cNvSpPr>
            <a:spLocks noChangeArrowheads="1"/>
          </p:cNvSpPr>
          <p:nvPr/>
        </p:nvSpPr>
        <p:spPr bwMode="auto">
          <a:xfrm>
            <a:off x="4595813" y="2330162"/>
            <a:ext cx="5676900" cy="4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fontAlgn="t" hangingPunct="1">
              <a:lnSpc>
                <a:spcPct val="90000"/>
              </a:lnSpc>
              <a:buFont typeface="Wingdings" panose="05000000000000000000" pitchFamily="2" charset="2"/>
              <a:buChar char="l"/>
            </a:pPr>
            <a:r>
              <a:rPr lang="zh-CN" altLang="en-US" sz="2400" b="1">
                <a:latin typeface="微软雅黑" panose="020B0503020204020204" pitchFamily="34" charset="-122"/>
                <a:ea typeface="微软雅黑" panose="020B0503020204020204" pitchFamily="34" charset="-122"/>
              </a:rPr>
              <a:t>微观之下：微观史学下的历史细节</a:t>
            </a:r>
            <a:endParaRPr lang="zh-CN" altLang="en-US" sz="2400" b="1">
              <a:latin typeface="微软雅黑" panose="020B0503020204020204" pitchFamily="34" charset="-122"/>
              <a:ea typeface="微软雅黑" panose="020B0503020204020204" pitchFamily="34" charset="-122"/>
            </a:endParaRPr>
          </a:p>
        </p:txBody>
      </p:sp>
      <p:grpSp>
        <p:nvGrpSpPr>
          <p:cNvPr id="96264"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96271"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6265" name="Picture 2" descr="中央日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1" y="3409950"/>
            <a:ext cx="248761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6" name="Picture 3" descr="大公报"/>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663" y="3276600"/>
            <a:ext cx="2743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7" name="TextBox 1"/>
          <p:cNvSpPr txBox="1">
            <a:spLocks noChangeArrowheads="1"/>
          </p:cNvSpPr>
          <p:nvPr/>
        </p:nvSpPr>
        <p:spPr bwMode="auto">
          <a:xfrm>
            <a:off x="4613276" y="3805238"/>
            <a:ext cx="1522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400" b="1">
                <a:solidFill>
                  <a:srgbClr val="953735"/>
                </a:solidFill>
                <a:latin typeface="微软雅黑" panose="020B0503020204020204" pitchFamily="34" charset="-122"/>
                <a:ea typeface="微软雅黑" panose="020B0503020204020204" pitchFamily="34" charset="-122"/>
              </a:rPr>
              <a:t>中央日报</a:t>
            </a:r>
            <a:endParaRPr lang="zh-CN" altLang="en-US" sz="2400" b="1">
              <a:solidFill>
                <a:srgbClr val="953735"/>
              </a:solidFill>
              <a:latin typeface="微软雅黑" panose="020B0503020204020204" pitchFamily="34" charset="-122"/>
              <a:ea typeface="微软雅黑" panose="020B0503020204020204" pitchFamily="34" charset="-122"/>
            </a:endParaRPr>
          </a:p>
        </p:txBody>
      </p:sp>
      <p:sp>
        <p:nvSpPr>
          <p:cNvPr id="96268" name="TextBox 15"/>
          <p:cNvSpPr txBox="1">
            <a:spLocks noChangeArrowheads="1"/>
          </p:cNvSpPr>
          <p:nvPr/>
        </p:nvSpPr>
        <p:spPr bwMode="auto">
          <a:xfrm>
            <a:off x="9029701" y="3805238"/>
            <a:ext cx="1520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400" b="1">
                <a:solidFill>
                  <a:srgbClr val="953735"/>
                </a:solidFill>
                <a:latin typeface="微软雅黑" panose="020B0503020204020204" pitchFamily="34" charset="-122"/>
                <a:ea typeface="微软雅黑" panose="020B0503020204020204" pitchFamily="34" charset="-122"/>
              </a:rPr>
              <a:t>大公报</a:t>
            </a:r>
            <a:endParaRPr lang="zh-CN" altLang="en-US" sz="2400" b="1">
              <a:solidFill>
                <a:srgbClr val="953735"/>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18" name="弧形 17"/>
          <p:cNvSpPr/>
          <p:nvPr/>
        </p:nvSpPr>
        <p:spPr bwMode="auto">
          <a:xfrm rot="8404914" flipH="1" flipV="1">
            <a:off x="2547939" y="201612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b="1"/>
          </a:p>
        </p:txBody>
      </p:sp>
      <p:sp>
        <p:nvSpPr>
          <p:cNvPr id="98309" name="TextBox 19"/>
          <p:cNvSpPr txBox="1">
            <a:spLocks noChangeArrowheads="1"/>
          </p:cNvSpPr>
          <p:nvPr/>
        </p:nvSpPr>
        <p:spPr bwMode="auto">
          <a:xfrm>
            <a:off x="3238501" y="2427288"/>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latin typeface="微软雅黑" panose="020B0503020204020204" pitchFamily="34" charset="-122"/>
                <a:ea typeface="微软雅黑" panose="020B0503020204020204" pitchFamily="34" charset="-122"/>
              </a:rPr>
              <a:t>视角</a:t>
            </a:r>
            <a:endParaRPr lang="zh-CN" altLang="en-US" sz="3600" b="1">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595813" y="2997200"/>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8311" name="Rectangle 1"/>
          <p:cNvSpPr>
            <a:spLocks noChangeArrowheads="1"/>
          </p:cNvSpPr>
          <p:nvPr/>
        </p:nvSpPr>
        <p:spPr bwMode="auto">
          <a:xfrm>
            <a:off x="4595813" y="2330162"/>
            <a:ext cx="5676900" cy="4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fontAlgn="t" hangingPunct="1">
              <a:lnSpc>
                <a:spcPct val="90000"/>
              </a:lnSpc>
              <a:buFont typeface="Wingdings" panose="05000000000000000000" pitchFamily="2" charset="2"/>
              <a:buChar char="l"/>
            </a:pPr>
            <a:r>
              <a:rPr lang="zh-CN" altLang="en-US" sz="2400" b="1">
                <a:latin typeface="微软雅黑" panose="020B0503020204020204" pitchFamily="34" charset="-122"/>
                <a:ea typeface="微软雅黑" panose="020B0503020204020204" pitchFamily="34" charset="-122"/>
              </a:rPr>
              <a:t>微观之下：微观史学下的历史细节</a:t>
            </a:r>
            <a:endParaRPr lang="zh-CN" altLang="en-US" sz="2400" b="1">
              <a:latin typeface="微软雅黑" panose="020B0503020204020204" pitchFamily="34" charset="-122"/>
              <a:ea typeface="微软雅黑" panose="020B0503020204020204" pitchFamily="34" charset="-122"/>
            </a:endParaRPr>
          </a:p>
        </p:txBody>
      </p:sp>
      <p:grpSp>
        <p:nvGrpSpPr>
          <p:cNvPr id="98312"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98319"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8313" name="Picture 2" descr="1936年12月13日，《西安文化日报》刊载关于西安事变的报道"/>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3384551"/>
            <a:ext cx="2881312"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3" descr="解放日报"/>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239" y="3168650"/>
            <a:ext cx="305752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5" name="TextBox 15"/>
          <p:cNvSpPr txBox="1">
            <a:spLocks noChangeArrowheads="1"/>
          </p:cNvSpPr>
          <p:nvPr/>
        </p:nvSpPr>
        <p:spPr bwMode="auto">
          <a:xfrm>
            <a:off x="4876800" y="3575051"/>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400" b="1">
                <a:solidFill>
                  <a:srgbClr val="953735"/>
                </a:solidFill>
                <a:latin typeface="微软雅黑" panose="020B0503020204020204" pitchFamily="34" charset="-122"/>
                <a:ea typeface="微软雅黑" panose="020B0503020204020204" pitchFamily="34" charset="-122"/>
              </a:rPr>
              <a:t>西北文化报</a:t>
            </a:r>
            <a:endParaRPr lang="zh-CN" altLang="en-US" sz="2400" b="1">
              <a:solidFill>
                <a:srgbClr val="953735"/>
              </a:solidFill>
              <a:latin typeface="微软雅黑" panose="020B0503020204020204" pitchFamily="34" charset="-122"/>
              <a:ea typeface="微软雅黑" panose="020B0503020204020204" pitchFamily="34" charset="-122"/>
            </a:endParaRPr>
          </a:p>
        </p:txBody>
      </p:sp>
      <p:sp>
        <p:nvSpPr>
          <p:cNvPr id="98316" name="TextBox 16"/>
          <p:cNvSpPr txBox="1">
            <a:spLocks noChangeArrowheads="1"/>
          </p:cNvSpPr>
          <p:nvPr/>
        </p:nvSpPr>
        <p:spPr bwMode="auto">
          <a:xfrm>
            <a:off x="5095876" y="5410201"/>
            <a:ext cx="1520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400" b="1">
                <a:solidFill>
                  <a:srgbClr val="953735"/>
                </a:solidFill>
                <a:latin typeface="微软雅黑" panose="020B0503020204020204" pitchFamily="34" charset="-122"/>
                <a:ea typeface="微软雅黑" panose="020B0503020204020204" pitchFamily="34" charset="-122"/>
              </a:rPr>
              <a:t>解放日报</a:t>
            </a:r>
            <a:endParaRPr lang="zh-CN" altLang="en-US" sz="2400" b="1">
              <a:solidFill>
                <a:srgbClr val="953735"/>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18" name="弧形 17"/>
          <p:cNvSpPr/>
          <p:nvPr/>
        </p:nvSpPr>
        <p:spPr bwMode="auto">
          <a:xfrm rot="8404914" flipH="1" flipV="1">
            <a:off x="2547939" y="201612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b="1"/>
          </a:p>
        </p:txBody>
      </p:sp>
      <p:sp>
        <p:nvSpPr>
          <p:cNvPr id="100357" name="TextBox 19"/>
          <p:cNvSpPr txBox="1">
            <a:spLocks noChangeArrowheads="1"/>
          </p:cNvSpPr>
          <p:nvPr/>
        </p:nvSpPr>
        <p:spPr bwMode="auto">
          <a:xfrm>
            <a:off x="3238501" y="2427288"/>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latin typeface="微软雅黑" panose="020B0503020204020204" pitchFamily="34" charset="-122"/>
                <a:ea typeface="微软雅黑" panose="020B0503020204020204" pitchFamily="34" charset="-122"/>
              </a:rPr>
              <a:t>视角</a:t>
            </a:r>
            <a:endParaRPr lang="zh-CN" altLang="en-US" sz="3600" b="1">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595813" y="2997200"/>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0359" name="Rectangle 1"/>
          <p:cNvSpPr>
            <a:spLocks noChangeArrowheads="1"/>
          </p:cNvSpPr>
          <p:nvPr/>
        </p:nvSpPr>
        <p:spPr bwMode="auto">
          <a:xfrm>
            <a:off x="4595813" y="2330162"/>
            <a:ext cx="5676900" cy="4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fontAlgn="t" hangingPunct="1">
              <a:lnSpc>
                <a:spcPct val="90000"/>
              </a:lnSpc>
              <a:buFont typeface="Wingdings" panose="05000000000000000000" pitchFamily="2" charset="2"/>
              <a:buChar char="l"/>
            </a:pPr>
            <a:r>
              <a:rPr lang="zh-CN" altLang="en-US" sz="2400" b="1">
                <a:latin typeface="微软雅黑" panose="020B0503020204020204" pitchFamily="34" charset="-122"/>
                <a:ea typeface="微软雅黑" panose="020B0503020204020204" pitchFamily="34" charset="-122"/>
              </a:rPr>
              <a:t>微观之下：微观史学下的历史细节</a:t>
            </a:r>
            <a:endParaRPr lang="zh-CN" altLang="en-US" sz="2400" b="1">
              <a:latin typeface="微软雅黑" panose="020B0503020204020204" pitchFamily="34" charset="-122"/>
              <a:ea typeface="微软雅黑" panose="020B0503020204020204" pitchFamily="34" charset="-122"/>
            </a:endParaRPr>
          </a:p>
        </p:txBody>
      </p:sp>
      <p:grpSp>
        <p:nvGrpSpPr>
          <p:cNvPr id="100360"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100364"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361" name="TextBox 1"/>
          <p:cNvSpPr txBox="1">
            <a:spLocks noChangeArrowheads="1"/>
          </p:cNvSpPr>
          <p:nvPr/>
        </p:nvSpPr>
        <p:spPr bwMode="auto">
          <a:xfrm>
            <a:off x="2357439" y="3352801"/>
            <a:ext cx="76168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800" b="1">
                <a:latin typeface="黑体" panose="02010609060101010101" pitchFamily="49" charset="-122"/>
                <a:ea typeface="黑体" panose="02010609060101010101" pitchFamily="49" charset="-122"/>
              </a:rPr>
              <a:t>案例：</a:t>
            </a:r>
            <a:r>
              <a:rPr lang="en-US" altLang="zh-CN" sz="2800" b="1">
                <a:latin typeface="黑体" panose="02010609060101010101" pitchFamily="49" charset="-122"/>
                <a:ea typeface="黑体" panose="02010609060101010101" pitchFamily="49" charset="-122"/>
              </a:rPr>
              <a:t>《</a:t>
            </a:r>
            <a:r>
              <a:rPr lang="zh-CN" altLang="en-US" sz="2800" b="1">
                <a:latin typeface="黑体" panose="02010609060101010101" pitchFamily="49" charset="-122"/>
                <a:ea typeface="黑体" panose="02010609060101010101" pitchFamily="49" charset="-122"/>
              </a:rPr>
              <a:t>西安事变</a:t>
            </a:r>
            <a:r>
              <a:rPr lang="en-US" altLang="zh-CN" sz="2800" b="1">
                <a:latin typeface="黑体" panose="02010609060101010101" pitchFamily="49" charset="-122"/>
                <a:ea typeface="黑体" panose="02010609060101010101" pitchFamily="49" charset="-122"/>
              </a:rPr>
              <a:t>》</a:t>
            </a:r>
            <a:endParaRPr lang="en-US" altLang="zh-CN" sz="2800" b="1">
              <a:latin typeface="仿宋" panose="02010609060101010101" pitchFamily="49" charset="-122"/>
              <a:ea typeface="仿宋" panose="02010609060101010101" pitchFamily="49" charset="-122"/>
            </a:endParaRPr>
          </a:p>
          <a:p>
            <a:pPr>
              <a:spcBef>
                <a:spcPct val="0"/>
              </a:spcBef>
              <a:buFontTx/>
              <a:buNone/>
            </a:pPr>
            <a:r>
              <a:rPr lang="en-US" altLang="zh-CN" sz="2400" b="1">
                <a:latin typeface="仿宋" panose="02010609060101010101" pitchFamily="49" charset="-122"/>
                <a:ea typeface="仿宋" panose="02010609060101010101" pitchFamily="49" charset="-122"/>
              </a:rPr>
              <a:t>《</a:t>
            </a:r>
            <a:r>
              <a:rPr lang="zh-CN" altLang="en-US" sz="2400" b="1">
                <a:latin typeface="仿宋" panose="02010609060101010101" pitchFamily="49" charset="-122"/>
                <a:ea typeface="仿宋" panose="02010609060101010101" pitchFamily="49" charset="-122"/>
              </a:rPr>
              <a:t>中央日报</a:t>
            </a:r>
            <a:r>
              <a:rPr lang="en-US" altLang="zh-CN" sz="2400" b="1">
                <a:latin typeface="仿宋" panose="02010609060101010101" pitchFamily="49" charset="-122"/>
                <a:ea typeface="仿宋" panose="02010609060101010101" pitchFamily="49" charset="-122"/>
              </a:rPr>
              <a:t>》</a:t>
            </a:r>
            <a:r>
              <a:rPr lang="zh-CN" altLang="en-US" sz="2400" b="1">
                <a:latin typeface="仿宋" panose="02010609060101010101" pitchFamily="49" charset="-122"/>
                <a:ea typeface="仿宋" panose="02010609060101010101" pitchFamily="49" charset="-122"/>
              </a:rPr>
              <a:t>是中国国民党的机关报，报社位于南京。</a:t>
            </a:r>
            <a:endParaRPr lang="zh-CN" altLang="en-US" sz="2400" b="1">
              <a:latin typeface="仿宋" panose="02010609060101010101" pitchFamily="49" charset="-122"/>
              <a:ea typeface="仿宋" panose="02010609060101010101" pitchFamily="49" charset="-122"/>
            </a:endParaRPr>
          </a:p>
          <a:p>
            <a:pPr>
              <a:spcBef>
                <a:spcPct val="0"/>
              </a:spcBef>
              <a:buFontTx/>
              <a:buNone/>
            </a:pPr>
            <a:r>
              <a:rPr lang="en-US" altLang="zh-CN" sz="2400" b="1">
                <a:latin typeface="仿宋" panose="02010609060101010101" pitchFamily="49" charset="-122"/>
                <a:ea typeface="仿宋" panose="02010609060101010101" pitchFamily="49" charset="-122"/>
              </a:rPr>
              <a:t>《</a:t>
            </a:r>
            <a:r>
              <a:rPr lang="zh-CN" altLang="en-US" sz="2400" b="1">
                <a:latin typeface="仿宋" panose="02010609060101010101" pitchFamily="49" charset="-122"/>
                <a:ea typeface="仿宋" panose="02010609060101010101" pitchFamily="49" charset="-122"/>
              </a:rPr>
              <a:t>大公报</a:t>
            </a:r>
            <a:r>
              <a:rPr lang="en-US" altLang="zh-CN" sz="2400" b="1">
                <a:latin typeface="仿宋" panose="02010609060101010101" pitchFamily="49" charset="-122"/>
                <a:ea typeface="仿宋" panose="02010609060101010101" pitchFamily="49" charset="-122"/>
              </a:rPr>
              <a:t>》1902</a:t>
            </a:r>
            <a:r>
              <a:rPr lang="zh-CN" altLang="en-US" sz="2400" b="1">
                <a:latin typeface="仿宋" panose="02010609060101010101" pitchFamily="49" charset="-122"/>
                <a:ea typeface="仿宋" panose="02010609060101010101" pitchFamily="49" charset="-122"/>
              </a:rPr>
              <a:t>年创刊于天津，提出“不党、不私、不卖、不盲”的办报方针。</a:t>
            </a:r>
            <a:endParaRPr lang="zh-CN" altLang="en-US" sz="2400" b="1">
              <a:latin typeface="仿宋" panose="02010609060101010101" pitchFamily="49" charset="-122"/>
              <a:ea typeface="仿宋" panose="02010609060101010101" pitchFamily="49" charset="-122"/>
            </a:endParaRPr>
          </a:p>
          <a:p>
            <a:pPr>
              <a:spcBef>
                <a:spcPct val="0"/>
              </a:spcBef>
              <a:buFontTx/>
              <a:buNone/>
            </a:pPr>
            <a:r>
              <a:rPr lang="en-US" altLang="zh-CN" sz="2400" b="1">
                <a:latin typeface="仿宋" panose="02010609060101010101" pitchFamily="49" charset="-122"/>
                <a:ea typeface="仿宋" panose="02010609060101010101" pitchFamily="49" charset="-122"/>
              </a:rPr>
              <a:t>《</a:t>
            </a:r>
            <a:r>
              <a:rPr lang="zh-CN" altLang="en-US" sz="2400" b="1">
                <a:latin typeface="仿宋" panose="02010609060101010101" pitchFamily="49" charset="-122"/>
                <a:ea typeface="仿宋" panose="02010609060101010101" pitchFamily="49" charset="-122"/>
              </a:rPr>
              <a:t>西北文化日报</a:t>
            </a:r>
            <a:r>
              <a:rPr lang="en-US" altLang="zh-CN" sz="2400" b="1">
                <a:latin typeface="仿宋" panose="02010609060101010101" pitchFamily="49" charset="-122"/>
                <a:ea typeface="仿宋" panose="02010609060101010101" pitchFamily="49" charset="-122"/>
              </a:rPr>
              <a:t>》1931</a:t>
            </a:r>
            <a:r>
              <a:rPr lang="zh-CN" altLang="en-US" sz="2400" b="1">
                <a:latin typeface="仿宋" panose="02010609060101010101" pitchFamily="49" charset="-122"/>
                <a:ea typeface="仿宋" panose="02010609060101010101" pitchFamily="49" charset="-122"/>
              </a:rPr>
              <a:t>年创刊于西安，为西安绥靖公署的机关报。</a:t>
            </a:r>
            <a:endParaRPr lang="zh-CN" altLang="en-US" sz="2400" b="1">
              <a:latin typeface="仿宋" panose="02010609060101010101" pitchFamily="49" charset="-122"/>
              <a:ea typeface="仿宋" panose="02010609060101010101" pitchFamily="49" charset="-122"/>
            </a:endParaRPr>
          </a:p>
          <a:p>
            <a:pPr>
              <a:spcBef>
                <a:spcPct val="0"/>
              </a:spcBef>
              <a:buFontTx/>
              <a:buNone/>
            </a:pPr>
            <a:r>
              <a:rPr lang="en-US" altLang="zh-CN" sz="2400" b="1">
                <a:latin typeface="仿宋" panose="02010609060101010101" pitchFamily="49" charset="-122"/>
                <a:ea typeface="仿宋" panose="02010609060101010101" pitchFamily="49" charset="-122"/>
              </a:rPr>
              <a:t>《</a:t>
            </a:r>
            <a:r>
              <a:rPr lang="zh-CN" altLang="en-US" sz="2400" b="1">
                <a:latin typeface="仿宋" panose="02010609060101010101" pitchFamily="49" charset="-122"/>
                <a:ea typeface="仿宋" panose="02010609060101010101" pitchFamily="49" charset="-122"/>
              </a:rPr>
              <a:t>解放日报</a:t>
            </a:r>
            <a:r>
              <a:rPr lang="en-US" altLang="zh-CN" sz="2400" b="1">
                <a:latin typeface="仿宋" panose="02010609060101010101" pitchFamily="49" charset="-122"/>
                <a:ea typeface="仿宋" panose="02010609060101010101" pitchFamily="49" charset="-122"/>
              </a:rPr>
              <a:t>》</a:t>
            </a:r>
            <a:r>
              <a:rPr lang="zh-CN" altLang="en-US" sz="2400" b="1">
                <a:latin typeface="仿宋" panose="02010609060101010101" pitchFamily="49" charset="-122"/>
                <a:ea typeface="仿宋" panose="02010609060101010101" pitchFamily="49" charset="-122"/>
              </a:rPr>
              <a:t>是西北抗日联军的机关报。西安事变的当天，东北军派人接管。</a:t>
            </a:r>
            <a:endParaRPr lang="en-US" altLang="zh-CN" sz="2800" b="1">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917700" y="1190625"/>
            <a:ext cx="207168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a:p>
        </p:txBody>
      </p:sp>
      <p:sp>
        <p:nvSpPr>
          <p:cNvPr id="18" name="弧形 17"/>
          <p:cNvSpPr/>
          <p:nvPr/>
        </p:nvSpPr>
        <p:spPr bwMode="auto">
          <a:xfrm rot="8404914" flipH="1" flipV="1">
            <a:off x="2547939" y="2016126"/>
            <a:ext cx="930275" cy="930275"/>
          </a:xfrm>
          <a:prstGeom prst="arc">
            <a:avLst>
              <a:gd name="adj1" fmla="val 6274172"/>
              <a:gd name="adj2" fmla="val 324074"/>
            </a:avLst>
          </a:prstGeom>
          <a:ln w="19050">
            <a:solidFill>
              <a:schemeClr val="bg2">
                <a:lumMod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b="1"/>
          </a:p>
        </p:txBody>
      </p:sp>
      <p:sp>
        <p:nvSpPr>
          <p:cNvPr id="102405" name="TextBox 19"/>
          <p:cNvSpPr txBox="1">
            <a:spLocks noChangeArrowheads="1"/>
          </p:cNvSpPr>
          <p:nvPr/>
        </p:nvSpPr>
        <p:spPr bwMode="auto">
          <a:xfrm>
            <a:off x="3238501" y="2427288"/>
            <a:ext cx="1857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latin typeface="微软雅黑" panose="020B0503020204020204" pitchFamily="34" charset="-122"/>
                <a:ea typeface="微软雅黑" panose="020B0503020204020204" pitchFamily="34" charset="-122"/>
              </a:rPr>
              <a:t>视角</a:t>
            </a:r>
            <a:endParaRPr lang="zh-CN" altLang="en-US" sz="3600" b="1">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595813" y="2997200"/>
            <a:ext cx="5357812"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2407" name="Rectangle 1"/>
          <p:cNvSpPr>
            <a:spLocks noChangeArrowheads="1"/>
          </p:cNvSpPr>
          <p:nvPr/>
        </p:nvSpPr>
        <p:spPr bwMode="auto">
          <a:xfrm>
            <a:off x="4595813" y="2330162"/>
            <a:ext cx="5676900" cy="4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048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fontAlgn="t" hangingPunct="1">
              <a:lnSpc>
                <a:spcPct val="90000"/>
              </a:lnSpc>
              <a:buFont typeface="Wingdings" panose="05000000000000000000" pitchFamily="2" charset="2"/>
              <a:buChar char="l"/>
            </a:pPr>
            <a:r>
              <a:rPr lang="zh-CN" altLang="en-US" sz="2400" b="1">
                <a:latin typeface="微软雅黑" panose="020B0503020204020204" pitchFamily="34" charset="-122"/>
                <a:ea typeface="微软雅黑" panose="020B0503020204020204" pitchFamily="34" charset="-122"/>
              </a:rPr>
              <a:t>微观之下：微观史学下的历史细节</a:t>
            </a:r>
            <a:endParaRPr lang="zh-CN" altLang="en-US" sz="2400" b="1">
              <a:latin typeface="微软雅黑" panose="020B0503020204020204" pitchFamily="34" charset="-122"/>
              <a:ea typeface="微软雅黑" panose="020B0503020204020204" pitchFamily="34" charset="-122"/>
            </a:endParaRPr>
          </a:p>
        </p:txBody>
      </p:sp>
      <p:grpSp>
        <p:nvGrpSpPr>
          <p:cNvPr id="102408" name="Group 3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历史细节教学的史学背景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102412"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09" name="TextBox 1"/>
          <p:cNvSpPr txBox="1">
            <a:spLocks noChangeArrowheads="1"/>
          </p:cNvSpPr>
          <p:nvPr/>
        </p:nvSpPr>
        <p:spPr bwMode="auto">
          <a:xfrm>
            <a:off x="2357439" y="3352800"/>
            <a:ext cx="76168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800" b="1">
                <a:latin typeface="黑体" panose="02010609060101010101" pitchFamily="49" charset="-122"/>
                <a:ea typeface="黑体" panose="02010609060101010101" pitchFamily="49" charset="-122"/>
              </a:rPr>
              <a:t>案例：</a:t>
            </a:r>
            <a:r>
              <a:rPr lang="en-US" altLang="zh-CN" sz="2800" b="1">
                <a:latin typeface="黑体" panose="02010609060101010101" pitchFamily="49" charset="-122"/>
                <a:ea typeface="黑体" panose="02010609060101010101" pitchFamily="49" charset="-122"/>
              </a:rPr>
              <a:t>《</a:t>
            </a:r>
            <a:r>
              <a:rPr lang="zh-CN" altLang="en-US" sz="2800" b="1">
                <a:latin typeface="黑体" panose="02010609060101010101" pitchFamily="49" charset="-122"/>
                <a:ea typeface="黑体" panose="02010609060101010101" pitchFamily="49" charset="-122"/>
              </a:rPr>
              <a:t>西安事变</a:t>
            </a:r>
            <a:r>
              <a:rPr lang="en-US" altLang="zh-CN" sz="2800" b="1">
                <a:latin typeface="黑体" panose="02010609060101010101" pitchFamily="49" charset="-122"/>
                <a:ea typeface="黑体" panose="02010609060101010101" pitchFamily="49" charset="-122"/>
              </a:rPr>
              <a:t>》</a:t>
            </a:r>
            <a:endParaRPr lang="en-US" altLang="zh-CN" sz="2800" b="1">
              <a:latin typeface="仿宋" panose="02010609060101010101" pitchFamily="49" charset="-122"/>
              <a:ea typeface="仿宋" panose="02010609060101010101" pitchFamily="49" charset="-122"/>
            </a:endParaRPr>
          </a:p>
          <a:p>
            <a:pPr>
              <a:spcBef>
                <a:spcPct val="0"/>
              </a:spcBef>
              <a:buFontTx/>
              <a:buNone/>
            </a:pPr>
            <a:r>
              <a:rPr lang="zh-CN" altLang="en-US" sz="2400" b="1">
                <a:latin typeface="仿宋" panose="02010609060101010101" pitchFamily="49" charset="-122"/>
                <a:ea typeface="仿宋" panose="02010609060101010101" pitchFamily="49" charset="-122"/>
              </a:rPr>
              <a:t>为什么媒体报道会不一样？</a:t>
            </a:r>
            <a:endParaRPr lang="en-US" altLang="zh-CN" sz="2400" b="1">
              <a:latin typeface="仿宋" panose="02010609060101010101" pitchFamily="49" charset="-122"/>
              <a:ea typeface="仿宋" panose="02010609060101010101" pitchFamily="49" charset="-122"/>
            </a:endParaRPr>
          </a:p>
          <a:p>
            <a:pPr>
              <a:spcBef>
                <a:spcPct val="0"/>
              </a:spcBef>
              <a:buFontTx/>
              <a:buNone/>
            </a:pPr>
            <a:r>
              <a:rPr lang="zh-CN" altLang="en-US" sz="2400" b="1">
                <a:latin typeface="仿宋" panose="02010609060101010101" pitchFamily="49" charset="-122"/>
                <a:ea typeface="仿宋" panose="02010609060101010101" pitchFamily="49" charset="-122"/>
              </a:rPr>
              <a:t>不同力量控制下的报纸为什么会观点不同？</a:t>
            </a:r>
            <a:endParaRPr lang="en-US" altLang="zh-CN" sz="2400" b="1">
              <a:latin typeface="仿宋" panose="02010609060101010101" pitchFamily="49" charset="-122"/>
              <a:ea typeface="仿宋" panose="02010609060101010101" pitchFamily="49" charset="-122"/>
            </a:endParaRPr>
          </a:p>
          <a:p>
            <a:pPr>
              <a:spcBef>
                <a:spcPct val="0"/>
              </a:spcBef>
              <a:buFontTx/>
              <a:buNone/>
            </a:pPr>
            <a:r>
              <a:rPr lang="zh-CN" altLang="en-US" sz="2400" b="1">
                <a:latin typeface="仿宋" panose="02010609060101010101" pitchFamily="49" charset="-122"/>
                <a:ea typeface="仿宋" panose="02010609060101010101" pitchFamily="49" charset="-122"/>
              </a:rPr>
              <a:t>我们应该怎么看待现在媒体的信息？</a:t>
            </a:r>
            <a:endParaRPr lang="en-US" altLang="zh-CN" sz="2800" b="1">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70234" y="2220688"/>
            <a:ext cx="3021766" cy="463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内容占位符 2"/>
          <p:cNvSpPr>
            <a:spLocks noGrp="1"/>
          </p:cNvSpPr>
          <p:nvPr>
            <p:ph idx="1"/>
          </p:nvPr>
        </p:nvSpPr>
        <p:spPr>
          <a:xfrm>
            <a:off x="622300" y="958850"/>
            <a:ext cx="10515600" cy="2049463"/>
          </a:xfrm>
        </p:spPr>
        <p:txBody>
          <a:bodyPr/>
          <a:lstStyle/>
          <a:p>
            <a:r>
              <a:rPr lang="zh-CN" altLang="en-US" b="1" dirty="0" smtClean="0">
                <a:latin typeface="微软雅黑" panose="020B0503020204020204" pitchFamily="34" charset="-122"/>
                <a:ea typeface="微软雅黑" panose="020B0503020204020204" pitchFamily="34" charset="-122"/>
              </a:rPr>
              <a:t>唯有</a:t>
            </a:r>
            <a:r>
              <a:rPr lang="zh-CN" altLang="en-US" sz="5400" dirty="0">
                <a:solidFill>
                  <a:srgbClr val="C00000"/>
                </a:solidFill>
                <a:latin typeface="汉真广标" panose="02010609000101010101" pitchFamily="49" charset="-122"/>
                <a:ea typeface="汉真广标" panose="02010609000101010101" pitchFamily="49" charset="-122"/>
              </a:rPr>
              <a:t>故事</a:t>
            </a:r>
            <a:r>
              <a:rPr lang="zh-CN" altLang="en-US" b="1" dirty="0" smtClean="0">
                <a:latin typeface="微软雅黑" panose="020B0503020204020204" pitchFamily="34" charset="-122"/>
                <a:ea typeface="微软雅黑" panose="020B0503020204020204" pitchFamily="34" charset="-122"/>
              </a:rPr>
              <a:t>才是历史的</a:t>
            </a:r>
            <a:r>
              <a:rPr lang="zh-CN" altLang="en-US" sz="5400" dirty="0">
                <a:solidFill>
                  <a:srgbClr val="C00000"/>
                </a:solidFill>
                <a:latin typeface="汉真广标" panose="02010609000101010101" pitchFamily="49" charset="-122"/>
                <a:ea typeface="汉真广标" panose="02010609000101010101" pitchFamily="49" charset="-122"/>
              </a:rPr>
              <a:t>灵魂</a:t>
            </a:r>
            <a:r>
              <a:rPr lang="zh-CN" altLang="en-US" b="1" dirty="0" smtClean="0">
                <a:latin typeface="微软雅黑" panose="020B0503020204020204" pitchFamily="34" charset="-122"/>
                <a:ea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endParaRPr>
          </a:p>
          <a:p>
            <a:pPr algn="r"/>
            <a:r>
              <a:rPr lang="en-US" altLang="zh-CN" b="1" dirty="0" smtClean="0">
                <a:latin typeface="楷体" panose="02010609060101010101" pitchFamily="49" charset="-122"/>
                <a:ea typeface="楷体" panose="02010609060101010101" pitchFamily="49" charset="-122"/>
              </a:rPr>
              <a:t>—</a:t>
            </a:r>
            <a:r>
              <a:rPr lang="zh-CN" altLang="en-US" b="1" dirty="0" smtClean="0">
                <a:latin typeface="楷体" panose="02010609060101010101" pitchFamily="49" charset="-122"/>
                <a:ea typeface="楷体" panose="02010609060101010101" pitchFamily="49" charset="-122"/>
              </a:rPr>
              <a:t>许纪霖</a:t>
            </a:r>
            <a:endParaRPr lang="en-US" altLang="zh-CN" b="1" dirty="0" smtClean="0">
              <a:latin typeface="楷体" panose="02010609060101010101" pitchFamily="49" charset="-122"/>
              <a:ea typeface="楷体" panose="02010609060101010101" pitchFamily="49" charset="-122"/>
            </a:endParaRPr>
          </a:p>
        </p:txBody>
      </p:sp>
      <p:sp>
        <p:nvSpPr>
          <p:cNvPr id="66563" name="日期占位符 3"/>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FB63A4A2-37B9-4D5D-81A9-D5FAB089AF8C}" type="datetime1">
              <a:rPr lang="zh-CN" altLang="en-US" smtClean="0">
                <a:solidFill>
                  <a:srgbClr val="898989"/>
                </a:solidFill>
              </a:rPr>
            </a:fld>
            <a:endParaRPr lang="zh-CN" altLang="en-US" sz="1800" smtClean="0"/>
          </a:p>
        </p:txBody>
      </p:sp>
      <p:sp>
        <p:nvSpPr>
          <p:cNvPr id="66564" name="TextBox 4"/>
          <p:cNvSpPr txBox="1">
            <a:spLocks noChangeArrowheads="1"/>
          </p:cNvSpPr>
          <p:nvPr/>
        </p:nvSpPr>
        <p:spPr bwMode="auto">
          <a:xfrm>
            <a:off x="565150" y="3435350"/>
            <a:ext cx="1011872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5400" dirty="0">
                <a:solidFill>
                  <a:srgbClr val="C00000"/>
                </a:solidFill>
                <a:latin typeface="汉真广标" panose="02010609000101010101" pitchFamily="49" charset="-122"/>
                <a:ea typeface="汉真广标" panose="02010609000101010101" pitchFamily="49" charset="-122"/>
                <a:sym typeface="Calibri" panose="020F0502020204030204" pitchFamily="34" charset="0"/>
              </a:rPr>
              <a:t>阅读推荐</a:t>
            </a:r>
            <a:endParaRPr lang="en-US" altLang="zh-CN" sz="5400" dirty="0">
              <a:solidFill>
                <a:srgbClr val="C00000"/>
              </a:solidFill>
              <a:latin typeface="汉真广标" panose="02010609000101010101" pitchFamily="49" charset="-122"/>
              <a:ea typeface="汉真广标" panose="02010609000101010101" pitchFamily="49" charset="-122"/>
              <a:sym typeface="Calibri" panose="020F0502020204030204" pitchFamily="34" charset="0"/>
            </a:endParaRPr>
          </a:p>
          <a:p>
            <a:pPr eaLnBrk="1" hangingPunct="1"/>
            <a:r>
              <a:rPr lang="zh-CN" altLang="en-US" sz="2800" b="1" dirty="0">
                <a:latin typeface="楷体" panose="02010609060101010101" pitchFamily="49" charset="-122"/>
                <a:ea typeface="楷体" panose="02010609060101010101" pitchFamily="49" charset="-122"/>
              </a:rPr>
              <a:t>王奇生 </a:t>
            </a: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革命与反革命</a:t>
            </a: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社会文化视野下的国民政治</a:t>
            </a:r>
            <a:r>
              <a:rPr lang="en-US" altLang="zh-CN" sz="2800" b="1" dirty="0" smtClean="0">
                <a:latin typeface="楷体" panose="02010609060101010101" pitchFamily="49" charset="-122"/>
                <a:ea typeface="楷体" panose="02010609060101010101" pitchFamily="49" charset="-122"/>
              </a:rPr>
              <a:t>》</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2313" y="2187575"/>
            <a:ext cx="6115051"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矩形 10"/>
          <p:cNvSpPr>
            <a:spLocks noChangeArrowheads="1"/>
          </p:cNvSpPr>
          <p:nvPr/>
        </p:nvSpPr>
        <p:spPr bwMode="auto">
          <a:xfrm>
            <a:off x="3108325" y="1930400"/>
            <a:ext cx="11969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zh-CN" sz="138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5" name="TextBox 4"/>
          <p:cNvSpPr txBox="1">
            <a:spLocks noChangeArrowheads="1"/>
          </p:cNvSpPr>
          <p:nvPr/>
        </p:nvSpPr>
        <p:spPr bwMode="auto">
          <a:xfrm>
            <a:off x="5105400" y="1229360"/>
            <a:ext cx="667512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dirty="0" smtClean="0">
                <a:solidFill>
                  <a:srgbClr val="C00000"/>
                </a:solidFill>
                <a:latin typeface="汉真广标" panose="02010609000101010101" pitchFamily="49" charset="-122"/>
                <a:ea typeface="汉真广标" panose="02010609000101010101" pitchFamily="49" charset="-122"/>
                <a:sym typeface="Calibri" panose="020F0502020204030204" pitchFamily="34" charset="0"/>
              </a:rPr>
              <a:t>历史教育：</a:t>
            </a:r>
            <a:endParaRPr lang="en-US" altLang="zh-CN" sz="6600" dirty="0" smtClean="0">
              <a:solidFill>
                <a:srgbClr val="C00000"/>
              </a:solidFill>
              <a:latin typeface="汉真广标" panose="02010609000101010101" pitchFamily="49" charset="-122"/>
              <a:ea typeface="汉真广标" panose="02010609000101010101" pitchFamily="49" charset="-122"/>
              <a:sym typeface="Calibri" panose="020F0502020204030204" pitchFamily="34" charset="0"/>
            </a:endParaRPr>
          </a:p>
          <a:p>
            <a:pPr eaLnBrk="1" hangingPunct="1"/>
            <a:endParaRPr lang="en-US" altLang="zh-CN" sz="3200" b="1" dirty="0" smtClean="0">
              <a:latin typeface="微软雅黑" panose="020B0503020204020204" pitchFamily="34" charset="-122"/>
              <a:ea typeface="微软雅黑" panose="020B0503020204020204" pitchFamily="34" charset="-122"/>
              <a:sym typeface="Calibri" panose="020F0502020204030204" pitchFamily="34" charset="0"/>
            </a:endParaRPr>
          </a:p>
          <a:p>
            <a:pPr marL="457200" indent="-457200" eaLnBrk="1" hangingPunct="1">
              <a:buFont typeface="Wingdings" panose="05000000000000000000" pitchFamily="2" charset="2"/>
              <a:buChar char="u"/>
            </a:pPr>
            <a:r>
              <a:rPr lang="zh-CN" altLang="en-US" sz="3200" b="1" dirty="0" smtClean="0">
                <a:latin typeface="宋体" panose="02010600030101010101" pitchFamily="2" charset="-122"/>
                <a:sym typeface="Calibri" panose="020F0502020204030204" pitchFamily="34" charset="0"/>
              </a:rPr>
              <a:t>中学历史教育服务的对象不是历史，而是中学生。</a:t>
            </a:r>
            <a:endParaRPr lang="en-US" altLang="zh-CN" sz="3200" b="1" dirty="0" smtClean="0">
              <a:latin typeface="宋体" panose="02010600030101010101" pitchFamily="2" charset="-122"/>
              <a:sym typeface="Calibri" panose="020F0502020204030204" pitchFamily="34" charset="0"/>
            </a:endParaRPr>
          </a:p>
          <a:p>
            <a:pPr algn="r" eaLnBrk="1" hangingPunct="1"/>
            <a:r>
              <a:rPr lang="en-US" altLang="zh-CN" sz="3200" b="1" dirty="0" smtClean="0">
                <a:latin typeface="宋体" panose="02010600030101010101" pitchFamily="2" charset="-122"/>
                <a:sym typeface="Calibri" panose="020F0502020204030204" pitchFamily="34" charset="0"/>
              </a:rPr>
              <a:t>——</a:t>
            </a:r>
            <a:r>
              <a:rPr lang="zh-CN" altLang="en-US" sz="3200" b="1" dirty="0" smtClean="0">
                <a:latin typeface="宋体" panose="02010600030101010101" pitchFamily="2" charset="-122"/>
                <a:sym typeface="Calibri" panose="020F0502020204030204" pitchFamily="34" charset="0"/>
              </a:rPr>
              <a:t>聂幼犁</a:t>
            </a:r>
            <a:endParaRPr lang="zh-CN" altLang="en-US" sz="3200" b="1" dirty="0">
              <a:latin typeface="宋体" panose="02010600030101010101" pitchFamily="2" charset="-122"/>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2313" y="2187575"/>
            <a:ext cx="6115051"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矩形 10"/>
          <p:cNvSpPr>
            <a:spLocks noChangeArrowheads="1"/>
          </p:cNvSpPr>
          <p:nvPr/>
        </p:nvSpPr>
        <p:spPr bwMode="auto">
          <a:xfrm>
            <a:off x="3108325" y="1930400"/>
            <a:ext cx="11969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zh-CN" sz="138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5" name="TextBox 4"/>
          <p:cNvSpPr txBox="1">
            <a:spLocks noChangeArrowheads="1"/>
          </p:cNvSpPr>
          <p:nvPr/>
        </p:nvSpPr>
        <p:spPr bwMode="auto">
          <a:xfrm>
            <a:off x="4663440" y="1290320"/>
            <a:ext cx="752856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dirty="0" smtClean="0">
                <a:solidFill>
                  <a:srgbClr val="C00000"/>
                </a:solidFill>
                <a:latin typeface="汉真广标" panose="02010609000101010101" pitchFamily="49" charset="-122"/>
                <a:ea typeface="汉真广标" panose="02010609000101010101" pitchFamily="49" charset="-122"/>
                <a:sym typeface="Calibri" panose="020F0502020204030204" pitchFamily="34" charset="0"/>
              </a:rPr>
              <a:t>历史教育：</a:t>
            </a:r>
            <a:endParaRPr lang="en-US" altLang="zh-CN" sz="6600" dirty="0" smtClean="0">
              <a:solidFill>
                <a:srgbClr val="C00000"/>
              </a:solidFill>
              <a:latin typeface="汉真广标" panose="02010609000101010101" pitchFamily="49" charset="-122"/>
              <a:ea typeface="汉真广标" panose="02010609000101010101" pitchFamily="49" charset="-122"/>
              <a:sym typeface="Calibri" panose="020F0502020204030204" pitchFamily="34" charset="0"/>
            </a:endParaRPr>
          </a:p>
          <a:p>
            <a:pPr eaLnBrk="1" hangingPunct="1"/>
            <a:endParaRPr lang="en-US" altLang="zh-CN" sz="3200" b="1" dirty="0" smtClean="0">
              <a:latin typeface="微软雅黑" panose="020B0503020204020204" pitchFamily="34" charset="-122"/>
              <a:ea typeface="微软雅黑" panose="020B0503020204020204" pitchFamily="34" charset="-122"/>
              <a:sym typeface="Calibri" panose="020F0502020204030204" pitchFamily="34" charset="0"/>
            </a:endParaRPr>
          </a:p>
          <a:p>
            <a:pPr marL="457200" indent="-457200" eaLnBrk="1" hangingPunct="1">
              <a:lnSpc>
                <a:spcPct val="150000"/>
              </a:lnSpc>
              <a:buFont typeface="Wingdings" panose="05000000000000000000" pitchFamily="2" charset="2"/>
              <a:buChar char="u"/>
            </a:pPr>
            <a:r>
              <a:rPr lang="zh-CN" altLang="en-US" sz="3200" b="1" dirty="0" smtClean="0">
                <a:latin typeface="微软雅黑" panose="020B0503020204020204" pitchFamily="34" charset="-122"/>
                <a:ea typeface="微软雅黑" panose="020B0503020204020204" pitchFamily="34" charset="-122"/>
                <a:sym typeface="Calibri" panose="020F0502020204030204" pitchFamily="34" charset="0"/>
              </a:rPr>
              <a:t>依据历史学科核心素养确定核心目标</a:t>
            </a:r>
            <a:endParaRPr lang="en-US" altLang="zh-CN" sz="3200" b="1" dirty="0" smtClean="0">
              <a:latin typeface="微软雅黑" panose="020B0503020204020204" pitchFamily="34" charset="-122"/>
              <a:ea typeface="微软雅黑" panose="020B0503020204020204" pitchFamily="34" charset="-122"/>
              <a:sym typeface="Calibri" panose="020F0502020204030204" pitchFamily="34" charset="0"/>
            </a:endParaRPr>
          </a:p>
          <a:p>
            <a:pPr marL="457200" indent="-457200" eaLnBrk="1" hangingPunct="1">
              <a:lnSpc>
                <a:spcPct val="150000"/>
              </a:lnSpc>
              <a:buFont typeface="Wingdings" panose="05000000000000000000" pitchFamily="2" charset="2"/>
              <a:buChar char="u"/>
            </a:pPr>
            <a:r>
              <a:rPr lang="zh-CN" altLang="en-US" sz="3200" b="1" dirty="0" smtClean="0">
                <a:latin typeface="微软雅黑" panose="020B0503020204020204" pitchFamily="34" charset="-122"/>
                <a:ea typeface="微软雅黑" panose="020B0503020204020204" pitchFamily="34" charset="-122"/>
                <a:sym typeface="Calibri" panose="020F0502020204030204" pitchFamily="34" charset="0"/>
              </a:rPr>
              <a:t>依据“目标链”确定课堂核心目标</a:t>
            </a:r>
            <a:endParaRPr lang="en-US" altLang="zh-CN" sz="3200" b="1" dirty="0" smtClean="0">
              <a:latin typeface="微软雅黑" panose="020B0503020204020204" pitchFamily="34" charset="-122"/>
              <a:ea typeface="微软雅黑" panose="020B0503020204020204" pitchFamily="34" charset="-122"/>
              <a:sym typeface="Calibri" panose="020F0502020204030204" pitchFamily="34" charset="0"/>
            </a:endParaRPr>
          </a:p>
          <a:p>
            <a:pPr marL="457200" indent="-457200" eaLnBrk="1" hangingPunct="1">
              <a:lnSpc>
                <a:spcPct val="150000"/>
              </a:lnSpc>
              <a:buFont typeface="Wingdings" panose="05000000000000000000" pitchFamily="2" charset="2"/>
              <a:buChar char="u"/>
            </a:pPr>
            <a:r>
              <a:rPr lang="zh-CN" altLang="en-US" sz="3200" b="1" dirty="0" smtClean="0">
                <a:latin typeface="微软雅黑" panose="020B0503020204020204" pitchFamily="34" charset="-122"/>
                <a:ea typeface="微软雅黑" panose="020B0503020204020204" pitchFamily="34" charset="-122"/>
                <a:sym typeface="Calibri" panose="020F0502020204030204" pitchFamily="34" charset="0"/>
              </a:rPr>
              <a:t>选择三维目标其中一维作为切入口</a:t>
            </a:r>
            <a:endParaRPr lang="zh-CN" altLang="en-US" sz="3200" b="1" dirty="0">
              <a:latin typeface="微软雅黑" panose="020B0503020204020204" pitchFamily="34" charset="-122"/>
              <a:ea typeface="微软雅黑" panose="020B0503020204020204" pitchFamily="34" charset="-122"/>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图片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034" y="1417638"/>
            <a:ext cx="12136967"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7"/>
          <p:cNvSpPr txBox="1">
            <a:spLocks noChangeArrowheads="1"/>
          </p:cNvSpPr>
          <p:nvPr/>
        </p:nvSpPr>
        <p:spPr bwMode="auto">
          <a:xfrm>
            <a:off x="609600" y="2590801"/>
            <a:ext cx="7315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marL="457200" indent="-457200" eaLnBrk="1" hangingPunct="1">
              <a:buFont typeface="Wingdings" panose="05000000000000000000" pitchFamily="2" charset="2"/>
              <a:buChar char="u"/>
            </a:pPr>
            <a:r>
              <a:rPr lang="zh-CN" altLang="en-US" sz="4400" dirty="0">
                <a:sym typeface="Calibri" panose="020F0502020204030204" pitchFamily="34" charset="0"/>
              </a:rPr>
              <a:t>依据历史学科核心素养确定课堂核心目标</a:t>
            </a:r>
            <a:endParaRPr lang="en-US" altLang="zh-CN" sz="4400" dirty="0">
              <a:sym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期占位符 1"/>
          <p:cNvSpPr>
            <a:spLocks noGrp="1"/>
          </p:cNvSpPr>
          <p:nvPr>
            <p:ph type="dt" sz="half" idx="10"/>
          </p:nvPr>
        </p:nvSpPr>
        <p:spPr/>
        <p:txBody>
          <a:bodyPr/>
          <a:lstStyle/>
          <a:p>
            <a:pPr>
              <a:defRPr/>
            </a:pPr>
            <a:fld id="{EF99E41F-1583-4BCD-B65C-4F344D2E4DAE}" type="datetime1">
              <a:rPr lang="zh-CN" altLang="en-US" smtClean="0"/>
            </a:fld>
            <a:endParaRPr lang="zh-CN" altLang="en-US" sz="1800">
              <a:solidFill>
                <a:schemeClr val="tx1"/>
              </a:solidFill>
            </a:endParaRPr>
          </a:p>
        </p:txBody>
      </p:sp>
      <p:sp>
        <p:nvSpPr>
          <p:cNvPr id="3" name="TextBox 2"/>
          <p:cNvSpPr txBox="1"/>
          <p:nvPr/>
        </p:nvSpPr>
        <p:spPr>
          <a:xfrm>
            <a:off x="777240" y="606474"/>
            <a:ext cx="8945880" cy="769441"/>
          </a:xfrm>
          <a:prstGeom prst="rect">
            <a:avLst/>
          </a:prstGeom>
          <a:noFill/>
        </p:spPr>
        <p:txBody>
          <a:bodyPr wrap="square" rtlCol="0">
            <a:spAutoFit/>
          </a:bodyPr>
          <a:lstStyle/>
          <a:p>
            <a:r>
              <a:rPr lang="en-US" altLang="zh-CN" sz="4400" b="1" dirty="0">
                <a:latin typeface="黑体" panose="02010609060101010101" pitchFamily="49" charset="-122"/>
                <a:ea typeface="黑体" panose="02010609060101010101" pitchFamily="49" charset="-122"/>
              </a:rPr>
              <a:t>《</a:t>
            </a:r>
            <a:r>
              <a:rPr lang="zh-CN" altLang="en-US" sz="4400" b="1" dirty="0">
                <a:latin typeface="黑体" panose="02010609060101010101" pitchFamily="49" charset="-122"/>
                <a:ea typeface="黑体" panose="02010609060101010101" pitchFamily="49" charset="-122"/>
              </a:rPr>
              <a:t>昌盛的秦汉文化</a:t>
            </a:r>
            <a:r>
              <a:rPr lang="en-US" altLang="zh-CN" sz="4400" b="1" dirty="0">
                <a:latin typeface="黑体" panose="02010609060101010101" pitchFamily="49" charset="-122"/>
                <a:ea typeface="黑体" panose="02010609060101010101" pitchFamily="49" charset="-122"/>
              </a:rPr>
              <a:t>》</a:t>
            </a:r>
            <a:r>
              <a:rPr lang="zh-CN" altLang="en-US" sz="4400" b="1" dirty="0">
                <a:latin typeface="黑体" panose="02010609060101010101" pitchFamily="49" charset="-122"/>
                <a:ea typeface="黑体" panose="02010609060101010101" pitchFamily="49" charset="-122"/>
              </a:rPr>
              <a:t>一</a:t>
            </a:r>
            <a:r>
              <a:rPr lang="zh-CN" altLang="en-US" sz="4400" b="1" dirty="0" smtClean="0">
                <a:latin typeface="黑体" panose="02010609060101010101" pitchFamily="49" charset="-122"/>
                <a:ea typeface="黑体" panose="02010609060101010101" pitchFamily="49" charset="-122"/>
              </a:rPr>
              <a:t>课如何上？</a:t>
            </a:r>
            <a:endParaRPr lang="zh-CN" altLang="en-US" sz="4400" b="1" dirty="0">
              <a:latin typeface="黑体" panose="02010609060101010101" pitchFamily="49" charset="-122"/>
              <a:ea typeface="黑体" panose="02010609060101010101" pitchFamily="49" charset="-122"/>
            </a:endParaRPr>
          </a:p>
        </p:txBody>
      </p:sp>
      <p:sp>
        <p:nvSpPr>
          <p:cNvPr id="4" name="Rectangle 3"/>
          <p:cNvSpPr txBox="1">
            <a:spLocks noChangeArrowheads="1"/>
          </p:cNvSpPr>
          <p:nvPr/>
        </p:nvSpPr>
        <p:spPr>
          <a:xfrm>
            <a:off x="777240" y="1742440"/>
            <a:ext cx="10084436" cy="4584700"/>
          </a:xfrm>
          <a:prstGeom prst="rect">
            <a:avLst/>
          </a:prstGeom>
          <a:solidFill>
            <a:srgbClr val="EAEAEA">
              <a:alpha val="74000"/>
            </a:srgb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eaLnBrk="1" hangingPunct="1">
              <a:buNone/>
              <a:defRPr/>
            </a:pPr>
            <a:r>
              <a:rPr lang="zh-CN" altLang="en-US" sz="3200" b="1" dirty="0" smtClean="0">
                <a:latin typeface="+mn-ea"/>
              </a:rPr>
              <a:t>核心目标的展开与达成：</a:t>
            </a:r>
            <a:r>
              <a:rPr lang="zh-CN" altLang="en-US" sz="4800" b="1" dirty="0">
                <a:solidFill>
                  <a:srgbClr val="FF0000"/>
                </a:solidFill>
                <a:ea typeface="黑体" panose="02010609060101010101" pitchFamily="49" charset="-122"/>
              </a:rPr>
              <a:t>收集</a:t>
            </a:r>
            <a:r>
              <a:rPr lang="zh-CN" altLang="en-US" sz="3200" b="1" dirty="0">
                <a:ea typeface="黑体" panose="02010609060101010101" pitchFamily="49" charset="-122"/>
              </a:rPr>
              <a:t>秦汉文化昌盛的历史信息，</a:t>
            </a:r>
            <a:r>
              <a:rPr lang="zh-CN" altLang="en-US" sz="4800" b="1" dirty="0">
                <a:solidFill>
                  <a:srgbClr val="FF0000"/>
                </a:solidFill>
                <a:ea typeface="黑体" panose="02010609060101010101" pitchFamily="49" charset="-122"/>
              </a:rPr>
              <a:t>体会</a:t>
            </a:r>
            <a:r>
              <a:rPr lang="zh-CN" altLang="en-US" sz="3200" b="1" dirty="0">
                <a:ea typeface="黑体" panose="02010609060101010101" pitchFamily="49" charset="-122"/>
              </a:rPr>
              <a:t>秦汉文化中</a:t>
            </a:r>
            <a:r>
              <a:rPr lang="zh-CN" altLang="en-US" sz="3200" b="1" dirty="0">
                <a:latin typeface="黑体" panose="02010609060101010101" pitchFamily="49" charset="-122"/>
                <a:ea typeface="黑体" panose="02010609060101010101" pitchFamily="49" charset="-122"/>
              </a:rPr>
              <a:t>“</a:t>
            </a:r>
            <a:r>
              <a:rPr lang="zh-CN" altLang="en-US" sz="3200" b="1" dirty="0">
                <a:ea typeface="黑体" panose="02010609060101010101" pitchFamily="49" charset="-122"/>
              </a:rPr>
              <a:t>真</a:t>
            </a:r>
            <a:r>
              <a:rPr lang="zh-CN" altLang="en-US" sz="3200" b="1" dirty="0">
                <a:latin typeface="黑体" panose="02010609060101010101" pitchFamily="49" charset="-122"/>
                <a:ea typeface="黑体" panose="02010609060101010101" pitchFamily="49" charset="-122"/>
              </a:rPr>
              <a:t>”“</a:t>
            </a:r>
            <a:r>
              <a:rPr lang="zh-CN" altLang="en-US" sz="3200" b="1" dirty="0">
                <a:ea typeface="黑体" panose="02010609060101010101" pitchFamily="49" charset="-122"/>
              </a:rPr>
              <a:t>善</a:t>
            </a:r>
            <a:r>
              <a:rPr lang="zh-CN" altLang="en-US" sz="3200" b="1" dirty="0">
                <a:latin typeface="黑体" panose="02010609060101010101" pitchFamily="49" charset="-122"/>
                <a:ea typeface="黑体" panose="02010609060101010101" pitchFamily="49" charset="-122"/>
              </a:rPr>
              <a:t>”“</a:t>
            </a:r>
            <a:r>
              <a:rPr lang="zh-CN" altLang="en-US" sz="3200" b="1" dirty="0">
                <a:ea typeface="黑体" panose="02010609060101010101" pitchFamily="49" charset="-122"/>
              </a:rPr>
              <a:t>美</a:t>
            </a:r>
            <a:r>
              <a:rPr lang="zh-CN" altLang="en-US" sz="3200" b="1" dirty="0">
                <a:latin typeface="黑体" panose="02010609060101010101" pitchFamily="49" charset="-122"/>
                <a:ea typeface="黑体" panose="02010609060101010101" pitchFamily="49" charset="-122"/>
              </a:rPr>
              <a:t>”</a:t>
            </a:r>
            <a:r>
              <a:rPr lang="zh-CN" altLang="en-US" sz="3200" b="1" dirty="0">
                <a:ea typeface="黑体" panose="02010609060101010101" pitchFamily="49" charset="-122"/>
              </a:rPr>
              <a:t>等促进人发展的力量</a:t>
            </a:r>
            <a:r>
              <a:rPr lang="zh-CN" altLang="en-US" sz="3200" b="1" dirty="0" smtClean="0">
                <a:ea typeface="黑体" panose="02010609060101010101" pitchFamily="49" charset="-122"/>
              </a:rPr>
              <a:t>。</a:t>
            </a:r>
            <a:endParaRPr lang="en-US" altLang="zh-CN" sz="3200" b="1" dirty="0" smtClean="0">
              <a:ea typeface="黑体" panose="02010609060101010101" pitchFamily="49" charset="-122"/>
            </a:endParaRPr>
          </a:p>
          <a:p>
            <a:pPr eaLnBrk="1" hangingPunct="1">
              <a:buNone/>
              <a:defRPr/>
            </a:pPr>
            <a:endParaRPr lang="en-US" altLang="zh-CN" sz="3200" b="1" dirty="0">
              <a:latin typeface="+mn-ea"/>
            </a:endParaRPr>
          </a:p>
          <a:p>
            <a:pPr eaLnBrk="1" hangingPunct="1">
              <a:buFontTx/>
              <a:buNone/>
              <a:defRPr/>
            </a:pPr>
            <a:r>
              <a:rPr lang="zh-CN" altLang="en-US" sz="3200" b="1" dirty="0">
                <a:latin typeface="+mn-ea"/>
              </a:rPr>
              <a:t>（</a:t>
            </a:r>
            <a:r>
              <a:rPr lang="en-US" altLang="zh-CN" sz="3200" b="1" dirty="0">
                <a:latin typeface="+mn-ea"/>
              </a:rPr>
              <a:t>1</a:t>
            </a:r>
            <a:r>
              <a:rPr lang="zh-CN" altLang="en-US" sz="3200" b="1" dirty="0">
                <a:latin typeface="+mn-ea"/>
              </a:rPr>
              <a:t>）</a:t>
            </a:r>
            <a:r>
              <a:rPr lang="zh-CN" altLang="en-US" sz="3200" b="1" dirty="0">
                <a:solidFill>
                  <a:srgbClr val="FF0000"/>
                </a:solidFill>
                <a:latin typeface="黑体" panose="02010609060101010101" pitchFamily="49" charset="-122"/>
                <a:ea typeface="黑体" panose="02010609060101010101" pitchFamily="49" charset="-122"/>
              </a:rPr>
              <a:t>丰富人的思想</a:t>
            </a:r>
            <a:r>
              <a:rPr lang="zh-CN" altLang="en-US" sz="3200" b="1" dirty="0">
                <a:latin typeface="+mn-ea"/>
              </a:rPr>
              <a:t>：佛道两教之扬善。</a:t>
            </a:r>
            <a:endParaRPr lang="zh-CN" altLang="en-US" sz="3200" b="1" dirty="0">
              <a:latin typeface="+mn-ea"/>
            </a:endParaRPr>
          </a:p>
          <a:p>
            <a:pPr eaLnBrk="1" hangingPunct="1">
              <a:buFontTx/>
              <a:buNone/>
              <a:defRPr/>
            </a:pPr>
            <a:r>
              <a:rPr lang="zh-CN" altLang="en-US" sz="3200" b="1" dirty="0">
                <a:latin typeface="+mn-ea"/>
              </a:rPr>
              <a:t>（</a:t>
            </a:r>
            <a:r>
              <a:rPr lang="en-US" altLang="zh-CN" sz="3200" b="1" dirty="0">
                <a:latin typeface="+mn-ea"/>
              </a:rPr>
              <a:t>2</a:t>
            </a:r>
            <a:r>
              <a:rPr lang="zh-CN" altLang="en-US" sz="3200" b="1" dirty="0">
                <a:latin typeface="+mn-ea"/>
              </a:rPr>
              <a:t>）</a:t>
            </a:r>
            <a:r>
              <a:rPr lang="zh-CN" altLang="en-US" sz="3200" b="1" dirty="0">
                <a:solidFill>
                  <a:srgbClr val="FF0000"/>
                </a:solidFill>
                <a:latin typeface="黑体" panose="02010609060101010101" pitchFamily="49" charset="-122"/>
                <a:ea typeface="黑体" panose="02010609060101010101" pitchFamily="49" charset="-122"/>
              </a:rPr>
              <a:t>拓宽人的行为</a:t>
            </a:r>
            <a:r>
              <a:rPr lang="zh-CN" altLang="en-US" sz="3200" b="1" dirty="0">
                <a:latin typeface="+mn-ea"/>
              </a:rPr>
              <a:t>：</a:t>
            </a:r>
            <a:r>
              <a:rPr lang="en-US" altLang="zh-CN" sz="3200" b="1" dirty="0">
                <a:latin typeface="+mn-ea"/>
              </a:rPr>
              <a:t>《</a:t>
            </a:r>
            <a:r>
              <a:rPr lang="zh-CN" altLang="en-US" sz="3200" b="1" dirty="0">
                <a:latin typeface="+mn-ea"/>
              </a:rPr>
              <a:t>史记</a:t>
            </a:r>
            <a:r>
              <a:rPr lang="en-US" altLang="zh-CN" sz="3200" b="1" dirty="0">
                <a:latin typeface="+mn-ea"/>
              </a:rPr>
              <a:t>》</a:t>
            </a:r>
            <a:r>
              <a:rPr lang="zh-CN" altLang="en-US" sz="3200" b="1" dirty="0">
                <a:latin typeface="+mn-ea"/>
              </a:rPr>
              <a:t>与司马迁之求真。</a:t>
            </a:r>
            <a:endParaRPr lang="zh-CN" altLang="en-US" sz="3200" b="1" dirty="0">
              <a:latin typeface="+mn-ea"/>
            </a:endParaRPr>
          </a:p>
          <a:p>
            <a:pPr eaLnBrk="1" hangingPunct="1">
              <a:buFontTx/>
              <a:buNone/>
              <a:defRPr/>
            </a:pPr>
            <a:r>
              <a:rPr lang="zh-CN" altLang="en-US" sz="3200" b="1" dirty="0">
                <a:latin typeface="+mn-ea"/>
              </a:rPr>
              <a:t>（</a:t>
            </a:r>
            <a:r>
              <a:rPr lang="en-US" altLang="zh-CN" sz="3200" b="1" dirty="0">
                <a:latin typeface="+mn-ea"/>
              </a:rPr>
              <a:t>3</a:t>
            </a:r>
            <a:r>
              <a:rPr lang="zh-CN" altLang="en-US" sz="3200" b="1" dirty="0">
                <a:latin typeface="+mn-ea"/>
              </a:rPr>
              <a:t>）</a:t>
            </a:r>
            <a:r>
              <a:rPr lang="zh-CN" altLang="en-US" sz="3200" b="1" dirty="0">
                <a:solidFill>
                  <a:srgbClr val="FF0000"/>
                </a:solidFill>
                <a:latin typeface="黑体" panose="02010609060101010101" pitchFamily="49" charset="-122"/>
                <a:ea typeface="黑体" panose="02010609060101010101" pitchFamily="49" charset="-122"/>
              </a:rPr>
              <a:t>展现人的面貌</a:t>
            </a:r>
            <a:r>
              <a:rPr lang="zh-CN" altLang="en-US" sz="3200" b="1" dirty="0">
                <a:latin typeface="+mn-ea"/>
              </a:rPr>
              <a:t>：秦始皇陵兵马俑之尚美。</a:t>
            </a:r>
            <a:endParaRPr lang="zh-CN" altLang="en-US" sz="3200" b="1" dirty="0">
              <a:latin typeface="+mn-ea"/>
            </a:endParaRPr>
          </a:p>
          <a:p>
            <a:pPr eaLnBrk="1" hangingPunct="1">
              <a:buFontTx/>
              <a:buNone/>
              <a:defRPr/>
            </a:pPr>
            <a:endParaRPr lang="zh-CN" altLang="en-US" sz="3200" b="1" dirty="0">
              <a:solidFill>
                <a:srgbClr val="FF3300"/>
              </a:solidFill>
              <a:latin typeface="黑体" panose="02010609060101010101" pitchFamily="49" charset="-122"/>
              <a:ea typeface="黑体" panose="02010609060101010101" pitchFamily="49" charset="-122"/>
            </a:endParaRPr>
          </a:p>
          <a:p>
            <a:pPr eaLnBrk="1" hangingPunct="1">
              <a:buFontTx/>
              <a:buNone/>
              <a:defRPr/>
            </a:pPr>
            <a:endParaRPr lang="zh-CN" altLang="en-US" sz="3200" b="1" kern="0" dirty="0" smtClean="0">
              <a:latin typeface="宋体" panose="02010600030101010101" pitchFamily="2" charset="-122"/>
            </a:endParaRPr>
          </a:p>
          <a:p>
            <a:pPr eaLnBrk="1" hangingPunct="1">
              <a:buFontTx/>
              <a:buNone/>
            </a:pPr>
            <a:endParaRPr lang="zh-CN" altLang="en-US" sz="3200" kern="0" dirty="0"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84150"/>
            <a:ext cx="184150" cy="3683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olid"/>
                <a:miter lim="800000"/>
                <a:headEnd/>
                <a:tailEnd/>
              </a14:hiddenLine>
            </a:ext>
          </a:extLst>
        </p:spPr>
        <p:txBody>
          <a:bodyPr wrap="none" anchor="ctr">
            <a:spAutoFit/>
          </a:bodyPr>
          <a:lstStyle/>
          <a:p>
            <a:pPr eaLnBrk="0" hangingPunct="0">
              <a:defRPr/>
            </a:pPr>
            <a:endParaRPr lang="zh-CN" altLang="en-US"/>
          </a:p>
        </p:txBody>
      </p:sp>
      <p:sp>
        <p:nvSpPr>
          <p:cNvPr id="28675" name="TextBox 3"/>
          <p:cNvSpPr txBox="1">
            <a:spLocks noChangeArrowheads="1"/>
          </p:cNvSpPr>
          <p:nvPr/>
        </p:nvSpPr>
        <p:spPr bwMode="auto">
          <a:xfrm>
            <a:off x="6902450" y="2136775"/>
            <a:ext cx="458787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zh-CN" sz="2800" b="1" dirty="0">
                <a:latin typeface="微软雅黑" panose="020B0503020204020204" pitchFamily="34" charset="-122"/>
                <a:ea typeface="微软雅黑" panose="020B0503020204020204" pitchFamily="34" charset="-122"/>
                <a:sym typeface="Calibri" panose="020F0502020204030204" pitchFamily="34" charset="0"/>
              </a:rPr>
              <a:t>教育目的</a:t>
            </a:r>
            <a:r>
              <a:rPr lang="en-US" altLang="zh-CN" sz="2800" b="1" dirty="0">
                <a:latin typeface="微软雅黑" panose="020B0503020204020204" pitchFamily="34" charset="-122"/>
                <a:ea typeface="微软雅黑" panose="020B0503020204020204" pitchFamily="34" charset="-122"/>
                <a:sym typeface="Calibri" panose="020F0502020204030204" pitchFamily="34" charset="0"/>
              </a:rPr>
              <a:t> S:</a:t>
            </a:r>
            <a:r>
              <a:rPr lang="zh-CN" altLang="zh-CN" sz="2800" b="1" dirty="0">
                <a:latin typeface="微软雅黑" panose="020B0503020204020204" pitchFamily="34" charset="-122"/>
                <a:ea typeface="微软雅黑" panose="020B0503020204020204" pitchFamily="34" charset="-122"/>
                <a:sym typeface="Calibri" panose="020F0502020204030204" pitchFamily="34" charset="0"/>
              </a:rPr>
              <a:t>：人的发展</a:t>
            </a:r>
            <a:endParaRPr lang="zh-CN" altLang="zh-CN" sz="2800" b="1" dirty="0">
              <a:latin typeface="微软雅黑" panose="020B0503020204020204" pitchFamily="34" charset="-122"/>
              <a:ea typeface="微软雅黑" panose="020B0503020204020204" pitchFamily="34" charset="-122"/>
              <a:sym typeface="Calibri" panose="020F0502020204030204" pitchFamily="34" charset="0"/>
            </a:endParaRPr>
          </a:p>
          <a:p>
            <a:r>
              <a:rPr lang="zh-CN" altLang="en-US" sz="2800" b="1" dirty="0">
                <a:latin typeface="微软雅黑" panose="020B0503020204020204" pitchFamily="34" charset="-122"/>
                <a:ea typeface="微软雅黑" panose="020B0503020204020204" pitchFamily="34" charset="-122"/>
                <a:sym typeface="Calibri" panose="020F0502020204030204" pitchFamily="34" charset="0"/>
              </a:rPr>
              <a:t>教育目标 </a:t>
            </a:r>
            <a:r>
              <a:rPr lang="en-US" altLang="zh-CN" sz="2800" b="1" dirty="0">
                <a:latin typeface="微软雅黑" panose="020B0503020204020204" pitchFamily="34" charset="-122"/>
                <a:ea typeface="微软雅黑" panose="020B0503020204020204" pitchFamily="34" charset="-122"/>
                <a:sym typeface="Calibri" panose="020F0502020204030204" pitchFamily="34" charset="0"/>
              </a:rPr>
              <a:t>O</a:t>
            </a:r>
            <a:r>
              <a:rPr lang="zh-CN" altLang="en-US" sz="2800" b="1" dirty="0">
                <a:latin typeface="微软雅黑" panose="020B0503020204020204" pitchFamily="34" charset="-122"/>
                <a:ea typeface="微软雅黑" panose="020B0503020204020204" pitchFamily="34" charset="-122"/>
                <a:sym typeface="Calibri" panose="020F0502020204030204" pitchFamily="34" charset="0"/>
              </a:rPr>
              <a:t>：</a:t>
            </a:r>
            <a:r>
              <a:rPr lang="zh-CN" altLang="zh-CN" sz="2800" b="1" dirty="0">
                <a:latin typeface="微软雅黑" panose="020B0503020204020204" pitchFamily="34" charset="-122"/>
                <a:ea typeface="微软雅黑" panose="020B0503020204020204" pitchFamily="34" charset="-122"/>
                <a:sym typeface="Calibri" panose="020F0502020204030204" pitchFamily="34" charset="0"/>
              </a:rPr>
              <a:t>中国学生核心素养</a:t>
            </a:r>
            <a:r>
              <a:rPr lang="zh-CN" altLang="en-US" sz="2800" b="1" dirty="0">
                <a:latin typeface="微软雅黑" panose="020B0503020204020204" pitchFamily="34" charset="-122"/>
                <a:ea typeface="微软雅黑" panose="020B0503020204020204" pitchFamily="34" charset="-122"/>
                <a:sym typeface="Calibri" panose="020F0502020204030204" pitchFamily="34" charset="0"/>
              </a:rPr>
              <a:t>（培养现代公民）</a:t>
            </a:r>
            <a:endParaRPr lang="zh-CN" altLang="zh-CN" sz="2800" b="1" dirty="0">
              <a:latin typeface="微软雅黑" panose="020B0503020204020204" pitchFamily="34" charset="-122"/>
              <a:ea typeface="微软雅黑" panose="020B0503020204020204" pitchFamily="34" charset="-122"/>
              <a:sym typeface="Calibri" panose="020F0502020204030204" pitchFamily="34" charset="0"/>
            </a:endParaRPr>
          </a:p>
          <a:p>
            <a:r>
              <a:rPr lang="zh-CN" altLang="zh-CN" sz="2800" b="1" dirty="0" smtClean="0">
                <a:solidFill>
                  <a:srgbClr val="C00000"/>
                </a:solidFill>
                <a:latin typeface="微软雅黑" panose="020B0503020204020204" pitchFamily="34" charset="-122"/>
                <a:ea typeface="微软雅黑" panose="020B0503020204020204" pitchFamily="34" charset="-122"/>
                <a:sym typeface="Calibri" panose="020F0502020204030204" pitchFamily="34" charset="0"/>
              </a:rPr>
              <a:t>学科</a:t>
            </a:r>
            <a:r>
              <a:rPr lang="zh-CN" altLang="zh-CN" sz="28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核心</a:t>
            </a:r>
            <a:r>
              <a:rPr lang="zh-CN" altLang="zh-CN" sz="2800" b="1" dirty="0" smtClean="0">
                <a:solidFill>
                  <a:srgbClr val="C00000"/>
                </a:solidFill>
                <a:latin typeface="微软雅黑" panose="020B0503020204020204" pitchFamily="34" charset="-122"/>
                <a:ea typeface="微软雅黑" panose="020B0503020204020204" pitchFamily="34" charset="-122"/>
                <a:sym typeface="Calibri" panose="020F0502020204030204" pitchFamily="34" charset="0"/>
              </a:rPr>
              <a:t>素养</a:t>
            </a:r>
            <a:r>
              <a:rPr lang="en-US" altLang="zh-CN" sz="28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O</a:t>
            </a:r>
            <a:r>
              <a:rPr lang="zh-CN" altLang="zh-CN" sz="2800" b="1" dirty="0" smtClean="0">
                <a:solidFill>
                  <a:srgbClr val="C00000"/>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2800" b="1" dirty="0" smtClean="0">
                <a:solidFill>
                  <a:srgbClr val="C00000"/>
                </a:solidFill>
                <a:latin typeface="微软雅黑" panose="020B0503020204020204" pitchFamily="34" charset="-122"/>
                <a:ea typeface="微软雅黑" panose="020B0503020204020204" pitchFamily="34" charset="-122"/>
                <a:sym typeface="Calibri" panose="020F0502020204030204" pitchFamily="34" charset="0"/>
              </a:rPr>
              <a:t>：求真立德与家国认</a:t>
            </a:r>
            <a:r>
              <a:rPr lang="zh-CN" altLang="en-US" sz="28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同</a:t>
            </a:r>
            <a:endParaRPr lang="en-US" altLang="zh-CN" sz="2800" b="1" dirty="0" smtClean="0">
              <a:solidFill>
                <a:srgbClr val="C00000"/>
              </a:solidFill>
              <a:latin typeface="微软雅黑" panose="020B0503020204020204" pitchFamily="34" charset="-122"/>
              <a:ea typeface="微软雅黑" panose="020B0503020204020204" pitchFamily="34" charset="-122"/>
              <a:sym typeface="Calibri" panose="020F0502020204030204" pitchFamily="34" charset="0"/>
            </a:endParaRPr>
          </a:p>
          <a:p>
            <a:r>
              <a:rPr lang="zh-CN" altLang="zh-CN" sz="2800" b="1" dirty="0" smtClean="0">
                <a:latin typeface="微软雅黑" panose="020B0503020204020204" pitchFamily="34" charset="-122"/>
                <a:ea typeface="微软雅黑" panose="020B0503020204020204" pitchFamily="34" charset="-122"/>
                <a:sym typeface="Calibri" panose="020F0502020204030204" pitchFamily="34" charset="0"/>
              </a:rPr>
              <a:t>课堂</a:t>
            </a:r>
            <a:r>
              <a:rPr lang="zh-CN" altLang="zh-CN" sz="2800" b="1" dirty="0">
                <a:latin typeface="微软雅黑" panose="020B0503020204020204" pitchFamily="34" charset="-122"/>
                <a:ea typeface="微软雅黑" panose="020B0503020204020204" pitchFamily="34" charset="-122"/>
                <a:sym typeface="Calibri" panose="020F0502020204030204" pitchFamily="34" charset="0"/>
              </a:rPr>
              <a:t>核心</a:t>
            </a:r>
            <a:r>
              <a:rPr lang="zh-CN" altLang="zh-CN" sz="2800" b="1" dirty="0" smtClean="0">
                <a:latin typeface="微软雅黑" panose="020B0503020204020204" pitchFamily="34" charset="-122"/>
                <a:ea typeface="微软雅黑" panose="020B0503020204020204" pitchFamily="34" charset="-122"/>
                <a:sym typeface="Calibri" panose="020F0502020204030204" pitchFamily="34" charset="0"/>
              </a:rPr>
              <a:t>目标</a:t>
            </a:r>
            <a:r>
              <a:rPr lang="en-US" altLang="zh-CN" sz="2800" b="1" dirty="0">
                <a:latin typeface="微软雅黑" panose="020B0503020204020204" pitchFamily="34" charset="-122"/>
                <a:ea typeface="微软雅黑" panose="020B0503020204020204" pitchFamily="34" charset="-122"/>
                <a:sym typeface="Calibri" panose="020F0502020204030204" pitchFamily="34" charset="0"/>
              </a:rPr>
              <a:t>O</a:t>
            </a:r>
            <a:r>
              <a:rPr lang="zh-CN" altLang="zh-CN" sz="2800" b="1" dirty="0" smtClean="0">
                <a:latin typeface="微软雅黑" panose="020B0503020204020204" pitchFamily="34" charset="-122"/>
                <a:ea typeface="微软雅黑" panose="020B0503020204020204" pitchFamily="34" charset="-122"/>
                <a:sym typeface="Calibri" panose="020F0502020204030204" pitchFamily="34" charset="0"/>
              </a:rPr>
              <a:t>〞</a:t>
            </a:r>
            <a:r>
              <a:rPr lang="zh-CN" altLang="en-US" sz="2800" b="1" dirty="0" smtClean="0">
                <a:latin typeface="微软雅黑" panose="020B0503020204020204" pitchFamily="34" charset="-122"/>
                <a:ea typeface="微软雅黑" panose="020B0503020204020204" pitchFamily="34" charset="-122"/>
                <a:sym typeface="Calibri" panose="020F0502020204030204" pitchFamily="34" charset="0"/>
              </a:rPr>
              <a:t>：了解</a:t>
            </a:r>
            <a:r>
              <a:rPr lang="zh-CN" altLang="en-US" sz="2800" b="1" dirty="0">
                <a:latin typeface="微软雅黑" panose="020B0503020204020204" pitchFamily="34" charset="-122"/>
                <a:ea typeface="微软雅黑" panose="020B0503020204020204" pitchFamily="34" charset="-122"/>
                <a:sym typeface="Calibri" panose="020F0502020204030204" pitchFamily="34" charset="0"/>
              </a:rPr>
              <a:t>并认同中华优秀传统文化，认识中华文明的历史价值和</a:t>
            </a:r>
            <a:r>
              <a:rPr lang="zh-CN" altLang="en-US" sz="2800" b="1" dirty="0" smtClean="0">
                <a:latin typeface="微软雅黑" panose="020B0503020204020204" pitchFamily="34" charset="-122"/>
                <a:ea typeface="微软雅黑" panose="020B0503020204020204" pitchFamily="34" charset="-122"/>
                <a:sym typeface="Calibri" panose="020F0502020204030204" pitchFamily="34" charset="0"/>
              </a:rPr>
              <a:t>现实意义。</a:t>
            </a:r>
            <a:endParaRPr lang="zh-CN" altLang="zh-CN" sz="2800" b="1"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7" name="图片 6"/>
          <p:cNvPicPr/>
          <p:nvPr/>
        </p:nvPicPr>
        <p:blipFill>
          <a:blip r:embed="rId1"/>
          <a:srcRect/>
          <a:stretch>
            <a:fillRect/>
          </a:stretch>
        </p:blipFill>
        <p:spPr bwMode="auto">
          <a:xfrm>
            <a:off x="565150" y="1468438"/>
            <a:ext cx="6076950" cy="487203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9"/>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8163" y="0"/>
            <a:ext cx="917733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3" name="表格 11"/>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6">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hMerge="1">
                  <a:tcPr/>
                </a:tc>
                <a:tc rowSpan="2" hMerge="1">
                  <a:tcPr/>
                </a:tc>
                <a:tc rowSpan="2" hMerge="1">
                  <a:tcPr/>
                </a:tc>
                <a:tc rowSpan="2" hMerge="1">
                  <a:tcPr/>
                </a:tc>
                <a:tc rowSpan="2"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vMerge="1" gridSpan="6">
                  <a:tcPr/>
                </a:tc>
                <a:tc vMerge="1" hMerge="1">
                  <a:tcPr/>
                </a:tc>
                <a:tc vMerge="1" hMerge="1">
                  <a:tcPr/>
                </a:tc>
                <a:tc vMerge="1" hMerge="1">
                  <a:tcPr/>
                </a:tc>
                <a:tc vMerge="1" hMerge="1">
                  <a:tcPr/>
                </a:tc>
                <a:tc vMerge="1"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8270" name="矩形 14"/>
          <p:cNvSpPr>
            <a:spLocks noChangeArrowheads="1"/>
          </p:cNvSpPr>
          <p:nvPr/>
        </p:nvSpPr>
        <p:spPr bwMode="auto">
          <a:xfrm>
            <a:off x="7099300" y="1911350"/>
            <a:ext cx="1006475" cy="3048000"/>
          </a:xfrm>
          <a:prstGeom prst="rect">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8271" name="矩形 15"/>
          <p:cNvSpPr>
            <a:spLocks noChangeArrowheads="1"/>
          </p:cNvSpPr>
          <p:nvPr/>
        </p:nvSpPr>
        <p:spPr bwMode="auto">
          <a:xfrm>
            <a:off x="7023100" y="1935163"/>
            <a:ext cx="119538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8000"/>
              </a:lnSpc>
            </a:pPr>
            <a:r>
              <a:rPr lang="zh-CN" altLang="en-US"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指南针</a:t>
            </a:r>
            <a:endParaRPr lang="en-US" altLang="zh-CN"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8272" name="矩形 10"/>
          <p:cNvSpPr>
            <a:spLocks noChangeArrowheads="1"/>
          </p:cNvSpPr>
          <p:nvPr/>
        </p:nvSpPr>
        <p:spPr bwMode="auto">
          <a:xfrm>
            <a:off x="0" y="4171950"/>
            <a:ext cx="7099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3600" b="1" dirty="0" smtClean="0">
                <a:solidFill>
                  <a:srgbClr val="953735"/>
                </a:solidFill>
                <a:latin typeface="微软雅黑" panose="020B0503020204020204" pitchFamily="34" charset="-122"/>
                <a:ea typeface="微软雅黑" panose="020B0503020204020204" pitchFamily="34" charset="-122"/>
              </a:rPr>
              <a:t>一、对</a:t>
            </a:r>
            <a:r>
              <a:rPr lang="zh-CN" altLang="en-US" sz="3600" b="1" dirty="0">
                <a:solidFill>
                  <a:srgbClr val="953735"/>
                </a:solidFill>
                <a:latin typeface="微软雅黑" panose="020B0503020204020204" pitchFamily="34" charset="-122"/>
                <a:ea typeface="微软雅黑" panose="020B0503020204020204" pitchFamily="34" charset="-122"/>
              </a:rPr>
              <a:t>“核心素养”的理解与</a:t>
            </a:r>
            <a:r>
              <a:rPr lang="zh-CN" altLang="en-US" sz="3600" b="1" dirty="0" smtClean="0">
                <a:solidFill>
                  <a:srgbClr val="953735"/>
                </a:solidFill>
                <a:latin typeface="微软雅黑" panose="020B0503020204020204" pitchFamily="34" charset="-122"/>
                <a:ea typeface="微软雅黑" panose="020B0503020204020204" pitchFamily="34" charset="-122"/>
              </a:rPr>
              <a:t>认识</a:t>
            </a:r>
            <a:endParaRPr lang="zh-CN" altLang="en-US" sz="3600" b="1" dirty="0">
              <a:solidFill>
                <a:srgbClr val="953735"/>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图片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034" y="1417638"/>
            <a:ext cx="12136967"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7"/>
          <p:cNvSpPr txBox="1">
            <a:spLocks noChangeArrowheads="1"/>
          </p:cNvSpPr>
          <p:nvPr/>
        </p:nvSpPr>
        <p:spPr bwMode="auto">
          <a:xfrm>
            <a:off x="609600" y="2590801"/>
            <a:ext cx="7315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marL="457200" indent="-457200" eaLnBrk="1" hangingPunct="1">
              <a:buFont typeface="Wingdings" panose="05000000000000000000" pitchFamily="2" charset="2"/>
              <a:buChar char="u"/>
            </a:pPr>
            <a:r>
              <a:rPr lang="zh-CN" altLang="en-US" sz="4400" dirty="0" smtClean="0">
                <a:sym typeface="Calibri" panose="020F0502020204030204" pitchFamily="34" charset="0"/>
              </a:rPr>
              <a:t>依据“目标链”确定</a:t>
            </a:r>
            <a:r>
              <a:rPr lang="zh-CN" altLang="en-US" sz="4400" dirty="0">
                <a:sym typeface="Calibri" panose="020F0502020204030204" pitchFamily="34" charset="0"/>
              </a:rPr>
              <a:t>课堂核心目标</a:t>
            </a:r>
            <a:endParaRPr lang="en-US" altLang="zh-CN" sz="4400" dirty="0">
              <a:sym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图示 8"/>
          <p:cNvGraphicFramePr/>
          <p:nvPr/>
        </p:nvGraphicFramePr>
        <p:xfrm>
          <a:off x="203200" y="1376680"/>
          <a:ext cx="863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10" name="组合 9"/>
          <p:cNvGrpSpPr/>
          <p:nvPr/>
        </p:nvGrpSpPr>
        <p:grpSpPr>
          <a:xfrm>
            <a:off x="8534400" y="2976880"/>
            <a:ext cx="3149600" cy="870346"/>
            <a:chOff x="3918346" y="1596826"/>
            <a:chExt cx="2175867" cy="870346"/>
          </a:xfrm>
          <a:solidFill>
            <a:schemeClr val="accent1">
              <a:lumMod val="90000"/>
            </a:schemeClr>
          </a:solidFill>
        </p:grpSpPr>
        <p:sp>
          <p:nvSpPr>
            <p:cNvPr id="11" name="燕尾形 10"/>
            <p:cNvSpPr/>
            <p:nvPr/>
          </p:nvSpPr>
          <p:spPr>
            <a:xfrm>
              <a:off x="3918346" y="1596826"/>
              <a:ext cx="2175867" cy="870346"/>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燕尾形 4"/>
            <p:cNvSpPr/>
            <p:nvPr/>
          </p:nvSpPr>
          <p:spPr>
            <a:xfrm>
              <a:off x="4353519" y="1596826"/>
              <a:ext cx="1305521" cy="870346"/>
            </a:xfrm>
            <a:prstGeom prst="rect">
              <a:avLst/>
            </a:prstGeom>
            <a:grpFill/>
          </p:spPr>
          <p:style>
            <a:lnRef idx="0">
              <a:scrgbClr r="0" g="0" b="0"/>
            </a:lnRef>
            <a:fillRef idx="0">
              <a:scrgbClr r="0" g="0" b="0"/>
            </a:fillRef>
            <a:effectRef idx="0">
              <a:scrgbClr r="0" g="0" b="0"/>
            </a:effectRef>
            <a:fontRef idx="minor">
              <a:schemeClr val="lt1"/>
            </a:fontRef>
          </p:style>
          <p:txBody>
            <a:bodyPr lIns="104013" tIns="34671" rIns="34671" bIns="34671" spcCol="1270" anchor="ctr"/>
            <a:lstStyle/>
            <a:p>
              <a:pPr algn="ctr" defTabSz="1155700" eaLnBrk="0" hangingPunct="0">
                <a:lnSpc>
                  <a:spcPct val="90000"/>
                </a:lnSpc>
                <a:spcAft>
                  <a:spcPct val="35000"/>
                </a:spcAft>
                <a:defRPr/>
              </a:pPr>
              <a:r>
                <a:rPr lang="zh-CN" altLang="en-US" sz="2400" dirty="0">
                  <a:latin typeface="黑体" panose="02010609060101010101" pitchFamily="49" charset="-122"/>
                  <a:ea typeface="黑体" panose="02010609060101010101" pitchFamily="49" charset="-122"/>
                </a:rPr>
                <a:t>教学目标</a:t>
              </a:r>
              <a:endParaRPr lang="zh-CN" altLang="en-US" sz="2400" dirty="0">
                <a:latin typeface="黑体" panose="02010609060101010101" pitchFamily="49" charset="-122"/>
                <a:ea typeface="黑体" panose="02010609060101010101" pitchFamily="49" charset="-122"/>
              </a:endParaRPr>
            </a:p>
          </p:txBody>
        </p:sp>
      </p:grpSp>
      <p:sp>
        <p:nvSpPr>
          <p:cNvPr id="13" name="矩形 12"/>
          <p:cNvSpPr/>
          <p:nvPr/>
        </p:nvSpPr>
        <p:spPr>
          <a:xfrm>
            <a:off x="1488018" y="891858"/>
            <a:ext cx="6817782" cy="77311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400" b="1" dirty="0" smtClean="0">
                <a:solidFill>
                  <a:schemeClr val="bg1"/>
                </a:solidFill>
                <a:latin typeface="微软雅黑" panose="020B0503020204020204" pitchFamily="34" charset="-122"/>
                <a:ea typeface="微软雅黑" panose="020B0503020204020204" pitchFamily="34" charset="-122"/>
              </a:rPr>
              <a:t>构建</a:t>
            </a:r>
            <a:r>
              <a:rPr lang="zh-CN" altLang="en-US" sz="2400" b="1" dirty="0">
                <a:solidFill>
                  <a:schemeClr val="bg1"/>
                </a:solidFill>
                <a:latin typeface="微软雅黑" panose="020B0503020204020204" pitchFamily="34" charset="-122"/>
                <a:ea typeface="微软雅黑" panose="020B0503020204020204" pitchFamily="34" charset="-122"/>
              </a:rPr>
              <a:t>“学科</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学期</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单元</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课时”核心目标链</a:t>
            </a:r>
            <a:endParaRPr lang="zh-CN" altLang="en-US" sz="2400" b="1" dirty="0">
              <a:solidFill>
                <a:schemeClr val="bg1"/>
              </a:solidFill>
              <a:latin typeface="Verdana" panose="020B0604030504040204" pitchFamily="34" charset="0"/>
              <a:ea typeface="微软雅黑" panose="020B0503020204020204" pitchFamily="34" charset="-122"/>
            </a:endParaRPr>
          </a:p>
        </p:txBody>
      </p:sp>
      <p:graphicFrame>
        <p:nvGraphicFramePr>
          <p:cNvPr id="22" name="图示 21"/>
          <p:cNvGraphicFramePr/>
          <p:nvPr/>
        </p:nvGraphicFramePr>
        <p:xfrm>
          <a:off x="508000" y="4038600"/>
          <a:ext cx="8636000" cy="2438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9160" name="Picture 2" descr="http://sc.chinaz.com/Files/pic/pic6/pic246.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7600" y="4197350"/>
            <a:ext cx="3642784"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TextBox 1"/>
          <p:cNvSpPr txBox="1">
            <a:spLocks noChangeArrowheads="1"/>
          </p:cNvSpPr>
          <p:nvPr/>
        </p:nvSpPr>
        <p:spPr bwMode="auto">
          <a:xfrm>
            <a:off x="777239" y="2286001"/>
            <a:ext cx="105346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hangingPunct="1"/>
            <a:r>
              <a:rPr lang="zh-CN" altLang="zh-CN" sz="3200" dirty="0"/>
              <a:t>例：</a:t>
            </a:r>
            <a:r>
              <a:rPr lang="zh-CN" altLang="en-US" sz="3200" dirty="0"/>
              <a:t>七年级上册</a:t>
            </a:r>
            <a:r>
              <a:rPr lang="zh-CN" altLang="zh-CN" sz="3200" dirty="0"/>
              <a:t>“史前时期”单元核心目标的确立</a:t>
            </a:r>
            <a:endParaRPr lang="en-US" altLang="zh-CN" sz="3200" dirty="0"/>
          </a:p>
          <a:p>
            <a:pPr eaLnBrk="1" hangingPunct="1"/>
            <a:endParaRPr lang="en-US" altLang="zh-CN" sz="2400" dirty="0" smtClean="0"/>
          </a:p>
          <a:p>
            <a:pPr eaLnBrk="1" hangingPunct="1"/>
            <a:r>
              <a:rPr lang="zh-CN" altLang="en-US" sz="2800" dirty="0" smtClean="0"/>
              <a:t>课程标准：</a:t>
            </a:r>
            <a:endParaRPr lang="en-US" altLang="zh-CN" sz="2800" dirty="0"/>
          </a:p>
          <a:p>
            <a:pPr eaLnBrk="1" hangingPunct="1"/>
            <a:r>
              <a:rPr lang="zh-CN" altLang="zh-CN" sz="2800" dirty="0">
                <a:solidFill>
                  <a:schemeClr val="tx1"/>
                </a:solidFill>
                <a:latin typeface="仿宋" panose="02010609060101010101" pitchFamily="49" charset="-122"/>
                <a:ea typeface="仿宋" panose="02010609060101010101" pitchFamily="49" charset="-122"/>
              </a:rPr>
              <a:t>● 知道北京人的特征，了解北京人发现的意义。知道化石是研究人类起源的主要证据。</a:t>
            </a:r>
            <a:endParaRPr lang="zh-CN" altLang="zh-CN" sz="2800" dirty="0">
              <a:solidFill>
                <a:schemeClr val="tx1"/>
              </a:solidFill>
              <a:latin typeface="仿宋" panose="02010609060101010101" pitchFamily="49" charset="-122"/>
              <a:ea typeface="仿宋" panose="02010609060101010101" pitchFamily="49" charset="-122"/>
            </a:endParaRPr>
          </a:p>
          <a:p>
            <a:pPr eaLnBrk="1" hangingPunct="1"/>
            <a:r>
              <a:rPr lang="zh-CN" altLang="zh-CN" sz="2800" dirty="0">
                <a:solidFill>
                  <a:schemeClr val="tx1"/>
                </a:solidFill>
                <a:latin typeface="仿宋" panose="02010609060101010101" pitchFamily="49" charset="-122"/>
                <a:ea typeface="仿宋" panose="02010609060101010101" pitchFamily="49" charset="-122"/>
              </a:rPr>
              <a:t>● 了解半坡居民、河姆渡居民的生活和原始农业的产生。知道考古发现是了解史前社会历史的重要依据。</a:t>
            </a:r>
            <a:endParaRPr lang="zh-CN" altLang="zh-CN" sz="2800" dirty="0">
              <a:solidFill>
                <a:schemeClr val="tx1"/>
              </a:solidFill>
              <a:latin typeface="仿宋" panose="02010609060101010101" pitchFamily="49" charset="-122"/>
              <a:ea typeface="仿宋" panose="02010609060101010101" pitchFamily="49" charset="-122"/>
            </a:endParaRPr>
          </a:p>
          <a:p>
            <a:pPr eaLnBrk="1" hangingPunct="1"/>
            <a:r>
              <a:rPr lang="zh-CN" altLang="zh-CN" sz="2800" dirty="0">
                <a:solidFill>
                  <a:schemeClr val="tx1"/>
                </a:solidFill>
                <a:latin typeface="仿宋" panose="02010609060101010101" pitchFamily="49" charset="-122"/>
                <a:ea typeface="仿宋" panose="02010609060101010101" pitchFamily="49" charset="-122"/>
              </a:rPr>
              <a:t>● 知道黄帝、炎帝的传说故事</a:t>
            </a:r>
            <a:r>
              <a:rPr lang="zh-CN" altLang="zh-CN" sz="2800" dirty="0" smtClean="0">
                <a:solidFill>
                  <a:schemeClr val="tx1"/>
                </a:solidFill>
                <a:latin typeface="仿宋" panose="02010609060101010101" pitchFamily="49" charset="-122"/>
                <a:ea typeface="仿宋" panose="02010609060101010101" pitchFamily="49" charset="-122"/>
              </a:rPr>
              <a:t>，了解</a:t>
            </a:r>
            <a:r>
              <a:rPr lang="zh-CN" altLang="zh-CN" sz="2800" dirty="0">
                <a:solidFill>
                  <a:schemeClr val="tx1"/>
                </a:solidFill>
                <a:latin typeface="仿宋" panose="02010609060101010101" pitchFamily="49" charset="-122"/>
                <a:ea typeface="仿宋" panose="02010609060101010101" pitchFamily="49" charset="-122"/>
              </a:rPr>
              <a:t>传说与神话中的历史信息。</a:t>
            </a:r>
            <a:endParaRPr lang="zh-CN" altLang="en-US" sz="2800" dirty="0">
              <a:solidFill>
                <a:schemeClr val="tx1"/>
              </a:solidFill>
              <a:latin typeface="仿宋" panose="02010609060101010101" pitchFamily="49" charset="-122"/>
              <a:ea typeface="仿宋" panose="02010609060101010101" pitchFamily="49" charset="-122"/>
            </a:endParaRPr>
          </a:p>
        </p:txBody>
      </p:sp>
      <p:sp>
        <p:nvSpPr>
          <p:cNvPr id="6" name="矩形 5"/>
          <p:cNvSpPr/>
          <p:nvPr/>
        </p:nvSpPr>
        <p:spPr>
          <a:xfrm>
            <a:off x="1488018" y="891858"/>
            <a:ext cx="6817782" cy="77311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400" b="1" dirty="0" smtClean="0">
                <a:solidFill>
                  <a:schemeClr val="bg1"/>
                </a:solidFill>
                <a:latin typeface="微软雅黑" panose="020B0503020204020204" pitchFamily="34" charset="-122"/>
                <a:ea typeface="微软雅黑" panose="020B0503020204020204" pitchFamily="34" charset="-122"/>
              </a:rPr>
              <a:t>构建</a:t>
            </a:r>
            <a:r>
              <a:rPr lang="zh-CN" altLang="en-US" sz="2400" b="1" dirty="0">
                <a:solidFill>
                  <a:schemeClr val="bg1"/>
                </a:solidFill>
                <a:latin typeface="微软雅黑" panose="020B0503020204020204" pitchFamily="34" charset="-122"/>
                <a:ea typeface="微软雅黑" panose="020B0503020204020204" pitchFamily="34" charset="-122"/>
              </a:rPr>
              <a:t>“学科</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学期</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单元</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课时”核心目标链</a:t>
            </a:r>
            <a:endParaRPr lang="zh-CN" altLang="en-US" sz="2400" b="1" dirty="0">
              <a:solidFill>
                <a:schemeClr val="bg1"/>
              </a:solidFill>
              <a:latin typeface="Verdana" panose="020B060403050404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图示 8"/>
          <p:cNvGraphicFramePr/>
          <p:nvPr/>
        </p:nvGraphicFramePr>
        <p:xfrm>
          <a:off x="508000" y="1143000"/>
          <a:ext cx="8636000" cy="24384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10" name="组合 9"/>
          <p:cNvGrpSpPr/>
          <p:nvPr/>
        </p:nvGrpSpPr>
        <p:grpSpPr>
          <a:xfrm>
            <a:off x="132286" y="3962400"/>
            <a:ext cx="3082477" cy="1219200"/>
            <a:chOff x="0" y="914399"/>
            <a:chExt cx="2311858" cy="609600"/>
          </a:xfrm>
          <a:solidFill>
            <a:schemeClr val="accent5">
              <a:lumMod val="75000"/>
            </a:schemeClr>
          </a:solidFill>
        </p:grpSpPr>
        <p:sp>
          <p:nvSpPr>
            <p:cNvPr id="15" name="燕尾形 14"/>
            <p:cNvSpPr/>
            <p:nvPr/>
          </p:nvSpPr>
          <p:spPr>
            <a:xfrm>
              <a:off x="0" y="914399"/>
              <a:ext cx="2311858" cy="609600"/>
            </a:xfrm>
            <a:prstGeom prst="chevron">
              <a:avLst/>
            </a:prstGeom>
            <a:grp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16" name="燕尾形 4"/>
            <p:cNvSpPr/>
            <p:nvPr/>
          </p:nvSpPr>
          <p:spPr>
            <a:xfrm>
              <a:off x="304800" y="914399"/>
              <a:ext cx="1702258" cy="609600"/>
            </a:xfrm>
            <a:prstGeom prst="rect">
              <a:avLst/>
            </a:prstGeom>
            <a:grpFill/>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b="1" dirty="0">
                  <a:latin typeface="黑体" panose="02010609060101010101" pitchFamily="49" charset="-122"/>
                  <a:ea typeface="黑体" panose="02010609060101010101" pitchFamily="49" charset="-122"/>
                </a:rPr>
                <a:t>多种途径</a:t>
              </a:r>
              <a:endParaRPr lang="en-US" altLang="zh-CN" sz="2400" b="1" dirty="0">
                <a:latin typeface="黑体" panose="02010609060101010101" pitchFamily="49" charset="-122"/>
                <a:ea typeface="黑体" panose="02010609060101010101" pitchFamily="49" charset="-122"/>
              </a:endParaRPr>
            </a:p>
            <a:p>
              <a:pPr algn="ctr" defTabSz="1066800">
                <a:lnSpc>
                  <a:spcPct val="90000"/>
                </a:lnSpc>
                <a:spcAft>
                  <a:spcPct val="35000"/>
                </a:spcAft>
                <a:defRPr/>
              </a:pPr>
              <a:r>
                <a:rPr lang="zh-CN" altLang="en-US" sz="2400" b="1" dirty="0">
                  <a:latin typeface="黑体" panose="02010609060101010101" pitchFamily="49" charset="-122"/>
                  <a:ea typeface="黑体" panose="02010609060101010101" pitchFamily="49" charset="-122"/>
                </a:rPr>
                <a:t>感知历史</a:t>
              </a:r>
              <a:endParaRPr lang="zh-CN" altLang="en-US" sz="2400" b="1" dirty="0">
                <a:latin typeface="黑体" panose="02010609060101010101" pitchFamily="49" charset="-122"/>
                <a:ea typeface="黑体" panose="02010609060101010101" pitchFamily="49" charset="-122"/>
              </a:endParaRPr>
            </a:p>
          </p:txBody>
        </p:sp>
      </p:grpSp>
      <p:grpSp>
        <p:nvGrpSpPr>
          <p:cNvPr id="11" name="组合 10"/>
          <p:cNvGrpSpPr/>
          <p:nvPr/>
        </p:nvGrpSpPr>
        <p:grpSpPr>
          <a:xfrm>
            <a:off x="3115123" y="3962400"/>
            <a:ext cx="3082477" cy="1219200"/>
            <a:chOff x="2082570" y="914399"/>
            <a:chExt cx="2311858" cy="609600"/>
          </a:xfrm>
          <a:solidFill>
            <a:schemeClr val="accent5">
              <a:lumMod val="50000"/>
            </a:schemeClr>
          </a:solidFill>
        </p:grpSpPr>
        <p:sp>
          <p:nvSpPr>
            <p:cNvPr id="12" name="燕尾形 11"/>
            <p:cNvSpPr/>
            <p:nvPr/>
          </p:nvSpPr>
          <p:spPr>
            <a:xfrm>
              <a:off x="2082570" y="914399"/>
              <a:ext cx="2311858" cy="609600"/>
            </a:xfrm>
            <a:prstGeom prst="chevron">
              <a:avLst/>
            </a:prstGeom>
            <a:grp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14" name="燕尾形 6"/>
            <p:cNvSpPr/>
            <p:nvPr/>
          </p:nvSpPr>
          <p:spPr>
            <a:xfrm>
              <a:off x="2387370" y="914399"/>
              <a:ext cx="1702258" cy="609600"/>
            </a:xfrm>
            <a:prstGeom prst="rect">
              <a:avLst/>
            </a:prstGeom>
            <a:grpFill/>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b="1" dirty="0">
                  <a:latin typeface="黑体" panose="02010609060101010101" pitchFamily="49" charset="-122"/>
                  <a:ea typeface="黑体" panose="02010609060101010101" pitchFamily="49" charset="-122"/>
                </a:rPr>
                <a:t>合理想像</a:t>
              </a:r>
              <a:endParaRPr lang="en-US" altLang="zh-CN" sz="2400" b="1" dirty="0">
                <a:latin typeface="黑体" panose="02010609060101010101" pitchFamily="49" charset="-122"/>
                <a:ea typeface="黑体" panose="02010609060101010101" pitchFamily="49" charset="-122"/>
              </a:endParaRPr>
            </a:p>
            <a:p>
              <a:pPr algn="ctr" defTabSz="1066800">
                <a:lnSpc>
                  <a:spcPct val="90000"/>
                </a:lnSpc>
                <a:spcAft>
                  <a:spcPct val="35000"/>
                </a:spcAft>
                <a:defRPr/>
              </a:pPr>
              <a:r>
                <a:rPr lang="zh-CN" altLang="en-US" sz="2400" b="1" dirty="0">
                  <a:latin typeface="黑体" panose="02010609060101010101" pitchFamily="49" charset="-122"/>
                  <a:ea typeface="黑体" panose="02010609060101010101" pitchFamily="49" charset="-122"/>
                </a:rPr>
                <a:t>历史场景</a:t>
              </a:r>
              <a:endParaRPr lang="zh-CN" altLang="en-US" sz="2400" b="1" dirty="0">
                <a:latin typeface="黑体" panose="02010609060101010101" pitchFamily="49" charset="-122"/>
                <a:ea typeface="黑体" panose="02010609060101010101" pitchFamily="49" charset="-122"/>
              </a:endParaRPr>
            </a:p>
          </p:txBody>
        </p:sp>
      </p:grpSp>
      <p:grpSp>
        <p:nvGrpSpPr>
          <p:cNvPr id="17" name="组合 16"/>
          <p:cNvGrpSpPr/>
          <p:nvPr/>
        </p:nvGrpSpPr>
        <p:grpSpPr>
          <a:xfrm>
            <a:off x="6185811" y="3124200"/>
            <a:ext cx="5498189" cy="838200"/>
            <a:chOff x="4163243" y="914399"/>
            <a:chExt cx="2311858" cy="609600"/>
          </a:xfrm>
          <a:solidFill>
            <a:schemeClr val="accent5">
              <a:lumMod val="25000"/>
            </a:schemeClr>
          </a:solidFill>
        </p:grpSpPr>
        <p:sp>
          <p:nvSpPr>
            <p:cNvPr id="19" name="燕尾形 18"/>
            <p:cNvSpPr/>
            <p:nvPr/>
          </p:nvSpPr>
          <p:spPr>
            <a:xfrm>
              <a:off x="4163243" y="914399"/>
              <a:ext cx="2311858" cy="609600"/>
            </a:xfrm>
            <a:prstGeom prst="chevron">
              <a:avLst/>
            </a:prstGeom>
            <a:grp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20" name="燕尾形 4"/>
            <p:cNvSpPr/>
            <p:nvPr/>
          </p:nvSpPr>
          <p:spPr>
            <a:xfrm>
              <a:off x="4468043" y="914399"/>
              <a:ext cx="1702258" cy="609600"/>
            </a:xfrm>
            <a:prstGeom prst="rect">
              <a:avLst/>
            </a:prstGeom>
            <a:grpFill/>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b="1" dirty="0">
                  <a:latin typeface="黑体" panose="02010609060101010101" pitchFamily="49" charset="-122"/>
                  <a:ea typeface="黑体" panose="02010609060101010101" pitchFamily="49" charset="-122"/>
                </a:rPr>
                <a:t>通过化石等想像北京人的生活</a:t>
              </a:r>
              <a:endParaRPr lang="zh-CN" altLang="en-US" sz="2400" b="1" dirty="0">
                <a:latin typeface="黑体" panose="02010609060101010101" pitchFamily="49" charset="-122"/>
                <a:ea typeface="黑体" panose="02010609060101010101" pitchFamily="49" charset="-122"/>
              </a:endParaRPr>
            </a:p>
          </p:txBody>
        </p:sp>
      </p:grpSp>
      <p:grpSp>
        <p:nvGrpSpPr>
          <p:cNvPr id="21" name="组合 20"/>
          <p:cNvGrpSpPr/>
          <p:nvPr/>
        </p:nvGrpSpPr>
        <p:grpSpPr>
          <a:xfrm>
            <a:off x="6389011" y="4292600"/>
            <a:ext cx="5498189" cy="838200"/>
            <a:chOff x="4163243" y="914399"/>
            <a:chExt cx="2311858" cy="609600"/>
          </a:xfrm>
          <a:solidFill>
            <a:schemeClr val="accent5">
              <a:lumMod val="25000"/>
            </a:schemeClr>
          </a:solidFill>
        </p:grpSpPr>
        <p:sp>
          <p:nvSpPr>
            <p:cNvPr id="22" name="燕尾形 21"/>
            <p:cNvSpPr/>
            <p:nvPr/>
          </p:nvSpPr>
          <p:spPr>
            <a:xfrm>
              <a:off x="4163243" y="914399"/>
              <a:ext cx="2311858" cy="609600"/>
            </a:xfrm>
            <a:prstGeom prst="chevron">
              <a:avLst/>
            </a:prstGeom>
            <a:grp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23" name="燕尾形 4"/>
            <p:cNvSpPr/>
            <p:nvPr/>
          </p:nvSpPr>
          <p:spPr>
            <a:xfrm>
              <a:off x="4468043" y="914399"/>
              <a:ext cx="1702258" cy="609600"/>
            </a:xfrm>
            <a:prstGeom prst="rect">
              <a:avLst/>
            </a:prstGeom>
            <a:grpFill/>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b="1" dirty="0">
                  <a:latin typeface="黑体" panose="02010609060101010101" pitchFamily="49" charset="-122"/>
                  <a:ea typeface="黑体" panose="02010609060101010101" pitchFamily="49" charset="-122"/>
                </a:rPr>
                <a:t>通过遗址想像原始部落的生活</a:t>
              </a:r>
              <a:endParaRPr lang="zh-CN" altLang="en-US" sz="2400" b="1" dirty="0">
                <a:latin typeface="黑体" panose="02010609060101010101" pitchFamily="49" charset="-122"/>
                <a:ea typeface="黑体" panose="02010609060101010101" pitchFamily="49" charset="-122"/>
              </a:endParaRPr>
            </a:p>
          </p:txBody>
        </p:sp>
      </p:grpSp>
      <p:grpSp>
        <p:nvGrpSpPr>
          <p:cNvPr id="24" name="组合 23"/>
          <p:cNvGrpSpPr/>
          <p:nvPr/>
        </p:nvGrpSpPr>
        <p:grpSpPr>
          <a:xfrm>
            <a:off x="6208944" y="5562600"/>
            <a:ext cx="5498189" cy="838200"/>
            <a:chOff x="4163243" y="914399"/>
            <a:chExt cx="2311858" cy="609600"/>
          </a:xfrm>
          <a:solidFill>
            <a:schemeClr val="accent5">
              <a:lumMod val="25000"/>
            </a:schemeClr>
          </a:solidFill>
        </p:grpSpPr>
        <p:sp>
          <p:nvSpPr>
            <p:cNvPr id="25" name="燕尾形 24"/>
            <p:cNvSpPr/>
            <p:nvPr/>
          </p:nvSpPr>
          <p:spPr>
            <a:xfrm>
              <a:off x="4163243" y="914399"/>
              <a:ext cx="2311858" cy="609600"/>
            </a:xfrm>
            <a:prstGeom prst="chevron">
              <a:avLst/>
            </a:prstGeom>
            <a:grp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26" name="燕尾形 4"/>
            <p:cNvSpPr/>
            <p:nvPr/>
          </p:nvSpPr>
          <p:spPr>
            <a:xfrm>
              <a:off x="4468043" y="914399"/>
              <a:ext cx="1702258" cy="609600"/>
            </a:xfrm>
            <a:prstGeom prst="rect">
              <a:avLst/>
            </a:prstGeom>
            <a:grpFill/>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b="1" dirty="0">
                  <a:latin typeface="黑体" panose="02010609060101010101" pitchFamily="49" charset="-122"/>
                  <a:ea typeface="黑体" panose="02010609060101010101" pitchFamily="49" charset="-122"/>
                </a:rPr>
                <a:t>通过神话传说想像远古的生活</a:t>
              </a:r>
              <a:endParaRPr lang="zh-CN" altLang="en-US" sz="2400" b="1" dirty="0">
                <a:latin typeface="黑体" panose="02010609060101010101" pitchFamily="49" charset="-122"/>
                <a:ea typeface="黑体" panose="02010609060101010101" pitchFamily="49" charset="-122"/>
              </a:endParaRPr>
            </a:p>
          </p:txBody>
        </p:sp>
      </p:grpSp>
      <p:sp>
        <p:nvSpPr>
          <p:cNvPr id="27" name="矩形 26"/>
          <p:cNvSpPr/>
          <p:nvPr/>
        </p:nvSpPr>
        <p:spPr>
          <a:xfrm>
            <a:off x="1488018" y="437040"/>
            <a:ext cx="6817782" cy="77311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400" b="1" dirty="0" smtClean="0">
                <a:solidFill>
                  <a:schemeClr val="bg1"/>
                </a:solidFill>
                <a:latin typeface="微软雅黑" panose="020B0503020204020204" pitchFamily="34" charset="-122"/>
                <a:ea typeface="微软雅黑" panose="020B0503020204020204" pitchFamily="34" charset="-122"/>
              </a:rPr>
              <a:t>构建</a:t>
            </a:r>
            <a:r>
              <a:rPr lang="zh-CN" altLang="en-US" sz="2400" b="1" dirty="0">
                <a:solidFill>
                  <a:schemeClr val="bg1"/>
                </a:solidFill>
                <a:latin typeface="微软雅黑" panose="020B0503020204020204" pitchFamily="34" charset="-122"/>
                <a:ea typeface="微软雅黑" panose="020B0503020204020204" pitchFamily="34" charset="-122"/>
              </a:rPr>
              <a:t>“学科</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学期</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单元</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课时”核心目标链</a:t>
            </a:r>
            <a:endParaRPr lang="zh-CN" altLang="en-US" sz="2400" b="1" dirty="0">
              <a:solidFill>
                <a:schemeClr val="bg1"/>
              </a:solidFill>
              <a:latin typeface="Verdana" panose="020B060403050404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图片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034" y="1417638"/>
            <a:ext cx="12136967"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7"/>
          <p:cNvSpPr txBox="1">
            <a:spLocks noChangeArrowheads="1"/>
          </p:cNvSpPr>
          <p:nvPr/>
        </p:nvSpPr>
        <p:spPr bwMode="auto">
          <a:xfrm>
            <a:off x="609600" y="2590801"/>
            <a:ext cx="7315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marL="457200" indent="-457200" eaLnBrk="1" hangingPunct="1">
              <a:buFont typeface="Wingdings" panose="05000000000000000000" pitchFamily="2" charset="2"/>
              <a:buChar char="u"/>
            </a:pPr>
            <a:r>
              <a:rPr lang="zh-CN" altLang="en-US" sz="4400" dirty="0">
                <a:sym typeface="Calibri" panose="020F0502020204030204" pitchFamily="34" charset="0"/>
              </a:rPr>
              <a:t>选择三维目标其中一维作为切入口</a:t>
            </a:r>
            <a:endParaRPr lang="zh-CN" altLang="en-US" sz="4800" dirty="0">
              <a:sym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488018" y="1040449"/>
            <a:ext cx="5095662" cy="69691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90000"/>
              </a:lnSpc>
              <a:defRPr/>
            </a:pPr>
            <a:r>
              <a:rPr lang="zh-CN" altLang="en-US" sz="2400" b="1" dirty="0" smtClean="0">
                <a:solidFill>
                  <a:schemeClr val="bg1"/>
                </a:solidFill>
                <a:latin typeface="微软雅黑" panose="020B0503020204020204" pitchFamily="34" charset="-122"/>
                <a:ea typeface="微软雅黑" panose="020B0503020204020204" pitchFamily="34" charset="-122"/>
              </a:rPr>
              <a:t>选取</a:t>
            </a:r>
            <a:r>
              <a:rPr lang="zh-CN" altLang="en-US" sz="2400" b="1" dirty="0">
                <a:solidFill>
                  <a:schemeClr val="bg1"/>
                </a:solidFill>
                <a:latin typeface="微软雅黑" panose="020B0503020204020204" pitchFamily="34" charset="-122"/>
                <a:ea typeface="微软雅黑" panose="020B0503020204020204" pitchFamily="34" charset="-122"/>
              </a:rPr>
              <a:t>三维目标中的一维</a:t>
            </a:r>
            <a:r>
              <a:rPr lang="zh-CN" altLang="en-US" sz="2400" b="1" dirty="0" smtClean="0">
                <a:solidFill>
                  <a:schemeClr val="bg1"/>
                </a:solidFill>
                <a:latin typeface="微软雅黑" panose="020B0503020204020204" pitchFamily="34" charset="-122"/>
                <a:ea typeface="微软雅黑" panose="020B0503020204020204" pitchFamily="34" charset="-122"/>
              </a:rPr>
              <a:t>作为切入口</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p:nvPr/>
        </p:nvPicPr>
        <p:blipFill>
          <a:blip r:embed="rId1"/>
          <a:srcRect/>
          <a:stretch>
            <a:fillRect/>
          </a:stretch>
        </p:blipFill>
        <p:spPr bwMode="auto">
          <a:xfrm>
            <a:off x="406400" y="2103120"/>
            <a:ext cx="4978400" cy="43738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图片 7"/>
          <p:cNvPicPr/>
          <p:nvPr/>
        </p:nvPicPr>
        <p:blipFill>
          <a:blip r:embed="rId2"/>
          <a:srcRect/>
          <a:stretch>
            <a:fillRect/>
          </a:stretch>
        </p:blipFill>
        <p:spPr bwMode="auto">
          <a:xfrm>
            <a:off x="7067552" y="2103120"/>
            <a:ext cx="4616449" cy="43738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57351" name="燕尾形箭头 1"/>
          <p:cNvSpPr>
            <a:spLocks noChangeArrowheads="1"/>
          </p:cNvSpPr>
          <p:nvPr/>
        </p:nvSpPr>
        <p:spPr bwMode="auto">
          <a:xfrm>
            <a:off x="5588000" y="4267200"/>
            <a:ext cx="1219200" cy="533400"/>
          </a:xfrm>
          <a:prstGeom prst="notchedRightArrow">
            <a:avLst>
              <a:gd name="adj1" fmla="val 50000"/>
              <a:gd name="adj2" fmla="val 500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457200"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fontAlgn="t" hangingPunct="1">
              <a:lnSpc>
                <a:spcPct val="90000"/>
              </a:lnSpc>
              <a:spcBef>
                <a:spcPct val="20000"/>
              </a:spcBef>
              <a:buFont typeface="Wingdings" panose="05000000000000000000" pitchFamily="2" charset="2"/>
              <a:buChar char="l"/>
            </a:pP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88018" y="2895601"/>
            <a:ext cx="6925733" cy="644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zh-CN" altLang="en-US" sz="2800" b="1" dirty="0">
                <a:solidFill>
                  <a:schemeClr val="tx1"/>
                </a:solidFill>
                <a:latin typeface="黑体" panose="02010609060101010101" pitchFamily="49" charset="-122"/>
                <a:ea typeface="黑体" panose="02010609060101010101" pitchFamily="49" charset="-122"/>
              </a:rPr>
              <a:t>以“知识与能力”为核心目标</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58374" name="TextBox 1"/>
          <p:cNvSpPr txBox="1">
            <a:spLocks noChangeArrowheads="1"/>
          </p:cNvSpPr>
          <p:nvPr/>
        </p:nvSpPr>
        <p:spPr bwMode="auto">
          <a:xfrm>
            <a:off x="1488018" y="4343400"/>
            <a:ext cx="90783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hangingPunct="1"/>
            <a:r>
              <a:rPr lang="en-US" altLang="zh-CN" sz="2800" dirty="0">
                <a:solidFill>
                  <a:schemeClr val="tx1"/>
                </a:solidFill>
                <a:latin typeface="华文仿宋" panose="02010600040101010101" pitchFamily="2" charset="-122"/>
                <a:ea typeface="华文仿宋" panose="02010600040101010101" pitchFamily="2" charset="-122"/>
              </a:rPr>
              <a:t>        </a:t>
            </a:r>
            <a:r>
              <a:rPr lang="zh-CN" altLang="zh-CN" sz="2800" dirty="0">
                <a:solidFill>
                  <a:schemeClr val="tx1"/>
                </a:solidFill>
                <a:latin typeface="华文仿宋" panose="02010600040101010101" pitchFamily="2" charset="-122"/>
                <a:ea typeface="华文仿宋" panose="02010600040101010101" pitchFamily="2" charset="-122"/>
              </a:rPr>
              <a:t>历史教学的根本动力，源于历史学本身。因而课时的核心目标更多的是需要从历史本身中寻找。</a:t>
            </a:r>
            <a:endParaRPr lang="zh-CN" altLang="en-US" sz="2800" dirty="0">
              <a:solidFill>
                <a:schemeClr val="tx1"/>
              </a:solidFill>
              <a:latin typeface="华文仿宋" panose="02010600040101010101" pitchFamily="2" charset="-122"/>
              <a:ea typeface="华文仿宋" panose="02010600040101010101" pitchFamily="2" charset="-122"/>
            </a:endParaRPr>
          </a:p>
        </p:txBody>
      </p:sp>
      <p:sp>
        <p:nvSpPr>
          <p:cNvPr id="7" name="矩形 6"/>
          <p:cNvSpPr/>
          <p:nvPr/>
        </p:nvSpPr>
        <p:spPr>
          <a:xfrm>
            <a:off x="1488018" y="1040449"/>
            <a:ext cx="5095662" cy="69691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90000"/>
              </a:lnSpc>
              <a:defRPr/>
            </a:pPr>
            <a:r>
              <a:rPr lang="zh-CN" altLang="en-US" sz="2400" b="1" dirty="0" smtClean="0">
                <a:solidFill>
                  <a:schemeClr val="bg1"/>
                </a:solidFill>
                <a:latin typeface="微软雅黑" panose="020B0503020204020204" pitchFamily="34" charset="-122"/>
                <a:ea typeface="微软雅黑" panose="020B0503020204020204" pitchFamily="34" charset="-122"/>
              </a:rPr>
              <a:t>选取</a:t>
            </a:r>
            <a:r>
              <a:rPr lang="zh-CN" altLang="en-US" sz="2400" b="1" dirty="0">
                <a:solidFill>
                  <a:schemeClr val="bg1"/>
                </a:solidFill>
                <a:latin typeface="微软雅黑" panose="020B0503020204020204" pitchFamily="34" charset="-122"/>
                <a:ea typeface="微软雅黑" panose="020B0503020204020204" pitchFamily="34" charset="-122"/>
              </a:rPr>
              <a:t>三维目标中的一维</a:t>
            </a:r>
            <a:r>
              <a:rPr lang="zh-CN" altLang="en-US" sz="2400" b="1" dirty="0" smtClean="0">
                <a:solidFill>
                  <a:schemeClr val="bg1"/>
                </a:solidFill>
                <a:latin typeface="微软雅黑" panose="020B0503020204020204" pitchFamily="34" charset="-122"/>
                <a:ea typeface="微软雅黑" panose="020B0503020204020204" pitchFamily="34" charset="-122"/>
              </a:rPr>
              <a:t>作为切入口</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88017" y="2344738"/>
            <a:ext cx="6925733" cy="644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zh-CN" altLang="en-US" sz="2800" b="1" dirty="0">
                <a:solidFill>
                  <a:schemeClr val="tx1"/>
                </a:solidFill>
                <a:latin typeface="黑体" panose="02010609060101010101" pitchFamily="49" charset="-122"/>
                <a:ea typeface="黑体" panose="02010609060101010101" pitchFamily="49" charset="-122"/>
              </a:rPr>
              <a:t>以“知识与能力”为核心目标</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59398" name="TextBox 1"/>
          <p:cNvSpPr txBox="1">
            <a:spLocks noChangeArrowheads="1"/>
          </p:cNvSpPr>
          <p:nvPr/>
        </p:nvSpPr>
        <p:spPr bwMode="auto">
          <a:xfrm>
            <a:off x="1424306" y="3429001"/>
            <a:ext cx="934931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hangingPunct="1"/>
            <a:r>
              <a:rPr lang="zh-CN" altLang="en-US" sz="2800" dirty="0">
                <a:solidFill>
                  <a:schemeClr val="tx1"/>
                </a:solidFill>
                <a:latin typeface="华文仿宋" panose="02010600040101010101" pitchFamily="2" charset="-122"/>
                <a:ea typeface="华文仿宋" panose="02010600040101010101" pitchFamily="2" charset="-122"/>
              </a:rPr>
              <a:t>北师大版七年级历史上册</a:t>
            </a:r>
            <a:r>
              <a:rPr lang="en-US" altLang="zh-CN" sz="2800" dirty="0">
                <a:solidFill>
                  <a:schemeClr val="tx1"/>
                </a:solidFill>
                <a:latin typeface="华文仿宋" panose="02010600040101010101" pitchFamily="2" charset="-122"/>
                <a:ea typeface="华文仿宋" panose="02010600040101010101" pitchFamily="2" charset="-122"/>
              </a:rPr>
              <a:t>《</a:t>
            </a:r>
            <a:r>
              <a:rPr lang="zh-CN" altLang="en-US" sz="2800" dirty="0">
                <a:solidFill>
                  <a:schemeClr val="tx1"/>
                </a:solidFill>
                <a:latin typeface="华文仿宋" panose="02010600040101010101" pitchFamily="2" charset="-122"/>
                <a:ea typeface="华文仿宋" panose="02010600040101010101" pitchFamily="2" charset="-122"/>
              </a:rPr>
              <a:t>思想的活跃与百家争鸣</a:t>
            </a:r>
            <a:r>
              <a:rPr lang="en-US" altLang="zh-CN" sz="2800" dirty="0">
                <a:solidFill>
                  <a:schemeClr val="tx1"/>
                </a:solidFill>
                <a:latin typeface="华文仿宋" panose="02010600040101010101" pitchFamily="2" charset="-122"/>
                <a:ea typeface="华文仿宋" panose="02010600040101010101" pitchFamily="2" charset="-122"/>
              </a:rPr>
              <a:t>》</a:t>
            </a:r>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a:solidFill>
                  <a:schemeClr val="tx1"/>
                </a:solidFill>
                <a:latin typeface="华文仿宋" panose="02010600040101010101" pitchFamily="2" charset="-122"/>
                <a:ea typeface="华文仿宋" panose="02010600040101010101" pitchFamily="2" charset="-122"/>
              </a:rPr>
              <a:t>“百家争鸣究竟在争什么</a:t>
            </a:r>
            <a:r>
              <a:rPr lang="en-US" altLang="zh-CN" sz="2800" dirty="0">
                <a:solidFill>
                  <a:schemeClr val="tx1"/>
                </a:solidFill>
                <a:latin typeface="华文仿宋" panose="02010600040101010101" pitchFamily="2" charset="-122"/>
                <a:ea typeface="华文仿宋" panose="02010600040101010101" pitchFamily="2" charset="-122"/>
              </a:rPr>
              <a:t>?”</a:t>
            </a:r>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a:solidFill>
                  <a:schemeClr val="tx1"/>
                </a:solidFill>
                <a:latin typeface="华文仿宋" panose="02010600040101010101" pitchFamily="2" charset="-122"/>
                <a:ea typeface="华文仿宋" panose="02010600040101010101" pitchFamily="2" charset="-122"/>
              </a:rPr>
              <a:t>儒家与墨家的“仁爱”与“兼爱”之争</a:t>
            </a:r>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a:solidFill>
                  <a:schemeClr val="tx1"/>
                </a:solidFill>
                <a:latin typeface="华文仿宋" panose="02010600040101010101" pitchFamily="2" charset="-122"/>
                <a:ea typeface="华文仿宋" panose="02010600040101010101" pitchFamily="2" charset="-122"/>
              </a:rPr>
              <a:t>儒家与道家的“有为”与“无为”之争</a:t>
            </a:r>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a:solidFill>
                  <a:schemeClr val="tx1"/>
                </a:solidFill>
                <a:latin typeface="华文仿宋" panose="02010600040101010101" pitchFamily="2" charset="-122"/>
                <a:ea typeface="华文仿宋" panose="02010600040101010101" pitchFamily="2" charset="-122"/>
              </a:rPr>
              <a:t>儒家与法家的“人性善”与“人性恶”之争</a:t>
            </a:r>
            <a:endParaRPr lang="zh-CN" altLang="en-US" sz="2800" dirty="0">
              <a:solidFill>
                <a:schemeClr val="tx1"/>
              </a:solidFill>
              <a:latin typeface="华文仿宋" panose="02010600040101010101" pitchFamily="2" charset="-122"/>
              <a:ea typeface="华文仿宋" panose="02010600040101010101" pitchFamily="2" charset="-122"/>
            </a:endParaRPr>
          </a:p>
        </p:txBody>
      </p:sp>
      <p:sp>
        <p:nvSpPr>
          <p:cNvPr id="7" name="矩形 6"/>
          <p:cNvSpPr/>
          <p:nvPr/>
        </p:nvSpPr>
        <p:spPr>
          <a:xfrm>
            <a:off x="1488018" y="1040449"/>
            <a:ext cx="5095662" cy="69691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90000"/>
              </a:lnSpc>
              <a:defRPr/>
            </a:pPr>
            <a:r>
              <a:rPr lang="zh-CN" altLang="en-US" sz="2400" b="1" dirty="0" smtClean="0">
                <a:solidFill>
                  <a:schemeClr val="bg1"/>
                </a:solidFill>
                <a:latin typeface="微软雅黑" panose="020B0503020204020204" pitchFamily="34" charset="-122"/>
                <a:ea typeface="微软雅黑" panose="020B0503020204020204" pitchFamily="34" charset="-122"/>
              </a:rPr>
              <a:t>选取</a:t>
            </a:r>
            <a:r>
              <a:rPr lang="zh-CN" altLang="en-US" sz="2400" b="1" dirty="0">
                <a:solidFill>
                  <a:schemeClr val="bg1"/>
                </a:solidFill>
                <a:latin typeface="微软雅黑" panose="020B0503020204020204" pitchFamily="34" charset="-122"/>
                <a:ea typeface="微软雅黑" panose="020B0503020204020204" pitchFamily="34" charset="-122"/>
              </a:rPr>
              <a:t>三维目标中的一维</a:t>
            </a:r>
            <a:r>
              <a:rPr lang="zh-CN" altLang="en-US" sz="2400" b="1" dirty="0" smtClean="0">
                <a:solidFill>
                  <a:schemeClr val="bg1"/>
                </a:solidFill>
                <a:latin typeface="微软雅黑" panose="020B0503020204020204" pitchFamily="34" charset="-122"/>
                <a:ea typeface="微软雅黑" panose="020B0503020204020204" pitchFamily="34" charset="-122"/>
              </a:rPr>
              <a:t>作为切入口</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88018" y="2209801"/>
            <a:ext cx="6925733" cy="644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zh-CN" altLang="en-US" sz="2800" b="1" dirty="0">
                <a:solidFill>
                  <a:schemeClr val="tx1"/>
                </a:solidFill>
                <a:latin typeface="黑体" panose="02010609060101010101" pitchFamily="49" charset="-122"/>
                <a:ea typeface="黑体" panose="02010609060101010101" pitchFamily="49" charset="-122"/>
              </a:rPr>
              <a:t>以“过程与方法”作为核心目标</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60422" name="TextBox 1"/>
          <p:cNvSpPr txBox="1">
            <a:spLocks noChangeArrowheads="1"/>
          </p:cNvSpPr>
          <p:nvPr/>
        </p:nvSpPr>
        <p:spPr bwMode="auto">
          <a:xfrm>
            <a:off x="914400" y="3215641"/>
            <a:ext cx="1042416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hangingPunct="1"/>
            <a:r>
              <a:rPr lang="zh-CN" altLang="en-US" sz="2800" dirty="0">
                <a:solidFill>
                  <a:schemeClr val="tx1"/>
                </a:solidFill>
                <a:latin typeface="华文仿宋" panose="02010600040101010101" pitchFamily="2" charset="-122"/>
                <a:ea typeface="华文仿宋" panose="02010600040101010101" pitchFamily="2" charset="-122"/>
              </a:rPr>
              <a:t>        任何学科的构成总是包含了知识、方法、价值这样三个层面的要素：其一，构成该学科的基础知识和基本概念的体系；其二，该学科的基础知识和基本概念体系背后的思考方式与行为方式；其三，该思考方式与行为方式背后的情感、态度和价值观 。</a:t>
            </a:r>
            <a:endParaRPr lang="en-US" altLang="zh-CN" sz="2800" dirty="0">
              <a:solidFill>
                <a:schemeClr val="tx1"/>
              </a:solidFill>
              <a:latin typeface="华文仿宋" panose="02010600040101010101" pitchFamily="2" charset="-122"/>
              <a:ea typeface="华文仿宋" panose="02010600040101010101" pitchFamily="2" charset="-122"/>
            </a:endParaRPr>
          </a:p>
          <a:p>
            <a:pPr algn="r" eaLnBrk="1" hangingPunct="1"/>
            <a:endParaRPr lang="en-US" altLang="zh-CN" sz="2800" dirty="0">
              <a:solidFill>
                <a:schemeClr val="tx1"/>
              </a:solidFill>
              <a:latin typeface="华文仿宋" panose="02010600040101010101" pitchFamily="2" charset="-122"/>
              <a:ea typeface="华文仿宋" panose="02010600040101010101" pitchFamily="2" charset="-122"/>
            </a:endParaRPr>
          </a:p>
          <a:p>
            <a:pPr algn="r" eaLnBrk="1" hangingPunct="1"/>
            <a:r>
              <a:rPr lang="en-US" altLang="zh-CN" sz="2800" dirty="0">
                <a:solidFill>
                  <a:schemeClr val="tx1"/>
                </a:solidFill>
                <a:latin typeface="华文仿宋" panose="02010600040101010101" pitchFamily="2" charset="-122"/>
                <a:ea typeface="华文仿宋" panose="02010600040101010101" pitchFamily="2" charset="-122"/>
              </a:rPr>
              <a:t>——</a:t>
            </a:r>
            <a:r>
              <a:rPr lang="zh-CN" altLang="en-US" sz="2800" dirty="0">
                <a:solidFill>
                  <a:schemeClr val="tx1"/>
                </a:solidFill>
                <a:latin typeface="华文仿宋" panose="02010600040101010101" pitchFamily="2" charset="-122"/>
                <a:ea typeface="华文仿宋" panose="02010600040101010101" pitchFamily="2" charset="-122"/>
              </a:rPr>
              <a:t>钟启泉</a:t>
            </a:r>
            <a:r>
              <a:rPr lang="en-US" altLang="zh-CN" sz="2800" dirty="0">
                <a:solidFill>
                  <a:schemeClr val="tx1"/>
                </a:solidFill>
                <a:latin typeface="华文仿宋" panose="02010600040101010101" pitchFamily="2" charset="-122"/>
                <a:ea typeface="华文仿宋" panose="02010600040101010101" pitchFamily="2" charset="-122"/>
              </a:rPr>
              <a:t>《</a:t>
            </a:r>
            <a:r>
              <a:rPr lang="zh-CN" altLang="en-US" sz="2800" dirty="0">
                <a:solidFill>
                  <a:schemeClr val="tx1"/>
                </a:solidFill>
                <a:latin typeface="华文仿宋" panose="02010600040101010101" pitchFamily="2" charset="-122"/>
                <a:ea typeface="华文仿宋" panose="02010600040101010101" pitchFamily="2" charset="-122"/>
              </a:rPr>
              <a:t>“三维目标”论</a:t>
            </a:r>
            <a:r>
              <a:rPr lang="en-US" altLang="zh-CN" sz="2800" dirty="0">
                <a:solidFill>
                  <a:schemeClr val="tx1"/>
                </a:solidFill>
                <a:latin typeface="华文仿宋" panose="02010600040101010101" pitchFamily="2" charset="-122"/>
                <a:ea typeface="华文仿宋" panose="02010600040101010101" pitchFamily="2" charset="-122"/>
              </a:rPr>
              <a:t>》</a:t>
            </a:r>
            <a:endParaRPr lang="zh-CN" altLang="en-US" sz="2800" dirty="0">
              <a:solidFill>
                <a:schemeClr val="tx1"/>
              </a:solidFill>
              <a:latin typeface="华文仿宋" panose="02010600040101010101" pitchFamily="2" charset="-122"/>
              <a:ea typeface="华文仿宋" panose="02010600040101010101" pitchFamily="2" charset="-122"/>
            </a:endParaRPr>
          </a:p>
        </p:txBody>
      </p:sp>
      <p:sp>
        <p:nvSpPr>
          <p:cNvPr id="7" name="矩形 6"/>
          <p:cNvSpPr/>
          <p:nvPr/>
        </p:nvSpPr>
        <p:spPr>
          <a:xfrm>
            <a:off x="1488018" y="1040449"/>
            <a:ext cx="5095662" cy="69691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90000"/>
              </a:lnSpc>
              <a:defRPr/>
            </a:pPr>
            <a:r>
              <a:rPr lang="zh-CN" altLang="en-US" sz="2400" b="1" dirty="0" smtClean="0">
                <a:solidFill>
                  <a:schemeClr val="bg1"/>
                </a:solidFill>
                <a:latin typeface="微软雅黑" panose="020B0503020204020204" pitchFamily="34" charset="-122"/>
                <a:ea typeface="微软雅黑" panose="020B0503020204020204" pitchFamily="34" charset="-122"/>
              </a:rPr>
              <a:t>选取</a:t>
            </a:r>
            <a:r>
              <a:rPr lang="zh-CN" altLang="en-US" sz="2400" b="1" dirty="0">
                <a:solidFill>
                  <a:schemeClr val="bg1"/>
                </a:solidFill>
                <a:latin typeface="微软雅黑" panose="020B0503020204020204" pitchFamily="34" charset="-122"/>
                <a:ea typeface="微软雅黑" panose="020B0503020204020204" pitchFamily="34" charset="-122"/>
              </a:rPr>
              <a:t>三维目标中的一维</a:t>
            </a:r>
            <a:r>
              <a:rPr lang="zh-CN" altLang="en-US" sz="2400" b="1" dirty="0" smtClean="0">
                <a:solidFill>
                  <a:schemeClr val="bg1"/>
                </a:solidFill>
                <a:latin typeface="微软雅黑" panose="020B0503020204020204" pitchFamily="34" charset="-122"/>
                <a:ea typeface="微软雅黑" panose="020B0503020204020204" pitchFamily="34" charset="-122"/>
              </a:rPr>
              <a:t>作为切入口</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88018" y="2026921"/>
            <a:ext cx="6925733" cy="644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zh-CN" altLang="en-US" sz="2800" b="1" dirty="0">
                <a:solidFill>
                  <a:schemeClr val="tx1"/>
                </a:solidFill>
                <a:latin typeface="黑体" panose="02010609060101010101" pitchFamily="49" charset="-122"/>
                <a:ea typeface="黑体" panose="02010609060101010101" pitchFamily="49" charset="-122"/>
              </a:rPr>
              <a:t>以“过程与方法”作为核心目标</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61446" name="TextBox 1"/>
          <p:cNvSpPr txBox="1">
            <a:spLocks noChangeArrowheads="1"/>
          </p:cNvSpPr>
          <p:nvPr/>
        </p:nvSpPr>
        <p:spPr bwMode="auto">
          <a:xfrm>
            <a:off x="1488017" y="3261360"/>
            <a:ext cx="996103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hangingPunct="1"/>
            <a:r>
              <a:rPr lang="zh-CN" altLang="en-US" sz="2800" dirty="0">
                <a:solidFill>
                  <a:schemeClr val="tx1"/>
                </a:solidFill>
                <a:latin typeface="华文仿宋" panose="02010600040101010101" pitchFamily="2" charset="-122"/>
                <a:ea typeface="华文仿宋" panose="02010600040101010101" pitchFamily="2" charset="-122"/>
              </a:rPr>
              <a:t>北师大版七年级历史下册</a:t>
            </a:r>
            <a:r>
              <a:rPr lang="en-US" altLang="zh-CN" sz="2800" dirty="0">
                <a:solidFill>
                  <a:schemeClr val="tx1"/>
                </a:solidFill>
                <a:latin typeface="华文仿宋" panose="02010600040101010101" pitchFamily="2" charset="-122"/>
                <a:ea typeface="华文仿宋" panose="02010600040101010101" pitchFamily="2" charset="-122"/>
              </a:rPr>
              <a:t>《</a:t>
            </a:r>
            <a:r>
              <a:rPr lang="zh-CN" altLang="en-US" sz="2800" dirty="0">
                <a:solidFill>
                  <a:schemeClr val="tx1"/>
                </a:solidFill>
                <a:latin typeface="华文仿宋" panose="02010600040101010101" pitchFamily="2" charset="-122"/>
                <a:ea typeface="华文仿宋" panose="02010600040101010101" pitchFamily="2" charset="-122"/>
              </a:rPr>
              <a:t>璀璨的文学艺术</a:t>
            </a:r>
            <a:r>
              <a:rPr lang="en-US" altLang="zh-CN" sz="2800" dirty="0">
                <a:solidFill>
                  <a:schemeClr val="tx1"/>
                </a:solidFill>
                <a:latin typeface="华文仿宋" panose="02010600040101010101" pitchFamily="2" charset="-122"/>
                <a:ea typeface="华文仿宋" panose="02010600040101010101" pitchFamily="2" charset="-122"/>
              </a:rPr>
              <a:t>》</a:t>
            </a:r>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a:solidFill>
                  <a:schemeClr val="tx1"/>
                </a:solidFill>
                <a:latin typeface="华文仿宋" panose="02010600040101010101" pitchFamily="2" charset="-122"/>
                <a:ea typeface="华文仿宋" panose="02010600040101010101" pitchFamily="2" charset="-122"/>
              </a:rPr>
              <a:t>实验版课标：以唐诗为例，了解中国古代的文学成就。</a:t>
            </a:r>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r>
              <a:rPr lang="en-US" altLang="zh-CN" sz="2800" dirty="0">
                <a:solidFill>
                  <a:schemeClr val="tx1"/>
                </a:solidFill>
                <a:latin typeface="华文仿宋" panose="02010600040101010101" pitchFamily="2" charset="-122"/>
                <a:ea typeface="华文仿宋" panose="02010600040101010101" pitchFamily="2" charset="-122"/>
              </a:rPr>
              <a:t>2011</a:t>
            </a:r>
            <a:r>
              <a:rPr lang="zh-CN" altLang="en-US" sz="2800" dirty="0">
                <a:solidFill>
                  <a:schemeClr val="tx1"/>
                </a:solidFill>
                <a:latin typeface="华文仿宋" panose="02010600040101010101" pitchFamily="2" charset="-122"/>
                <a:ea typeface="华文仿宋" panose="02010600040101010101" pitchFamily="2" charset="-122"/>
              </a:rPr>
              <a:t>版课标：通过唐诗的盛行，了解盛唐的社会气象。</a:t>
            </a:r>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endParaRPr lang="zh-CN" altLang="en-US" sz="2800" dirty="0">
              <a:solidFill>
                <a:schemeClr val="tx1"/>
              </a:solidFill>
              <a:latin typeface="华文仿宋" panose="02010600040101010101" pitchFamily="2" charset="-122"/>
              <a:ea typeface="华文仿宋" panose="02010600040101010101" pitchFamily="2" charset="-122"/>
            </a:endParaRPr>
          </a:p>
        </p:txBody>
      </p:sp>
      <p:sp>
        <p:nvSpPr>
          <p:cNvPr id="7" name="矩形 6"/>
          <p:cNvSpPr/>
          <p:nvPr/>
        </p:nvSpPr>
        <p:spPr>
          <a:xfrm>
            <a:off x="1488018" y="1040449"/>
            <a:ext cx="5095662" cy="69691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90000"/>
              </a:lnSpc>
              <a:defRPr/>
            </a:pPr>
            <a:r>
              <a:rPr lang="zh-CN" altLang="en-US" sz="2400" b="1" dirty="0" smtClean="0">
                <a:solidFill>
                  <a:schemeClr val="bg1"/>
                </a:solidFill>
                <a:latin typeface="微软雅黑" panose="020B0503020204020204" pitchFamily="34" charset="-122"/>
                <a:ea typeface="微软雅黑" panose="020B0503020204020204" pitchFamily="34" charset="-122"/>
              </a:rPr>
              <a:t>选取</a:t>
            </a:r>
            <a:r>
              <a:rPr lang="zh-CN" altLang="en-US" sz="2400" b="1" dirty="0">
                <a:solidFill>
                  <a:schemeClr val="bg1"/>
                </a:solidFill>
                <a:latin typeface="微软雅黑" panose="020B0503020204020204" pitchFamily="34" charset="-122"/>
                <a:ea typeface="微软雅黑" panose="020B0503020204020204" pitchFamily="34" charset="-122"/>
              </a:rPr>
              <a:t>三维目标中的一维</a:t>
            </a:r>
            <a:r>
              <a:rPr lang="zh-CN" altLang="en-US" sz="2400" b="1" dirty="0" smtClean="0">
                <a:solidFill>
                  <a:schemeClr val="bg1"/>
                </a:solidFill>
                <a:latin typeface="微软雅黑" panose="020B0503020204020204" pitchFamily="34" charset="-122"/>
                <a:ea typeface="微软雅黑" panose="020B0503020204020204" pitchFamily="34" charset="-122"/>
              </a:rPr>
              <a:t>作为切入口</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14"/>
          <p:cNvSpPr>
            <a:spLocks noChangeArrowheads="1"/>
          </p:cNvSpPr>
          <p:nvPr/>
        </p:nvSpPr>
        <p:spPr bwMode="auto">
          <a:xfrm>
            <a:off x="3663950" y="1392238"/>
            <a:ext cx="1006475" cy="3048000"/>
          </a:xfrm>
          <a:prstGeom prst="rect">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6147" name="日期占位符 2"/>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01B617BF-3FC1-4D87-9A10-590AEB5C9F21}" type="datetime1">
              <a:rPr lang="zh-CN" altLang="en-US" smtClean="0">
                <a:solidFill>
                  <a:srgbClr val="898989"/>
                </a:solidFill>
                <a:sym typeface="Calibri" panose="020F0502020204030204" pitchFamily="34" charset="0"/>
              </a:rPr>
            </a:fld>
            <a:endParaRPr lang="zh-CN" altLang="en-US" sz="1800" smtClean="0">
              <a:sym typeface="Calibri" panose="020F0502020204030204" pitchFamily="34" charset="0"/>
            </a:endParaRPr>
          </a:p>
        </p:txBody>
      </p:sp>
      <p:pic>
        <p:nvPicPr>
          <p:cNvPr id="6148" name="Picture 2" descr="http://sc.chinaz.com/Files/pic/pic6/pic246.jpg"/>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63" y="1119188"/>
            <a:ext cx="5183188"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矩形 15"/>
          <p:cNvSpPr>
            <a:spLocks noChangeArrowheads="1"/>
          </p:cNvSpPr>
          <p:nvPr/>
        </p:nvSpPr>
        <p:spPr bwMode="auto">
          <a:xfrm>
            <a:off x="3663950" y="1260475"/>
            <a:ext cx="11953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8000"/>
              </a:lnSpc>
            </a:pPr>
            <a:r>
              <a:rPr lang="zh-CN" altLang="en-US" sz="7200" dirty="0">
                <a:solidFill>
                  <a:schemeClr val="bg1"/>
                </a:solidFill>
                <a:latin typeface="汉真广标" panose="02010609000101010101" pitchFamily="49" charset="-122"/>
                <a:ea typeface="汉真广标" panose="02010609000101010101" pitchFamily="49" charset="-122"/>
                <a:sym typeface="方正正大黑简体" panose="02000000000000000000" pitchFamily="2" charset="-122"/>
              </a:rPr>
              <a:t>瞄准靶</a:t>
            </a:r>
            <a:endParaRPr lang="en-US" altLang="zh-CN" sz="7200" dirty="0">
              <a:solidFill>
                <a:schemeClr val="bg1"/>
              </a:solidFill>
              <a:latin typeface="汉真广标" panose="02010609000101010101" pitchFamily="49" charset="-122"/>
              <a:ea typeface="汉真广标" panose="02010609000101010101" pitchFamily="49" charset="-122"/>
              <a:sym typeface="方正正大黑简体" panose="02000000000000000000" pitchFamily="2" charset="-122"/>
            </a:endParaRPr>
          </a:p>
        </p:txBody>
      </p:sp>
      <p:sp>
        <p:nvSpPr>
          <p:cNvPr id="7" name="内容占位符 2"/>
          <p:cNvSpPr txBox="1"/>
          <p:nvPr/>
        </p:nvSpPr>
        <p:spPr bwMode="auto">
          <a:xfrm>
            <a:off x="4998720" y="600869"/>
            <a:ext cx="719328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a:lnSpc>
                <a:spcPts val="3500"/>
              </a:lnSpc>
              <a:spcBef>
                <a:spcPts val="525"/>
              </a:spcBef>
            </a:pPr>
            <a:r>
              <a:rPr lang="zh-CN" altLang="en-US" b="1" kern="0" dirty="0" smtClean="0">
                <a:latin typeface="微软雅黑" panose="020B0503020204020204" pitchFamily="34" charset="-122"/>
                <a:ea typeface="微软雅黑" panose="020B0503020204020204" pitchFamily="34" charset="-122"/>
              </a:rPr>
              <a:t>核心素养</a:t>
            </a:r>
            <a:r>
              <a:rPr lang="zh-CN" altLang="zh-CN" b="1" kern="0" dirty="0" smtClean="0"/>
              <a:t>是学生在接受相应学段的教育过程中，逐步形成的适应个人终身发展和社会发展需要的</a:t>
            </a:r>
            <a:r>
              <a:rPr lang="zh-CN" altLang="zh-CN" b="1" kern="0" dirty="0" smtClean="0">
                <a:solidFill>
                  <a:srgbClr val="FF0000"/>
                </a:solidFill>
              </a:rPr>
              <a:t>必备品格</a:t>
            </a:r>
            <a:r>
              <a:rPr lang="zh-CN" altLang="zh-CN" b="1" kern="0" dirty="0" smtClean="0"/>
              <a:t>和</a:t>
            </a:r>
            <a:r>
              <a:rPr lang="zh-CN" altLang="zh-CN" b="1" kern="0" dirty="0" smtClean="0">
                <a:solidFill>
                  <a:srgbClr val="FF0000"/>
                </a:solidFill>
              </a:rPr>
              <a:t>关键能力</a:t>
            </a:r>
            <a:r>
              <a:rPr lang="zh-CN" altLang="en-US" kern="0" dirty="0" smtClean="0">
                <a:latin typeface="微软雅黑" panose="020B0503020204020204" pitchFamily="34" charset="-122"/>
                <a:ea typeface="微软雅黑" panose="020B0503020204020204" pitchFamily="34" charset="-122"/>
              </a:rPr>
              <a:t>。</a:t>
            </a:r>
            <a:endParaRPr lang="zh-CN" altLang="en-US" kern="0" dirty="0" smtClean="0"/>
          </a:p>
        </p:txBody>
      </p:sp>
      <p:sp>
        <p:nvSpPr>
          <p:cNvPr id="8" name="内容占位符 2"/>
          <p:cNvSpPr txBox="1"/>
          <p:nvPr/>
        </p:nvSpPr>
        <p:spPr bwMode="auto">
          <a:xfrm>
            <a:off x="4998720" y="2349818"/>
            <a:ext cx="7193280"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i="1">
                <a:solidFill>
                  <a:schemeClr val="tx1"/>
                </a:solidFill>
                <a:latin typeface="Arial" panose="020B0604020202020204" pitchFamily="34" charset="0"/>
                <a:ea typeface="华文细黑" panose="02010600040101010101" pitchFamily="2" charset="-122"/>
              </a:defRPr>
            </a:lvl1pPr>
            <a:lvl2pPr marL="742950" indent="-285750" eaLnBrk="0" hangingPunct="0">
              <a:defRPr b="1" i="1">
                <a:solidFill>
                  <a:schemeClr val="tx1"/>
                </a:solidFill>
                <a:latin typeface="Arial" panose="020B0604020202020204" pitchFamily="34" charset="0"/>
                <a:ea typeface="华文细黑" panose="02010600040101010101" pitchFamily="2" charset="-122"/>
              </a:defRPr>
            </a:lvl2pPr>
            <a:lvl3pPr marL="1143000" indent="-228600" eaLnBrk="0" hangingPunct="0">
              <a:defRPr b="1" i="1">
                <a:solidFill>
                  <a:schemeClr val="tx1"/>
                </a:solidFill>
                <a:latin typeface="Arial" panose="020B0604020202020204" pitchFamily="34" charset="0"/>
                <a:ea typeface="华文细黑" panose="02010600040101010101" pitchFamily="2" charset="-122"/>
              </a:defRPr>
            </a:lvl3pPr>
            <a:lvl4pPr marL="1600200" indent="-228600" eaLnBrk="0" hangingPunct="0">
              <a:defRPr b="1" i="1">
                <a:solidFill>
                  <a:schemeClr val="tx1"/>
                </a:solidFill>
                <a:latin typeface="Arial" panose="020B0604020202020204" pitchFamily="34" charset="0"/>
                <a:ea typeface="华文细黑" panose="02010600040101010101" pitchFamily="2" charset="-122"/>
              </a:defRPr>
            </a:lvl4pPr>
            <a:lvl5pPr marL="2057400" indent="-228600" eaLnBrk="0" hangingPunct="0">
              <a:defRPr b="1"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buFont typeface="Arial" panose="020B0604020202020204" pitchFamily="34" charset="0"/>
              <a:defRPr b="1"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buFont typeface="Arial" panose="020B0604020202020204" pitchFamily="34" charset="0"/>
              <a:defRPr b="1"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buFont typeface="Arial" panose="020B0604020202020204" pitchFamily="34" charset="0"/>
              <a:defRPr b="1"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buFont typeface="Arial" panose="020B0604020202020204" pitchFamily="34" charset="0"/>
              <a:defRPr b="1" i="1">
                <a:solidFill>
                  <a:schemeClr val="tx1"/>
                </a:solidFill>
                <a:latin typeface="Arial" panose="020B0604020202020204" pitchFamily="34" charset="0"/>
                <a:ea typeface="华文细黑" panose="02010600040101010101" pitchFamily="2" charset="-122"/>
              </a:defRPr>
            </a:lvl9pPr>
          </a:lstStyle>
          <a:p>
            <a:pPr>
              <a:spcBef>
                <a:spcPct val="20000"/>
              </a:spcBef>
              <a:buClr>
                <a:srgbClr val="5B8CC1"/>
              </a:buClr>
              <a:buFont typeface="Wingdings" panose="05000000000000000000" pitchFamily="2" charset="2"/>
              <a:buChar char="n"/>
            </a:pPr>
            <a:r>
              <a:rPr lang="zh-CN" altLang="en-US" sz="2400" i="0" dirty="0">
                <a:solidFill>
                  <a:srgbClr val="000000"/>
                </a:solidFill>
              </a:rPr>
              <a:t>核心素养是所有学生应具有的</a:t>
            </a:r>
            <a:r>
              <a:rPr lang="zh-CN" altLang="en-US" sz="2400" i="0" dirty="0">
                <a:solidFill>
                  <a:srgbClr val="FF0000"/>
                </a:solidFill>
              </a:rPr>
              <a:t>最关键、最必要</a:t>
            </a:r>
            <a:r>
              <a:rPr lang="zh-CN" altLang="en-US" sz="2400" i="0" dirty="0">
                <a:solidFill>
                  <a:srgbClr val="000000"/>
                </a:solidFill>
              </a:rPr>
              <a:t>的</a:t>
            </a:r>
            <a:r>
              <a:rPr lang="zh-CN" altLang="en-US" sz="2400" i="0" dirty="0">
                <a:solidFill>
                  <a:srgbClr val="FF0000"/>
                </a:solidFill>
              </a:rPr>
              <a:t>基础</a:t>
            </a:r>
            <a:r>
              <a:rPr lang="zh-CN" altLang="en-US" sz="2400" i="0" dirty="0">
                <a:solidFill>
                  <a:srgbClr val="000000"/>
                </a:solidFill>
              </a:rPr>
              <a:t>素养</a:t>
            </a:r>
            <a:endParaRPr lang="en-US" altLang="zh-CN" sz="2400" i="0" dirty="0">
              <a:solidFill>
                <a:srgbClr val="000000"/>
              </a:solidFill>
            </a:endParaRPr>
          </a:p>
          <a:p>
            <a:pPr>
              <a:spcBef>
                <a:spcPct val="20000"/>
              </a:spcBef>
              <a:buClr>
                <a:srgbClr val="5B8CC1"/>
              </a:buClr>
              <a:buFont typeface="Wingdings" panose="05000000000000000000" pitchFamily="2" charset="2"/>
              <a:buChar char="n"/>
            </a:pPr>
            <a:r>
              <a:rPr lang="zh-CN" altLang="en-US" sz="2400" i="0" dirty="0">
                <a:solidFill>
                  <a:srgbClr val="000000"/>
                </a:solidFill>
              </a:rPr>
              <a:t>核心素养是知识、能力和态度等的</a:t>
            </a:r>
            <a:r>
              <a:rPr lang="zh-CN" altLang="en-US" sz="2400" i="0" dirty="0">
                <a:solidFill>
                  <a:srgbClr val="FF0000"/>
                </a:solidFill>
              </a:rPr>
              <a:t>综合表现</a:t>
            </a:r>
            <a:endParaRPr lang="en-US" altLang="zh-CN" sz="2400" i="0" dirty="0">
              <a:solidFill>
                <a:srgbClr val="FF0000"/>
              </a:solidFill>
            </a:endParaRPr>
          </a:p>
          <a:p>
            <a:pPr>
              <a:spcBef>
                <a:spcPct val="20000"/>
              </a:spcBef>
              <a:buClr>
                <a:srgbClr val="5B8CC1"/>
              </a:buClr>
              <a:buFont typeface="Wingdings" panose="05000000000000000000" pitchFamily="2" charset="2"/>
              <a:buChar char="n"/>
            </a:pPr>
            <a:r>
              <a:rPr lang="zh-CN" altLang="en-US" sz="2400" i="0" dirty="0">
                <a:solidFill>
                  <a:srgbClr val="000000"/>
                </a:solidFill>
              </a:rPr>
              <a:t>核心素养可以</a:t>
            </a:r>
            <a:r>
              <a:rPr lang="zh-CN" altLang="en-US" sz="2400" i="0" dirty="0">
                <a:solidFill>
                  <a:srgbClr val="FF0000"/>
                </a:solidFill>
              </a:rPr>
              <a:t>通过接受教育来形成和发展</a:t>
            </a:r>
            <a:endParaRPr lang="en-US" altLang="zh-CN" sz="2400" i="0" dirty="0">
              <a:solidFill>
                <a:srgbClr val="FF0000"/>
              </a:solidFill>
            </a:endParaRPr>
          </a:p>
          <a:p>
            <a:pPr>
              <a:spcBef>
                <a:spcPct val="20000"/>
              </a:spcBef>
              <a:buClr>
                <a:srgbClr val="5B8CC1"/>
              </a:buClr>
              <a:buFont typeface="Wingdings" panose="05000000000000000000" pitchFamily="2" charset="2"/>
              <a:buChar char="n"/>
            </a:pPr>
            <a:r>
              <a:rPr lang="zh-CN" altLang="en-US" sz="2400" i="0" dirty="0">
                <a:solidFill>
                  <a:srgbClr val="000000"/>
                </a:solidFill>
              </a:rPr>
              <a:t>核心素养具有</a:t>
            </a:r>
            <a:r>
              <a:rPr lang="zh-CN" altLang="en-US" sz="2400" i="0" dirty="0">
                <a:solidFill>
                  <a:srgbClr val="FF0000"/>
                </a:solidFill>
              </a:rPr>
              <a:t>发展连续性和阶段性</a:t>
            </a:r>
            <a:endParaRPr lang="en-US" altLang="zh-CN" sz="2400" i="0" dirty="0">
              <a:solidFill>
                <a:srgbClr val="FF0000"/>
              </a:solidFill>
            </a:endParaRPr>
          </a:p>
          <a:p>
            <a:pPr>
              <a:spcBef>
                <a:spcPct val="20000"/>
              </a:spcBef>
              <a:buClr>
                <a:srgbClr val="5B8CC1"/>
              </a:buClr>
              <a:buFont typeface="Wingdings" panose="05000000000000000000" pitchFamily="2" charset="2"/>
              <a:buChar char="n"/>
            </a:pPr>
            <a:r>
              <a:rPr lang="zh-CN" altLang="en-US" sz="2400" i="0" dirty="0">
                <a:solidFill>
                  <a:srgbClr val="000000"/>
                </a:solidFill>
              </a:rPr>
              <a:t>核心素养兼具</a:t>
            </a:r>
            <a:r>
              <a:rPr lang="zh-CN" altLang="en-US" sz="2400" i="0" dirty="0">
                <a:solidFill>
                  <a:srgbClr val="FF0000"/>
                </a:solidFill>
              </a:rPr>
              <a:t>个人价值</a:t>
            </a:r>
            <a:r>
              <a:rPr lang="zh-CN" altLang="en-US" sz="2400" i="0" dirty="0">
                <a:solidFill>
                  <a:srgbClr val="000000"/>
                </a:solidFill>
              </a:rPr>
              <a:t>和</a:t>
            </a:r>
            <a:r>
              <a:rPr lang="zh-CN" altLang="en-US" sz="2400" i="0" dirty="0">
                <a:solidFill>
                  <a:srgbClr val="FF0000"/>
                </a:solidFill>
              </a:rPr>
              <a:t>社会价值</a:t>
            </a:r>
            <a:endParaRPr lang="en-US" altLang="zh-CN" sz="2400" i="0" dirty="0">
              <a:solidFill>
                <a:srgbClr val="FF0000"/>
              </a:solidFill>
            </a:endParaRPr>
          </a:p>
          <a:p>
            <a:pPr>
              <a:spcBef>
                <a:spcPct val="20000"/>
              </a:spcBef>
              <a:buClr>
                <a:srgbClr val="5B8CC1"/>
              </a:buClr>
              <a:buFont typeface="Wingdings" panose="05000000000000000000" pitchFamily="2" charset="2"/>
              <a:buChar char="n"/>
            </a:pPr>
            <a:r>
              <a:rPr lang="zh-CN" altLang="en-US" sz="2400" i="0" dirty="0">
                <a:solidFill>
                  <a:srgbClr val="000000"/>
                </a:solidFill>
              </a:rPr>
              <a:t>学生发展核心素养是一个</a:t>
            </a:r>
            <a:r>
              <a:rPr lang="zh-CN" altLang="en-US" sz="2400" i="0" dirty="0"/>
              <a:t>体系</a:t>
            </a:r>
            <a:r>
              <a:rPr lang="zh-CN" altLang="en-US" sz="2400" i="0" dirty="0">
                <a:solidFill>
                  <a:srgbClr val="000000"/>
                </a:solidFill>
              </a:rPr>
              <a:t>，其作用具有</a:t>
            </a:r>
            <a:r>
              <a:rPr lang="zh-CN" altLang="en-US" sz="2400" i="0" dirty="0">
                <a:solidFill>
                  <a:srgbClr val="FF0000"/>
                </a:solidFill>
              </a:rPr>
              <a:t>整合性</a:t>
            </a:r>
            <a:endParaRPr lang="zh-CN" altLang="en-US" sz="2400" b="0" i="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 calcmode="lin" valueType="num">
                                      <p:cBhvr additive="base">
                                        <p:cTn id="42"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88017" y="2068197"/>
            <a:ext cx="6925733" cy="644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zh-CN" altLang="en-US" sz="2800" b="1" dirty="0">
                <a:solidFill>
                  <a:schemeClr val="tx1"/>
                </a:solidFill>
                <a:latin typeface="黑体" panose="02010609060101010101" pitchFamily="49" charset="-122"/>
                <a:ea typeface="黑体" panose="02010609060101010101" pitchFamily="49" charset="-122"/>
              </a:rPr>
              <a:t>以“过程与方法”作为核心目标</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62470" name="TextBox 1"/>
          <p:cNvSpPr txBox="1">
            <a:spLocks noChangeArrowheads="1"/>
          </p:cNvSpPr>
          <p:nvPr/>
        </p:nvSpPr>
        <p:spPr bwMode="auto">
          <a:xfrm>
            <a:off x="914400" y="2971801"/>
            <a:ext cx="1050036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hangingPunct="1"/>
            <a:r>
              <a:rPr lang="zh-CN" altLang="en-US" sz="2800" dirty="0">
                <a:solidFill>
                  <a:schemeClr val="tx1"/>
                </a:solidFill>
                <a:latin typeface="华文仿宋" panose="02010600040101010101" pitchFamily="2" charset="-122"/>
                <a:ea typeface="华文仿宋" panose="02010600040101010101" pitchFamily="2" charset="-122"/>
              </a:rPr>
              <a:t>核心目标：通过唐诗了解盛唐社会气象，掌握从诗歌中提炼历史信息的基本方法，感悟开明开放的文化政策对文学艺术发展的促进作用。</a:t>
            </a:r>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a:solidFill>
                  <a:schemeClr val="tx1"/>
                </a:solidFill>
                <a:latin typeface="华文仿宋" panose="02010600040101010101" pitchFamily="2" charset="-122"/>
                <a:ea typeface="华文仿宋" panose="02010600040101010101" pitchFamily="2" charset="-122"/>
              </a:rPr>
              <a:t>一、从唐诗析送别习俗</a:t>
            </a:r>
            <a:endParaRPr lang="zh-CN" altLang="en-US" sz="2800" dirty="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a:solidFill>
                  <a:schemeClr val="tx1"/>
                </a:solidFill>
                <a:latin typeface="华文仿宋" panose="02010600040101010101" pitchFamily="2" charset="-122"/>
                <a:ea typeface="华文仿宋" panose="02010600040101010101" pitchFamily="2" charset="-122"/>
              </a:rPr>
              <a:t>二、从唐诗</a:t>
            </a:r>
            <a:r>
              <a:rPr lang="zh-CN" altLang="en-US" sz="2800" dirty="0" smtClean="0">
                <a:solidFill>
                  <a:schemeClr val="tx1"/>
                </a:solidFill>
                <a:latin typeface="华文仿宋" panose="02010600040101010101" pitchFamily="2" charset="-122"/>
                <a:ea typeface="华文仿宋" panose="02010600040101010101" pitchFamily="2" charset="-122"/>
              </a:rPr>
              <a:t>看诗歌繁盛</a:t>
            </a:r>
            <a:endParaRPr lang="en-US" altLang="zh-CN" sz="2800" dirty="0" smtClean="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smtClean="0">
                <a:solidFill>
                  <a:schemeClr val="tx1"/>
                </a:solidFill>
                <a:latin typeface="华文仿宋" panose="02010600040101010101" pitchFamily="2" charset="-122"/>
                <a:ea typeface="华文仿宋" panose="02010600040101010101" pitchFamily="2" charset="-122"/>
              </a:rPr>
              <a:t>三</a:t>
            </a:r>
            <a:r>
              <a:rPr lang="zh-CN" altLang="en-US" sz="2800" dirty="0">
                <a:solidFill>
                  <a:schemeClr val="tx1"/>
                </a:solidFill>
                <a:latin typeface="华文仿宋" panose="02010600040101010101" pitchFamily="2" charset="-122"/>
                <a:ea typeface="华文仿宋" panose="02010600040101010101" pitchFamily="2" charset="-122"/>
              </a:rPr>
              <a:t>、从唐诗悟社会发展</a:t>
            </a:r>
            <a:endParaRPr lang="zh-CN" altLang="en-US" sz="2800" dirty="0">
              <a:solidFill>
                <a:schemeClr val="tx1"/>
              </a:solidFill>
              <a:latin typeface="华文仿宋" panose="02010600040101010101" pitchFamily="2" charset="-122"/>
              <a:ea typeface="华文仿宋" panose="02010600040101010101" pitchFamily="2" charset="-122"/>
            </a:endParaRPr>
          </a:p>
        </p:txBody>
      </p:sp>
      <p:sp>
        <p:nvSpPr>
          <p:cNvPr id="7" name="矩形 6"/>
          <p:cNvSpPr/>
          <p:nvPr/>
        </p:nvSpPr>
        <p:spPr>
          <a:xfrm>
            <a:off x="1488018" y="1040449"/>
            <a:ext cx="5095662" cy="69691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90000"/>
              </a:lnSpc>
              <a:defRPr/>
            </a:pPr>
            <a:r>
              <a:rPr lang="zh-CN" altLang="en-US" sz="2400" b="1" dirty="0" smtClean="0">
                <a:solidFill>
                  <a:schemeClr val="bg1"/>
                </a:solidFill>
                <a:latin typeface="微软雅黑" panose="020B0503020204020204" pitchFamily="34" charset="-122"/>
                <a:ea typeface="微软雅黑" panose="020B0503020204020204" pitchFamily="34" charset="-122"/>
              </a:rPr>
              <a:t>选取</a:t>
            </a:r>
            <a:r>
              <a:rPr lang="zh-CN" altLang="en-US" sz="2400" b="1" dirty="0">
                <a:solidFill>
                  <a:schemeClr val="bg1"/>
                </a:solidFill>
                <a:latin typeface="微软雅黑" panose="020B0503020204020204" pitchFamily="34" charset="-122"/>
                <a:ea typeface="微软雅黑" panose="020B0503020204020204" pitchFamily="34" charset="-122"/>
              </a:rPr>
              <a:t>三维目标中的一维</a:t>
            </a:r>
            <a:r>
              <a:rPr lang="zh-CN" altLang="en-US" sz="2400" b="1" dirty="0" smtClean="0">
                <a:solidFill>
                  <a:schemeClr val="bg1"/>
                </a:solidFill>
                <a:latin typeface="微软雅黑" panose="020B0503020204020204" pitchFamily="34" charset="-122"/>
                <a:ea typeface="微软雅黑" panose="020B0503020204020204" pitchFamily="34" charset="-122"/>
              </a:rPr>
              <a:t>作为切入口</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88017" y="1889761"/>
            <a:ext cx="6925733" cy="644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zh-CN" altLang="en-US" sz="2800" b="1" dirty="0">
                <a:solidFill>
                  <a:schemeClr val="tx1"/>
                </a:solidFill>
                <a:latin typeface="黑体" panose="02010609060101010101" pitchFamily="49" charset="-122"/>
                <a:ea typeface="黑体" panose="02010609060101010101" pitchFamily="49" charset="-122"/>
              </a:rPr>
              <a:t>以“过程与方法”作为核心目标</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62470" name="TextBox 1"/>
          <p:cNvSpPr txBox="1">
            <a:spLocks noChangeArrowheads="1"/>
          </p:cNvSpPr>
          <p:nvPr/>
        </p:nvSpPr>
        <p:spPr bwMode="auto">
          <a:xfrm>
            <a:off x="716280" y="2834641"/>
            <a:ext cx="1123188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hangingPunct="1"/>
            <a:r>
              <a:rPr lang="zh-CN" altLang="en-US" sz="2800" dirty="0">
                <a:solidFill>
                  <a:schemeClr val="tx1"/>
                </a:solidFill>
                <a:latin typeface="华文仿宋" panose="02010600040101010101" pitchFamily="2" charset="-122"/>
                <a:ea typeface="华文仿宋" panose="02010600040101010101" pitchFamily="2" charset="-122"/>
              </a:rPr>
              <a:t>核心目标：通过唐诗了解盛唐社会气象，掌握从诗歌中提炼历史信息的基本方法，感悟开明开放的文化政策对文学艺术发展的促进作用</a:t>
            </a:r>
            <a:r>
              <a:rPr lang="zh-CN" altLang="en-US" sz="2800" dirty="0" smtClean="0">
                <a:solidFill>
                  <a:schemeClr val="tx1"/>
                </a:solidFill>
                <a:latin typeface="华文仿宋" panose="02010600040101010101" pitchFamily="2" charset="-122"/>
                <a:ea typeface="华文仿宋" panose="02010600040101010101" pitchFamily="2" charset="-122"/>
              </a:rPr>
              <a:t>。</a:t>
            </a:r>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a:solidFill>
                  <a:srgbClr val="C00000"/>
                </a:solidFill>
              </a:rPr>
              <a:t>一、从唐诗析送别</a:t>
            </a:r>
            <a:r>
              <a:rPr lang="zh-CN" altLang="en-US" sz="2800" dirty="0" smtClean="0">
                <a:solidFill>
                  <a:srgbClr val="C00000"/>
                </a:solidFill>
              </a:rPr>
              <a:t>习俗</a:t>
            </a:r>
            <a:endParaRPr lang="en-US" altLang="zh-CN" sz="2800" dirty="0" smtClean="0">
              <a:solidFill>
                <a:srgbClr val="C00000"/>
              </a:solidFill>
            </a:endParaRPr>
          </a:p>
          <a:p>
            <a:pPr eaLnBrk="1" hangingPunct="1"/>
            <a:endParaRPr lang="en-US" altLang="zh-CN" sz="2800" dirty="0" smtClean="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smtClean="0">
                <a:solidFill>
                  <a:schemeClr val="tx1"/>
                </a:solidFill>
                <a:latin typeface="华文仿宋" panose="02010600040101010101" pitchFamily="2" charset="-122"/>
                <a:ea typeface="华文仿宋" panose="02010600040101010101" pitchFamily="2" charset="-122"/>
              </a:rPr>
              <a:t>送别习俗：早晨</a:t>
            </a:r>
            <a:r>
              <a:rPr lang="zh-CN" altLang="en-US" sz="2800" dirty="0">
                <a:solidFill>
                  <a:schemeClr val="tx1"/>
                </a:solidFill>
                <a:latin typeface="华文仿宋" panose="02010600040101010101" pitchFamily="2" charset="-122"/>
                <a:ea typeface="华文仿宋" panose="02010600040101010101" pitchFamily="2" charset="-122"/>
              </a:rPr>
              <a:t>饯行、饮酒饯行、音乐饯行，出行时大多选择乘坐舟楫。学生从这个习俗中，初步感悟到唐朝造船航行技术、酿酒技术、音乐水平、水利交通条件等的发达，并基本掌握从诗歌中提炼历史信息的方法</a:t>
            </a:r>
            <a:r>
              <a:rPr lang="zh-CN" altLang="en-US" sz="2800" dirty="0" smtClean="0">
                <a:solidFill>
                  <a:schemeClr val="tx1"/>
                </a:solidFill>
                <a:latin typeface="华文仿宋" panose="02010600040101010101" pitchFamily="2" charset="-122"/>
                <a:ea typeface="华文仿宋" panose="02010600040101010101" pitchFamily="2" charset="-122"/>
              </a:rPr>
              <a:t>。</a:t>
            </a:r>
            <a:endParaRPr lang="zh-CN" altLang="en-US" sz="2800" dirty="0">
              <a:solidFill>
                <a:schemeClr val="tx1"/>
              </a:solidFill>
              <a:latin typeface="华文仿宋" panose="02010600040101010101" pitchFamily="2" charset="-122"/>
              <a:ea typeface="华文仿宋" panose="02010600040101010101" pitchFamily="2" charset="-122"/>
            </a:endParaRPr>
          </a:p>
        </p:txBody>
      </p:sp>
      <p:sp>
        <p:nvSpPr>
          <p:cNvPr id="7" name="矩形 6"/>
          <p:cNvSpPr/>
          <p:nvPr/>
        </p:nvSpPr>
        <p:spPr>
          <a:xfrm>
            <a:off x="1488018" y="1040449"/>
            <a:ext cx="5095662" cy="69691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90000"/>
              </a:lnSpc>
              <a:defRPr/>
            </a:pPr>
            <a:r>
              <a:rPr lang="zh-CN" altLang="en-US" sz="2400" b="1" dirty="0" smtClean="0">
                <a:solidFill>
                  <a:schemeClr val="bg1"/>
                </a:solidFill>
                <a:latin typeface="微软雅黑" panose="020B0503020204020204" pitchFamily="34" charset="-122"/>
                <a:ea typeface="微软雅黑" panose="020B0503020204020204" pitchFamily="34" charset="-122"/>
              </a:rPr>
              <a:t>选取</a:t>
            </a:r>
            <a:r>
              <a:rPr lang="zh-CN" altLang="en-US" sz="2400" b="1" dirty="0">
                <a:solidFill>
                  <a:schemeClr val="bg1"/>
                </a:solidFill>
                <a:latin typeface="微软雅黑" panose="020B0503020204020204" pitchFamily="34" charset="-122"/>
                <a:ea typeface="微软雅黑" panose="020B0503020204020204" pitchFamily="34" charset="-122"/>
              </a:rPr>
              <a:t>三维目标中的一维</a:t>
            </a:r>
            <a:r>
              <a:rPr lang="zh-CN" altLang="en-US" sz="2400" b="1" dirty="0" smtClean="0">
                <a:solidFill>
                  <a:schemeClr val="bg1"/>
                </a:solidFill>
                <a:latin typeface="微软雅黑" panose="020B0503020204020204" pitchFamily="34" charset="-122"/>
                <a:ea typeface="微软雅黑" panose="020B0503020204020204" pitchFamily="34" charset="-122"/>
              </a:rPr>
              <a:t>作为切入口</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88017" y="1889761"/>
            <a:ext cx="6925733" cy="644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zh-CN" altLang="en-US" sz="2800" b="1" dirty="0">
                <a:solidFill>
                  <a:schemeClr val="tx1"/>
                </a:solidFill>
                <a:latin typeface="黑体" panose="02010609060101010101" pitchFamily="49" charset="-122"/>
                <a:ea typeface="黑体" panose="02010609060101010101" pitchFamily="49" charset="-122"/>
              </a:rPr>
              <a:t>以“过程与方法”作为核心目标</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62470" name="TextBox 1"/>
          <p:cNvSpPr txBox="1">
            <a:spLocks noChangeArrowheads="1"/>
          </p:cNvSpPr>
          <p:nvPr/>
        </p:nvSpPr>
        <p:spPr bwMode="auto">
          <a:xfrm>
            <a:off x="716280" y="2834641"/>
            <a:ext cx="1123188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hangingPunct="1"/>
            <a:r>
              <a:rPr lang="zh-CN" altLang="en-US" sz="2800" dirty="0">
                <a:solidFill>
                  <a:schemeClr val="tx1"/>
                </a:solidFill>
                <a:latin typeface="华文仿宋" panose="02010600040101010101" pitchFamily="2" charset="-122"/>
                <a:ea typeface="华文仿宋" panose="02010600040101010101" pitchFamily="2" charset="-122"/>
              </a:rPr>
              <a:t>核心目标：通过唐诗了解盛唐社会气象，掌握从诗歌中提炼历史信息的基本方法，感悟开明开放的文化政策对文学艺术发展的促进作用</a:t>
            </a:r>
            <a:r>
              <a:rPr lang="zh-CN" altLang="en-US" sz="2800" dirty="0" smtClean="0">
                <a:solidFill>
                  <a:schemeClr val="tx1"/>
                </a:solidFill>
                <a:latin typeface="华文仿宋" panose="02010600040101010101" pitchFamily="2" charset="-122"/>
                <a:ea typeface="华文仿宋" panose="02010600040101010101" pitchFamily="2" charset="-122"/>
              </a:rPr>
              <a:t>。</a:t>
            </a:r>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a:solidFill>
                  <a:srgbClr val="C00000"/>
                </a:solidFill>
              </a:rPr>
              <a:t>二、从唐诗看诗歌繁盛</a:t>
            </a:r>
            <a:endParaRPr lang="zh-CN" altLang="en-US" sz="2800" dirty="0">
              <a:solidFill>
                <a:srgbClr val="C00000"/>
              </a:solidFill>
            </a:endParaRPr>
          </a:p>
          <a:p>
            <a:pPr eaLnBrk="1" hangingPunct="1"/>
            <a:endParaRPr lang="en-US" altLang="zh-CN" sz="2800" dirty="0" smtClean="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smtClean="0">
                <a:solidFill>
                  <a:schemeClr val="tx1"/>
                </a:solidFill>
                <a:latin typeface="华文仿宋" panose="02010600040101010101" pitchFamily="2" charset="-122"/>
                <a:ea typeface="华文仿宋" panose="02010600040101010101" pitchFamily="2" charset="-122"/>
              </a:rPr>
              <a:t>唐诗</a:t>
            </a:r>
            <a:r>
              <a:rPr lang="zh-CN" altLang="en-US" sz="2800" dirty="0">
                <a:solidFill>
                  <a:schemeClr val="tx1"/>
                </a:solidFill>
                <a:latin typeface="华文仿宋" panose="02010600040101010101" pitchFamily="2" charset="-122"/>
                <a:ea typeface="华文仿宋" panose="02010600040101010101" pitchFamily="2" charset="-122"/>
              </a:rPr>
              <a:t>繁盛的表现：诗人众多、题材丰富、风格各异、文学价值与史学价值</a:t>
            </a:r>
            <a:r>
              <a:rPr lang="zh-CN" altLang="en-US" sz="2800" dirty="0" smtClean="0">
                <a:solidFill>
                  <a:schemeClr val="tx1"/>
                </a:solidFill>
                <a:latin typeface="华文仿宋" panose="02010600040101010101" pitchFamily="2" charset="-122"/>
                <a:ea typeface="华文仿宋" panose="02010600040101010101" pitchFamily="2" charset="-122"/>
              </a:rPr>
              <a:t>高</a:t>
            </a:r>
            <a:endParaRPr lang="en-US" altLang="zh-CN" sz="2800" dirty="0" smtClean="0">
              <a:solidFill>
                <a:schemeClr val="tx1"/>
              </a:solidFill>
              <a:latin typeface="华文仿宋" panose="02010600040101010101" pitchFamily="2" charset="-122"/>
              <a:ea typeface="华文仿宋" panose="02010600040101010101" pitchFamily="2" charset="-122"/>
            </a:endParaRPr>
          </a:p>
          <a:p>
            <a:pPr eaLnBrk="1" hangingPunct="1"/>
            <a:endParaRPr lang="zh-CN" altLang="en-US" sz="2800" dirty="0">
              <a:solidFill>
                <a:schemeClr val="tx1"/>
              </a:solidFill>
              <a:latin typeface="华文仿宋" panose="02010600040101010101" pitchFamily="2" charset="-122"/>
              <a:ea typeface="华文仿宋" panose="02010600040101010101" pitchFamily="2" charset="-122"/>
            </a:endParaRPr>
          </a:p>
        </p:txBody>
      </p:sp>
      <p:sp>
        <p:nvSpPr>
          <p:cNvPr id="7" name="矩形 6"/>
          <p:cNvSpPr/>
          <p:nvPr/>
        </p:nvSpPr>
        <p:spPr>
          <a:xfrm>
            <a:off x="1488018" y="1040449"/>
            <a:ext cx="5095662" cy="69691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90000"/>
              </a:lnSpc>
              <a:defRPr/>
            </a:pPr>
            <a:r>
              <a:rPr lang="zh-CN" altLang="en-US" sz="2400" b="1" dirty="0" smtClean="0">
                <a:solidFill>
                  <a:schemeClr val="bg1"/>
                </a:solidFill>
                <a:latin typeface="微软雅黑" panose="020B0503020204020204" pitchFamily="34" charset="-122"/>
                <a:ea typeface="微软雅黑" panose="020B0503020204020204" pitchFamily="34" charset="-122"/>
              </a:rPr>
              <a:t>选取</a:t>
            </a:r>
            <a:r>
              <a:rPr lang="zh-CN" altLang="en-US" sz="2400" b="1" dirty="0">
                <a:solidFill>
                  <a:schemeClr val="bg1"/>
                </a:solidFill>
                <a:latin typeface="微软雅黑" panose="020B0503020204020204" pitchFamily="34" charset="-122"/>
                <a:ea typeface="微软雅黑" panose="020B0503020204020204" pitchFamily="34" charset="-122"/>
              </a:rPr>
              <a:t>三维目标中的一维</a:t>
            </a:r>
            <a:r>
              <a:rPr lang="zh-CN" altLang="en-US" sz="2400" b="1" dirty="0" smtClean="0">
                <a:solidFill>
                  <a:schemeClr val="bg1"/>
                </a:solidFill>
                <a:latin typeface="微软雅黑" panose="020B0503020204020204" pitchFamily="34" charset="-122"/>
                <a:ea typeface="微软雅黑" panose="020B0503020204020204" pitchFamily="34" charset="-122"/>
              </a:rPr>
              <a:t>作为切入口</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88017" y="1889761"/>
            <a:ext cx="6925733" cy="644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zh-CN" altLang="en-US" sz="2800" b="1" dirty="0">
                <a:solidFill>
                  <a:schemeClr val="tx1"/>
                </a:solidFill>
                <a:latin typeface="黑体" panose="02010609060101010101" pitchFamily="49" charset="-122"/>
                <a:ea typeface="黑体" panose="02010609060101010101" pitchFamily="49" charset="-122"/>
              </a:rPr>
              <a:t>以“过程与方法”作为核心目标</a:t>
            </a:r>
            <a:endParaRPr lang="zh-CN" altLang="en-US" sz="2800" b="1" dirty="0">
              <a:solidFill>
                <a:schemeClr val="tx1"/>
              </a:solidFill>
              <a:latin typeface="黑体" panose="02010609060101010101" pitchFamily="49" charset="-122"/>
              <a:ea typeface="黑体" panose="02010609060101010101" pitchFamily="49" charset="-122"/>
            </a:endParaRPr>
          </a:p>
        </p:txBody>
      </p:sp>
      <p:sp>
        <p:nvSpPr>
          <p:cNvPr id="62470" name="TextBox 1"/>
          <p:cNvSpPr txBox="1">
            <a:spLocks noChangeArrowheads="1"/>
          </p:cNvSpPr>
          <p:nvPr/>
        </p:nvSpPr>
        <p:spPr bwMode="auto">
          <a:xfrm>
            <a:off x="563880" y="2834641"/>
            <a:ext cx="1123188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hangingPunct="1"/>
            <a:r>
              <a:rPr lang="zh-CN" altLang="en-US" sz="2800" dirty="0">
                <a:solidFill>
                  <a:schemeClr val="tx1"/>
                </a:solidFill>
                <a:latin typeface="华文仿宋" panose="02010600040101010101" pitchFamily="2" charset="-122"/>
                <a:ea typeface="华文仿宋" panose="02010600040101010101" pitchFamily="2" charset="-122"/>
              </a:rPr>
              <a:t>核心目标：通过唐诗了解盛唐社会气象，掌握从诗歌中提炼历史信息的基本方法，感悟开明开放的文化政策对文学艺术发展的促进作用</a:t>
            </a:r>
            <a:r>
              <a:rPr lang="zh-CN" altLang="en-US" sz="2800" dirty="0" smtClean="0">
                <a:solidFill>
                  <a:schemeClr val="tx1"/>
                </a:solidFill>
                <a:latin typeface="华文仿宋" panose="02010600040101010101" pitchFamily="2" charset="-122"/>
                <a:ea typeface="华文仿宋" panose="02010600040101010101" pitchFamily="2" charset="-122"/>
              </a:rPr>
              <a:t>。</a:t>
            </a:r>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smtClean="0">
                <a:solidFill>
                  <a:srgbClr val="C00000"/>
                </a:solidFill>
              </a:rPr>
              <a:t>三、从</a:t>
            </a:r>
            <a:r>
              <a:rPr lang="zh-CN" altLang="en-US" sz="2800" dirty="0">
                <a:solidFill>
                  <a:srgbClr val="C00000"/>
                </a:solidFill>
              </a:rPr>
              <a:t>唐诗悟社会</a:t>
            </a:r>
            <a:r>
              <a:rPr lang="zh-CN" altLang="en-US" sz="2800" dirty="0" smtClean="0">
                <a:solidFill>
                  <a:srgbClr val="C00000"/>
                </a:solidFill>
              </a:rPr>
              <a:t>发展</a:t>
            </a:r>
            <a:endParaRPr lang="en-US" altLang="zh-CN" sz="2800" dirty="0" smtClean="0">
              <a:solidFill>
                <a:schemeClr val="tx1"/>
              </a:solidFill>
              <a:latin typeface="华文仿宋" panose="02010600040101010101" pitchFamily="2" charset="-122"/>
              <a:ea typeface="华文仿宋" panose="02010600040101010101" pitchFamily="2" charset="-122"/>
            </a:endParaRPr>
          </a:p>
          <a:p>
            <a:pPr eaLnBrk="1" hangingPunct="1"/>
            <a:endParaRPr lang="en-US" altLang="zh-CN" sz="2800" dirty="0">
              <a:solidFill>
                <a:schemeClr val="tx1"/>
              </a:solidFill>
              <a:latin typeface="华文仿宋" panose="02010600040101010101" pitchFamily="2" charset="-122"/>
              <a:ea typeface="华文仿宋" panose="02010600040101010101" pitchFamily="2" charset="-122"/>
            </a:endParaRPr>
          </a:p>
          <a:p>
            <a:pPr eaLnBrk="1" hangingPunct="1"/>
            <a:r>
              <a:rPr lang="zh-CN" altLang="en-US" sz="2800" dirty="0" smtClean="0">
                <a:solidFill>
                  <a:schemeClr val="tx1"/>
                </a:solidFill>
                <a:latin typeface="华文仿宋" panose="02010600040101010101" pitchFamily="2" charset="-122"/>
                <a:ea typeface="华文仿宋" panose="02010600040101010101" pitchFamily="2" charset="-122"/>
              </a:rPr>
              <a:t>唐朝社会的发展：</a:t>
            </a:r>
            <a:r>
              <a:rPr lang="zh-CN" altLang="en-US" sz="2800" dirty="0">
                <a:solidFill>
                  <a:schemeClr val="tx1"/>
                </a:solidFill>
                <a:latin typeface="华文仿宋" panose="02010600040101010101" pitchFamily="2" charset="-122"/>
                <a:ea typeface="华文仿宋" panose="02010600040101010101" pitchFamily="2" charset="-122"/>
              </a:rPr>
              <a:t>从科举制度，从博大开放、兼收并蓄的社会风气，从胡汉交融、中西贯通的社会风尚，从充实的物质文化，从开明的文化政策，从统治者的喜好</a:t>
            </a:r>
            <a:r>
              <a:rPr lang="zh-CN" altLang="en-US" sz="2800" dirty="0" smtClean="0">
                <a:solidFill>
                  <a:schemeClr val="tx1"/>
                </a:solidFill>
                <a:latin typeface="华文仿宋" panose="02010600040101010101" pitchFamily="2" charset="-122"/>
                <a:ea typeface="华文仿宋" panose="02010600040101010101" pitchFamily="2" charset="-122"/>
              </a:rPr>
              <a:t>等。</a:t>
            </a:r>
            <a:endParaRPr lang="zh-CN" altLang="en-US" sz="2800" dirty="0">
              <a:solidFill>
                <a:schemeClr val="tx1"/>
              </a:solidFill>
              <a:latin typeface="华文仿宋" panose="02010600040101010101" pitchFamily="2" charset="-122"/>
              <a:ea typeface="华文仿宋" panose="02010600040101010101" pitchFamily="2" charset="-122"/>
            </a:endParaRPr>
          </a:p>
        </p:txBody>
      </p:sp>
      <p:sp>
        <p:nvSpPr>
          <p:cNvPr id="7" name="矩形 6"/>
          <p:cNvSpPr/>
          <p:nvPr/>
        </p:nvSpPr>
        <p:spPr>
          <a:xfrm>
            <a:off x="1488018" y="1040449"/>
            <a:ext cx="5095662" cy="69691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90000"/>
              </a:lnSpc>
              <a:defRPr/>
            </a:pPr>
            <a:r>
              <a:rPr lang="zh-CN" altLang="en-US" sz="2400" b="1" dirty="0" smtClean="0">
                <a:solidFill>
                  <a:schemeClr val="bg1"/>
                </a:solidFill>
                <a:latin typeface="微软雅黑" panose="020B0503020204020204" pitchFamily="34" charset="-122"/>
                <a:ea typeface="微软雅黑" panose="020B0503020204020204" pitchFamily="34" charset="-122"/>
              </a:rPr>
              <a:t>选取</a:t>
            </a:r>
            <a:r>
              <a:rPr lang="zh-CN" altLang="en-US" sz="2400" b="1" dirty="0">
                <a:solidFill>
                  <a:schemeClr val="bg1"/>
                </a:solidFill>
                <a:latin typeface="微软雅黑" panose="020B0503020204020204" pitchFamily="34" charset="-122"/>
                <a:ea typeface="微软雅黑" panose="020B0503020204020204" pitchFamily="34" charset="-122"/>
              </a:rPr>
              <a:t>三维目标中的一维</a:t>
            </a:r>
            <a:r>
              <a:rPr lang="zh-CN" altLang="en-US" sz="2400" b="1" dirty="0" smtClean="0">
                <a:solidFill>
                  <a:schemeClr val="bg1"/>
                </a:solidFill>
                <a:latin typeface="微软雅黑" panose="020B0503020204020204" pitchFamily="34" charset="-122"/>
                <a:ea typeface="微软雅黑" panose="020B0503020204020204" pitchFamily="34" charset="-122"/>
              </a:rPr>
              <a:t>作为切入口</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5" descr="wps_clip_image-764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34400" y="2743201"/>
            <a:ext cx="18288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4" name="Picture 6" descr="wps_clip_image-323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90801"/>
            <a:ext cx="18288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7" descr="wps_clip_image-108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24138"/>
            <a:ext cx="213360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8" descr="C:\Users\hp\AppData\Local\Temp\ksohtml\wps_clip_image-23492.pn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638801" y="2740026"/>
            <a:ext cx="2900363"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6197" name="Group 9"/>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Tx/>
                <a:buNone/>
                <a:defRPr/>
              </a:pPr>
              <a:r>
                <a:rPr lang="zh-CN" altLang="en-US" sz="2800">
                  <a:solidFill>
                    <a:schemeClr val="bg1"/>
                  </a:solidFill>
                  <a:latin typeface="微软雅黑" panose="020B0503020204020204" pitchFamily="34" charset="-122"/>
                  <a:ea typeface="微软雅黑" panose="020B0503020204020204" pitchFamily="34" charset="-122"/>
                </a:rPr>
                <a:t>案例：外国人眼中的孔子</a:t>
              </a:r>
              <a:endParaRPr lang="zh-CN" altLang="en-US" sz="280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6"/>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136200" name="Picture 8" descr="eyesigh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Grp="1" noChangeArrowheads="1"/>
          </p:cNvSpPr>
          <p:nvPr>
            <p:ph idx="1"/>
          </p:nvPr>
        </p:nvSpPr>
        <p:spPr>
          <a:xfrm>
            <a:off x="2057400" y="2438400"/>
            <a:ext cx="8229600" cy="1905000"/>
          </a:xfrm>
        </p:spPr>
        <p:txBody>
          <a:bodyPr/>
          <a:lstStyle/>
          <a:p>
            <a:pPr eaLnBrk="1" hangingPunct="1"/>
            <a:r>
              <a:rPr lang="zh-CN" altLang="en-US" b="1" smtClean="0"/>
              <a:t>核心目标：</a:t>
            </a:r>
            <a:endParaRPr lang="zh-CN" altLang="en-US" b="1" smtClean="0"/>
          </a:p>
          <a:p>
            <a:pPr eaLnBrk="1" hangingPunct="1"/>
            <a:r>
              <a:rPr lang="zh-CN" altLang="en-US" b="1" smtClean="0"/>
              <a:t>通过观察历史细节，学习“一份材料说一分话”的证据意识，培养思辨质疑精神。</a:t>
            </a:r>
            <a:endParaRPr lang="zh-CN" altLang="en-US" b="1" smtClean="0"/>
          </a:p>
          <a:p>
            <a:pPr eaLnBrk="1" hangingPunct="1"/>
            <a:endParaRPr lang="zh-CN" altLang="en-US" b="1" smtClean="0"/>
          </a:p>
          <a:p>
            <a:pPr eaLnBrk="1" hangingPunct="1"/>
            <a:endParaRPr lang="en-US" altLang="zh-CN" b="1" smtClean="0"/>
          </a:p>
        </p:txBody>
      </p:sp>
      <p:grpSp>
        <p:nvGrpSpPr>
          <p:cNvPr id="137218" name="Group 4"/>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Tx/>
                <a:buNone/>
                <a:defRPr/>
              </a:pPr>
              <a:r>
                <a:rPr lang="zh-CN" altLang="en-US" sz="2800">
                  <a:solidFill>
                    <a:schemeClr val="bg1"/>
                  </a:solidFill>
                  <a:latin typeface="微软雅黑" panose="020B0503020204020204" pitchFamily="34" charset="-122"/>
                  <a:ea typeface="微软雅黑" panose="020B0503020204020204" pitchFamily="34" charset="-122"/>
                </a:rPr>
                <a:t>案例：外国人眼中的孔子</a:t>
              </a:r>
              <a:endParaRPr lang="zh-CN" altLang="en-US" sz="280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137221"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3"/>
          <p:cNvSpPr>
            <a:spLocks noGrp="1" noChangeArrowheads="1"/>
          </p:cNvSpPr>
          <p:nvPr>
            <p:ph idx="1"/>
          </p:nvPr>
        </p:nvSpPr>
        <p:spPr>
          <a:xfrm>
            <a:off x="1981200" y="1600200"/>
            <a:ext cx="8229600" cy="5029200"/>
          </a:xfrm>
        </p:spPr>
        <p:txBody>
          <a:bodyPr/>
          <a:lstStyle/>
          <a:p>
            <a:pPr eaLnBrk="1" hangingPunct="1">
              <a:lnSpc>
                <a:spcPct val="80000"/>
              </a:lnSpc>
            </a:pPr>
            <a:r>
              <a:rPr lang="zh-CN" altLang="en-US" sz="2400" b="1"/>
              <a:t>师：观察下图的四张图片，你认为是同一个人吗？是中国人还是外国人？</a:t>
            </a:r>
            <a:endParaRPr lang="zh-CN" altLang="en-US" sz="2400" b="1"/>
          </a:p>
          <a:p>
            <a:pPr eaLnBrk="1" hangingPunct="1">
              <a:lnSpc>
                <a:spcPct val="80000"/>
              </a:lnSpc>
            </a:pPr>
            <a:r>
              <a:rPr lang="zh-CN" altLang="en-US" sz="2400" b="1"/>
              <a:t>生：七嘴八舌开始议论。</a:t>
            </a:r>
            <a:endParaRPr lang="zh-CN" altLang="en-US" sz="2400" b="1"/>
          </a:p>
          <a:p>
            <a:pPr eaLnBrk="1" hangingPunct="1">
              <a:lnSpc>
                <a:spcPct val="80000"/>
              </a:lnSpc>
            </a:pPr>
            <a:r>
              <a:rPr lang="zh-CN" altLang="en-US" sz="2400" b="1"/>
              <a:t>师：这四张图片是同一个人，而且是一位中国人，你猜他是谁？</a:t>
            </a:r>
            <a:endParaRPr lang="zh-CN" altLang="en-US" sz="2400" b="1"/>
          </a:p>
          <a:p>
            <a:pPr eaLnBrk="1" hangingPunct="1">
              <a:lnSpc>
                <a:spcPct val="80000"/>
              </a:lnSpc>
            </a:pPr>
            <a:r>
              <a:rPr lang="zh-CN" altLang="en-US" sz="2400" b="1"/>
              <a:t>生：非常诧异，再度七嘴八舌议论。</a:t>
            </a:r>
            <a:endParaRPr lang="zh-CN" altLang="en-US" sz="2400" b="1"/>
          </a:p>
          <a:p>
            <a:pPr eaLnBrk="1" hangingPunct="1">
              <a:lnSpc>
                <a:spcPct val="80000"/>
              </a:lnSpc>
            </a:pPr>
            <a:r>
              <a:rPr lang="zh-CN" altLang="en-US" sz="2400" b="1"/>
              <a:t>师</a:t>
            </a:r>
            <a:r>
              <a:rPr lang="en-US" altLang="zh-CN" sz="2400" b="1"/>
              <a:t>:</a:t>
            </a:r>
            <a:r>
              <a:rPr lang="zh-CN" altLang="en-US" sz="2400" b="1"/>
              <a:t>为什么你们推测的都是皇帝呢？你留意到了人物的什么特征？</a:t>
            </a:r>
            <a:endParaRPr lang="zh-CN" altLang="en-US" sz="2400" b="1"/>
          </a:p>
          <a:p>
            <a:pPr eaLnBrk="1" hangingPunct="1">
              <a:lnSpc>
                <a:spcPct val="80000"/>
              </a:lnSpc>
            </a:pPr>
            <a:r>
              <a:rPr lang="zh-CN" altLang="en-US" sz="2400" b="1"/>
              <a:t>生：因为他们都戴着帽子，穿长袍，而且其中一幅戴的是皇冠。</a:t>
            </a:r>
            <a:endParaRPr lang="zh-CN" altLang="en-US" sz="2400" b="1"/>
          </a:p>
          <a:p>
            <a:pPr eaLnBrk="1" hangingPunct="1">
              <a:lnSpc>
                <a:spcPct val="80000"/>
              </a:lnSpc>
            </a:pPr>
            <a:r>
              <a:rPr lang="zh-CN" altLang="en-US" sz="2400" b="1"/>
              <a:t>师：同学们观察得很仔细，但是会不会发觉这些人跟你们电视上看到的皇帝不是很像？</a:t>
            </a:r>
            <a:endParaRPr lang="zh-CN" altLang="en-US" sz="2400" b="1"/>
          </a:p>
          <a:p>
            <a:pPr eaLnBrk="1" hangingPunct="1">
              <a:lnSpc>
                <a:spcPct val="80000"/>
              </a:lnSpc>
            </a:pPr>
            <a:r>
              <a:rPr lang="zh-CN" altLang="en-US" sz="2400" b="1"/>
              <a:t>生：纷纷点头表示赞同。</a:t>
            </a:r>
            <a:endParaRPr lang="zh-CN" altLang="en-US" sz="2400" b="1"/>
          </a:p>
          <a:p>
            <a:pPr eaLnBrk="1" hangingPunct="1">
              <a:lnSpc>
                <a:spcPct val="80000"/>
              </a:lnSpc>
            </a:pPr>
            <a:r>
              <a:rPr lang="zh-CN" altLang="en-US" sz="2400" b="1"/>
              <a:t>师：但这个人不是任何一个皇帝，他是外国人眼中的孔子！</a:t>
            </a:r>
            <a:endParaRPr lang="zh-CN" altLang="en-US" sz="2400" b="1"/>
          </a:p>
        </p:txBody>
      </p:sp>
      <p:grpSp>
        <p:nvGrpSpPr>
          <p:cNvPr id="138242" name="Group 4"/>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Tx/>
                <a:buNone/>
                <a:defRPr/>
              </a:pPr>
              <a:r>
                <a:rPr lang="zh-CN" altLang="en-US" sz="2800">
                  <a:solidFill>
                    <a:schemeClr val="bg1"/>
                  </a:solidFill>
                  <a:latin typeface="微软雅黑" panose="020B0503020204020204" pitchFamily="34" charset="-122"/>
                  <a:ea typeface="微软雅黑" panose="020B0503020204020204" pitchFamily="34" charset="-122"/>
                </a:rPr>
                <a:t>案例：外国人眼中的孔子</a:t>
              </a:r>
              <a:endParaRPr lang="zh-CN" altLang="en-US" sz="280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138245"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idx="1"/>
          </p:nvPr>
        </p:nvSpPr>
        <p:spPr>
          <a:xfrm>
            <a:off x="1981200" y="1600200"/>
            <a:ext cx="8229600" cy="4876800"/>
          </a:xfrm>
        </p:spPr>
        <p:txBody>
          <a:bodyPr/>
          <a:lstStyle/>
          <a:p>
            <a:pPr eaLnBrk="1" hangingPunct="1">
              <a:lnSpc>
                <a:spcPct val="80000"/>
              </a:lnSpc>
            </a:pPr>
            <a:r>
              <a:rPr lang="zh-CN" altLang="en-US" sz="2400" b="1"/>
              <a:t>生：全场诧异，质疑孔子怎么会是这样的呢？</a:t>
            </a:r>
            <a:endParaRPr lang="zh-CN" altLang="en-US" sz="2400" b="1"/>
          </a:p>
          <a:p>
            <a:pPr eaLnBrk="1" hangingPunct="1">
              <a:lnSpc>
                <a:spcPct val="80000"/>
              </a:lnSpc>
            </a:pPr>
            <a:r>
              <a:rPr lang="zh-CN" altLang="en-US" sz="2400" b="1"/>
              <a:t>师：引导学生再度留意图中的细节，为什么外国人眼中的孔子是长这个样子呢？</a:t>
            </a:r>
            <a:endParaRPr lang="zh-CN" altLang="en-US" sz="2400" b="1"/>
          </a:p>
          <a:p>
            <a:pPr eaLnBrk="1" hangingPunct="1">
              <a:lnSpc>
                <a:spcPct val="80000"/>
              </a:lnSpc>
            </a:pPr>
            <a:r>
              <a:rPr lang="zh-CN" altLang="en-US" sz="2400" b="1"/>
              <a:t>生：再度议论，有学生说这是因为他们没见过孔子，他们没来过中国，有学生说外国人不熟悉中国的文化，还有说这个孔子是他们想象出来的！</a:t>
            </a:r>
            <a:endParaRPr lang="zh-CN" altLang="en-US" sz="2400" b="1"/>
          </a:p>
          <a:p>
            <a:pPr eaLnBrk="1" hangingPunct="1">
              <a:lnSpc>
                <a:spcPct val="80000"/>
              </a:lnSpc>
            </a:pPr>
            <a:r>
              <a:rPr lang="zh-CN" altLang="en-US" sz="2400" b="1"/>
              <a:t>师：你们见过孔子吗？你们就真的知道孔子长什么样吗？（学生表示不知道），如果每个人都画一下自己想象中的孔子，会一样吗？这说明了什么问题？</a:t>
            </a:r>
            <a:endParaRPr lang="zh-CN" altLang="en-US" sz="2400" b="1"/>
          </a:p>
          <a:p>
            <a:pPr eaLnBrk="1" hangingPunct="1">
              <a:lnSpc>
                <a:spcPct val="80000"/>
              </a:lnSpc>
            </a:pPr>
            <a:r>
              <a:rPr lang="zh-CN" altLang="en-US" sz="2400" b="1"/>
              <a:t>生：肯定不一样，每个人画的孔子都不一样。</a:t>
            </a:r>
            <a:endParaRPr lang="zh-CN" altLang="en-US" sz="2400" b="1"/>
          </a:p>
          <a:p>
            <a:pPr eaLnBrk="1" hangingPunct="1">
              <a:lnSpc>
                <a:spcPct val="80000"/>
              </a:lnSpc>
            </a:pPr>
            <a:r>
              <a:rPr lang="zh-CN" altLang="en-US" sz="2400" b="1"/>
              <a:t>师：真实的孔子只有一个，古代没有照片，我们每个人对孔子的想象和解释都带上了自己熟悉的烙印。历史真相只有一个，但解释历史可能有很多种，历史学家所能做的是尽力地靠近真相。</a:t>
            </a:r>
            <a:endParaRPr lang="zh-CN" altLang="en-US" sz="2400" b="1"/>
          </a:p>
        </p:txBody>
      </p:sp>
      <p:grpSp>
        <p:nvGrpSpPr>
          <p:cNvPr id="139266" name="Group 3"/>
          <p:cNvGrpSpPr/>
          <p:nvPr/>
        </p:nvGrpSpPr>
        <p:grpSpPr bwMode="auto">
          <a:xfrm>
            <a:off x="2209800" y="533400"/>
            <a:ext cx="70104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Tx/>
                <a:buNone/>
                <a:defRPr/>
              </a:pPr>
              <a:r>
                <a:rPr lang="zh-CN" altLang="en-US" sz="2800">
                  <a:solidFill>
                    <a:schemeClr val="bg1"/>
                  </a:solidFill>
                  <a:latin typeface="微软雅黑" panose="020B0503020204020204" pitchFamily="34" charset="-122"/>
                  <a:ea typeface="微软雅黑" panose="020B0503020204020204" pitchFamily="34" charset="-122"/>
                </a:rPr>
                <a:t>案例：外国人眼中的孔子</a:t>
              </a:r>
              <a:endParaRPr lang="zh-CN" altLang="en-US" sz="280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139269" name="Picture 8" descr="eyes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1825625"/>
            <a:ext cx="10515600" cy="2346325"/>
          </a:xfrm>
        </p:spPr>
        <p:txBody>
          <a:bodyPr/>
          <a:p>
            <a:r>
              <a:rPr lang="zh-CN" altLang="en-US" sz="6000" b="1"/>
              <a:t>夏辉辉    </a:t>
            </a:r>
            <a:r>
              <a:rPr lang="en-US" altLang="zh-CN" sz="6000" b="1"/>
              <a:t>QQ</a:t>
            </a:r>
            <a:r>
              <a:rPr lang="zh-CN" altLang="en-US" sz="6000" b="1"/>
              <a:t>：</a:t>
            </a:r>
            <a:r>
              <a:rPr lang="en-US" altLang="zh-CN" sz="6000" b="1"/>
              <a:t>598317343</a:t>
            </a:r>
            <a:endParaRPr lang="en-US" altLang="zh-CN" sz="6000" b="1"/>
          </a:p>
          <a:p>
            <a:r>
              <a:rPr lang="zh-CN" altLang="en-US" sz="6000" b="1"/>
              <a:t>微信公众号：杜苇微阅读</a:t>
            </a:r>
            <a:endParaRPr lang="zh-CN" altLang="en-US" sz="6000" b="1"/>
          </a:p>
          <a:p>
            <a:endParaRPr lang="zh-CN" altLang="en-US" sz="6000" b="1"/>
          </a:p>
        </p:txBody>
      </p:sp>
      <p:sp>
        <p:nvSpPr>
          <p:cNvPr id="4" name="日期占位符 3"/>
          <p:cNvSpPr>
            <a:spLocks noGrp="1"/>
          </p:cNvSpPr>
          <p:nvPr>
            <p:ph type="dt" sz="half" idx="10"/>
          </p:nvPr>
        </p:nvSpPr>
        <p:spPr/>
        <p:txBody>
          <a:bodyPr/>
          <a:p>
            <a:pPr>
              <a:defRPr/>
            </a:pPr>
            <a:fld id="{2E9FFC74-691B-489A-9921-71541F68CD31}" type="datetime1">
              <a:rPr lang="zh-CN" altLang="en-US"/>
            </a:fld>
            <a:endParaRPr lang="zh-CN" altLang="en-US" sz="1800">
              <a:solidFill>
                <a:schemeClr val="tx1"/>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矩形 59"/>
          <p:cNvSpPr>
            <a:spLocks noChangeArrowheads="1"/>
          </p:cNvSpPr>
          <p:nvPr/>
        </p:nvSpPr>
        <p:spPr bwMode="auto">
          <a:xfrm>
            <a:off x="0" y="5889625"/>
            <a:ext cx="12192000" cy="968375"/>
          </a:xfrm>
          <a:prstGeom prst="rect">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0899" name="任意多边形 3"/>
          <p:cNvSpPr>
            <a:spLocks noChangeArrowheads="1"/>
          </p:cNvSpPr>
          <p:nvPr/>
        </p:nvSpPr>
        <p:spPr bwMode="auto">
          <a:xfrm>
            <a:off x="-34925" y="4560888"/>
            <a:ext cx="12884150" cy="2511425"/>
          </a:xfrm>
          <a:custGeom>
            <a:avLst/>
            <a:gdLst>
              <a:gd name="T0" fmla="*/ 0 w 12376813"/>
              <a:gd name="T1" fmla="*/ 9953360 h 2134387"/>
              <a:gd name="T2" fmla="*/ 75917 w 12376813"/>
              <a:gd name="T3" fmla="*/ 9759538 h 2134387"/>
              <a:gd name="T4" fmla="*/ 531410 w 12376813"/>
              <a:gd name="T5" fmla="*/ 8467413 h 2134387"/>
              <a:gd name="T6" fmla="*/ 1233635 w 12376813"/>
              <a:gd name="T7" fmla="*/ 7175293 h 2134387"/>
              <a:gd name="T8" fmla="*/ 2600123 w 12376813"/>
              <a:gd name="T9" fmla="*/ 7950568 h 2134387"/>
              <a:gd name="T10" fmla="*/ 3492135 w 12376813"/>
              <a:gd name="T11" fmla="*/ 4784861 h 2134387"/>
              <a:gd name="T12" fmla="*/ 4099462 w 12376813"/>
              <a:gd name="T13" fmla="*/ 4268008 h 2134387"/>
              <a:gd name="T14" fmla="*/ 4687811 w 12376813"/>
              <a:gd name="T15" fmla="*/ 3621953 h 2134387"/>
              <a:gd name="T16" fmla="*/ 5503906 w 12376813"/>
              <a:gd name="T17" fmla="*/ 3298925 h 2134387"/>
              <a:gd name="T18" fmla="*/ 6206131 w 12376813"/>
              <a:gd name="T19" fmla="*/ 2459041 h 2134387"/>
              <a:gd name="T20" fmla="*/ 6851417 w 12376813"/>
              <a:gd name="T21" fmla="*/ 1296130 h 2134387"/>
              <a:gd name="T22" fmla="*/ 6870395 w 12376813"/>
              <a:gd name="T23" fmla="*/ 1231525 h 2134387"/>
              <a:gd name="T24" fmla="*/ 7041205 w 12376813"/>
              <a:gd name="T25" fmla="*/ 973098 h 2134387"/>
              <a:gd name="T26" fmla="*/ 7667512 w 12376813"/>
              <a:gd name="T27" fmla="*/ 1166916 h 2134387"/>
              <a:gd name="T28" fmla="*/ 8806252 w 12376813"/>
              <a:gd name="T29" fmla="*/ 1102312 h 2134387"/>
              <a:gd name="T30" fmla="*/ 9147873 w 12376813"/>
              <a:gd name="T31" fmla="*/ 1037704 h 2134387"/>
              <a:gd name="T32" fmla="*/ 9812139 w 12376813"/>
              <a:gd name="T33" fmla="*/ 1037704 h 2134387"/>
              <a:gd name="T34" fmla="*/ 11159648 w 12376813"/>
              <a:gd name="T35" fmla="*/ 1489949 h 2134387"/>
              <a:gd name="T36" fmla="*/ 12355326 w 12376813"/>
              <a:gd name="T37" fmla="*/ 1489949 h 2134387"/>
              <a:gd name="T38" fmla="*/ 13399167 w 12376813"/>
              <a:gd name="T39" fmla="*/ 1489949 h 2134387"/>
              <a:gd name="T40" fmla="*/ 13527305 w 12376813"/>
              <a:gd name="T41" fmla="*/ 443565 h 2134387"/>
              <a:gd name="T42" fmla="*/ 13570517 w 12376813"/>
              <a:gd name="T43" fmla="*/ 1033 h 2134387"/>
              <a:gd name="T44" fmla="*/ 14310161 w 12376813"/>
              <a:gd name="T45" fmla="*/ 327032 h 2134387"/>
              <a:gd name="T46" fmla="*/ 14386076 w 12376813"/>
              <a:gd name="T47" fmla="*/ 520857 h 2134387"/>
              <a:gd name="T48" fmla="*/ 14443014 w 12376813"/>
              <a:gd name="T49" fmla="*/ 779277 h 2134387"/>
              <a:gd name="T50" fmla="*/ 14461992 w 12376813"/>
              <a:gd name="T51" fmla="*/ 973098 h 2134387"/>
              <a:gd name="T52" fmla="*/ 14651782 w 12376813"/>
              <a:gd name="T53" fmla="*/ 1360735 h 2134387"/>
              <a:gd name="T54" fmla="*/ 14955447 w 12376813"/>
              <a:gd name="T55" fmla="*/ 1683766 h 2134387"/>
              <a:gd name="T56" fmla="*/ 15752563 w 12376813"/>
              <a:gd name="T57" fmla="*/ 1812979 h 2134387"/>
              <a:gd name="T58" fmla="*/ 16435806 w 12376813"/>
              <a:gd name="T59" fmla="*/ 2459041 h 2134387"/>
              <a:gd name="T60" fmla="*/ 16777429 w 12376813"/>
              <a:gd name="T61" fmla="*/ 3363527 h 2134387"/>
              <a:gd name="T62" fmla="*/ 17346798 w 12376813"/>
              <a:gd name="T63" fmla="*/ 6270801 h 2134387"/>
              <a:gd name="T64" fmla="*/ 17536588 w 12376813"/>
              <a:gd name="T65" fmla="*/ 6787652 h 2134387"/>
              <a:gd name="T66" fmla="*/ 18030041 w 12376813"/>
              <a:gd name="T67" fmla="*/ 8855050 h 2134387"/>
              <a:gd name="T68" fmla="*/ 18314727 w 12376813"/>
              <a:gd name="T69" fmla="*/ 10211783 h 2134387"/>
              <a:gd name="T70" fmla="*/ 15088300 w 12376813"/>
              <a:gd name="T71" fmla="*/ 10664025 h 2134387"/>
              <a:gd name="T72" fmla="*/ 3530092 w 12376813"/>
              <a:gd name="T73" fmla="*/ 10857848 h 21343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76813"/>
              <a:gd name="T112" fmla="*/ 0 h 2134387"/>
              <a:gd name="T113" fmla="*/ 12376813 w 12376813"/>
              <a:gd name="T114" fmla="*/ 2134387 h 21343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76813" h="2134387">
                <a:moveTo>
                  <a:pt x="0" y="1956587"/>
                </a:moveTo>
                <a:cubicBezTo>
                  <a:pt x="4233" y="1953412"/>
                  <a:pt x="-8467" y="1967170"/>
                  <a:pt x="50800" y="1918487"/>
                </a:cubicBezTo>
                <a:cubicBezTo>
                  <a:pt x="110067" y="1869804"/>
                  <a:pt x="226483" y="1749154"/>
                  <a:pt x="355600" y="1664487"/>
                </a:cubicBezTo>
                <a:cubicBezTo>
                  <a:pt x="484717" y="1579820"/>
                  <a:pt x="594783" y="1427420"/>
                  <a:pt x="825500" y="1410487"/>
                </a:cubicBezTo>
                <a:cubicBezTo>
                  <a:pt x="1056217" y="1393554"/>
                  <a:pt x="1488017" y="1641204"/>
                  <a:pt x="1739900" y="1562887"/>
                </a:cubicBezTo>
                <a:cubicBezTo>
                  <a:pt x="1991783" y="1484570"/>
                  <a:pt x="2169583" y="1061237"/>
                  <a:pt x="2336800" y="940587"/>
                </a:cubicBezTo>
                <a:cubicBezTo>
                  <a:pt x="2504017" y="819937"/>
                  <a:pt x="2609850" y="877087"/>
                  <a:pt x="2743200" y="838987"/>
                </a:cubicBezTo>
                <a:cubicBezTo>
                  <a:pt x="2876550" y="800887"/>
                  <a:pt x="2980267" y="743737"/>
                  <a:pt x="3136900" y="711987"/>
                </a:cubicBezTo>
                <a:cubicBezTo>
                  <a:pt x="3293533" y="680237"/>
                  <a:pt x="3513667" y="686587"/>
                  <a:pt x="3683000" y="648487"/>
                </a:cubicBezTo>
                <a:cubicBezTo>
                  <a:pt x="3852333" y="610387"/>
                  <a:pt x="4002617" y="549004"/>
                  <a:pt x="4152900" y="483387"/>
                </a:cubicBezTo>
                <a:cubicBezTo>
                  <a:pt x="4303183" y="417770"/>
                  <a:pt x="4510617" y="295004"/>
                  <a:pt x="4584700" y="254787"/>
                </a:cubicBezTo>
                <a:cubicBezTo>
                  <a:pt x="4658783" y="214570"/>
                  <a:pt x="4576233" y="252670"/>
                  <a:pt x="4597400" y="242087"/>
                </a:cubicBezTo>
                <a:cubicBezTo>
                  <a:pt x="4618567" y="231504"/>
                  <a:pt x="4622800" y="193404"/>
                  <a:pt x="4711700" y="191287"/>
                </a:cubicBezTo>
                <a:cubicBezTo>
                  <a:pt x="4800600" y="189170"/>
                  <a:pt x="5130800" y="229387"/>
                  <a:pt x="5130800" y="229387"/>
                </a:cubicBezTo>
                <a:lnTo>
                  <a:pt x="5892800" y="216687"/>
                </a:lnTo>
                <a:cubicBezTo>
                  <a:pt x="6057900" y="212454"/>
                  <a:pt x="6009217" y="206104"/>
                  <a:pt x="6121400" y="203987"/>
                </a:cubicBezTo>
                <a:cubicBezTo>
                  <a:pt x="6233583" y="201870"/>
                  <a:pt x="6341533" y="189170"/>
                  <a:pt x="6565900" y="203987"/>
                </a:cubicBezTo>
                <a:cubicBezTo>
                  <a:pt x="6790267" y="218804"/>
                  <a:pt x="7183967" y="278070"/>
                  <a:pt x="7467600" y="292887"/>
                </a:cubicBezTo>
                <a:cubicBezTo>
                  <a:pt x="7751233" y="307704"/>
                  <a:pt x="8267700" y="292887"/>
                  <a:pt x="8267700" y="292887"/>
                </a:cubicBezTo>
                <a:cubicBezTo>
                  <a:pt x="8517467" y="292887"/>
                  <a:pt x="8835493" y="327169"/>
                  <a:pt x="8966200" y="292887"/>
                </a:cubicBezTo>
                <a:cubicBezTo>
                  <a:pt x="9096907" y="258605"/>
                  <a:pt x="9032834" y="135975"/>
                  <a:pt x="9051944" y="87194"/>
                </a:cubicBezTo>
                <a:cubicBezTo>
                  <a:pt x="9071054" y="38413"/>
                  <a:pt x="8993551" y="4021"/>
                  <a:pt x="9080860" y="203"/>
                </a:cubicBezTo>
                <a:cubicBezTo>
                  <a:pt x="9168169" y="-3615"/>
                  <a:pt x="9484843" y="47256"/>
                  <a:pt x="9575800" y="64287"/>
                </a:cubicBezTo>
                <a:cubicBezTo>
                  <a:pt x="9666757" y="81318"/>
                  <a:pt x="9611783" y="87570"/>
                  <a:pt x="9626600" y="102387"/>
                </a:cubicBezTo>
                <a:cubicBezTo>
                  <a:pt x="9641417" y="117204"/>
                  <a:pt x="9656233" y="138370"/>
                  <a:pt x="9664700" y="153187"/>
                </a:cubicBezTo>
                <a:cubicBezTo>
                  <a:pt x="9673167" y="168004"/>
                  <a:pt x="9654117" y="172237"/>
                  <a:pt x="9677400" y="191287"/>
                </a:cubicBezTo>
                <a:cubicBezTo>
                  <a:pt x="9700683" y="210337"/>
                  <a:pt x="9749367" y="244204"/>
                  <a:pt x="9804400" y="267487"/>
                </a:cubicBezTo>
                <a:cubicBezTo>
                  <a:pt x="9859433" y="290770"/>
                  <a:pt x="9884833" y="316170"/>
                  <a:pt x="10007600" y="330987"/>
                </a:cubicBezTo>
                <a:cubicBezTo>
                  <a:pt x="10130367" y="345804"/>
                  <a:pt x="10375900" y="330987"/>
                  <a:pt x="10541000" y="356387"/>
                </a:cubicBezTo>
                <a:cubicBezTo>
                  <a:pt x="10706100" y="381787"/>
                  <a:pt x="10883900" y="432587"/>
                  <a:pt x="10998200" y="483387"/>
                </a:cubicBezTo>
                <a:cubicBezTo>
                  <a:pt x="11112500" y="534187"/>
                  <a:pt x="11125200" y="536304"/>
                  <a:pt x="11226800" y="661187"/>
                </a:cubicBezTo>
                <a:cubicBezTo>
                  <a:pt x="11328400" y="786070"/>
                  <a:pt x="11523133" y="1120504"/>
                  <a:pt x="11607800" y="1232687"/>
                </a:cubicBezTo>
                <a:cubicBezTo>
                  <a:pt x="11692467" y="1344870"/>
                  <a:pt x="11658600" y="1249620"/>
                  <a:pt x="11734800" y="1334287"/>
                </a:cubicBezTo>
                <a:cubicBezTo>
                  <a:pt x="11811000" y="1418954"/>
                  <a:pt x="11978217" y="1628504"/>
                  <a:pt x="12065000" y="1740687"/>
                </a:cubicBezTo>
                <a:cubicBezTo>
                  <a:pt x="12151783" y="1852870"/>
                  <a:pt x="12583583" y="1948120"/>
                  <a:pt x="12255500" y="2007387"/>
                </a:cubicBezTo>
                <a:cubicBezTo>
                  <a:pt x="11927417" y="2066654"/>
                  <a:pt x="10096500" y="2096287"/>
                  <a:pt x="10096500" y="2096287"/>
                </a:cubicBezTo>
                <a:lnTo>
                  <a:pt x="2362200" y="2134387"/>
                </a:lnTo>
              </a:path>
            </a:pathLst>
          </a:cu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p>
        </p:txBody>
      </p:sp>
      <p:sp>
        <p:nvSpPr>
          <p:cNvPr id="80900" name="任意多边形 7"/>
          <p:cNvSpPr>
            <a:spLocks noChangeArrowheads="1"/>
          </p:cNvSpPr>
          <p:nvPr/>
        </p:nvSpPr>
        <p:spPr bwMode="auto">
          <a:xfrm>
            <a:off x="4056063" y="3886200"/>
            <a:ext cx="5576887" cy="1487488"/>
          </a:xfrm>
          <a:custGeom>
            <a:avLst/>
            <a:gdLst>
              <a:gd name="T0" fmla="*/ 27051 w 7324392"/>
              <a:gd name="T1" fmla="*/ 120869 h 1952405"/>
              <a:gd name="T2" fmla="*/ 40796 w 7324392"/>
              <a:gd name="T3" fmla="*/ 109016 h 1952405"/>
              <a:gd name="T4" fmla="*/ 54541 w 7324392"/>
              <a:gd name="T5" fmla="*/ 98151 h 1952405"/>
              <a:gd name="T6" fmla="*/ 74175 w 7324392"/>
              <a:gd name="T7" fmla="*/ 89261 h 1952405"/>
              <a:gd name="T8" fmla="*/ 116392 w 7324392"/>
              <a:gd name="T9" fmla="*/ 87286 h 1952405"/>
              <a:gd name="T10" fmla="*/ 144863 w 7324392"/>
              <a:gd name="T11" fmla="*/ 85309 h 1952405"/>
              <a:gd name="T12" fmla="*/ 170389 w 7324392"/>
              <a:gd name="T13" fmla="*/ 75432 h 1952405"/>
              <a:gd name="T14" fmla="*/ 201806 w 7324392"/>
              <a:gd name="T15" fmla="*/ 67530 h 1952405"/>
              <a:gd name="T16" fmla="*/ 226350 w 7324392"/>
              <a:gd name="T17" fmla="*/ 64567 h 1952405"/>
              <a:gd name="T18" fmla="*/ 258749 w 7324392"/>
              <a:gd name="T19" fmla="*/ 60617 h 1952405"/>
              <a:gd name="T20" fmla="*/ 298019 w 7324392"/>
              <a:gd name="T21" fmla="*/ 40862 h 1952405"/>
              <a:gd name="T22" fmla="*/ 319618 w 7324392"/>
              <a:gd name="T23" fmla="*/ 34936 h 1952405"/>
              <a:gd name="T24" fmla="*/ 367724 w 7324392"/>
              <a:gd name="T25" fmla="*/ 32960 h 1952405"/>
              <a:gd name="T26" fmla="*/ 392269 w 7324392"/>
              <a:gd name="T27" fmla="*/ 25058 h 1952405"/>
              <a:gd name="T28" fmla="*/ 414850 w 7324392"/>
              <a:gd name="T29" fmla="*/ 16169 h 1952405"/>
              <a:gd name="T30" fmla="*/ 425501 w 7324392"/>
              <a:gd name="T31" fmla="*/ 7465 h 1952405"/>
              <a:gd name="T32" fmla="*/ 443701 w 7324392"/>
              <a:gd name="T33" fmla="*/ 2427 h 1952405"/>
              <a:gd name="T34" fmla="*/ 452917 w 7324392"/>
              <a:gd name="T35" fmla="*/ 48579 h 1952405"/>
              <a:gd name="T36" fmla="*/ 466392 w 7324392"/>
              <a:gd name="T37" fmla="*/ 63950 h 1952405"/>
              <a:gd name="T38" fmla="*/ 437430 w 7324392"/>
              <a:gd name="T39" fmla="*/ 124819 h 1952405"/>
              <a:gd name="T40" fmla="*/ 27051 w 7324392"/>
              <a:gd name="T41" fmla="*/ 120869 h 19524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24392"/>
              <a:gd name="T64" fmla="*/ 0 h 1952405"/>
              <a:gd name="T65" fmla="*/ 7324392 w 7324392"/>
              <a:gd name="T66" fmla="*/ 1952405 h 195240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24392" h="1952405">
                <a:moveTo>
                  <a:pt x="413028" y="1834336"/>
                </a:moveTo>
                <a:cubicBezTo>
                  <a:pt x="-596310" y="1794362"/>
                  <a:pt x="552937" y="1711916"/>
                  <a:pt x="622891" y="1654454"/>
                </a:cubicBezTo>
                <a:cubicBezTo>
                  <a:pt x="692845" y="1596992"/>
                  <a:pt x="747809" y="1539529"/>
                  <a:pt x="832753" y="1489562"/>
                </a:cubicBezTo>
                <a:cubicBezTo>
                  <a:pt x="917697" y="1439595"/>
                  <a:pt x="975159" y="1382133"/>
                  <a:pt x="1132556" y="1354651"/>
                </a:cubicBezTo>
                <a:cubicBezTo>
                  <a:pt x="1289953" y="1327169"/>
                  <a:pt x="1597251" y="1334663"/>
                  <a:pt x="1777133" y="1324670"/>
                </a:cubicBezTo>
                <a:cubicBezTo>
                  <a:pt x="1957015" y="1314676"/>
                  <a:pt x="2074438" y="1324670"/>
                  <a:pt x="2211848" y="1294690"/>
                </a:cubicBezTo>
                <a:cubicBezTo>
                  <a:pt x="2349258" y="1264710"/>
                  <a:pt x="2456687" y="1189758"/>
                  <a:pt x="2601592" y="1144788"/>
                </a:cubicBezTo>
                <a:cubicBezTo>
                  <a:pt x="2746497" y="1099818"/>
                  <a:pt x="2938871" y="1052349"/>
                  <a:pt x="3081278" y="1024867"/>
                </a:cubicBezTo>
                <a:cubicBezTo>
                  <a:pt x="3223685" y="997385"/>
                  <a:pt x="3456032" y="979897"/>
                  <a:pt x="3456032" y="979897"/>
                </a:cubicBezTo>
                <a:cubicBezTo>
                  <a:pt x="3600937" y="962408"/>
                  <a:pt x="3768327" y="979897"/>
                  <a:pt x="3950707" y="919936"/>
                </a:cubicBezTo>
                <a:cubicBezTo>
                  <a:pt x="4133087" y="859975"/>
                  <a:pt x="4395416" y="685090"/>
                  <a:pt x="4550314" y="620133"/>
                </a:cubicBezTo>
                <a:cubicBezTo>
                  <a:pt x="4705212" y="555176"/>
                  <a:pt x="4702714" y="550179"/>
                  <a:pt x="4880097" y="530192"/>
                </a:cubicBezTo>
                <a:cubicBezTo>
                  <a:pt x="5057480" y="510205"/>
                  <a:pt x="5429736" y="525195"/>
                  <a:pt x="5614615" y="500211"/>
                </a:cubicBezTo>
                <a:cubicBezTo>
                  <a:pt x="5799494" y="475227"/>
                  <a:pt x="5869448" y="422762"/>
                  <a:pt x="5989369" y="380290"/>
                </a:cubicBezTo>
                <a:cubicBezTo>
                  <a:pt x="6109290" y="337818"/>
                  <a:pt x="6249574" y="289881"/>
                  <a:pt x="6334143" y="245379"/>
                </a:cubicBezTo>
                <a:cubicBezTo>
                  <a:pt x="6418712" y="200877"/>
                  <a:pt x="6423365" y="148036"/>
                  <a:pt x="6496786" y="113278"/>
                </a:cubicBezTo>
                <a:cubicBezTo>
                  <a:pt x="6570207" y="78520"/>
                  <a:pt x="6704900" y="-67166"/>
                  <a:pt x="6774667" y="36828"/>
                </a:cubicBezTo>
                <a:cubicBezTo>
                  <a:pt x="6844434" y="140822"/>
                  <a:pt x="6857644" y="581626"/>
                  <a:pt x="6915387" y="737243"/>
                </a:cubicBezTo>
                <a:cubicBezTo>
                  <a:pt x="6973130" y="892860"/>
                  <a:pt x="7118629" y="768161"/>
                  <a:pt x="7121127" y="970528"/>
                </a:cubicBezTo>
                <a:cubicBezTo>
                  <a:pt x="7123625" y="1172895"/>
                  <a:pt x="7796933" y="1750329"/>
                  <a:pt x="6678917" y="1894297"/>
                </a:cubicBezTo>
                <a:cubicBezTo>
                  <a:pt x="5560901" y="2038265"/>
                  <a:pt x="1422366" y="1874310"/>
                  <a:pt x="413028" y="1834336"/>
                </a:cubicBezTo>
                <a:close/>
              </a:path>
            </a:pathLst>
          </a:cu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p>
        </p:txBody>
      </p:sp>
      <p:sp>
        <p:nvSpPr>
          <p:cNvPr id="80901" name="圆角矩形 8"/>
          <p:cNvSpPr>
            <a:spLocks noChangeArrowheads="1"/>
          </p:cNvSpPr>
          <p:nvPr/>
        </p:nvSpPr>
        <p:spPr bwMode="auto">
          <a:xfrm rot="208816">
            <a:off x="5334000" y="3562350"/>
            <a:ext cx="247650" cy="1147763"/>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02" name="圆角矩形 9"/>
          <p:cNvSpPr>
            <a:spLocks noChangeArrowheads="1"/>
          </p:cNvSpPr>
          <p:nvPr/>
        </p:nvSpPr>
        <p:spPr bwMode="auto">
          <a:xfrm rot="2989043">
            <a:off x="7700962" y="3954463"/>
            <a:ext cx="220663" cy="528638"/>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03" name="矩形 5"/>
          <p:cNvSpPr>
            <a:spLocks noChangeArrowheads="1"/>
          </p:cNvSpPr>
          <p:nvPr/>
        </p:nvSpPr>
        <p:spPr bwMode="auto">
          <a:xfrm rot="795048">
            <a:off x="7940675" y="3198813"/>
            <a:ext cx="520700" cy="823912"/>
          </a:xfrm>
          <a:custGeom>
            <a:avLst/>
            <a:gdLst>
              <a:gd name="T0" fmla="*/ 36391 w 682580"/>
              <a:gd name="T1" fmla="*/ 0 h 1568837"/>
              <a:gd name="T2" fmla="*/ 45551 w 682580"/>
              <a:gd name="T3" fmla="*/ 633 h 1568837"/>
              <a:gd name="T4" fmla="*/ 45551 w 682580"/>
              <a:gd name="T5" fmla="*/ 2504 h 1568837"/>
              <a:gd name="T6" fmla="*/ 0 w 682580"/>
              <a:gd name="T7" fmla="*/ 2504 h 1568837"/>
              <a:gd name="T8" fmla="*/ 15026 w 682580"/>
              <a:gd name="T9" fmla="*/ 966 h 1568837"/>
              <a:gd name="T10" fmla="*/ 36391 w 682580"/>
              <a:gd name="T11" fmla="*/ 0 h 1568837"/>
              <a:gd name="T12" fmla="*/ 0 60000 65536"/>
              <a:gd name="T13" fmla="*/ 0 60000 65536"/>
              <a:gd name="T14" fmla="*/ 0 60000 65536"/>
              <a:gd name="T15" fmla="*/ 0 60000 65536"/>
              <a:gd name="T16" fmla="*/ 0 60000 65536"/>
              <a:gd name="T17" fmla="*/ 0 60000 65536"/>
              <a:gd name="T18" fmla="*/ 0 w 682580"/>
              <a:gd name="T19" fmla="*/ 0 h 1568837"/>
              <a:gd name="T20" fmla="*/ 682580 w 682580"/>
              <a:gd name="T21" fmla="*/ 1568837 h 1568837"/>
            </a:gdLst>
            <a:ahLst/>
            <a:cxnLst>
              <a:cxn ang="T12">
                <a:pos x="T0" y="T1"/>
              </a:cxn>
              <a:cxn ang="T13">
                <a:pos x="T2" y="T3"/>
              </a:cxn>
              <a:cxn ang="T14">
                <a:pos x="T4" y="T5"/>
              </a:cxn>
              <a:cxn ang="T15">
                <a:pos x="T6" y="T7"/>
              </a:cxn>
              <a:cxn ang="T16">
                <a:pos x="T8" y="T9"/>
              </a:cxn>
              <a:cxn ang="T17">
                <a:pos x="T10" y="T11"/>
              </a:cxn>
            </a:cxnLst>
            <a:rect l="T18" t="T19" r="T20" b="T21"/>
            <a:pathLst>
              <a:path w="682580" h="1568837">
                <a:moveTo>
                  <a:pt x="545328" y="0"/>
                </a:moveTo>
                <a:lnTo>
                  <a:pt x="682580" y="396860"/>
                </a:lnTo>
                <a:lnTo>
                  <a:pt x="682580" y="1568837"/>
                </a:lnTo>
                <a:lnTo>
                  <a:pt x="0" y="1568837"/>
                </a:lnTo>
                <a:cubicBezTo>
                  <a:pt x="110762" y="1245941"/>
                  <a:pt x="114401" y="928308"/>
                  <a:pt x="225163" y="605412"/>
                </a:cubicBezTo>
                <a:lnTo>
                  <a:pt x="545328" y="0"/>
                </a:lnTo>
                <a:close/>
              </a:path>
            </a:pathLst>
          </a:cu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p>
        </p:txBody>
      </p:sp>
      <p:sp>
        <p:nvSpPr>
          <p:cNvPr id="80904" name="圆角矩形 11"/>
          <p:cNvSpPr>
            <a:spLocks noChangeArrowheads="1"/>
          </p:cNvSpPr>
          <p:nvPr/>
        </p:nvSpPr>
        <p:spPr bwMode="auto">
          <a:xfrm rot="2027726">
            <a:off x="7950200" y="3562350"/>
            <a:ext cx="222250" cy="728663"/>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05" name="圆角矩形 12"/>
          <p:cNvSpPr>
            <a:spLocks noChangeArrowheads="1"/>
          </p:cNvSpPr>
          <p:nvPr/>
        </p:nvSpPr>
        <p:spPr bwMode="auto">
          <a:xfrm rot="1196737">
            <a:off x="8477250" y="3783013"/>
            <a:ext cx="220663" cy="527050"/>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06" name="圆角矩形 13"/>
          <p:cNvSpPr>
            <a:spLocks noChangeArrowheads="1"/>
          </p:cNvSpPr>
          <p:nvPr/>
        </p:nvSpPr>
        <p:spPr bwMode="auto">
          <a:xfrm rot="4772133">
            <a:off x="8284369" y="3594894"/>
            <a:ext cx="223837" cy="714375"/>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07" name="圆角矩形 14"/>
          <p:cNvSpPr>
            <a:spLocks noChangeArrowheads="1"/>
          </p:cNvSpPr>
          <p:nvPr/>
        </p:nvSpPr>
        <p:spPr bwMode="auto">
          <a:xfrm rot="-7882663">
            <a:off x="7829551" y="3309937"/>
            <a:ext cx="188912" cy="468313"/>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08" name="圆角矩形 15"/>
          <p:cNvSpPr>
            <a:spLocks noChangeArrowheads="1"/>
          </p:cNvSpPr>
          <p:nvPr/>
        </p:nvSpPr>
        <p:spPr bwMode="auto">
          <a:xfrm rot="9097852">
            <a:off x="8410575" y="3487738"/>
            <a:ext cx="219075" cy="471487"/>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09" name="圆角矩形 16"/>
          <p:cNvSpPr>
            <a:spLocks noChangeArrowheads="1"/>
          </p:cNvSpPr>
          <p:nvPr/>
        </p:nvSpPr>
        <p:spPr bwMode="auto">
          <a:xfrm rot="-5786818">
            <a:off x="8104982" y="3183731"/>
            <a:ext cx="201612" cy="492125"/>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10" name="椭圆 17"/>
          <p:cNvSpPr>
            <a:spLocks noChangeArrowheads="1"/>
          </p:cNvSpPr>
          <p:nvPr/>
        </p:nvSpPr>
        <p:spPr bwMode="auto">
          <a:xfrm>
            <a:off x="8226425" y="3140075"/>
            <a:ext cx="488950" cy="490538"/>
          </a:xfrm>
          <a:prstGeom prst="ellipse">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11" name="圆角矩形 18"/>
          <p:cNvSpPr>
            <a:spLocks noChangeArrowheads="1"/>
          </p:cNvSpPr>
          <p:nvPr/>
        </p:nvSpPr>
        <p:spPr bwMode="auto">
          <a:xfrm rot="1115351">
            <a:off x="6165850" y="2392363"/>
            <a:ext cx="252413" cy="1279525"/>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12" name="矩形 5"/>
          <p:cNvSpPr>
            <a:spLocks noChangeArrowheads="1"/>
          </p:cNvSpPr>
          <p:nvPr/>
        </p:nvSpPr>
        <p:spPr bwMode="auto">
          <a:xfrm>
            <a:off x="5762625" y="3178175"/>
            <a:ext cx="552450" cy="1060450"/>
          </a:xfrm>
          <a:custGeom>
            <a:avLst/>
            <a:gdLst>
              <a:gd name="T0" fmla="*/ 20194 w 682580"/>
              <a:gd name="T1" fmla="*/ 0 h 1236372"/>
              <a:gd name="T2" fmla="*/ 72525 w 682580"/>
              <a:gd name="T3" fmla="*/ 101226 h 1236372"/>
              <a:gd name="T4" fmla="*/ 82328 w 682580"/>
              <a:gd name="T5" fmla="*/ 266416 h 1236372"/>
              <a:gd name="T6" fmla="*/ 0 w 682580"/>
              <a:gd name="T7" fmla="*/ 266416 h 1236372"/>
              <a:gd name="T8" fmla="*/ 20194 w 682580"/>
              <a:gd name="T9" fmla="*/ 0 h 1236372"/>
              <a:gd name="T10" fmla="*/ 0 60000 65536"/>
              <a:gd name="T11" fmla="*/ 0 60000 65536"/>
              <a:gd name="T12" fmla="*/ 0 60000 65536"/>
              <a:gd name="T13" fmla="*/ 0 60000 65536"/>
              <a:gd name="T14" fmla="*/ 0 60000 65536"/>
              <a:gd name="T15" fmla="*/ 0 w 682580"/>
              <a:gd name="T16" fmla="*/ 0 h 1236372"/>
              <a:gd name="T17" fmla="*/ 682580 w 682580"/>
              <a:gd name="T18" fmla="*/ 1236372 h 1236372"/>
            </a:gdLst>
            <a:ahLst/>
            <a:cxnLst>
              <a:cxn ang="T10">
                <a:pos x="T0" y="T1"/>
              </a:cxn>
              <a:cxn ang="T11">
                <a:pos x="T2" y="T3"/>
              </a:cxn>
              <a:cxn ang="T12">
                <a:pos x="T4" y="T5"/>
              </a:cxn>
              <a:cxn ang="T13">
                <a:pos x="T6" y="T7"/>
              </a:cxn>
              <a:cxn ang="T14">
                <a:pos x="T8" y="T9"/>
              </a:cxn>
            </a:cxnLst>
            <a:rect l="T15" t="T16" r="T17" b="T18"/>
            <a:pathLst>
              <a:path w="682580" h="1236372">
                <a:moveTo>
                  <a:pt x="167425" y="0"/>
                </a:moveTo>
                <a:lnTo>
                  <a:pt x="601300" y="469768"/>
                </a:lnTo>
                <a:lnTo>
                  <a:pt x="682580" y="1236372"/>
                </a:lnTo>
                <a:lnTo>
                  <a:pt x="0" y="1236372"/>
                </a:lnTo>
                <a:lnTo>
                  <a:pt x="167425" y="0"/>
                </a:lnTo>
                <a:close/>
              </a:path>
            </a:pathLst>
          </a:cu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p>
        </p:txBody>
      </p:sp>
      <p:sp>
        <p:nvSpPr>
          <p:cNvPr id="80913" name="圆角矩形 20"/>
          <p:cNvSpPr>
            <a:spLocks noChangeArrowheads="1"/>
          </p:cNvSpPr>
          <p:nvPr/>
        </p:nvSpPr>
        <p:spPr bwMode="auto">
          <a:xfrm rot="2208308">
            <a:off x="6324600" y="2449513"/>
            <a:ext cx="254000" cy="1149350"/>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14" name="矩形 5"/>
          <p:cNvSpPr>
            <a:spLocks noChangeArrowheads="1"/>
          </p:cNvSpPr>
          <p:nvPr/>
        </p:nvSpPr>
        <p:spPr bwMode="auto">
          <a:xfrm rot="794223">
            <a:off x="6527800" y="3228975"/>
            <a:ext cx="554038" cy="968375"/>
          </a:xfrm>
          <a:custGeom>
            <a:avLst/>
            <a:gdLst>
              <a:gd name="T0" fmla="*/ 35674 w 682580"/>
              <a:gd name="T1" fmla="*/ 0 h 1475073"/>
              <a:gd name="T2" fmla="*/ 84725 w 682580"/>
              <a:gd name="T3" fmla="*/ 4507 h 1475073"/>
              <a:gd name="T4" fmla="*/ 84725 w 682580"/>
              <a:gd name="T5" fmla="*/ 21934 h 1475073"/>
              <a:gd name="T6" fmla="*/ 0 w 682580"/>
              <a:gd name="T7" fmla="*/ 21934 h 1475073"/>
              <a:gd name="T8" fmla="*/ 35674 w 682580"/>
              <a:gd name="T9" fmla="*/ 0 h 1475073"/>
              <a:gd name="T10" fmla="*/ 0 60000 65536"/>
              <a:gd name="T11" fmla="*/ 0 60000 65536"/>
              <a:gd name="T12" fmla="*/ 0 60000 65536"/>
              <a:gd name="T13" fmla="*/ 0 60000 65536"/>
              <a:gd name="T14" fmla="*/ 0 60000 65536"/>
              <a:gd name="T15" fmla="*/ 0 w 682580"/>
              <a:gd name="T16" fmla="*/ 0 h 1475073"/>
              <a:gd name="T17" fmla="*/ 682580 w 682580"/>
              <a:gd name="T18" fmla="*/ 1475073 h 1475073"/>
            </a:gdLst>
            <a:ahLst/>
            <a:cxnLst>
              <a:cxn ang="T10">
                <a:pos x="T0" y="T1"/>
              </a:cxn>
              <a:cxn ang="T11">
                <a:pos x="T2" y="T3"/>
              </a:cxn>
              <a:cxn ang="T12">
                <a:pos x="T4" y="T5"/>
              </a:cxn>
              <a:cxn ang="T13">
                <a:pos x="T6" y="T7"/>
              </a:cxn>
              <a:cxn ang="T14">
                <a:pos x="T8" y="T9"/>
              </a:cxn>
            </a:cxnLst>
            <a:rect l="T15" t="T16" r="T17" b="T18"/>
            <a:pathLst>
              <a:path w="682580" h="1475073">
                <a:moveTo>
                  <a:pt x="287405" y="0"/>
                </a:moveTo>
                <a:lnTo>
                  <a:pt x="682580" y="303096"/>
                </a:lnTo>
                <a:lnTo>
                  <a:pt x="682580" y="1475073"/>
                </a:lnTo>
                <a:lnTo>
                  <a:pt x="0" y="1475073"/>
                </a:lnTo>
                <a:lnTo>
                  <a:pt x="287405" y="0"/>
                </a:lnTo>
                <a:close/>
              </a:path>
            </a:pathLst>
          </a:cu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p>
        </p:txBody>
      </p:sp>
      <p:sp>
        <p:nvSpPr>
          <p:cNvPr id="80915" name="圆角矩形 22"/>
          <p:cNvSpPr>
            <a:spLocks noChangeArrowheads="1"/>
          </p:cNvSpPr>
          <p:nvPr/>
        </p:nvSpPr>
        <p:spPr bwMode="auto">
          <a:xfrm rot="5836768">
            <a:off x="7030245" y="3526631"/>
            <a:ext cx="233362" cy="688975"/>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16" name="圆角矩形 23"/>
          <p:cNvSpPr>
            <a:spLocks noChangeArrowheads="1"/>
          </p:cNvSpPr>
          <p:nvPr/>
        </p:nvSpPr>
        <p:spPr bwMode="auto">
          <a:xfrm rot="509839">
            <a:off x="6451600" y="3921125"/>
            <a:ext cx="247650" cy="641350"/>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17" name="圆角矩形 24"/>
          <p:cNvSpPr>
            <a:spLocks noChangeArrowheads="1"/>
          </p:cNvSpPr>
          <p:nvPr/>
        </p:nvSpPr>
        <p:spPr bwMode="auto">
          <a:xfrm rot="1196737">
            <a:off x="6372225" y="4303713"/>
            <a:ext cx="242888" cy="561975"/>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18" name="圆角矩形 25"/>
          <p:cNvSpPr>
            <a:spLocks noChangeArrowheads="1"/>
          </p:cNvSpPr>
          <p:nvPr/>
        </p:nvSpPr>
        <p:spPr bwMode="auto">
          <a:xfrm rot="9644826">
            <a:off x="6672263" y="3836988"/>
            <a:ext cx="233362" cy="692150"/>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19" name="圆角矩形 26"/>
          <p:cNvSpPr>
            <a:spLocks noChangeArrowheads="1"/>
          </p:cNvSpPr>
          <p:nvPr/>
        </p:nvSpPr>
        <p:spPr bwMode="auto">
          <a:xfrm rot="-10275359">
            <a:off x="6711950" y="4276725"/>
            <a:ext cx="244475" cy="590550"/>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20" name="圆角矩形 27"/>
          <p:cNvSpPr>
            <a:spLocks noChangeArrowheads="1"/>
          </p:cNvSpPr>
          <p:nvPr/>
        </p:nvSpPr>
        <p:spPr bwMode="auto">
          <a:xfrm rot="-8891098">
            <a:off x="7375525" y="3413125"/>
            <a:ext cx="233363" cy="625475"/>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21" name="椭圆 28"/>
          <p:cNvSpPr>
            <a:spLocks noChangeArrowheads="1"/>
          </p:cNvSpPr>
          <p:nvPr/>
        </p:nvSpPr>
        <p:spPr bwMode="auto">
          <a:xfrm>
            <a:off x="6846888" y="3203575"/>
            <a:ext cx="522287" cy="522288"/>
          </a:xfrm>
          <a:prstGeom prst="ellipse">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22" name="圆角矩形 29"/>
          <p:cNvSpPr>
            <a:spLocks noChangeArrowheads="1"/>
          </p:cNvSpPr>
          <p:nvPr/>
        </p:nvSpPr>
        <p:spPr bwMode="auto">
          <a:xfrm rot="692939">
            <a:off x="6761163" y="2730500"/>
            <a:ext cx="233362" cy="985838"/>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23" name="圆角矩形 30"/>
          <p:cNvSpPr>
            <a:spLocks noChangeArrowheads="1"/>
          </p:cNvSpPr>
          <p:nvPr/>
        </p:nvSpPr>
        <p:spPr bwMode="auto">
          <a:xfrm rot="9644826">
            <a:off x="6032500" y="3879850"/>
            <a:ext cx="233363" cy="693738"/>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24" name="圆角矩形 31"/>
          <p:cNvSpPr>
            <a:spLocks noChangeArrowheads="1"/>
          </p:cNvSpPr>
          <p:nvPr/>
        </p:nvSpPr>
        <p:spPr bwMode="auto">
          <a:xfrm rot="-10275359">
            <a:off x="6081713" y="4330700"/>
            <a:ext cx="242887" cy="590550"/>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25" name="圆角矩形 32"/>
          <p:cNvSpPr>
            <a:spLocks noChangeArrowheads="1"/>
          </p:cNvSpPr>
          <p:nvPr/>
        </p:nvSpPr>
        <p:spPr bwMode="auto">
          <a:xfrm rot="208816">
            <a:off x="5815013" y="3441700"/>
            <a:ext cx="247650" cy="1155700"/>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26" name="圆角矩形 33"/>
          <p:cNvSpPr>
            <a:spLocks noChangeArrowheads="1"/>
          </p:cNvSpPr>
          <p:nvPr/>
        </p:nvSpPr>
        <p:spPr bwMode="auto">
          <a:xfrm rot="1196737">
            <a:off x="5729288" y="4368800"/>
            <a:ext cx="234950" cy="561975"/>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27" name="椭圆 34"/>
          <p:cNvSpPr>
            <a:spLocks noChangeArrowheads="1"/>
          </p:cNvSpPr>
          <p:nvPr/>
        </p:nvSpPr>
        <p:spPr bwMode="auto">
          <a:xfrm>
            <a:off x="5734050" y="2936875"/>
            <a:ext cx="520700" cy="520700"/>
          </a:xfrm>
          <a:prstGeom prst="ellipse">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28" name="矩形 5"/>
          <p:cNvSpPr>
            <a:spLocks noChangeArrowheads="1"/>
          </p:cNvSpPr>
          <p:nvPr/>
        </p:nvSpPr>
        <p:spPr bwMode="auto">
          <a:xfrm>
            <a:off x="5227638" y="3308350"/>
            <a:ext cx="619125" cy="1054100"/>
          </a:xfrm>
          <a:custGeom>
            <a:avLst/>
            <a:gdLst>
              <a:gd name="T0" fmla="*/ 30432 w 763859"/>
              <a:gd name="T1" fmla="*/ 0 h 1306351"/>
              <a:gd name="T2" fmla="*/ 76749 w 763859"/>
              <a:gd name="T3" fmla="*/ 10101 h 1306351"/>
              <a:gd name="T4" fmla="*/ 93469 w 763859"/>
              <a:gd name="T5" fmla="*/ 144667 h 1306351"/>
              <a:gd name="T6" fmla="*/ 0 w 763859"/>
              <a:gd name="T7" fmla="*/ 152855 h 1306351"/>
              <a:gd name="T8" fmla="*/ 30432 w 763859"/>
              <a:gd name="T9" fmla="*/ 0 h 1306351"/>
              <a:gd name="T10" fmla="*/ 0 60000 65536"/>
              <a:gd name="T11" fmla="*/ 0 60000 65536"/>
              <a:gd name="T12" fmla="*/ 0 60000 65536"/>
              <a:gd name="T13" fmla="*/ 0 60000 65536"/>
              <a:gd name="T14" fmla="*/ 0 60000 65536"/>
              <a:gd name="T15" fmla="*/ 0 w 763859"/>
              <a:gd name="T16" fmla="*/ 0 h 1306351"/>
              <a:gd name="T17" fmla="*/ 763859 w 763859"/>
              <a:gd name="T18" fmla="*/ 1306351 h 1306351"/>
            </a:gdLst>
            <a:ahLst/>
            <a:cxnLst>
              <a:cxn ang="T10">
                <a:pos x="T0" y="T1"/>
              </a:cxn>
              <a:cxn ang="T11">
                <a:pos x="T2" y="T3"/>
              </a:cxn>
              <a:cxn ang="T12">
                <a:pos x="T4" y="T5"/>
              </a:cxn>
              <a:cxn ang="T13">
                <a:pos x="T6" y="T7"/>
              </a:cxn>
              <a:cxn ang="T14">
                <a:pos x="T8" y="T9"/>
              </a:cxn>
            </a:cxnLst>
            <a:rect l="T15" t="T16" r="T17" b="T18"/>
            <a:pathLst>
              <a:path w="763859" h="1306351">
                <a:moveTo>
                  <a:pt x="248704" y="0"/>
                </a:moveTo>
                <a:lnTo>
                  <a:pt x="627225" y="86330"/>
                </a:lnTo>
                <a:lnTo>
                  <a:pt x="763859" y="1236372"/>
                </a:lnTo>
                <a:lnTo>
                  <a:pt x="0" y="1306351"/>
                </a:lnTo>
                <a:lnTo>
                  <a:pt x="248704" y="0"/>
                </a:lnTo>
                <a:close/>
              </a:path>
            </a:pathLst>
          </a:cu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p>
        </p:txBody>
      </p:sp>
      <p:sp>
        <p:nvSpPr>
          <p:cNvPr id="80929" name="圆角矩形 36"/>
          <p:cNvSpPr>
            <a:spLocks noChangeArrowheads="1"/>
          </p:cNvSpPr>
          <p:nvPr/>
        </p:nvSpPr>
        <p:spPr bwMode="auto">
          <a:xfrm rot="1387365">
            <a:off x="5675313" y="2343150"/>
            <a:ext cx="265112" cy="1196975"/>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30" name="圆角矩形 37"/>
          <p:cNvSpPr>
            <a:spLocks noChangeArrowheads="1"/>
          </p:cNvSpPr>
          <p:nvPr/>
        </p:nvSpPr>
        <p:spPr bwMode="auto">
          <a:xfrm rot="1196737">
            <a:off x="5257800" y="4498975"/>
            <a:ext cx="234950" cy="561975"/>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31" name="圆角矩形 38"/>
          <p:cNvSpPr>
            <a:spLocks noChangeArrowheads="1"/>
          </p:cNvSpPr>
          <p:nvPr/>
        </p:nvSpPr>
        <p:spPr bwMode="auto">
          <a:xfrm rot="9644826">
            <a:off x="5603875" y="3862388"/>
            <a:ext cx="234950" cy="693737"/>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32" name="圆角矩形 39"/>
          <p:cNvSpPr>
            <a:spLocks noChangeArrowheads="1"/>
          </p:cNvSpPr>
          <p:nvPr/>
        </p:nvSpPr>
        <p:spPr bwMode="auto">
          <a:xfrm rot="-10275359">
            <a:off x="5654675" y="4330700"/>
            <a:ext cx="244475" cy="590550"/>
          </a:xfrm>
          <a:prstGeom prst="roundRect">
            <a:avLst>
              <a:gd name="adj" fmla="val 50000"/>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33" name="椭圆 40"/>
          <p:cNvSpPr>
            <a:spLocks noChangeArrowheads="1"/>
          </p:cNvSpPr>
          <p:nvPr/>
        </p:nvSpPr>
        <p:spPr bwMode="auto">
          <a:xfrm>
            <a:off x="5213350" y="2921000"/>
            <a:ext cx="522288" cy="522288"/>
          </a:xfrm>
          <a:prstGeom prst="ellipse">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34" name="矩形 41"/>
          <p:cNvSpPr>
            <a:spLocks noChangeArrowheads="1"/>
          </p:cNvSpPr>
          <p:nvPr/>
        </p:nvSpPr>
        <p:spPr bwMode="auto">
          <a:xfrm rot="2887029">
            <a:off x="4608513" y="2903537"/>
            <a:ext cx="5087938" cy="93663"/>
          </a:xfrm>
          <a:prstGeom prst="rect">
            <a:avLst/>
          </a:prstGeom>
          <a:solidFill>
            <a:schemeClr val="tx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000">
              <a:solidFill>
                <a:schemeClr val="bg1"/>
              </a:solidFill>
              <a:latin typeface="宋体" panose="02010600030101010101" pitchFamily="2" charset="-122"/>
              <a:sym typeface="宋体" panose="02010600030101010101" pitchFamily="2" charset="-122"/>
            </a:endParaRPr>
          </a:p>
        </p:txBody>
      </p:sp>
      <p:sp>
        <p:nvSpPr>
          <p:cNvPr id="80935" name="任意多边形 42"/>
          <p:cNvSpPr>
            <a:spLocks noChangeArrowheads="1"/>
          </p:cNvSpPr>
          <p:nvPr/>
        </p:nvSpPr>
        <p:spPr bwMode="auto">
          <a:xfrm>
            <a:off x="5446713" y="801688"/>
            <a:ext cx="3178175" cy="1525587"/>
          </a:xfrm>
          <a:custGeom>
            <a:avLst/>
            <a:gdLst>
              <a:gd name="T0" fmla="*/ 659 w 4175105"/>
              <a:gd name="T1" fmla="*/ 20571 h 2004112"/>
              <a:gd name="T2" fmla="*/ 8493 w 4175105"/>
              <a:gd name="T3" fmla="*/ 15674 h 2004112"/>
              <a:gd name="T4" fmla="*/ 60395 w 4175105"/>
              <a:gd name="T5" fmla="*/ 3 h 2004112"/>
              <a:gd name="T6" fmla="*/ 148531 w 4175105"/>
              <a:gd name="T7" fmla="*/ 14693 h 2004112"/>
              <a:gd name="T8" fmla="*/ 191620 w 4175105"/>
              <a:gd name="T9" fmla="*/ 982 h 2004112"/>
              <a:gd name="T10" fmla="*/ 247439 w 4175105"/>
              <a:gd name="T11" fmla="*/ 3920 h 2004112"/>
              <a:gd name="T12" fmla="*/ 251356 w 4175105"/>
              <a:gd name="T13" fmla="*/ 26447 h 2004112"/>
              <a:gd name="T14" fmla="*/ 271922 w 4175105"/>
              <a:gd name="T15" fmla="*/ 53870 h 2004112"/>
              <a:gd name="T16" fmla="*/ 268004 w 4175105"/>
              <a:gd name="T17" fmla="*/ 92066 h 2004112"/>
              <a:gd name="T18" fmla="*/ 261149 w 4175105"/>
              <a:gd name="T19" fmla="*/ 98922 h 2004112"/>
              <a:gd name="T20" fmla="*/ 236666 w 4175105"/>
              <a:gd name="T21" fmla="*/ 100880 h 2004112"/>
              <a:gd name="T22" fmla="*/ 179868 w 4175105"/>
              <a:gd name="T23" fmla="*/ 130262 h 2004112"/>
              <a:gd name="T24" fmla="*/ 168116 w 4175105"/>
              <a:gd name="T25" fmla="*/ 121447 h 2004112"/>
              <a:gd name="T26" fmla="*/ 131883 w 4175105"/>
              <a:gd name="T27" fmla="*/ 120469 h 2004112"/>
              <a:gd name="T28" fmla="*/ 99566 w 4175105"/>
              <a:gd name="T29" fmla="*/ 126345 h 2004112"/>
              <a:gd name="T30" fmla="*/ 88794 w 4175105"/>
              <a:gd name="T31" fmla="*/ 125365 h 2004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75105"/>
              <a:gd name="T49" fmla="*/ 0 h 2004112"/>
              <a:gd name="T50" fmla="*/ 4175105 w 4175105"/>
              <a:gd name="T51" fmla="*/ 2004112 h 20041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75105" h="2004112">
                <a:moveTo>
                  <a:pt x="10078" y="314843"/>
                </a:moveTo>
                <a:cubicBezTo>
                  <a:pt x="-6161" y="303600"/>
                  <a:pt x="-22400" y="292358"/>
                  <a:pt x="130000" y="239892"/>
                </a:cubicBezTo>
                <a:cubicBezTo>
                  <a:pt x="282400" y="187426"/>
                  <a:pt x="567213" y="2547"/>
                  <a:pt x="924478" y="49"/>
                </a:cubicBezTo>
                <a:cubicBezTo>
                  <a:pt x="1281743" y="-2449"/>
                  <a:pt x="1938813" y="222404"/>
                  <a:pt x="2273593" y="224902"/>
                </a:cubicBezTo>
                <a:cubicBezTo>
                  <a:pt x="2608373" y="227400"/>
                  <a:pt x="2680826" y="42521"/>
                  <a:pt x="2933160" y="15039"/>
                </a:cubicBezTo>
                <a:cubicBezTo>
                  <a:pt x="3185494" y="-12443"/>
                  <a:pt x="3635200" y="-4948"/>
                  <a:pt x="3787600" y="60010"/>
                </a:cubicBezTo>
                <a:cubicBezTo>
                  <a:pt x="3940000" y="124967"/>
                  <a:pt x="3785101" y="277368"/>
                  <a:pt x="3847560" y="404784"/>
                </a:cubicBezTo>
                <a:cubicBezTo>
                  <a:pt x="3910019" y="532200"/>
                  <a:pt x="4119882" y="657118"/>
                  <a:pt x="4162354" y="824508"/>
                </a:cubicBezTo>
                <a:cubicBezTo>
                  <a:pt x="4204826" y="991898"/>
                  <a:pt x="4129875" y="1294200"/>
                  <a:pt x="4102393" y="1409125"/>
                </a:cubicBezTo>
                <a:cubicBezTo>
                  <a:pt x="4074911" y="1524050"/>
                  <a:pt x="4077410" y="1491571"/>
                  <a:pt x="3997462" y="1514056"/>
                </a:cubicBezTo>
                <a:cubicBezTo>
                  <a:pt x="3917514" y="1536541"/>
                  <a:pt x="3830072" y="1464089"/>
                  <a:pt x="3622708" y="1544036"/>
                </a:cubicBezTo>
                <a:cubicBezTo>
                  <a:pt x="3415344" y="1623983"/>
                  <a:pt x="2928163" y="1941275"/>
                  <a:pt x="2753278" y="1993741"/>
                </a:cubicBezTo>
                <a:cubicBezTo>
                  <a:pt x="2578393" y="2046207"/>
                  <a:pt x="2695816" y="1883814"/>
                  <a:pt x="2573396" y="1858830"/>
                </a:cubicBezTo>
                <a:cubicBezTo>
                  <a:pt x="2450976" y="1833846"/>
                  <a:pt x="2193645" y="1831347"/>
                  <a:pt x="2018760" y="1843839"/>
                </a:cubicBezTo>
                <a:cubicBezTo>
                  <a:pt x="1843875" y="1856331"/>
                  <a:pt x="1634013" y="1921288"/>
                  <a:pt x="1524085" y="1933780"/>
                </a:cubicBezTo>
                <a:cubicBezTo>
                  <a:pt x="1414157" y="1946272"/>
                  <a:pt x="1386675" y="1932531"/>
                  <a:pt x="1359193" y="1918790"/>
                </a:cubicBezTo>
              </a:path>
            </a:pathLst>
          </a:custGeom>
          <a:solidFill>
            <a:srgbClr val="FF0000"/>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p>
        </p:txBody>
      </p:sp>
      <p:sp>
        <p:nvSpPr>
          <p:cNvPr id="80936" name="矩形 43"/>
          <p:cNvSpPr>
            <a:spLocks noChangeArrowheads="1"/>
          </p:cNvSpPr>
          <p:nvPr/>
        </p:nvSpPr>
        <p:spPr bwMode="auto">
          <a:xfrm rot="-978204">
            <a:off x="6819900" y="1035050"/>
            <a:ext cx="9937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8000" b="1" dirty="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P</a:t>
            </a:r>
            <a:endParaRPr lang="zh-CN" altLang="en-US" sz="8000" b="1" dirty="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80937" name="矩形 44"/>
          <p:cNvSpPr>
            <a:spLocks noChangeArrowheads="1"/>
          </p:cNvSpPr>
          <p:nvPr/>
        </p:nvSpPr>
        <p:spPr bwMode="auto">
          <a:xfrm rot="-961904">
            <a:off x="7556500" y="927100"/>
            <a:ext cx="952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200" b="1" dirty="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T</a:t>
            </a:r>
            <a:endParaRPr lang="zh-CN" altLang="en-US" sz="7200" b="1" dirty="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80938" name="矩形 45"/>
          <p:cNvSpPr>
            <a:spLocks noChangeArrowheads="1"/>
          </p:cNvSpPr>
          <p:nvPr/>
        </p:nvSpPr>
        <p:spPr bwMode="auto">
          <a:xfrm rot="-2195186">
            <a:off x="5918200" y="766763"/>
            <a:ext cx="11557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9600" b="1" dirty="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P</a:t>
            </a:r>
            <a:endParaRPr lang="zh-CN" altLang="en-US" sz="9600" b="1" dirty="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80939" name="矩形 47"/>
          <p:cNvSpPr>
            <a:spLocks noChangeArrowheads="1"/>
          </p:cNvSpPr>
          <p:nvPr/>
        </p:nvSpPr>
        <p:spPr bwMode="auto">
          <a:xfrm>
            <a:off x="3163888" y="5918200"/>
            <a:ext cx="7162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400" b="1" dirty="0" smtClean="0">
                <a:solidFill>
                  <a:schemeClr val="bg1"/>
                </a:solidFill>
                <a:latin typeface="方正正粗黑简体" panose="02000000000000000000" pitchFamily="2" charset="-122"/>
                <a:ea typeface="方正正粗黑简体" panose="02000000000000000000" pitchFamily="2" charset="-122"/>
                <a:sym typeface="方正正粗黑简体" panose="02000000000000000000" pitchFamily="2" charset="-122"/>
              </a:rPr>
              <a:t>思想</a:t>
            </a:r>
            <a:r>
              <a:rPr lang="zh-CN" altLang="en-US" sz="4400" b="1" dirty="0">
                <a:solidFill>
                  <a:schemeClr val="bg1"/>
                </a:solidFill>
                <a:latin typeface="方正正粗黑简体" panose="02000000000000000000" pitchFamily="2" charset="-122"/>
                <a:ea typeface="方正正粗黑简体" panose="02000000000000000000" pitchFamily="2" charset="-122"/>
                <a:sym typeface="方正正粗黑简体" panose="02000000000000000000" pitchFamily="2" charset="-122"/>
              </a:rPr>
              <a:t>的高度 决定人生的高度</a:t>
            </a:r>
            <a:endParaRPr lang="en-US" altLang="zh-CN" sz="4400" dirty="0">
              <a:solidFill>
                <a:schemeClr val="bg1"/>
              </a:solidFill>
              <a:latin typeface="方正正粗黑简体" panose="02000000000000000000" pitchFamily="2" charset="-122"/>
              <a:ea typeface="方正正粗黑简体" panose="02000000000000000000" pitchFamily="2" charset="-122"/>
              <a:sym typeface="方正正粗黑简体" panose="02000000000000000000" pitchFamily="2" charset="-122"/>
            </a:endParaRPr>
          </a:p>
        </p:txBody>
      </p:sp>
      <p:sp>
        <p:nvSpPr>
          <p:cNvPr id="80940" name="文本框 53"/>
          <p:cNvSpPr>
            <a:spLocks noChangeArrowheads="1"/>
          </p:cNvSpPr>
          <p:nvPr/>
        </p:nvSpPr>
        <p:spPr bwMode="auto">
          <a:xfrm>
            <a:off x="3748088" y="3024188"/>
            <a:ext cx="79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b="1">
                <a:solidFill>
                  <a:schemeClr val="bg1"/>
                </a:solidFill>
                <a:latin typeface="方正粗黑宋简体" panose="02000000000000000000" pitchFamily="2" charset="-122"/>
                <a:ea typeface="方正粗黑宋简体" panose="02000000000000000000" pitchFamily="2" charset="-122"/>
                <a:sym typeface="方正粗黑宋简体" panose="02000000000000000000" pitchFamily="2" charset="-122"/>
              </a:rPr>
              <a:t>手      </a:t>
            </a:r>
            <a:endParaRPr lang="zh-CN" altLang="en-US" sz="3600" b="1">
              <a:solidFill>
                <a:schemeClr val="bg1"/>
              </a:solidFill>
              <a:latin typeface="方正粗黑宋简体" panose="02000000000000000000" pitchFamily="2" charset="-122"/>
              <a:ea typeface="方正粗黑宋简体" panose="02000000000000000000" pitchFamily="2" charset="-122"/>
              <a:sym typeface="方正粗黑宋简体" panose="02000000000000000000" pitchFamily="2" charset="-122"/>
            </a:endParaRPr>
          </a:p>
        </p:txBody>
      </p:sp>
      <p:sp>
        <p:nvSpPr>
          <p:cNvPr id="80941" name="矩形 56"/>
          <p:cNvSpPr>
            <a:spLocks noChangeArrowheads="1"/>
          </p:cNvSpPr>
          <p:nvPr/>
        </p:nvSpPr>
        <p:spPr bwMode="auto">
          <a:xfrm>
            <a:off x="4987925" y="5872163"/>
            <a:ext cx="5113338" cy="46037"/>
          </a:xfrm>
          <a:prstGeom prst="rect">
            <a:avLst/>
          </a:prstGeom>
          <a:solidFill>
            <a:schemeClr val="bg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0" y="-198438"/>
            <a:ext cx="70104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日期占位符 2"/>
          <p:cNvSpPr>
            <a:spLocks noGrp="1"/>
          </p:cNvSpPr>
          <p:nvPr>
            <p:ph type="dt" sz="quarter" idx="10"/>
          </p:nvPr>
        </p:nvSpPr>
        <p:spPr>
          <a:xfrm>
            <a:off x="-3022600" y="2750709"/>
            <a:ext cx="2743200" cy="365125"/>
          </a:xfrm>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C5A970D-C4F7-4425-99F8-CEF3E8513A45}" type="datetime1">
              <a:rPr lang="zh-CN" altLang="en-US" smtClean="0">
                <a:solidFill>
                  <a:srgbClr val="898989"/>
                </a:solidFill>
              </a:rPr>
            </a:fld>
            <a:endParaRPr lang="zh-CN" altLang="en-US" sz="1800" smtClean="0"/>
          </a:p>
        </p:txBody>
      </p:sp>
      <p:sp>
        <p:nvSpPr>
          <p:cNvPr id="5" name="AutoShape 4"/>
          <p:cNvSpPr>
            <a:spLocks noChangeArrowheads="1"/>
          </p:cNvSpPr>
          <p:nvPr/>
        </p:nvSpPr>
        <p:spPr bwMode="gray">
          <a:xfrm>
            <a:off x="655638" y="1301771"/>
            <a:ext cx="5531802" cy="566738"/>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6" name="AutoShape 5"/>
          <p:cNvSpPr>
            <a:spLocks noChangeArrowheads="1"/>
          </p:cNvSpPr>
          <p:nvPr/>
        </p:nvSpPr>
        <p:spPr bwMode="gray">
          <a:xfrm>
            <a:off x="249238" y="1182709"/>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7174" name="Text Box 6"/>
          <p:cNvSpPr txBox="1">
            <a:spLocks noChangeArrowheads="1"/>
          </p:cNvSpPr>
          <p:nvPr/>
        </p:nvSpPr>
        <p:spPr bwMode="gray">
          <a:xfrm>
            <a:off x="1366838" y="1357334"/>
            <a:ext cx="548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chemeClr val="bg1"/>
                </a:solidFill>
                <a:latin typeface="微软雅黑" panose="020B0503020204020204" pitchFamily="34" charset="-122"/>
                <a:ea typeface="微软雅黑" panose="020B0503020204020204" pitchFamily="34" charset="-122"/>
              </a:rPr>
              <a:t>教育</a:t>
            </a:r>
            <a:r>
              <a:rPr lang="zh-CN" altLang="en-US" sz="2800" b="1" dirty="0">
                <a:solidFill>
                  <a:schemeClr val="bg1"/>
                </a:solidFill>
                <a:latin typeface="微软雅黑" panose="020B0503020204020204" pitchFamily="34" charset="-122"/>
                <a:ea typeface="微软雅黑" panose="020B0503020204020204" pitchFamily="34" charset="-122"/>
              </a:rPr>
              <a:t>目标的清晰化与衔接性</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7175" name="Text Box 7"/>
          <p:cNvSpPr txBox="1">
            <a:spLocks noChangeArrowheads="1"/>
          </p:cNvSpPr>
          <p:nvPr/>
        </p:nvSpPr>
        <p:spPr bwMode="gray">
          <a:xfrm>
            <a:off x="527844" y="1294628"/>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a:solidFill>
                  <a:srgbClr val="FFFFFF"/>
                </a:solidFill>
              </a:rPr>
              <a:t>1</a:t>
            </a:r>
            <a:endParaRPr lang="en-US" altLang="zh-CN" sz="2400" b="1" dirty="0">
              <a:solidFill>
                <a:srgbClr val="FFFFFF"/>
              </a:solidFill>
            </a:endParaRPr>
          </a:p>
        </p:txBody>
      </p:sp>
      <p:sp>
        <p:nvSpPr>
          <p:cNvPr id="9" name="AutoShape 8"/>
          <p:cNvSpPr>
            <a:spLocks noChangeArrowheads="1"/>
          </p:cNvSpPr>
          <p:nvPr/>
        </p:nvSpPr>
        <p:spPr bwMode="gray">
          <a:xfrm>
            <a:off x="655638" y="2139971"/>
            <a:ext cx="5531802" cy="566738"/>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0" name="AutoShape 9"/>
          <p:cNvSpPr>
            <a:spLocks noChangeArrowheads="1"/>
          </p:cNvSpPr>
          <p:nvPr/>
        </p:nvSpPr>
        <p:spPr bwMode="gray">
          <a:xfrm>
            <a:off x="249238" y="2020909"/>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7178" name="Text Box 10"/>
          <p:cNvSpPr txBox="1">
            <a:spLocks noChangeArrowheads="1"/>
          </p:cNvSpPr>
          <p:nvPr/>
        </p:nvSpPr>
        <p:spPr bwMode="gray">
          <a:xfrm>
            <a:off x="1366838" y="2195534"/>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教育质量标准的监测与评估</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7179" name="Text Box 11"/>
          <p:cNvSpPr txBox="1">
            <a:spLocks noChangeArrowheads="1"/>
          </p:cNvSpPr>
          <p:nvPr/>
        </p:nvSpPr>
        <p:spPr bwMode="gray">
          <a:xfrm>
            <a:off x="512763" y="2119334"/>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a:solidFill>
                  <a:srgbClr val="FFFFFF"/>
                </a:solidFill>
              </a:rPr>
              <a:t>2</a:t>
            </a:r>
            <a:endParaRPr lang="en-US" altLang="zh-CN" sz="2400" b="1">
              <a:solidFill>
                <a:srgbClr val="FFFFFF"/>
              </a:solidFill>
            </a:endParaRPr>
          </a:p>
        </p:txBody>
      </p:sp>
      <p:sp>
        <p:nvSpPr>
          <p:cNvPr id="13" name="AutoShape 12"/>
          <p:cNvSpPr>
            <a:spLocks noChangeArrowheads="1"/>
          </p:cNvSpPr>
          <p:nvPr/>
        </p:nvSpPr>
        <p:spPr bwMode="gray">
          <a:xfrm>
            <a:off x="655638" y="2978171"/>
            <a:ext cx="5531802" cy="566738"/>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latin typeface="汉真广标" panose="02010609000101010101" pitchFamily="49" charset="-122"/>
              <a:ea typeface="汉真广标" panose="02010609000101010101" pitchFamily="49" charset="-122"/>
            </a:endParaRPr>
          </a:p>
        </p:txBody>
      </p:sp>
      <p:sp>
        <p:nvSpPr>
          <p:cNvPr id="14" name="AutoShape 13"/>
          <p:cNvSpPr>
            <a:spLocks noChangeArrowheads="1"/>
          </p:cNvSpPr>
          <p:nvPr/>
        </p:nvSpPr>
        <p:spPr bwMode="gray">
          <a:xfrm>
            <a:off x="249238" y="2859109"/>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7182" name="Text Box 14"/>
          <p:cNvSpPr txBox="1">
            <a:spLocks noChangeArrowheads="1"/>
          </p:cNvSpPr>
          <p:nvPr/>
        </p:nvSpPr>
        <p:spPr bwMode="gray">
          <a:xfrm>
            <a:off x="1366838" y="3033734"/>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chemeClr val="bg1"/>
                </a:solidFill>
                <a:latin typeface="微软雅黑" panose="020B0503020204020204" pitchFamily="34" charset="-122"/>
                <a:ea typeface="微软雅黑" panose="020B0503020204020204" pitchFamily="34" charset="-122"/>
              </a:rPr>
              <a:t>历史学科育人价值的提升</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7183" name="Text Box 15"/>
          <p:cNvSpPr txBox="1">
            <a:spLocks noChangeArrowheads="1"/>
          </p:cNvSpPr>
          <p:nvPr/>
        </p:nvSpPr>
        <p:spPr bwMode="gray">
          <a:xfrm>
            <a:off x="512763" y="2957534"/>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a:solidFill>
                  <a:srgbClr val="FFFFFF"/>
                </a:solidFill>
              </a:rPr>
              <a:t>3</a:t>
            </a:r>
            <a:endParaRPr lang="en-US" altLang="zh-CN" sz="2400" b="1">
              <a:solidFill>
                <a:srgbClr val="FFFFFF"/>
              </a:solidFill>
            </a:endParaRPr>
          </a:p>
        </p:txBody>
      </p:sp>
      <p:sp>
        <p:nvSpPr>
          <p:cNvPr id="7187" name="Text Box 19"/>
          <p:cNvSpPr txBox="1">
            <a:spLocks noChangeArrowheads="1"/>
          </p:cNvSpPr>
          <p:nvPr/>
        </p:nvSpPr>
        <p:spPr bwMode="gray">
          <a:xfrm>
            <a:off x="511175" y="3725862"/>
            <a:ext cx="355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a:solidFill>
                  <a:srgbClr val="FFFFFF"/>
                </a:solidFill>
              </a:rPr>
              <a:t>4</a:t>
            </a:r>
            <a:endParaRPr lang="en-US" altLang="zh-CN" sz="2400" b="1">
              <a:solidFill>
                <a:srgbClr val="FFFF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pic>
        <p:nvPicPr>
          <p:cNvPr id="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1916" y="3777916"/>
            <a:ext cx="3080084" cy="30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gray">
          <a:xfrm>
            <a:off x="655638" y="664075"/>
            <a:ext cx="5531802" cy="566738"/>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6" name="AutoShape 5"/>
          <p:cNvSpPr>
            <a:spLocks noChangeArrowheads="1"/>
          </p:cNvSpPr>
          <p:nvPr/>
        </p:nvSpPr>
        <p:spPr bwMode="gray">
          <a:xfrm>
            <a:off x="249238" y="545013"/>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7" name="Text Box 6"/>
          <p:cNvSpPr txBox="1">
            <a:spLocks noChangeArrowheads="1"/>
          </p:cNvSpPr>
          <p:nvPr/>
        </p:nvSpPr>
        <p:spPr bwMode="gray">
          <a:xfrm>
            <a:off x="1366838" y="719638"/>
            <a:ext cx="548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chemeClr val="bg1"/>
                </a:solidFill>
                <a:latin typeface="微软雅黑" panose="020B0503020204020204" pitchFamily="34" charset="-122"/>
                <a:ea typeface="微软雅黑" panose="020B0503020204020204" pitchFamily="34" charset="-122"/>
              </a:rPr>
              <a:t>教育</a:t>
            </a:r>
            <a:r>
              <a:rPr lang="zh-CN" altLang="en-US" sz="2800" b="1" dirty="0">
                <a:solidFill>
                  <a:schemeClr val="bg1"/>
                </a:solidFill>
                <a:latin typeface="微软雅黑" panose="020B0503020204020204" pitchFamily="34" charset="-122"/>
                <a:ea typeface="微软雅黑" panose="020B0503020204020204" pitchFamily="34" charset="-122"/>
              </a:rPr>
              <a:t>目标的清晰化与衔接性</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8" name="Text Box 7"/>
          <p:cNvSpPr txBox="1">
            <a:spLocks noChangeArrowheads="1"/>
          </p:cNvSpPr>
          <p:nvPr/>
        </p:nvSpPr>
        <p:spPr bwMode="gray">
          <a:xfrm>
            <a:off x="527844" y="656932"/>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a:solidFill>
                  <a:srgbClr val="FFFFFF"/>
                </a:solidFill>
              </a:rPr>
              <a:t>1</a:t>
            </a:r>
            <a:endParaRPr lang="en-US" altLang="zh-CN" sz="2400" b="1" dirty="0">
              <a:solidFill>
                <a:srgbClr val="FFFFFF"/>
              </a:solidFill>
            </a:endParaRPr>
          </a:p>
        </p:txBody>
      </p:sp>
      <p:sp>
        <p:nvSpPr>
          <p:cNvPr id="9" name="TextBox 8"/>
          <p:cNvSpPr txBox="1"/>
          <p:nvPr/>
        </p:nvSpPr>
        <p:spPr>
          <a:xfrm>
            <a:off x="336884" y="2410832"/>
            <a:ext cx="8169442" cy="2246769"/>
          </a:xfrm>
          <a:prstGeom prst="rect">
            <a:avLst/>
          </a:prstGeom>
          <a:noFill/>
        </p:spPr>
        <p:txBody>
          <a:bodyPr wrap="square" rtlCol="0">
            <a:spAutoFit/>
          </a:bodyPr>
          <a:lstStyle/>
          <a:p>
            <a:r>
              <a:rPr lang="zh-CN" altLang="zh-CN" sz="2800" b="1" dirty="0" smtClean="0"/>
              <a:t>将宏观</a:t>
            </a:r>
            <a:r>
              <a:rPr lang="zh-CN" altLang="zh-CN" sz="2800" b="1" dirty="0"/>
              <a:t>的教育</a:t>
            </a:r>
            <a:r>
              <a:rPr lang="zh-CN" altLang="zh-CN" sz="2800" b="1" dirty="0" smtClean="0"/>
              <a:t>理念、教育目标结构化细化，依据核心素养体系，建构可理解把握、可操作实施、可观察评估的培养目标，使不同学段育人目标彼此衔接，上下贯通，避免培养目标过于宏大而没有边界，过于庞杂而结构不明。</a:t>
            </a:r>
            <a:endParaRPr lang="zh-CN" altLang="en-US" sz="28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pic>
        <p:nvPicPr>
          <p:cNvPr id="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1916" y="3777916"/>
            <a:ext cx="3080084" cy="30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gray">
          <a:xfrm>
            <a:off x="655638" y="664075"/>
            <a:ext cx="5531802" cy="566738"/>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6" name="AutoShape 5"/>
          <p:cNvSpPr>
            <a:spLocks noChangeArrowheads="1"/>
          </p:cNvSpPr>
          <p:nvPr/>
        </p:nvSpPr>
        <p:spPr bwMode="gray">
          <a:xfrm>
            <a:off x="249238" y="545013"/>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7" name="Text Box 6"/>
          <p:cNvSpPr txBox="1">
            <a:spLocks noChangeArrowheads="1"/>
          </p:cNvSpPr>
          <p:nvPr/>
        </p:nvSpPr>
        <p:spPr bwMode="gray">
          <a:xfrm>
            <a:off x="1366838" y="719638"/>
            <a:ext cx="548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教育质量标准的监测与评估</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8" name="Text Box 7"/>
          <p:cNvSpPr txBox="1">
            <a:spLocks noChangeArrowheads="1"/>
          </p:cNvSpPr>
          <p:nvPr/>
        </p:nvSpPr>
        <p:spPr bwMode="gray">
          <a:xfrm>
            <a:off x="527844" y="656932"/>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smtClean="0">
                <a:solidFill>
                  <a:srgbClr val="FFFFFF"/>
                </a:solidFill>
              </a:rPr>
              <a:t>2</a:t>
            </a:r>
            <a:endParaRPr lang="en-US" altLang="zh-CN" sz="2400" b="1" dirty="0">
              <a:solidFill>
                <a:srgbClr val="FFFFFF"/>
              </a:solidFill>
            </a:endParaRPr>
          </a:p>
        </p:txBody>
      </p:sp>
      <p:sp>
        <p:nvSpPr>
          <p:cNvPr id="9" name="TextBox 8"/>
          <p:cNvSpPr txBox="1"/>
          <p:nvPr/>
        </p:nvSpPr>
        <p:spPr>
          <a:xfrm>
            <a:off x="336884" y="2410832"/>
            <a:ext cx="8169442" cy="3108543"/>
          </a:xfrm>
          <a:prstGeom prst="rect">
            <a:avLst/>
          </a:prstGeom>
          <a:noFill/>
        </p:spPr>
        <p:txBody>
          <a:bodyPr wrap="square" rtlCol="0">
            <a:spAutoFit/>
          </a:bodyPr>
          <a:lstStyle/>
          <a:p>
            <a:r>
              <a:rPr lang="zh-CN" altLang="en-US" sz="2800" b="1" dirty="0"/>
              <a:t>从“</a:t>
            </a:r>
            <a:r>
              <a:rPr lang="zh-CN" altLang="en-US" sz="2800" b="1" dirty="0">
                <a:solidFill>
                  <a:srgbClr val="FF0000"/>
                </a:solidFill>
                <a:latin typeface="黑体" panose="02010609060101010101" pitchFamily="49" charset="-122"/>
                <a:ea typeface="黑体" panose="02010609060101010101" pitchFamily="49" charset="-122"/>
              </a:rPr>
              <a:t>教学内容</a:t>
            </a:r>
            <a:r>
              <a:rPr lang="zh-CN" altLang="en-US" sz="2800" b="1" dirty="0"/>
              <a:t>”转向“</a:t>
            </a:r>
            <a:r>
              <a:rPr lang="zh-CN" altLang="en-US" sz="2800" b="1" dirty="0">
                <a:solidFill>
                  <a:srgbClr val="FF0000"/>
                </a:solidFill>
                <a:latin typeface="黑体" panose="02010609060101010101" pitchFamily="49" charset="-122"/>
                <a:ea typeface="黑体" panose="02010609060101010101" pitchFamily="49" charset="-122"/>
              </a:rPr>
              <a:t>学生学习结果</a:t>
            </a:r>
            <a:r>
              <a:rPr lang="zh-CN" altLang="en-US" sz="2800" b="1" dirty="0"/>
              <a:t>”，既包括教学内容，又规定学生应具备的核心能力</a:t>
            </a:r>
            <a:r>
              <a:rPr lang="zh-CN" altLang="en-US" sz="2800" b="1" dirty="0" smtClean="0"/>
              <a:t>，建立</a:t>
            </a:r>
            <a:r>
              <a:rPr lang="zh-CN" altLang="en-US" sz="2800" b="1" dirty="0"/>
              <a:t>从知识向能力、从能力向素养不断提升的发展水平等级标准，借以对学生发展核心素养进行观察评估，实现对学校教育教学行为的有效反馈与指导，引导学校教育从知识教育走向能力教育，进而走向素养教育。</a:t>
            </a:r>
            <a:endParaRPr lang="zh-CN" altLang="en-US" sz="28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pic>
        <p:nvPicPr>
          <p:cNvPr id="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1916" y="3777916"/>
            <a:ext cx="3080084" cy="30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gray">
          <a:xfrm>
            <a:off x="655638" y="664075"/>
            <a:ext cx="5531802" cy="566738"/>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6" name="AutoShape 5"/>
          <p:cNvSpPr>
            <a:spLocks noChangeArrowheads="1"/>
          </p:cNvSpPr>
          <p:nvPr/>
        </p:nvSpPr>
        <p:spPr bwMode="gray">
          <a:xfrm>
            <a:off x="249238" y="545013"/>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7" name="Text Box 6"/>
          <p:cNvSpPr txBox="1">
            <a:spLocks noChangeArrowheads="1"/>
          </p:cNvSpPr>
          <p:nvPr/>
        </p:nvSpPr>
        <p:spPr bwMode="gray">
          <a:xfrm>
            <a:off x="1366838" y="719638"/>
            <a:ext cx="548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历史学科育人价值的提升</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8" name="Text Box 7"/>
          <p:cNvSpPr txBox="1">
            <a:spLocks noChangeArrowheads="1"/>
          </p:cNvSpPr>
          <p:nvPr/>
        </p:nvSpPr>
        <p:spPr bwMode="gray">
          <a:xfrm>
            <a:off x="527844" y="656932"/>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smtClean="0">
                <a:solidFill>
                  <a:srgbClr val="FFFFFF"/>
                </a:solidFill>
              </a:rPr>
              <a:t>3</a:t>
            </a:r>
            <a:endParaRPr lang="en-US" altLang="zh-CN" sz="2400" b="1" dirty="0">
              <a:solidFill>
                <a:srgbClr val="FFFFFF"/>
              </a:solidFill>
            </a:endParaRPr>
          </a:p>
        </p:txBody>
      </p:sp>
      <p:sp>
        <p:nvSpPr>
          <p:cNvPr id="9" name="TextBox 8"/>
          <p:cNvSpPr txBox="1"/>
          <p:nvPr/>
        </p:nvSpPr>
        <p:spPr>
          <a:xfrm>
            <a:off x="336884" y="2876881"/>
            <a:ext cx="8169442" cy="1384995"/>
          </a:xfrm>
          <a:prstGeom prst="rect">
            <a:avLst/>
          </a:prstGeom>
          <a:noFill/>
        </p:spPr>
        <p:txBody>
          <a:bodyPr wrap="square" rtlCol="0">
            <a:spAutoFit/>
          </a:bodyPr>
          <a:lstStyle/>
          <a:p>
            <a:r>
              <a:rPr lang="zh-CN" altLang="en-US" sz="2800" b="1" dirty="0" smtClean="0"/>
              <a:t>历史学科核心素养是</a:t>
            </a:r>
            <a:r>
              <a:rPr lang="zh-CN" altLang="en-US" sz="2800" b="1" dirty="0"/>
              <a:t>继历史学科能力之后一个更高更新的历史育人目标，要求在学</a:t>
            </a:r>
            <a:r>
              <a:rPr lang="zh-CN" altLang="en-US" sz="2800" b="1" dirty="0" smtClean="0"/>
              <a:t>生发展核心</a:t>
            </a:r>
            <a:r>
              <a:rPr lang="zh-CN" altLang="en-US" sz="2800" b="1" dirty="0"/>
              <a:t>素养的整体框架下思考历史学科的独特贡献</a:t>
            </a:r>
            <a:r>
              <a:rPr lang="zh-CN" altLang="en-US" sz="2800" b="1" dirty="0" smtClean="0"/>
              <a:t>。</a:t>
            </a:r>
            <a:endParaRPr lang="en-US" altLang="zh-CN" sz="2800" b="1"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9"/>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8163" y="0"/>
            <a:ext cx="917733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3" name="表格 11"/>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6">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hMerge="1">
                  <a:tcPr/>
                </a:tc>
                <a:tc rowSpan="2" hMerge="1">
                  <a:tcPr/>
                </a:tc>
                <a:tc rowSpan="2" hMerge="1">
                  <a:tcPr/>
                </a:tc>
                <a:tc rowSpan="2" hMerge="1">
                  <a:tcPr/>
                </a:tc>
                <a:tc rowSpan="2"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vMerge="1" gridSpan="6">
                  <a:tcPr/>
                </a:tc>
                <a:tc vMerge="1" hMerge="1">
                  <a:tcPr/>
                </a:tc>
                <a:tc vMerge="1" hMerge="1">
                  <a:tcPr/>
                </a:tc>
                <a:tc vMerge="1" hMerge="1">
                  <a:tcPr/>
                </a:tc>
                <a:tc vMerge="1" hMerge="1">
                  <a:tcPr/>
                </a:tc>
                <a:tc vMerge="1"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8270" name="矩形 14"/>
          <p:cNvSpPr>
            <a:spLocks noChangeArrowheads="1"/>
          </p:cNvSpPr>
          <p:nvPr/>
        </p:nvSpPr>
        <p:spPr bwMode="auto">
          <a:xfrm>
            <a:off x="7099300" y="1911350"/>
            <a:ext cx="1006475" cy="3048000"/>
          </a:xfrm>
          <a:prstGeom prst="rect">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8271" name="矩形 15"/>
          <p:cNvSpPr>
            <a:spLocks noChangeArrowheads="1"/>
          </p:cNvSpPr>
          <p:nvPr/>
        </p:nvSpPr>
        <p:spPr bwMode="auto">
          <a:xfrm>
            <a:off x="7023100" y="1935163"/>
            <a:ext cx="119538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8000"/>
              </a:lnSpc>
            </a:pPr>
            <a:r>
              <a:rPr lang="zh-CN" altLang="en-US"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指南针</a:t>
            </a:r>
            <a:endParaRPr lang="en-US" altLang="zh-CN"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8272" name="矩形 10"/>
          <p:cNvSpPr>
            <a:spLocks noChangeArrowheads="1"/>
          </p:cNvSpPr>
          <p:nvPr/>
        </p:nvSpPr>
        <p:spPr bwMode="auto">
          <a:xfrm>
            <a:off x="0" y="4171950"/>
            <a:ext cx="7099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3600" b="1" dirty="0" smtClean="0">
                <a:solidFill>
                  <a:srgbClr val="953735"/>
                </a:solidFill>
                <a:latin typeface="微软雅黑" panose="020B0503020204020204" pitchFamily="34" charset="-122"/>
                <a:ea typeface="微软雅黑" panose="020B0503020204020204" pitchFamily="34" charset="-122"/>
              </a:rPr>
              <a:t>二、厘清核心素养中的几对关系</a:t>
            </a:r>
            <a:endParaRPr lang="zh-CN" altLang="en-US" sz="3600" b="1" dirty="0">
              <a:solidFill>
                <a:srgbClr val="953735"/>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0" y="-198438"/>
            <a:ext cx="70104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日期占位符 2"/>
          <p:cNvSpPr>
            <a:spLocks noGrp="1"/>
          </p:cNvSpPr>
          <p:nvPr>
            <p:ph type="dt" sz="quarter" idx="10"/>
          </p:nvPr>
        </p:nvSpPr>
        <p:spPr>
          <a:xfrm>
            <a:off x="-3022600" y="2750709"/>
            <a:ext cx="2743200" cy="365125"/>
          </a:xfrm>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C5A970D-C4F7-4425-99F8-CEF3E8513A45}" type="datetime1">
              <a:rPr lang="zh-CN" altLang="en-US" smtClean="0">
                <a:solidFill>
                  <a:srgbClr val="898989"/>
                </a:solidFill>
              </a:rPr>
            </a:fld>
            <a:endParaRPr lang="zh-CN" altLang="en-US" sz="1800" smtClean="0"/>
          </a:p>
        </p:txBody>
      </p:sp>
      <p:sp>
        <p:nvSpPr>
          <p:cNvPr id="5" name="AutoShape 4"/>
          <p:cNvSpPr>
            <a:spLocks noChangeArrowheads="1"/>
          </p:cNvSpPr>
          <p:nvPr/>
        </p:nvSpPr>
        <p:spPr bwMode="gray">
          <a:xfrm>
            <a:off x="655638" y="1301771"/>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6" name="AutoShape 5"/>
          <p:cNvSpPr>
            <a:spLocks noChangeArrowheads="1"/>
          </p:cNvSpPr>
          <p:nvPr/>
        </p:nvSpPr>
        <p:spPr bwMode="gray">
          <a:xfrm>
            <a:off x="249238" y="1182709"/>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7174" name="Text Box 6"/>
          <p:cNvSpPr txBox="1">
            <a:spLocks noChangeArrowheads="1"/>
          </p:cNvSpPr>
          <p:nvPr/>
        </p:nvSpPr>
        <p:spPr bwMode="gray">
          <a:xfrm>
            <a:off x="1190191" y="1391455"/>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厘清学生发展核心素养与学科核心素养之间的关系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7175" name="Text Box 7"/>
          <p:cNvSpPr txBox="1">
            <a:spLocks noChangeArrowheads="1"/>
          </p:cNvSpPr>
          <p:nvPr/>
        </p:nvSpPr>
        <p:spPr bwMode="gray">
          <a:xfrm>
            <a:off x="527844" y="1294628"/>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a:solidFill>
                  <a:srgbClr val="FFFFFF"/>
                </a:solidFill>
              </a:rPr>
              <a:t>1</a:t>
            </a:r>
            <a:endParaRPr lang="en-US" altLang="zh-CN" sz="2400" b="1" dirty="0">
              <a:solidFill>
                <a:srgbClr val="FFFFFF"/>
              </a:solidFill>
            </a:endParaRPr>
          </a:p>
        </p:txBody>
      </p:sp>
      <p:sp>
        <p:nvSpPr>
          <p:cNvPr id="7187" name="Text Box 19"/>
          <p:cNvSpPr txBox="1">
            <a:spLocks noChangeArrowheads="1"/>
          </p:cNvSpPr>
          <p:nvPr/>
        </p:nvSpPr>
        <p:spPr bwMode="gray">
          <a:xfrm>
            <a:off x="511175" y="3725862"/>
            <a:ext cx="355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a:solidFill>
                  <a:srgbClr val="FFFFFF"/>
                </a:solidFill>
              </a:rPr>
              <a:t>4</a:t>
            </a:r>
            <a:endParaRPr lang="en-US" altLang="zh-CN" sz="2400" b="1">
              <a:solidFill>
                <a:srgbClr val="FFFFFF"/>
              </a:solidFill>
            </a:endParaRPr>
          </a:p>
        </p:txBody>
      </p:sp>
      <p:sp>
        <p:nvSpPr>
          <p:cNvPr id="17" name="AutoShape 4"/>
          <p:cNvSpPr>
            <a:spLocks noChangeArrowheads="1"/>
          </p:cNvSpPr>
          <p:nvPr/>
        </p:nvSpPr>
        <p:spPr bwMode="gray">
          <a:xfrm>
            <a:off x="607622" y="2907187"/>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8" name="AutoShape 5"/>
          <p:cNvSpPr>
            <a:spLocks noChangeArrowheads="1"/>
          </p:cNvSpPr>
          <p:nvPr/>
        </p:nvSpPr>
        <p:spPr bwMode="gray">
          <a:xfrm>
            <a:off x="201222" y="2788125"/>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19" name="Text Box 6"/>
          <p:cNvSpPr txBox="1">
            <a:spLocks noChangeArrowheads="1"/>
          </p:cNvSpPr>
          <p:nvPr/>
        </p:nvSpPr>
        <p:spPr bwMode="gray">
          <a:xfrm>
            <a:off x="1142175" y="2996871"/>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厘清历史学科核心素养各要素之间的关系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0" name="Text Box 7"/>
          <p:cNvSpPr txBox="1">
            <a:spLocks noChangeArrowheads="1"/>
          </p:cNvSpPr>
          <p:nvPr/>
        </p:nvSpPr>
        <p:spPr bwMode="gray">
          <a:xfrm>
            <a:off x="479828" y="2900044"/>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smtClean="0">
                <a:solidFill>
                  <a:srgbClr val="FFFFFF"/>
                </a:solidFill>
              </a:rPr>
              <a:t>2</a:t>
            </a:r>
            <a:endParaRPr lang="en-US" altLang="zh-CN" sz="2400" b="1" dirty="0">
              <a:solidFill>
                <a:srgbClr val="FFFF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14"/>
          <p:cNvSpPr>
            <a:spLocks noChangeArrowheads="1"/>
          </p:cNvSpPr>
          <p:nvPr/>
        </p:nvSpPr>
        <p:spPr bwMode="auto">
          <a:xfrm>
            <a:off x="3663950" y="1392238"/>
            <a:ext cx="1006475" cy="3048000"/>
          </a:xfrm>
          <a:prstGeom prst="rect">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6147" name="日期占位符 2"/>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01B617BF-3FC1-4D87-9A10-590AEB5C9F21}" type="datetime1">
              <a:rPr lang="zh-CN" altLang="en-US" smtClean="0">
                <a:solidFill>
                  <a:srgbClr val="898989"/>
                </a:solidFill>
                <a:sym typeface="Calibri" panose="020F0502020204030204" pitchFamily="34" charset="0"/>
              </a:rPr>
            </a:fld>
            <a:endParaRPr lang="zh-CN" altLang="en-US" sz="1800" smtClean="0">
              <a:sym typeface="Calibri" panose="020F0502020204030204" pitchFamily="34" charset="0"/>
            </a:endParaRPr>
          </a:p>
        </p:txBody>
      </p:sp>
      <p:pic>
        <p:nvPicPr>
          <p:cNvPr id="6148" name="Picture 2" descr="http://sc.chinaz.com/Files/pic/pic6/pic246.jpg"/>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63" y="1119188"/>
            <a:ext cx="5183188"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矩形 15"/>
          <p:cNvSpPr>
            <a:spLocks noChangeArrowheads="1"/>
          </p:cNvSpPr>
          <p:nvPr/>
        </p:nvSpPr>
        <p:spPr bwMode="auto">
          <a:xfrm>
            <a:off x="3663950" y="1260475"/>
            <a:ext cx="11953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8000"/>
              </a:lnSpc>
            </a:pPr>
            <a:r>
              <a:rPr lang="zh-CN" altLang="en-US" sz="7200" dirty="0">
                <a:solidFill>
                  <a:schemeClr val="bg1"/>
                </a:solidFill>
                <a:latin typeface="汉真广标" panose="02010609000101010101" pitchFamily="49" charset="-122"/>
                <a:ea typeface="汉真广标" panose="02010609000101010101" pitchFamily="49" charset="-122"/>
                <a:sym typeface="方正正大黑简体" panose="02000000000000000000" pitchFamily="2" charset="-122"/>
              </a:rPr>
              <a:t>瞄准靶</a:t>
            </a:r>
            <a:endParaRPr lang="en-US" altLang="zh-CN" sz="7200" dirty="0">
              <a:solidFill>
                <a:schemeClr val="bg1"/>
              </a:solidFill>
              <a:latin typeface="汉真广标" panose="02010609000101010101" pitchFamily="49" charset="-122"/>
              <a:ea typeface="汉真广标" panose="02010609000101010101" pitchFamily="49" charset="-122"/>
              <a:sym typeface="方正正大黑简体" panose="02000000000000000000" pitchFamily="2" charset="-122"/>
            </a:endParaRPr>
          </a:p>
        </p:txBody>
      </p:sp>
      <p:sp>
        <p:nvSpPr>
          <p:cNvPr id="6150" name="TextBox 6"/>
          <p:cNvSpPr txBox="1">
            <a:spLocks noChangeArrowheads="1"/>
          </p:cNvSpPr>
          <p:nvPr/>
        </p:nvSpPr>
        <p:spPr bwMode="auto">
          <a:xfrm>
            <a:off x="5522913" y="1119188"/>
            <a:ext cx="6183312"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ym typeface="Calibri" panose="020F0502020204030204" pitchFamily="34" charset="0"/>
              </a:rPr>
              <a:t>      </a:t>
            </a:r>
            <a:r>
              <a:rPr lang="zh-CN" altLang="en-US" sz="2400" b="1" dirty="0" smtClean="0">
                <a:sym typeface="Calibri" panose="020F0502020204030204" pitchFamily="34" charset="0"/>
              </a:rPr>
              <a:t>党的十八大提出把立德树人作为教育工作的根本任务，明确强调了教育的本质功能和真正价值，开始从国家层面更加深入系统地考虑“教育要立什么德、树什么人”或者说“教育要培养什么样的人”这一教育根本问题。</a:t>
            </a:r>
            <a:endParaRPr lang="en-US" altLang="zh-CN" sz="2400" b="1" dirty="0" smtClean="0">
              <a:sym typeface="Calibri" panose="020F0502020204030204" pitchFamily="34" charset="0"/>
            </a:endParaRPr>
          </a:p>
          <a:p>
            <a:pPr eaLnBrk="1" hangingPunct="1"/>
            <a:endParaRPr lang="en-US" altLang="zh-CN" sz="2400" b="1" dirty="0" smtClean="0">
              <a:sym typeface="Calibri" panose="020F0502020204030204" pitchFamily="34" charset="0"/>
            </a:endParaRPr>
          </a:p>
          <a:p>
            <a:pPr eaLnBrk="1" hangingPunct="1"/>
            <a:endParaRPr lang="en-US" altLang="zh-CN" sz="2400" b="1" dirty="0">
              <a:sym typeface="Calibri" panose="020F0502020204030204" pitchFamily="34" charset="0"/>
            </a:endParaRPr>
          </a:p>
          <a:p>
            <a:pPr algn="r" eaLnBrk="1" hangingPunct="1"/>
            <a:r>
              <a:rPr lang="en-US" altLang="zh-CN" b="1" dirty="0" smtClean="0">
                <a:latin typeface="华文楷体" panose="02010600040101010101" pitchFamily="2" charset="-122"/>
                <a:ea typeface="华文楷体" panose="02010600040101010101" pitchFamily="2" charset="-122"/>
                <a:sym typeface="Calibri" panose="020F0502020204030204" pitchFamily="34" charset="0"/>
              </a:rPr>
              <a:t>——</a:t>
            </a:r>
            <a:r>
              <a:rPr lang="zh-CN" altLang="en-US" b="1" dirty="0" smtClean="0">
                <a:latin typeface="华文楷体" panose="02010600040101010101" pitchFamily="2" charset="-122"/>
                <a:ea typeface="华文楷体" panose="02010600040101010101" pitchFamily="2" charset="-122"/>
                <a:sym typeface="Calibri" panose="020F0502020204030204" pitchFamily="34" charset="0"/>
              </a:rPr>
              <a:t>林崇德</a:t>
            </a:r>
            <a:r>
              <a:rPr lang="en-US" altLang="zh-CN" b="1" dirty="0" smtClean="0">
                <a:latin typeface="华文楷体" panose="02010600040101010101" pitchFamily="2" charset="-122"/>
                <a:ea typeface="华文楷体" panose="02010600040101010101" pitchFamily="2" charset="-122"/>
                <a:sym typeface="Calibri" panose="020F0502020204030204" pitchFamily="34" charset="0"/>
              </a:rPr>
              <a:t>《21</a:t>
            </a:r>
            <a:r>
              <a:rPr lang="zh-CN" altLang="en-US" b="1" dirty="0" smtClean="0">
                <a:latin typeface="华文楷体" panose="02010600040101010101" pitchFamily="2" charset="-122"/>
                <a:ea typeface="华文楷体" panose="02010600040101010101" pitchFamily="2" charset="-122"/>
                <a:sym typeface="Calibri" panose="020F0502020204030204" pitchFamily="34" charset="0"/>
              </a:rPr>
              <a:t>世纪学生发展核心素养研究</a:t>
            </a:r>
            <a:r>
              <a:rPr lang="en-US" altLang="zh-CN" b="1" dirty="0" smtClean="0">
                <a:latin typeface="华文楷体" panose="02010600040101010101" pitchFamily="2" charset="-122"/>
                <a:ea typeface="华文楷体" panose="02010600040101010101" pitchFamily="2" charset="-122"/>
                <a:sym typeface="Calibri" panose="020F0502020204030204" pitchFamily="34" charset="0"/>
              </a:rPr>
              <a:t>·</a:t>
            </a:r>
            <a:r>
              <a:rPr lang="zh-CN" altLang="en-US" b="1" dirty="0" smtClean="0">
                <a:latin typeface="华文楷体" panose="02010600040101010101" pitchFamily="2" charset="-122"/>
                <a:ea typeface="华文楷体" panose="02010600040101010101" pitchFamily="2" charset="-122"/>
                <a:sym typeface="Calibri" panose="020F0502020204030204" pitchFamily="34" charset="0"/>
              </a:rPr>
              <a:t>序</a:t>
            </a:r>
            <a:r>
              <a:rPr lang="en-US" altLang="zh-CN" b="1" dirty="0" smtClean="0">
                <a:latin typeface="华文楷体" panose="02010600040101010101" pitchFamily="2" charset="-122"/>
                <a:ea typeface="华文楷体" panose="02010600040101010101" pitchFamily="2" charset="-122"/>
                <a:sym typeface="Calibri" panose="020F0502020204030204" pitchFamily="34" charset="0"/>
              </a:rPr>
              <a:t>》</a:t>
            </a:r>
            <a:r>
              <a:rPr lang="zh-CN" altLang="en-US" b="1" dirty="0" smtClean="0">
                <a:latin typeface="华文楷体" panose="02010600040101010101" pitchFamily="2" charset="-122"/>
                <a:ea typeface="华文楷体" panose="02010600040101010101" pitchFamily="2" charset="-122"/>
                <a:sym typeface="Calibri" panose="020F0502020204030204" pitchFamily="34" charset="0"/>
              </a:rPr>
              <a:t>，北师大出版社</a:t>
            </a:r>
            <a:r>
              <a:rPr lang="en-US" altLang="zh-CN" b="1" dirty="0" smtClean="0">
                <a:latin typeface="华文楷体" panose="02010600040101010101" pitchFamily="2" charset="-122"/>
                <a:ea typeface="华文楷体" panose="02010600040101010101" pitchFamily="2" charset="-122"/>
                <a:sym typeface="Calibri" panose="020F0502020204030204" pitchFamily="34" charset="0"/>
              </a:rPr>
              <a:t>2016</a:t>
            </a:r>
            <a:r>
              <a:rPr lang="zh-CN" altLang="en-US" b="1" dirty="0" smtClean="0">
                <a:latin typeface="华文楷体" panose="02010600040101010101" pitchFamily="2" charset="-122"/>
                <a:ea typeface="华文楷体" panose="02010600040101010101" pitchFamily="2" charset="-122"/>
                <a:sym typeface="Calibri" panose="020F0502020204030204" pitchFamily="34" charset="0"/>
              </a:rPr>
              <a:t>年</a:t>
            </a:r>
            <a:r>
              <a:rPr lang="en-US" altLang="zh-CN" b="1" dirty="0" smtClean="0">
                <a:latin typeface="华文楷体" panose="02010600040101010101" pitchFamily="2" charset="-122"/>
                <a:ea typeface="华文楷体" panose="02010600040101010101" pitchFamily="2" charset="-122"/>
                <a:sym typeface="Calibri" panose="020F0502020204030204" pitchFamily="34" charset="0"/>
              </a:rPr>
              <a:t>3</a:t>
            </a:r>
            <a:r>
              <a:rPr lang="zh-CN" altLang="en-US" b="1" dirty="0" smtClean="0">
                <a:latin typeface="华文楷体" panose="02010600040101010101" pitchFamily="2" charset="-122"/>
                <a:ea typeface="华文楷体" panose="02010600040101010101" pitchFamily="2" charset="-122"/>
                <a:sym typeface="Calibri" panose="020F0502020204030204" pitchFamily="34" charset="0"/>
              </a:rPr>
              <a:t>月</a:t>
            </a:r>
            <a:endParaRPr lang="zh-CN" altLang="en-US" b="1" dirty="0">
              <a:latin typeface="华文楷体" panose="02010600040101010101" pitchFamily="2" charset="-122"/>
              <a:ea typeface="华文楷体" panose="02010600040101010101" pitchFamily="2" charset="-122"/>
              <a:sym typeface="Calibri" panose="020F050202020403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sp>
        <p:nvSpPr>
          <p:cNvPr id="10" name="AutoShape 4"/>
          <p:cNvSpPr>
            <a:spLocks noChangeArrowheads="1"/>
          </p:cNvSpPr>
          <p:nvPr/>
        </p:nvSpPr>
        <p:spPr bwMode="gray">
          <a:xfrm>
            <a:off x="655638" y="567819"/>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1" name="AutoShape 5"/>
          <p:cNvSpPr>
            <a:spLocks noChangeArrowheads="1"/>
          </p:cNvSpPr>
          <p:nvPr/>
        </p:nvSpPr>
        <p:spPr bwMode="gray">
          <a:xfrm>
            <a:off x="249238" y="448757"/>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12" name="Text Box 6"/>
          <p:cNvSpPr txBox="1">
            <a:spLocks noChangeArrowheads="1"/>
          </p:cNvSpPr>
          <p:nvPr/>
        </p:nvSpPr>
        <p:spPr bwMode="gray">
          <a:xfrm>
            <a:off x="1190191" y="657503"/>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厘清学生发展核心素养与学科核心素养之间的关系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 Box 7"/>
          <p:cNvSpPr txBox="1">
            <a:spLocks noChangeArrowheads="1"/>
          </p:cNvSpPr>
          <p:nvPr/>
        </p:nvSpPr>
        <p:spPr bwMode="gray">
          <a:xfrm>
            <a:off x="527844" y="560676"/>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a:solidFill>
                  <a:srgbClr val="FFFFFF"/>
                </a:solidFill>
              </a:rPr>
              <a:t>1</a:t>
            </a:r>
            <a:endParaRPr lang="en-US" altLang="zh-CN" sz="2400" b="1" dirty="0">
              <a:solidFill>
                <a:srgbClr val="FFFFFF"/>
              </a:solidFill>
            </a:endParaRPr>
          </a:p>
        </p:txBody>
      </p:sp>
      <p:graphicFrame>
        <p:nvGraphicFramePr>
          <p:cNvPr id="20" name="图示 19"/>
          <p:cNvGraphicFramePr/>
          <p:nvPr/>
        </p:nvGraphicFramePr>
        <p:xfrm>
          <a:off x="527844" y="3047999"/>
          <a:ext cx="4644747" cy="317857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8" name="日期占位符 2"/>
          <p:cNvSpPr txBox="1"/>
          <p:nvPr/>
        </p:nvSpPr>
        <p:spPr bwMode="auto">
          <a:xfrm>
            <a:off x="885031"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zh-CN"/>
            </a:defPPr>
            <a:lvl1pPr algn="l" rtl="0" fontAlgn="base">
              <a:spcBef>
                <a:spcPct val="0"/>
              </a:spcBef>
              <a:spcAft>
                <a:spcPct val="0"/>
              </a:spcAft>
              <a:buFont typeface="Arial" panose="020B0604020202020204" pitchFamily="34" charset="0"/>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fld id="{A338204A-A882-4256-9F52-213165CE0C3C}" type="datetime1">
              <a:rPr lang="zh-CN" altLang="en-US" smtClean="0"/>
            </a:fld>
            <a:endParaRPr lang="zh-CN" altLang="en-US" sz="1800">
              <a:solidFill>
                <a:schemeClr val="tx1"/>
              </a:solidFill>
            </a:endParaRPr>
          </a:p>
        </p:txBody>
      </p:sp>
      <p:sp>
        <p:nvSpPr>
          <p:cNvPr id="29" name="任意多边形 28"/>
          <p:cNvSpPr/>
          <p:nvPr/>
        </p:nvSpPr>
        <p:spPr bwMode="auto">
          <a:xfrm>
            <a:off x="5985048" y="1035021"/>
            <a:ext cx="5190424" cy="5191556"/>
          </a:xfrm>
          <a:custGeom>
            <a:avLst/>
            <a:gdLst>
              <a:gd name="connsiteX0" fmla="*/ 3185081 w 3413760"/>
              <a:gd name="connsiteY0" fmla="*/ 2560320 h 3413760"/>
              <a:gd name="connsiteX1" fmla="*/ 1706880 w 3413760"/>
              <a:gd name="connsiteY1" fmla="*/ 3413760 h 3413760"/>
              <a:gd name="connsiteX2" fmla="*/ 228679 w 3413760"/>
              <a:gd name="connsiteY2" fmla="*/ 2560320 h 3413760"/>
              <a:gd name="connsiteX3" fmla="*/ 1706880 w 3413760"/>
              <a:gd name="connsiteY3" fmla="*/ 1706880 h 3413760"/>
              <a:gd name="connsiteX4" fmla="*/ 3185081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3185081" y="2560320"/>
                </a:moveTo>
                <a:cubicBezTo>
                  <a:pt x="2880176" y="3088431"/>
                  <a:pt x="2316689" y="3413760"/>
                  <a:pt x="1706880" y="3413760"/>
                </a:cubicBezTo>
                <a:cubicBezTo>
                  <a:pt x="1097071" y="3413760"/>
                  <a:pt x="533583" y="3088431"/>
                  <a:pt x="228679" y="2560320"/>
                </a:cubicBezTo>
                <a:lnTo>
                  <a:pt x="1706880" y="1706880"/>
                </a:lnTo>
                <a:lnTo>
                  <a:pt x="3185081" y="256032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lIns="821690" tIns="3600000" rIns="781051" bIns="313689" anchor="ctr"/>
          <a:lstStyle/>
          <a:p>
            <a:pPr algn="ctr" defTabSz="311150">
              <a:lnSpc>
                <a:spcPct val="90000"/>
              </a:lnSpc>
              <a:spcAft>
                <a:spcPct val="35000"/>
              </a:spcAft>
              <a:buFontTx/>
              <a:buNone/>
              <a:defRPr/>
            </a:pPr>
            <a:r>
              <a:rPr lang="zh-CN" altLang="en-US" b="1"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人文底蕴</a:t>
            </a:r>
            <a:endParaRPr lang="en-US" altLang="zh-CN" b="1" i="0" dirty="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defTabSz="311150">
              <a:lnSpc>
                <a:spcPct val="90000"/>
              </a:lnSpc>
              <a:spcAft>
                <a:spcPct val="35000"/>
              </a:spcAft>
              <a:buFontTx/>
              <a:buNone/>
              <a:defRPr/>
            </a:pPr>
            <a:r>
              <a:rPr lang="zh-CN" altLang="en-US" b="1" i="0"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科学精神</a:t>
            </a:r>
            <a:endParaRPr lang="en-US" altLang="zh-CN" b="1" dirty="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0" name="任意多边形 29"/>
          <p:cNvSpPr/>
          <p:nvPr/>
        </p:nvSpPr>
        <p:spPr bwMode="auto">
          <a:xfrm>
            <a:off x="6088605" y="919565"/>
            <a:ext cx="5190424" cy="5191556"/>
          </a:xfrm>
          <a:custGeom>
            <a:avLst/>
            <a:gdLst>
              <a:gd name="connsiteX0" fmla="*/ 1706880 w 3413760"/>
              <a:gd name="connsiteY0" fmla="*/ 0 h 3413760"/>
              <a:gd name="connsiteX1" fmla="*/ 3185081 w 3413760"/>
              <a:gd name="connsiteY1" fmla="*/ 853440 h 3413760"/>
              <a:gd name="connsiteX2" fmla="*/ 3185081 w 3413760"/>
              <a:gd name="connsiteY2" fmla="*/ 2560320 h 3413760"/>
              <a:gd name="connsiteX3" fmla="*/ 1706880 w 3413760"/>
              <a:gd name="connsiteY3" fmla="*/ 1706880 h 3413760"/>
              <a:gd name="connsiteX4" fmla="*/ 1706880 w 341376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1706880" y="0"/>
                </a:moveTo>
                <a:cubicBezTo>
                  <a:pt x="2316689" y="0"/>
                  <a:pt x="2880177" y="325329"/>
                  <a:pt x="3185081" y="853440"/>
                </a:cubicBezTo>
                <a:cubicBezTo>
                  <a:pt x="3489986" y="1381551"/>
                  <a:pt x="3489986" y="2032209"/>
                  <a:pt x="3185081" y="2560320"/>
                </a:cubicBezTo>
                <a:lnTo>
                  <a:pt x="1706880" y="1706880"/>
                </a:lnTo>
                <a:lnTo>
                  <a:pt x="170688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3240000" tIns="370800" rIns="288000" bIns="2764800" anchor="ctr"/>
          <a:lstStyle/>
          <a:p>
            <a:pPr defTabSz="311150">
              <a:lnSpc>
                <a:spcPct val="90000"/>
              </a:lnSpc>
              <a:spcAft>
                <a:spcPct val="35000"/>
              </a:spcAft>
              <a:buFontTx/>
              <a:buNone/>
              <a:defRPr/>
            </a:pPr>
            <a:endParaRPr lang="en-US" altLang="zh-CN" i="0" dirty="0">
              <a:solidFill>
                <a:srgbClr val="FFFFF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defTabSz="311150">
              <a:spcAft>
                <a:spcPct val="35000"/>
              </a:spcAft>
              <a:buFontTx/>
              <a:buNone/>
              <a:defRPr/>
            </a:pPr>
            <a:r>
              <a:rPr lang="zh-CN" altLang="en-US" b="1" i="0"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学会学习</a:t>
            </a:r>
            <a:endParaRPr lang="en-US" altLang="zh-CN" b="1" i="0"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defTabSz="311150">
              <a:spcAft>
                <a:spcPct val="35000"/>
              </a:spcAft>
              <a:buFontTx/>
              <a:buNone/>
              <a:defRPr/>
            </a:pPr>
            <a:r>
              <a:rPr lang="zh-CN" altLang="en-US" b="1"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健康生活</a:t>
            </a:r>
            <a:endParaRPr lang="en-US" altLang="zh-CN" b="1"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1" name="任意多边形 30"/>
          <p:cNvSpPr/>
          <p:nvPr/>
        </p:nvSpPr>
        <p:spPr bwMode="auto">
          <a:xfrm>
            <a:off x="5978366" y="919565"/>
            <a:ext cx="5190424" cy="5191556"/>
          </a:xfrm>
          <a:custGeom>
            <a:avLst/>
            <a:gdLst>
              <a:gd name="connsiteX0" fmla="*/ 228679 w 3413760"/>
              <a:gd name="connsiteY0" fmla="*/ 2560320 h 3413760"/>
              <a:gd name="connsiteX1" fmla="*/ 228679 w 3413760"/>
              <a:gd name="connsiteY1" fmla="*/ 853440 h 3413760"/>
              <a:gd name="connsiteX2" fmla="*/ 1706880 w 3413760"/>
              <a:gd name="connsiteY2" fmla="*/ 0 h 3413760"/>
              <a:gd name="connsiteX3" fmla="*/ 1706880 w 3413760"/>
              <a:gd name="connsiteY3" fmla="*/ 1706880 h 3413760"/>
              <a:gd name="connsiteX4" fmla="*/ 228679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228679" y="2560320"/>
                </a:moveTo>
                <a:cubicBezTo>
                  <a:pt x="-76226" y="2032209"/>
                  <a:pt x="-76226" y="1381551"/>
                  <a:pt x="228679" y="853440"/>
                </a:cubicBezTo>
                <a:cubicBezTo>
                  <a:pt x="533584" y="325329"/>
                  <a:pt x="1097071" y="0"/>
                  <a:pt x="1706880" y="0"/>
                </a:cubicBezTo>
                <a:lnTo>
                  <a:pt x="1706880" y="1706880"/>
                </a:lnTo>
                <a:lnTo>
                  <a:pt x="228679" y="2560320"/>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lIns="288000" tIns="216000" rIns="3240000" bIns="2520000" anchor="ctr"/>
          <a:lstStyle/>
          <a:p>
            <a:pPr algn="r" defTabSz="311150">
              <a:lnSpc>
                <a:spcPct val="90000"/>
              </a:lnSpc>
              <a:spcAft>
                <a:spcPct val="35000"/>
              </a:spcAft>
              <a:buFontTx/>
              <a:buNone/>
              <a:defRPr/>
            </a:pPr>
            <a:r>
              <a:rPr lang="zh-CN" altLang="en-US" b="1" i="0" dirty="0" smtClean="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责任担当</a:t>
            </a:r>
            <a:endParaRPr lang="en-US" altLang="zh-CN" b="1" i="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r" defTabSz="311150">
              <a:lnSpc>
                <a:spcPct val="90000"/>
              </a:lnSpc>
              <a:spcAft>
                <a:spcPct val="35000"/>
              </a:spcAft>
              <a:buFontTx/>
              <a:buNone/>
              <a:defRPr/>
            </a:pPr>
            <a:r>
              <a:rPr lang="zh-CN" altLang="en-US" b="1" dirty="0" smtClean="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实践创新</a:t>
            </a:r>
            <a:endParaRPr lang="en-US" altLang="zh-CN" b="1" i="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2" name="TextBox 16"/>
          <p:cNvSpPr txBox="1"/>
          <p:nvPr/>
        </p:nvSpPr>
        <p:spPr>
          <a:xfrm>
            <a:off x="7982142" y="6238325"/>
            <a:ext cx="1415772" cy="461665"/>
          </a:xfrm>
          <a:prstGeom prst="rect">
            <a:avLst/>
          </a:prstGeom>
          <a:noFill/>
        </p:spPr>
        <p:txBody>
          <a:bodyPr wrap="none">
            <a:spAutoFit/>
          </a:bodyPr>
          <a:lstStyle/>
          <a:p>
            <a:pPr>
              <a:buFontTx/>
              <a:buNone/>
              <a:defRPr/>
            </a:pPr>
            <a:r>
              <a:rPr lang="zh-CN" altLang="en-US" sz="2400" b="1" i="0" dirty="0" smtClean="0">
                <a:solidFill>
                  <a:srgbClr val="008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文化</a:t>
            </a:r>
            <a:r>
              <a:rPr lang="zh-CN" altLang="en-US" sz="2400" b="1" dirty="0">
                <a:solidFill>
                  <a:srgbClr val="008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基础</a:t>
            </a:r>
            <a:endParaRPr lang="zh-CN" altLang="en-US" sz="2400" b="1" i="0" dirty="0">
              <a:solidFill>
                <a:srgbClr val="008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3" name="TextBox 17"/>
          <p:cNvSpPr txBox="1"/>
          <p:nvPr/>
        </p:nvSpPr>
        <p:spPr>
          <a:xfrm>
            <a:off x="5398016" y="1953260"/>
            <a:ext cx="553998" cy="1323439"/>
          </a:xfrm>
          <a:prstGeom prst="rect">
            <a:avLst/>
          </a:prstGeom>
          <a:noFill/>
        </p:spPr>
        <p:txBody>
          <a:bodyPr vert="eaVert" wrap="none">
            <a:spAutoFit/>
          </a:bodyPr>
          <a:lstStyle/>
          <a:p>
            <a:pPr>
              <a:buFontTx/>
              <a:buNone/>
              <a:defRPr/>
            </a:pPr>
            <a:r>
              <a:rPr lang="zh-CN" altLang="en-US" sz="2400" b="1" i="0" dirty="0">
                <a:solidFill>
                  <a:srgbClr val="7030A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社会参与</a:t>
            </a:r>
            <a:endParaRPr lang="zh-CN" altLang="en-US" sz="2400" b="1" i="0" dirty="0">
              <a:solidFill>
                <a:srgbClr val="7030A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34" name="TextBox 18"/>
          <p:cNvSpPr txBox="1"/>
          <p:nvPr/>
        </p:nvSpPr>
        <p:spPr>
          <a:xfrm>
            <a:off x="11260197" y="1953259"/>
            <a:ext cx="553998" cy="1323439"/>
          </a:xfrm>
          <a:prstGeom prst="rect">
            <a:avLst/>
          </a:prstGeom>
          <a:noFill/>
        </p:spPr>
        <p:txBody>
          <a:bodyPr vert="eaVert" wrap="none">
            <a:spAutoFit/>
          </a:bodyPr>
          <a:lstStyle>
            <a:lvl1pPr eaLnBrk="0" hangingPunct="0">
              <a:defRPr i="1">
                <a:solidFill>
                  <a:schemeClr val="tx1"/>
                </a:solidFill>
                <a:latin typeface="Arial" panose="020B0604020202020204" pitchFamily="34" charset="0"/>
                <a:ea typeface="华文细黑" panose="02010600040101010101" charset="0"/>
                <a:cs typeface="华文细黑" panose="02010600040101010101" charset="0"/>
              </a:defRPr>
            </a:lvl1pPr>
            <a:lvl2pPr marL="742950" indent="-285750" eaLnBrk="0" hangingPunct="0">
              <a:defRPr i="1">
                <a:solidFill>
                  <a:schemeClr val="tx1"/>
                </a:solidFill>
                <a:latin typeface="Arial" panose="020B0604020202020204" pitchFamily="34" charset="0"/>
                <a:ea typeface="华文细黑" panose="02010600040101010101" charset="0"/>
                <a:cs typeface="华文细黑" panose="02010600040101010101" charset="0"/>
              </a:defRPr>
            </a:lvl2pPr>
            <a:lvl3pPr marL="1143000" indent="-228600" eaLnBrk="0" hangingPunct="0">
              <a:defRPr i="1">
                <a:solidFill>
                  <a:schemeClr val="tx1"/>
                </a:solidFill>
                <a:latin typeface="Arial" panose="020B0604020202020204" pitchFamily="34" charset="0"/>
                <a:ea typeface="华文细黑" panose="02010600040101010101" charset="0"/>
                <a:cs typeface="华文细黑" panose="02010600040101010101" charset="0"/>
              </a:defRPr>
            </a:lvl3pPr>
            <a:lvl4pPr marL="1600200" indent="-228600" eaLnBrk="0" hangingPunct="0">
              <a:defRPr i="1">
                <a:solidFill>
                  <a:schemeClr val="tx1"/>
                </a:solidFill>
                <a:latin typeface="Arial" panose="020B0604020202020204" pitchFamily="34" charset="0"/>
                <a:ea typeface="华文细黑" panose="02010600040101010101" charset="0"/>
                <a:cs typeface="华文细黑" panose="02010600040101010101" charset="0"/>
              </a:defRPr>
            </a:lvl4pPr>
            <a:lvl5pPr marL="2057400" indent="-228600" eaLnBrk="0" hangingPunct="0">
              <a:defRPr i="1">
                <a:solidFill>
                  <a:schemeClr val="tx1"/>
                </a:solidFill>
                <a:latin typeface="Arial" panose="020B0604020202020204" pitchFamily="34" charset="0"/>
                <a:ea typeface="华文细黑" panose="02010600040101010101" charset="0"/>
                <a:cs typeface="华文细黑" panose="02010600040101010101" charset="0"/>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charset="0"/>
                <a:cs typeface="华文细黑" panose="02010600040101010101" charset="0"/>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charset="0"/>
                <a:cs typeface="华文细黑" panose="02010600040101010101" charset="0"/>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charset="0"/>
                <a:cs typeface="华文细黑" panose="02010600040101010101" charset="0"/>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charset="0"/>
                <a:cs typeface="华文细黑" panose="02010600040101010101" charset="0"/>
              </a:defRPr>
            </a:lvl9pPr>
          </a:lstStyle>
          <a:p>
            <a:pPr eaLnBrk="1" hangingPunct="1">
              <a:buFontTx/>
              <a:buNone/>
              <a:defRPr/>
            </a:pPr>
            <a:r>
              <a:rPr lang="zh-CN" altLang="en-US" sz="2400" b="1" i="0" dirty="0" smtClean="0">
                <a:solidFill>
                  <a:srgbClr val="C00000"/>
                </a:solidFill>
                <a:effectLst>
                  <a:outerShdw blurRad="38100" dist="38100" dir="2700000" algn="tl">
                    <a:srgbClr val="DDDDDD"/>
                  </a:outerShdw>
                </a:effectLst>
                <a:latin typeface="微软雅黑" panose="020B0503020204020204" pitchFamily="34" charset="-122"/>
                <a:ea typeface="微软雅黑" panose="020B0503020204020204" pitchFamily="34" charset="-122"/>
                <a:cs typeface="微软雅黑" panose="020B0503020204020204" pitchFamily="34" charset="-122"/>
              </a:rPr>
              <a:t>自主发展</a:t>
            </a:r>
            <a:endParaRPr lang="zh-CN" altLang="en-US" sz="2400" b="1" i="0" dirty="0" smtClean="0">
              <a:solidFill>
                <a:srgbClr val="C00000"/>
              </a:solidFill>
              <a:effectLst>
                <a:outerShdw blurRad="38100" dist="38100" dir="2700000" algn="tl">
                  <a:srgbClr val="DDDDDD"/>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pic>
        <p:nvPicPr>
          <p:cNvPr id="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1916" y="3777916"/>
            <a:ext cx="3080084" cy="30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36884" y="2410832"/>
            <a:ext cx="8169442" cy="3108543"/>
          </a:xfrm>
          <a:prstGeom prst="rect">
            <a:avLst/>
          </a:prstGeom>
          <a:noFill/>
        </p:spPr>
        <p:txBody>
          <a:bodyPr wrap="square" rtlCol="0">
            <a:spAutoFit/>
          </a:bodyPr>
          <a:lstStyle/>
          <a:p>
            <a:pPr marL="457200" indent="-457200">
              <a:buFont typeface="Wingdings" panose="05000000000000000000" pitchFamily="2" charset="2"/>
              <a:buChar char="u"/>
            </a:pPr>
            <a:r>
              <a:rPr lang="zh-CN" altLang="en-US" sz="2800" b="1" dirty="0"/>
              <a:t>如果说“素质教育”是相对于“应试教育”而提出来的，那么，学生发展核心素养的教育则是相对应学校的学科本位教育提出来</a:t>
            </a:r>
            <a:r>
              <a:rPr lang="zh-CN" altLang="en-US" sz="2800" b="1" dirty="0" smtClean="0"/>
              <a:t>的。（</a:t>
            </a:r>
            <a:r>
              <a:rPr lang="zh-CN" altLang="en-US" sz="2800" b="1" dirty="0"/>
              <a:t>林崇德</a:t>
            </a:r>
            <a:r>
              <a:rPr lang="zh-CN" altLang="en-US" sz="2800" b="1" dirty="0" smtClean="0"/>
              <a:t>）</a:t>
            </a:r>
            <a:endParaRPr lang="en-US" altLang="zh-CN" sz="2800" b="1" dirty="0" smtClean="0"/>
          </a:p>
          <a:p>
            <a:pPr marL="457200" indent="-457200">
              <a:buFont typeface="Wingdings" panose="05000000000000000000" pitchFamily="2" charset="2"/>
              <a:buChar char="u"/>
            </a:pPr>
            <a:r>
              <a:rPr lang="zh-CN" altLang="en-US" sz="2800" b="1" dirty="0" smtClean="0"/>
              <a:t>核心</a:t>
            </a:r>
            <a:r>
              <a:rPr lang="zh-CN" altLang="en-US" sz="2800" b="1" dirty="0"/>
              <a:t>素养的养成强调的是跨学科性和学科的整合性</a:t>
            </a:r>
            <a:r>
              <a:rPr lang="zh-CN" altLang="en-US" sz="2800" b="1" dirty="0" smtClean="0"/>
              <a:t>。</a:t>
            </a:r>
            <a:endParaRPr lang="en-US" altLang="zh-CN" sz="2800" b="1" dirty="0" smtClean="0"/>
          </a:p>
          <a:p>
            <a:pPr marL="457200" indent="-457200">
              <a:buFont typeface="Wingdings" panose="05000000000000000000" pitchFamily="2" charset="2"/>
              <a:buChar char="u"/>
            </a:pPr>
            <a:r>
              <a:rPr lang="zh-CN" altLang="en-US" sz="2800" b="1" dirty="0" smtClean="0"/>
              <a:t>学生</a:t>
            </a:r>
            <a:r>
              <a:rPr lang="zh-CN" altLang="en-US" sz="2800" b="1" dirty="0"/>
              <a:t>发展核心素养与学科核心素养是一对矛盾的</a:t>
            </a:r>
            <a:r>
              <a:rPr lang="zh-CN" altLang="en-US" sz="2800" b="1" dirty="0" smtClean="0"/>
              <a:t>统一体。</a:t>
            </a:r>
            <a:endParaRPr lang="zh-CN" altLang="en-US" sz="2800" b="1" dirty="0"/>
          </a:p>
        </p:txBody>
      </p:sp>
      <p:sp>
        <p:nvSpPr>
          <p:cNvPr id="10" name="AutoShape 4"/>
          <p:cNvSpPr>
            <a:spLocks noChangeArrowheads="1"/>
          </p:cNvSpPr>
          <p:nvPr/>
        </p:nvSpPr>
        <p:spPr bwMode="gray">
          <a:xfrm>
            <a:off x="655638" y="567819"/>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1" name="AutoShape 5"/>
          <p:cNvSpPr>
            <a:spLocks noChangeArrowheads="1"/>
          </p:cNvSpPr>
          <p:nvPr/>
        </p:nvSpPr>
        <p:spPr bwMode="gray">
          <a:xfrm>
            <a:off x="249238" y="448757"/>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12" name="Text Box 6"/>
          <p:cNvSpPr txBox="1">
            <a:spLocks noChangeArrowheads="1"/>
          </p:cNvSpPr>
          <p:nvPr/>
        </p:nvSpPr>
        <p:spPr bwMode="gray">
          <a:xfrm>
            <a:off x="1190191" y="657503"/>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厘清学生发展核心素养与学科核心素养之间的关系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 Box 7"/>
          <p:cNvSpPr txBox="1">
            <a:spLocks noChangeArrowheads="1"/>
          </p:cNvSpPr>
          <p:nvPr/>
        </p:nvSpPr>
        <p:spPr bwMode="gray">
          <a:xfrm>
            <a:off x="527844" y="560676"/>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a:solidFill>
                  <a:srgbClr val="FFFFFF"/>
                </a:solidFill>
              </a:rPr>
              <a:t>1</a:t>
            </a:r>
            <a:endParaRPr lang="en-US" altLang="zh-CN" sz="2400" b="1" dirty="0">
              <a:solidFill>
                <a:srgbClr val="FFFF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pic>
        <p:nvPicPr>
          <p:cNvPr id="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1916" y="3777916"/>
            <a:ext cx="3080084" cy="30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36884" y="2410832"/>
            <a:ext cx="8169442" cy="2677656"/>
          </a:xfrm>
          <a:prstGeom prst="rect">
            <a:avLst/>
          </a:prstGeom>
          <a:noFill/>
        </p:spPr>
        <p:txBody>
          <a:bodyPr wrap="square" rtlCol="0">
            <a:spAutoFit/>
          </a:bodyPr>
          <a:lstStyle/>
          <a:p>
            <a:pPr marL="457200" indent="-457200">
              <a:buFont typeface="Wingdings" panose="05000000000000000000" pitchFamily="2" charset="2"/>
              <a:buChar char="u"/>
            </a:pPr>
            <a:r>
              <a:rPr lang="zh-CN" altLang="en-US" sz="2800" b="1" dirty="0"/>
              <a:t>基于</a:t>
            </a:r>
            <a:r>
              <a:rPr lang="en-US" altLang="zh-CN" sz="2800" b="1" dirty="0"/>
              <a:t>21</a:t>
            </a:r>
            <a:r>
              <a:rPr lang="zh-CN" altLang="en-US" sz="2800" b="1" dirty="0"/>
              <a:t>世纪学生发展核心素养的学校课程，将是以跨学科课程为主体的</a:t>
            </a:r>
            <a:r>
              <a:rPr lang="zh-CN" altLang="en-US" sz="2800" b="1" dirty="0" smtClean="0"/>
              <a:t>。</a:t>
            </a:r>
            <a:endParaRPr lang="en-US" altLang="zh-CN" sz="2800" b="1" dirty="0" smtClean="0"/>
          </a:p>
          <a:p>
            <a:pPr marL="457200" indent="-457200">
              <a:buFont typeface="Wingdings" panose="05000000000000000000" pitchFamily="2" charset="2"/>
              <a:buChar char="u"/>
            </a:pPr>
            <a:r>
              <a:rPr lang="zh-CN" altLang="en-US" sz="2800" b="1" dirty="0" smtClean="0"/>
              <a:t>“学科本位”</a:t>
            </a:r>
            <a:r>
              <a:rPr lang="zh-CN" altLang="en-US" sz="2800" b="1" dirty="0"/>
              <a:t>后面是“知识本位”，而核心素养强调的是学生所习得的关键能力与必备品格</a:t>
            </a:r>
            <a:r>
              <a:rPr lang="zh-CN" altLang="en-US" sz="2800" b="1" dirty="0" smtClean="0"/>
              <a:t>。</a:t>
            </a:r>
            <a:endParaRPr lang="en-US" altLang="zh-CN" sz="2800" b="1" dirty="0" smtClean="0"/>
          </a:p>
          <a:p>
            <a:pPr marL="457200" indent="-457200">
              <a:buFont typeface="Wingdings" panose="05000000000000000000" pitchFamily="2" charset="2"/>
              <a:buChar char="u"/>
            </a:pPr>
            <a:r>
              <a:rPr lang="zh-CN" altLang="en-US" sz="2800" b="1" dirty="0" smtClean="0"/>
              <a:t>只有</a:t>
            </a:r>
            <a:r>
              <a:rPr lang="zh-CN" altLang="en-US" sz="2800" b="1" dirty="0"/>
              <a:t>整合学科课程，以核心素养统筹教学内容、统领教学实践才能应对新的教育要求。</a:t>
            </a:r>
            <a:endParaRPr lang="zh-CN" altLang="en-US" sz="2800" b="1" dirty="0"/>
          </a:p>
        </p:txBody>
      </p:sp>
      <p:sp>
        <p:nvSpPr>
          <p:cNvPr id="10" name="AutoShape 4"/>
          <p:cNvSpPr>
            <a:spLocks noChangeArrowheads="1"/>
          </p:cNvSpPr>
          <p:nvPr/>
        </p:nvSpPr>
        <p:spPr bwMode="gray">
          <a:xfrm>
            <a:off x="655638" y="567819"/>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1" name="AutoShape 5"/>
          <p:cNvSpPr>
            <a:spLocks noChangeArrowheads="1"/>
          </p:cNvSpPr>
          <p:nvPr/>
        </p:nvSpPr>
        <p:spPr bwMode="gray">
          <a:xfrm>
            <a:off x="249238" y="448757"/>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12" name="Text Box 6"/>
          <p:cNvSpPr txBox="1">
            <a:spLocks noChangeArrowheads="1"/>
          </p:cNvSpPr>
          <p:nvPr/>
        </p:nvSpPr>
        <p:spPr bwMode="gray">
          <a:xfrm>
            <a:off x="1190191" y="657503"/>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厘清学生发展核心素养与学科核心素养之间的关系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 Box 7"/>
          <p:cNvSpPr txBox="1">
            <a:spLocks noChangeArrowheads="1"/>
          </p:cNvSpPr>
          <p:nvPr/>
        </p:nvSpPr>
        <p:spPr bwMode="gray">
          <a:xfrm>
            <a:off x="528343" y="560676"/>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smtClean="0">
                <a:solidFill>
                  <a:srgbClr val="FFFFFF"/>
                </a:solidFill>
              </a:rPr>
              <a:t>1</a:t>
            </a:r>
            <a:endParaRPr lang="en-US" altLang="zh-CN" sz="2400" b="1" dirty="0">
              <a:solidFill>
                <a:srgbClr val="FFFFF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pic>
        <p:nvPicPr>
          <p:cNvPr id="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1916" y="3777916"/>
            <a:ext cx="3080084" cy="30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36884" y="2410832"/>
            <a:ext cx="9797716" cy="1384995"/>
          </a:xfrm>
          <a:prstGeom prst="rect">
            <a:avLst/>
          </a:prstGeom>
          <a:noFill/>
        </p:spPr>
        <p:txBody>
          <a:bodyPr wrap="square" rtlCol="0">
            <a:spAutoFit/>
          </a:bodyPr>
          <a:lstStyle/>
          <a:p>
            <a:pPr marL="457200" indent="-457200">
              <a:buFont typeface="Wingdings" panose="05000000000000000000" pitchFamily="2" charset="2"/>
              <a:buChar char="u"/>
            </a:pPr>
            <a:r>
              <a:rPr lang="zh-CN" altLang="en-US" sz="2800" b="1" dirty="0"/>
              <a:t>以学生学习为</a:t>
            </a:r>
            <a:r>
              <a:rPr lang="zh-CN" altLang="en-US" sz="2800" b="1" dirty="0" smtClean="0"/>
              <a:t>主线的</a:t>
            </a:r>
            <a:r>
              <a:rPr lang="zh-CN" altLang="en-US" sz="2800" b="1" dirty="0"/>
              <a:t>教学设计</a:t>
            </a:r>
            <a:r>
              <a:rPr lang="zh-CN" altLang="en-US" sz="2800" b="1" dirty="0" smtClean="0"/>
              <a:t>、教学组织形式将是培养学生核心素养的主要模式</a:t>
            </a:r>
            <a:endParaRPr lang="en-US" altLang="zh-CN" sz="2800" b="1" dirty="0" smtClean="0"/>
          </a:p>
          <a:p>
            <a:pPr marL="457200" indent="-457200">
              <a:buFont typeface="Wingdings" panose="05000000000000000000" pitchFamily="2" charset="2"/>
              <a:buChar char="u"/>
            </a:pPr>
            <a:r>
              <a:rPr lang="zh-CN" altLang="zh-CN" sz="2800" b="1" dirty="0" smtClean="0"/>
              <a:t>构建</a:t>
            </a:r>
            <a:r>
              <a:rPr lang="zh-CN" altLang="zh-CN" sz="2800" b="1" dirty="0"/>
              <a:t>学习中心课堂（在学习、真学习、会学习、乐</a:t>
            </a:r>
            <a:r>
              <a:rPr lang="zh-CN" altLang="zh-CN" sz="2800" b="1" dirty="0" smtClean="0"/>
              <a:t>学习）</a:t>
            </a:r>
            <a:endParaRPr lang="en-US" altLang="zh-CN" sz="2800" b="1" dirty="0" smtClean="0"/>
          </a:p>
        </p:txBody>
      </p:sp>
      <p:sp>
        <p:nvSpPr>
          <p:cNvPr id="10" name="AutoShape 4"/>
          <p:cNvSpPr>
            <a:spLocks noChangeArrowheads="1"/>
          </p:cNvSpPr>
          <p:nvPr/>
        </p:nvSpPr>
        <p:spPr bwMode="gray">
          <a:xfrm>
            <a:off x="655638" y="567819"/>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1" name="AutoShape 5"/>
          <p:cNvSpPr>
            <a:spLocks noChangeArrowheads="1"/>
          </p:cNvSpPr>
          <p:nvPr/>
        </p:nvSpPr>
        <p:spPr bwMode="gray">
          <a:xfrm>
            <a:off x="249238" y="448757"/>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12" name="Text Box 6"/>
          <p:cNvSpPr txBox="1">
            <a:spLocks noChangeArrowheads="1"/>
          </p:cNvSpPr>
          <p:nvPr/>
        </p:nvSpPr>
        <p:spPr bwMode="gray">
          <a:xfrm>
            <a:off x="1190191" y="657503"/>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厘清学生发展核心素养与学科核心素养之间的关系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 Box 7"/>
          <p:cNvSpPr txBox="1">
            <a:spLocks noChangeArrowheads="1"/>
          </p:cNvSpPr>
          <p:nvPr/>
        </p:nvSpPr>
        <p:spPr bwMode="gray">
          <a:xfrm>
            <a:off x="528343" y="560676"/>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smtClean="0">
                <a:solidFill>
                  <a:srgbClr val="FFFFFF"/>
                </a:solidFill>
              </a:rPr>
              <a:t>1</a:t>
            </a:r>
            <a:endParaRPr lang="en-US" altLang="zh-CN" sz="2400" b="1" dirty="0">
              <a:solidFill>
                <a:srgbClr val="FFFF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pic>
        <p:nvPicPr>
          <p:cNvPr id="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17736" y="-7472"/>
            <a:ext cx="2274264" cy="227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36884" y="2266792"/>
            <a:ext cx="11382676" cy="3970318"/>
          </a:xfrm>
          <a:prstGeom prst="rect">
            <a:avLst/>
          </a:prstGeom>
          <a:noFill/>
        </p:spPr>
        <p:txBody>
          <a:bodyPr wrap="square" rtlCol="0">
            <a:spAutoFit/>
          </a:bodyPr>
          <a:lstStyle/>
          <a:p>
            <a:pPr marL="457200" indent="-457200">
              <a:buFont typeface="Wingdings" panose="05000000000000000000" pitchFamily="2" charset="2"/>
              <a:buChar char="u"/>
            </a:pPr>
            <a:r>
              <a:rPr lang="zh-CN" altLang="en-US" sz="2800" b="1" dirty="0"/>
              <a:t>东莞中学初中部初一（</a:t>
            </a:r>
            <a:r>
              <a:rPr lang="en-US" altLang="zh-CN" sz="2800" b="1" dirty="0"/>
              <a:t>6</a:t>
            </a:r>
            <a:r>
              <a:rPr lang="zh-CN" altLang="en-US" sz="2800" b="1" dirty="0"/>
              <a:t>）班姚慧琳和熊曜暄</a:t>
            </a:r>
            <a:endParaRPr lang="en-US" altLang="zh-CN" sz="2800" b="1" dirty="0"/>
          </a:p>
          <a:p>
            <a:pPr marL="457200" indent="-457200">
              <a:buFont typeface="Wingdings" panose="05000000000000000000" pitchFamily="2" charset="2"/>
              <a:buChar char="u"/>
            </a:pPr>
            <a:r>
              <a:rPr lang="zh-CN" altLang="zh-CN" sz="2800" b="1" dirty="0">
                <a:solidFill>
                  <a:srgbClr val="FF0000"/>
                </a:solidFill>
                <a:latin typeface="黑体" panose="02010609060101010101" pitchFamily="49" charset="-122"/>
                <a:ea typeface="黑体" panose="02010609060101010101" pitchFamily="49" charset="-122"/>
              </a:rPr>
              <a:t>“东莞市莞城区初中生对‘家族历史’的了解状况及原因”的</a:t>
            </a:r>
            <a:r>
              <a:rPr lang="zh-CN" altLang="zh-CN" sz="2800" b="1" dirty="0" smtClean="0">
                <a:solidFill>
                  <a:srgbClr val="FF0000"/>
                </a:solidFill>
                <a:latin typeface="黑体" panose="02010609060101010101" pitchFamily="49" charset="-122"/>
                <a:ea typeface="黑体" panose="02010609060101010101" pitchFamily="49" charset="-122"/>
              </a:rPr>
              <a:t>调查研究</a:t>
            </a:r>
            <a:endParaRPr lang="en-US" altLang="zh-CN" sz="2800" b="1" dirty="0" smtClean="0">
              <a:solidFill>
                <a:srgbClr val="FF0000"/>
              </a:solidFill>
              <a:latin typeface="黑体" panose="02010609060101010101" pitchFamily="49" charset="-122"/>
              <a:ea typeface="黑体" panose="02010609060101010101" pitchFamily="49" charset="-122"/>
            </a:endParaRPr>
          </a:p>
          <a:p>
            <a:pPr marL="457200" indent="-457200">
              <a:buFont typeface="Wingdings" panose="05000000000000000000" pitchFamily="2" charset="2"/>
              <a:buChar char="u"/>
            </a:pPr>
            <a:r>
              <a:rPr lang="zh-CN" altLang="zh-CN" sz="2800" b="1" dirty="0"/>
              <a:t>我们已经随机调查了</a:t>
            </a:r>
            <a:r>
              <a:rPr lang="en-US" altLang="zh-CN" sz="2800" b="1" dirty="0"/>
              <a:t>436</a:t>
            </a:r>
            <a:r>
              <a:rPr lang="zh-CN" altLang="zh-CN" sz="2800" b="1" dirty="0"/>
              <a:t>位学生和</a:t>
            </a:r>
            <a:r>
              <a:rPr lang="en-US" altLang="zh-CN" sz="2800" b="1" dirty="0"/>
              <a:t>286</a:t>
            </a:r>
            <a:r>
              <a:rPr lang="zh-CN" altLang="zh-CN" sz="2800" b="1" dirty="0"/>
              <a:t>位家长，经过统计发现当今初中生对自己“家族历史”的了解甚少而且不太感兴趣，就算是有所了解，也只是了解近一代长辈的生活，而不了解老一代长辈的经历，对此，我们很担忧，因为我们觉得初中生对家史的态度与他们对国家与民族的态度是有某种相关性的，所以我们想把这个研究更深入地进行下去。</a:t>
            </a:r>
            <a:endParaRPr lang="zh-CN" altLang="en-US" sz="2800" b="1" dirty="0"/>
          </a:p>
        </p:txBody>
      </p:sp>
      <p:sp>
        <p:nvSpPr>
          <p:cNvPr id="10" name="AutoShape 4"/>
          <p:cNvSpPr>
            <a:spLocks noChangeArrowheads="1"/>
          </p:cNvSpPr>
          <p:nvPr/>
        </p:nvSpPr>
        <p:spPr bwMode="gray">
          <a:xfrm>
            <a:off x="655638" y="567819"/>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1" name="AutoShape 5"/>
          <p:cNvSpPr>
            <a:spLocks noChangeArrowheads="1"/>
          </p:cNvSpPr>
          <p:nvPr/>
        </p:nvSpPr>
        <p:spPr bwMode="gray">
          <a:xfrm>
            <a:off x="249238" y="448757"/>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12" name="Text Box 6"/>
          <p:cNvSpPr txBox="1">
            <a:spLocks noChangeArrowheads="1"/>
          </p:cNvSpPr>
          <p:nvPr/>
        </p:nvSpPr>
        <p:spPr bwMode="gray">
          <a:xfrm>
            <a:off x="1190191" y="657503"/>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厘清学生发展核心素养与学科核心素养之间的关系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 Box 7"/>
          <p:cNvSpPr txBox="1">
            <a:spLocks noChangeArrowheads="1"/>
          </p:cNvSpPr>
          <p:nvPr/>
        </p:nvSpPr>
        <p:spPr bwMode="gray">
          <a:xfrm>
            <a:off x="528343" y="560676"/>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smtClean="0">
                <a:solidFill>
                  <a:srgbClr val="FFFFFF"/>
                </a:solidFill>
              </a:rPr>
              <a:t>1</a:t>
            </a:r>
            <a:endParaRPr lang="en-US" altLang="zh-CN" sz="2400" b="1" dirty="0">
              <a:solidFill>
                <a:srgbClr val="FFFF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17736" y="-7472"/>
            <a:ext cx="2274264" cy="227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sp>
        <p:nvSpPr>
          <p:cNvPr id="9" name="TextBox 8"/>
          <p:cNvSpPr txBox="1"/>
          <p:nvPr/>
        </p:nvSpPr>
        <p:spPr>
          <a:xfrm>
            <a:off x="336884" y="2028820"/>
            <a:ext cx="11550316" cy="4401205"/>
          </a:xfrm>
          <a:prstGeom prst="rect">
            <a:avLst/>
          </a:prstGeom>
          <a:noFill/>
        </p:spPr>
        <p:txBody>
          <a:bodyPr wrap="square" rtlCol="0">
            <a:spAutoFit/>
          </a:bodyPr>
          <a:lstStyle/>
          <a:p>
            <a:pPr marL="457200" indent="-457200">
              <a:buFont typeface="Wingdings" panose="05000000000000000000" pitchFamily="2" charset="2"/>
              <a:buChar char="u"/>
            </a:pPr>
            <a:r>
              <a:rPr lang="zh-CN" altLang="zh-CN" sz="2800" b="1" dirty="0" smtClean="0">
                <a:solidFill>
                  <a:srgbClr val="FF0000"/>
                </a:solidFill>
                <a:latin typeface="黑体" panose="02010609060101010101" pitchFamily="49" charset="-122"/>
                <a:ea typeface="黑体" panose="02010609060101010101" pitchFamily="49" charset="-122"/>
              </a:rPr>
              <a:t>东莞市</a:t>
            </a:r>
            <a:r>
              <a:rPr lang="zh-CN" altLang="zh-CN" sz="2800" b="1" dirty="0">
                <a:solidFill>
                  <a:srgbClr val="FF0000"/>
                </a:solidFill>
                <a:latin typeface="黑体" panose="02010609060101010101" pitchFamily="49" charset="-122"/>
                <a:ea typeface="黑体" panose="02010609060101010101" pitchFamily="49" charset="-122"/>
              </a:rPr>
              <a:t>莞城区初中生对‘家族历史’的了解状况及原因”的</a:t>
            </a:r>
            <a:r>
              <a:rPr lang="zh-CN" altLang="zh-CN" sz="2800" b="1" dirty="0" smtClean="0">
                <a:solidFill>
                  <a:srgbClr val="FF0000"/>
                </a:solidFill>
                <a:latin typeface="黑体" panose="02010609060101010101" pitchFamily="49" charset="-122"/>
                <a:ea typeface="黑体" panose="02010609060101010101" pitchFamily="49" charset="-122"/>
              </a:rPr>
              <a:t>调查研究</a:t>
            </a:r>
            <a:endParaRPr lang="en-US" altLang="zh-CN" sz="2800" b="1" dirty="0" smtClean="0">
              <a:solidFill>
                <a:srgbClr val="FF0000"/>
              </a:solidFill>
              <a:latin typeface="黑体" panose="02010609060101010101" pitchFamily="49" charset="-122"/>
              <a:ea typeface="黑体" panose="02010609060101010101" pitchFamily="49" charset="-122"/>
            </a:endParaRPr>
          </a:p>
          <a:p>
            <a:r>
              <a:rPr lang="en-US" altLang="zh-CN" sz="2800" b="1" dirty="0" smtClean="0"/>
              <a:t>1.</a:t>
            </a:r>
            <a:r>
              <a:rPr lang="zh-CN" altLang="zh-CN" sz="2800" b="1" dirty="0" smtClean="0"/>
              <a:t>您</a:t>
            </a:r>
            <a:r>
              <a:rPr lang="zh-CN" altLang="zh-CN" sz="2800" b="1" dirty="0"/>
              <a:t>每年收到的“家史”征文与上一年相比在数量与质量上有何变化？</a:t>
            </a:r>
            <a:endParaRPr lang="zh-CN" altLang="zh-CN" sz="2800" b="1" dirty="0"/>
          </a:p>
          <a:p>
            <a:r>
              <a:rPr lang="en-US" altLang="zh-CN" sz="2800" b="1" dirty="0" smtClean="0"/>
              <a:t>2. </a:t>
            </a:r>
            <a:r>
              <a:rPr lang="zh-CN" altLang="zh-CN" sz="2800" b="1" dirty="0"/>
              <a:t>您发现学生在征文中所表现出来的对家史的情感有什么发展轨迹吗？</a:t>
            </a:r>
            <a:endParaRPr lang="zh-CN" altLang="zh-CN" sz="2800" b="1" dirty="0"/>
          </a:p>
          <a:p>
            <a:r>
              <a:rPr lang="en-US" altLang="zh-CN" sz="2800" b="1" dirty="0" smtClean="0"/>
              <a:t>3. </a:t>
            </a:r>
            <a:r>
              <a:rPr lang="zh-CN" altLang="zh-CN" sz="2800" b="1" dirty="0"/>
              <a:t>是不是有某些社会现象引发了您们去开展“写家史”这个活动的？</a:t>
            </a:r>
            <a:endParaRPr lang="zh-CN" altLang="zh-CN" sz="2800" b="1" dirty="0"/>
          </a:p>
          <a:p>
            <a:r>
              <a:rPr lang="en-US" altLang="zh-CN" sz="2800" b="1" dirty="0" smtClean="0"/>
              <a:t>4. </a:t>
            </a:r>
            <a:r>
              <a:rPr lang="zh-CN" altLang="zh-CN" sz="2800" b="1" dirty="0"/>
              <a:t>除了写家史之外，您们还有没有开展其他的一些活动来解决这些问题？如果有，是哪些活动？效果如何？</a:t>
            </a:r>
            <a:endParaRPr lang="zh-CN" altLang="zh-CN" sz="2800" b="1" dirty="0"/>
          </a:p>
          <a:p>
            <a:r>
              <a:rPr lang="en-US" altLang="zh-CN" sz="2800" b="1" dirty="0" smtClean="0"/>
              <a:t>5. </a:t>
            </a:r>
            <a:r>
              <a:rPr lang="zh-CN" altLang="zh-CN" sz="2800" b="1" dirty="0"/>
              <a:t>您认为一个人对家族情感的深浅与对国家民族的感情成正比吗？为什么？</a:t>
            </a:r>
            <a:endParaRPr lang="zh-CN" altLang="zh-CN" sz="2800" b="1" dirty="0"/>
          </a:p>
          <a:p>
            <a:r>
              <a:rPr lang="en-US" altLang="zh-CN" sz="2800" b="1" dirty="0" smtClean="0"/>
              <a:t>6.</a:t>
            </a:r>
            <a:r>
              <a:rPr lang="zh-CN" altLang="zh-CN" sz="2800" b="1" dirty="0" smtClean="0"/>
              <a:t>我们</a:t>
            </a:r>
            <a:r>
              <a:rPr lang="zh-CN" altLang="zh-CN" sz="2800" b="1" dirty="0"/>
              <a:t>还想麻烦您给我们的课题研究提一些意见和建议，因为这对我们下一步的研究很重要，可以吗？谢谢</a:t>
            </a:r>
            <a:r>
              <a:rPr lang="zh-CN" altLang="zh-CN" sz="2800" b="1" dirty="0" smtClean="0"/>
              <a:t>！</a:t>
            </a:r>
            <a:endParaRPr lang="zh-CN" altLang="en-US" sz="2800" b="1" dirty="0"/>
          </a:p>
        </p:txBody>
      </p:sp>
      <p:sp>
        <p:nvSpPr>
          <p:cNvPr id="10" name="AutoShape 4"/>
          <p:cNvSpPr>
            <a:spLocks noChangeArrowheads="1"/>
          </p:cNvSpPr>
          <p:nvPr/>
        </p:nvSpPr>
        <p:spPr bwMode="gray">
          <a:xfrm>
            <a:off x="655638" y="567819"/>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1" name="AutoShape 5"/>
          <p:cNvSpPr>
            <a:spLocks noChangeArrowheads="1"/>
          </p:cNvSpPr>
          <p:nvPr/>
        </p:nvSpPr>
        <p:spPr bwMode="gray">
          <a:xfrm>
            <a:off x="249238" y="448757"/>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12" name="Text Box 6"/>
          <p:cNvSpPr txBox="1">
            <a:spLocks noChangeArrowheads="1"/>
          </p:cNvSpPr>
          <p:nvPr/>
        </p:nvSpPr>
        <p:spPr bwMode="gray">
          <a:xfrm>
            <a:off x="1190191" y="657503"/>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厘清学生发展核心素养与学科核心素养之间的关系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 Box 7"/>
          <p:cNvSpPr txBox="1">
            <a:spLocks noChangeArrowheads="1"/>
          </p:cNvSpPr>
          <p:nvPr/>
        </p:nvSpPr>
        <p:spPr bwMode="gray">
          <a:xfrm>
            <a:off x="528343" y="560676"/>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smtClean="0">
                <a:solidFill>
                  <a:srgbClr val="FFFFFF"/>
                </a:solidFill>
              </a:rPr>
              <a:t>1</a:t>
            </a:r>
            <a:endParaRPr lang="en-US" altLang="zh-CN" sz="2400" b="1" dirty="0">
              <a:solidFill>
                <a:srgbClr val="FFFF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17736" y="-7472"/>
            <a:ext cx="2274264" cy="227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sp>
        <p:nvSpPr>
          <p:cNvPr id="9" name="TextBox 8"/>
          <p:cNvSpPr txBox="1"/>
          <p:nvPr/>
        </p:nvSpPr>
        <p:spPr>
          <a:xfrm>
            <a:off x="336884" y="2028820"/>
            <a:ext cx="11550316" cy="4401205"/>
          </a:xfrm>
          <a:prstGeom prst="rect">
            <a:avLst/>
          </a:prstGeom>
          <a:noFill/>
        </p:spPr>
        <p:txBody>
          <a:bodyPr wrap="square" rtlCol="0">
            <a:spAutoFit/>
          </a:bodyPr>
          <a:lstStyle/>
          <a:p>
            <a:pPr marL="457200" indent="-457200">
              <a:buFont typeface="Wingdings" panose="05000000000000000000" pitchFamily="2" charset="2"/>
              <a:buChar char="u"/>
            </a:pPr>
            <a:r>
              <a:rPr lang="zh-CN" altLang="en-US" sz="2800" b="1" dirty="0" smtClean="0">
                <a:solidFill>
                  <a:srgbClr val="FF0000"/>
                </a:solidFill>
                <a:latin typeface="黑体" panose="02010609060101010101" pitchFamily="49" charset="-122"/>
                <a:ea typeface="黑体" panose="02010609060101010101" pitchFamily="49" charset="-122"/>
              </a:rPr>
              <a:t>“中学生写身边历史活动”课程中的核心素养分析：</a:t>
            </a:r>
            <a:endParaRPr lang="en-US" altLang="zh-CN" sz="2800" b="1" dirty="0" smtClean="0">
              <a:solidFill>
                <a:srgbClr val="FF0000"/>
              </a:solidFill>
              <a:latin typeface="黑体" panose="02010609060101010101" pitchFamily="49" charset="-122"/>
              <a:ea typeface="黑体" panose="02010609060101010101" pitchFamily="49" charset="-122"/>
            </a:endParaRPr>
          </a:p>
          <a:p>
            <a:pPr marL="457200" indent="-457200">
              <a:buFont typeface="Wingdings" panose="05000000000000000000" pitchFamily="2" charset="2"/>
              <a:buChar char="u"/>
            </a:pPr>
            <a:r>
              <a:rPr lang="zh-CN" altLang="en-US" sz="2800" b="1" dirty="0" smtClean="0"/>
              <a:t>参与写史活动：沟通（提问、倾听）、记录、核实、研读史料、写作、反思。</a:t>
            </a:r>
            <a:endParaRPr lang="en-US" altLang="zh-CN" sz="2800" b="1" dirty="0" smtClean="0"/>
          </a:p>
          <a:p>
            <a:pPr marL="457200" indent="-457200">
              <a:buFont typeface="Wingdings" panose="05000000000000000000" pitchFamily="2" charset="2"/>
              <a:buChar char="u"/>
            </a:pPr>
            <a:r>
              <a:rPr lang="zh-CN" altLang="en-US" sz="2800" b="1" dirty="0" smtClean="0"/>
              <a:t>研究写史活动：观察现象、反思现状、确定主题、设置问卷、沟通反馈、整理数据、搜索文献、撰写论文。</a:t>
            </a:r>
            <a:endParaRPr lang="en-US" altLang="zh-CN" sz="2800" b="1" dirty="0"/>
          </a:p>
          <a:p>
            <a:pPr marL="457200" indent="-457200">
              <a:buFont typeface="Wingdings" panose="05000000000000000000" pitchFamily="2" charset="2"/>
              <a:buChar char="u"/>
            </a:pPr>
            <a:endParaRPr lang="en-US" altLang="zh-CN" sz="2800" b="1" dirty="0" smtClean="0"/>
          </a:p>
          <a:p>
            <a:pPr marL="457200" indent="-457200">
              <a:buFont typeface="Wingdings" panose="05000000000000000000" pitchFamily="2" charset="2"/>
              <a:buChar char="u"/>
            </a:pPr>
            <a:r>
              <a:rPr lang="zh-CN" altLang="en-US" sz="2800" b="1" dirty="0"/>
              <a:t>社会责任、国家认同</a:t>
            </a:r>
            <a:r>
              <a:rPr lang="zh-CN" altLang="en-US" sz="2800" b="1" dirty="0" smtClean="0"/>
              <a:t>、国际理解、人文</a:t>
            </a:r>
            <a:r>
              <a:rPr lang="zh-CN" altLang="en-US" sz="2800" b="1" dirty="0"/>
              <a:t>底蕴、科学精神</a:t>
            </a:r>
            <a:r>
              <a:rPr lang="zh-CN" altLang="en-US" sz="2800" b="1" dirty="0" smtClean="0"/>
              <a:t>、审美情趣、学会</a:t>
            </a:r>
            <a:r>
              <a:rPr lang="zh-CN" altLang="en-US" sz="2800" b="1" dirty="0"/>
              <a:t>学习、</a:t>
            </a:r>
            <a:r>
              <a:rPr lang="zh-CN" altLang="en-US" sz="2800" b="1" dirty="0" smtClean="0"/>
              <a:t>身心健康、</a:t>
            </a:r>
            <a:r>
              <a:rPr lang="zh-CN" altLang="en-US" sz="2800" b="1" dirty="0"/>
              <a:t>实践</a:t>
            </a:r>
            <a:r>
              <a:rPr lang="zh-CN" altLang="en-US" sz="2800" b="1" dirty="0" smtClean="0"/>
              <a:t>创新。</a:t>
            </a:r>
            <a:endParaRPr lang="en-US" altLang="zh-CN" sz="2800" b="1" dirty="0"/>
          </a:p>
          <a:p>
            <a:pPr marL="457200" indent="-457200" algn="r">
              <a:buFont typeface="Wingdings" panose="05000000000000000000" pitchFamily="2" charset="2"/>
              <a:buChar char="u"/>
            </a:pPr>
            <a:r>
              <a:rPr lang="en-US" altLang="zh-CN" sz="2800" b="1" dirty="0"/>
              <a:t>——《</a:t>
            </a:r>
            <a:r>
              <a:rPr lang="zh-CN" altLang="en-US" sz="2800" b="1" dirty="0"/>
              <a:t>中国学生发展核心素养（征求意见 稿）</a:t>
            </a:r>
            <a:r>
              <a:rPr lang="en-US" altLang="zh-CN" sz="2800" b="1" dirty="0"/>
              <a:t>》</a:t>
            </a:r>
            <a:endParaRPr lang="en-US" altLang="zh-CN" sz="2800" b="1" dirty="0"/>
          </a:p>
          <a:p>
            <a:pPr marL="457200" indent="-457200">
              <a:buFont typeface="Wingdings" panose="05000000000000000000" pitchFamily="2" charset="2"/>
              <a:buChar char="u"/>
            </a:pPr>
            <a:endParaRPr lang="zh-CN" altLang="en-US" sz="2800" b="1" dirty="0"/>
          </a:p>
        </p:txBody>
      </p:sp>
      <p:sp>
        <p:nvSpPr>
          <p:cNvPr id="10" name="AutoShape 4"/>
          <p:cNvSpPr>
            <a:spLocks noChangeArrowheads="1"/>
          </p:cNvSpPr>
          <p:nvPr/>
        </p:nvSpPr>
        <p:spPr bwMode="gray">
          <a:xfrm>
            <a:off x="655638" y="567819"/>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1" name="AutoShape 5"/>
          <p:cNvSpPr>
            <a:spLocks noChangeArrowheads="1"/>
          </p:cNvSpPr>
          <p:nvPr/>
        </p:nvSpPr>
        <p:spPr bwMode="gray">
          <a:xfrm>
            <a:off x="249238" y="448757"/>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12" name="Text Box 6"/>
          <p:cNvSpPr txBox="1">
            <a:spLocks noChangeArrowheads="1"/>
          </p:cNvSpPr>
          <p:nvPr/>
        </p:nvSpPr>
        <p:spPr bwMode="gray">
          <a:xfrm>
            <a:off x="1190191" y="657503"/>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厘清学生发展核心素养与学科核心素养之间的关系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 Box 7"/>
          <p:cNvSpPr txBox="1">
            <a:spLocks noChangeArrowheads="1"/>
          </p:cNvSpPr>
          <p:nvPr/>
        </p:nvSpPr>
        <p:spPr bwMode="gray">
          <a:xfrm>
            <a:off x="528343" y="560676"/>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smtClean="0">
                <a:solidFill>
                  <a:srgbClr val="FFFFFF"/>
                </a:solidFill>
              </a:rPr>
              <a:t>1</a:t>
            </a:r>
            <a:endParaRPr lang="en-US" altLang="zh-CN" sz="2400" b="1" dirty="0">
              <a:solidFill>
                <a:srgbClr val="FFFF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pic>
        <p:nvPicPr>
          <p:cNvPr id="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1916" y="3777916"/>
            <a:ext cx="3080084" cy="30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4"/>
          <p:cNvSpPr>
            <a:spLocks noChangeArrowheads="1"/>
          </p:cNvSpPr>
          <p:nvPr/>
        </p:nvSpPr>
        <p:spPr bwMode="gray">
          <a:xfrm>
            <a:off x="655638" y="567819"/>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1" name="AutoShape 5"/>
          <p:cNvSpPr>
            <a:spLocks noChangeArrowheads="1"/>
          </p:cNvSpPr>
          <p:nvPr/>
        </p:nvSpPr>
        <p:spPr bwMode="gray">
          <a:xfrm>
            <a:off x="249238" y="448757"/>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12" name="Text Box 6"/>
          <p:cNvSpPr txBox="1">
            <a:spLocks noChangeArrowheads="1"/>
          </p:cNvSpPr>
          <p:nvPr/>
        </p:nvSpPr>
        <p:spPr bwMode="gray">
          <a:xfrm>
            <a:off x="1190191" y="657503"/>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厘清历史学科核心素养各要素之间的关系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 Box 7"/>
          <p:cNvSpPr txBox="1">
            <a:spLocks noChangeArrowheads="1"/>
          </p:cNvSpPr>
          <p:nvPr/>
        </p:nvSpPr>
        <p:spPr bwMode="gray">
          <a:xfrm>
            <a:off x="528343" y="560676"/>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smtClean="0">
                <a:solidFill>
                  <a:srgbClr val="FFFFFF"/>
                </a:solidFill>
              </a:rPr>
              <a:t>2</a:t>
            </a:r>
            <a:endParaRPr lang="en-US" altLang="zh-CN" sz="2400" b="1" dirty="0">
              <a:solidFill>
                <a:srgbClr val="FFFFFF"/>
              </a:solidFill>
            </a:endParaRPr>
          </a:p>
        </p:txBody>
      </p:sp>
      <p:sp>
        <p:nvSpPr>
          <p:cNvPr id="2" name="TextBox 1"/>
          <p:cNvSpPr txBox="1"/>
          <p:nvPr/>
        </p:nvSpPr>
        <p:spPr>
          <a:xfrm>
            <a:off x="385010" y="1913021"/>
            <a:ext cx="9276347" cy="954107"/>
          </a:xfrm>
          <a:prstGeom prst="rect">
            <a:avLst/>
          </a:prstGeom>
          <a:noFill/>
        </p:spPr>
        <p:txBody>
          <a:bodyPr wrap="square" rtlCol="0">
            <a:spAutoFit/>
          </a:bodyPr>
          <a:lstStyle/>
          <a:p>
            <a:pPr marL="457200" indent="-457200">
              <a:buFont typeface="Wingdings" panose="05000000000000000000" pitchFamily="2" charset="2"/>
              <a:buChar char="u"/>
            </a:pPr>
            <a:r>
              <a:rPr lang="zh-CN" altLang="zh-CN" sz="2800" b="1" dirty="0"/>
              <a:t>它们是一个整体，共同构成历史学科在培养学生素养方面的“关键能力”和“必备品格”。</a:t>
            </a:r>
            <a:endParaRPr lang="zh-CN" altLang="en-US" sz="2800" b="1" dirty="0"/>
          </a:p>
        </p:txBody>
      </p:sp>
      <p:graphicFrame>
        <p:nvGraphicFramePr>
          <p:cNvPr id="5" name="图示 4"/>
          <p:cNvGraphicFramePr/>
          <p:nvPr/>
        </p:nvGraphicFramePr>
        <p:xfrm>
          <a:off x="1347536" y="2867129"/>
          <a:ext cx="6930190" cy="3780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graphicFrame>
        <p:nvGraphicFramePr>
          <p:cNvPr id="4" name="图示 3"/>
          <p:cNvGraphicFramePr/>
          <p:nvPr/>
        </p:nvGraphicFramePr>
        <p:xfrm>
          <a:off x="172995" y="-1"/>
          <a:ext cx="11775989" cy="672147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矩形 4"/>
          <p:cNvSpPr>
            <a:spLocks noChangeArrowheads="1"/>
          </p:cNvSpPr>
          <p:nvPr/>
        </p:nvSpPr>
        <p:spPr bwMode="auto">
          <a:xfrm>
            <a:off x="1524000" y="1982788"/>
            <a:ext cx="9144000" cy="1071562"/>
          </a:xfrm>
          <a:prstGeom prst="rect">
            <a:avLst/>
          </a:prstGeom>
          <a:gradFill rotWithShape="0">
            <a:gsLst>
              <a:gs pos="0">
                <a:srgbClr val="C00000"/>
              </a:gs>
              <a:gs pos="50000">
                <a:srgbClr val="FF0000"/>
              </a:gs>
              <a:gs pos="100000">
                <a:srgbClr val="C000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b="1">
                <a:solidFill>
                  <a:srgbClr val="953735"/>
                </a:solidFill>
                <a:latin typeface="Arial" panose="020B0604020202020204" pitchFamily="34" charset="0"/>
                <a:ea typeface="宋体" panose="02010600030101010101" pitchFamily="2" charset="-122"/>
              </a:defRPr>
            </a:lvl1pPr>
            <a:lvl2pPr marL="742950" indent="-285750">
              <a:defRPr sz="3600" b="1">
                <a:solidFill>
                  <a:srgbClr val="953735"/>
                </a:solidFill>
                <a:latin typeface="Arial" panose="020B0604020202020204" pitchFamily="34" charset="0"/>
                <a:ea typeface="宋体" panose="02010600030101010101" pitchFamily="2" charset="-122"/>
              </a:defRPr>
            </a:lvl2pPr>
            <a:lvl3pPr marL="1143000" indent="-228600">
              <a:defRPr sz="3600" b="1">
                <a:solidFill>
                  <a:srgbClr val="953735"/>
                </a:solidFill>
                <a:latin typeface="Arial" panose="020B0604020202020204" pitchFamily="34" charset="0"/>
                <a:ea typeface="宋体" panose="02010600030101010101" pitchFamily="2" charset="-122"/>
              </a:defRPr>
            </a:lvl3pPr>
            <a:lvl4pPr marL="1600200" indent="-228600">
              <a:defRPr sz="3600" b="1">
                <a:solidFill>
                  <a:srgbClr val="953735"/>
                </a:solidFill>
                <a:latin typeface="Arial" panose="020B0604020202020204" pitchFamily="34" charset="0"/>
                <a:ea typeface="宋体" panose="02010600030101010101" pitchFamily="2" charset="-122"/>
              </a:defRPr>
            </a:lvl4pPr>
            <a:lvl5pPr marL="2057400" indent="-228600">
              <a:defRPr sz="3600" b="1">
                <a:solidFill>
                  <a:srgbClr val="953735"/>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b="1">
                <a:solidFill>
                  <a:srgbClr val="953735"/>
                </a:solidFill>
                <a:latin typeface="Arial" panose="020B0604020202020204" pitchFamily="34" charset="0"/>
                <a:ea typeface="宋体" panose="02010600030101010101" pitchFamily="2" charset="-122"/>
              </a:defRPr>
            </a:lvl9pPr>
          </a:lstStyle>
          <a:p>
            <a:pPr algn="ctr"/>
            <a:r>
              <a:rPr lang="zh-CN" altLang="en-US" sz="3300" dirty="0">
                <a:solidFill>
                  <a:schemeClr val="bg1"/>
                </a:solidFill>
                <a:latin typeface="汉真广标" panose="02010609000101010101" pitchFamily="49" charset="-122"/>
                <a:ea typeface="汉真广标" panose="02010609000101010101" pitchFamily="49" charset="-122"/>
              </a:rPr>
              <a:t>咱们来举个例</a:t>
            </a:r>
            <a:endParaRPr lang="zh-CN" altLang="en-US" sz="3300" dirty="0">
              <a:solidFill>
                <a:schemeClr val="bg1"/>
              </a:solidFill>
              <a:latin typeface="汉真广标" panose="02010609000101010101" pitchFamily="49" charset="-122"/>
              <a:ea typeface="汉真广标" panose="02010609000101010101" pitchFamily="49" charset="-122"/>
            </a:endParaRPr>
          </a:p>
        </p:txBody>
      </p:sp>
      <p:pic>
        <p:nvPicPr>
          <p:cNvPr id="100355" name="Picture 2" descr="C:\Users\Nir\Desktop\新建文件夹 (4)\未标xaw题-1.png"/>
          <p:cNvPicPr>
            <a:picLocks noChangeAspect="1" noChangeArrowheads="1"/>
          </p:cNvPicPr>
          <p:nvPr/>
        </p:nvPicPr>
        <p:blipFill>
          <a:blip r:embed="rId1" cstate="print">
            <a:extLst>
              <a:ext uri="{28A0092B-C50C-407E-A947-70E740481C1C}">
                <a14:useLocalDpi xmlns:a14="http://schemas.microsoft.com/office/drawing/2010/main" val="0"/>
              </a:ext>
            </a:extLst>
          </a:blip>
          <a:srcRect b="22057"/>
          <a:stretch>
            <a:fillRect/>
          </a:stretch>
        </p:blipFill>
        <p:spPr bwMode="auto">
          <a:xfrm>
            <a:off x="2738439" y="2765426"/>
            <a:ext cx="671512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1099750" y="531341"/>
            <a:ext cx="7440093" cy="923330"/>
          </a:xfrm>
          <a:prstGeom prst="rect">
            <a:avLst/>
          </a:prstGeom>
          <a:noFill/>
        </p:spPr>
        <p:txBody>
          <a:bodyPr wrap="square" rtlCol="0">
            <a:spAutoFit/>
          </a:bodyPr>
          <a:lstStyle/>
          <a:p>
            <a:r>
              <a:rPr lang="zh-CN" altLang="en-US" sz="5400" b="1" dirty="0" smtClean="0">
                <a:latin typeface="汉真广标" panose="02010609000101010101" pitchFamily="49" charset="-122"/>
                <a:ea typeface="汉真广标" panose="02010609000101010101" pitchFamily="49" charset="-122"/>
              </a:rPr>
              <a:t>历史教学目标的分层</a:t>
            </a:r>
            <a:endParaRPr lang="zh-CN" altLang="en-US" sz="5400" b="1"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2170602" y="5858059"/>
            <a:ext cx="2743200" cy="365125"/>
          </a:xfrm>
        </p:spPr>
        <p:txBody>
          <a:bodyPr/>
          <a:lstStyle/>
          <a:p>
            <a:pPr>
              <a:defRPr/>
            </a:pPr>
            <a:fld id="{A338204A-A882-4256-9F52-213165CE0C3C}" type="datetime1">
              <a:rPr lang="zh-CN" altLang="en-US" smtClean="0"/>
            </a:fld>
            <a:endParaRPr lang="zh-CN" altLang="en-US" sz="1800">
              <a:solidFill>
                <a:schemeClr val="tx1"/>
              </a:solidFill>
            </a:endParaRPr>
          </a:p>
        </p:txBody>
      </p:sp>
      <p:sp>
        <p:nvSpPr>
          <p:cNvPr id="14" name="任意多边形 13"/>
          <p:cNvSpPr/>
          <p:nvPr/>
        </p:nvSpPr>
        <p:spPr bwMode="auto">
          <a:xfrm>
            <a:off x="2929415" y="536730"/>
            <a:ext cx="5190424" cy="5191556"/>
          </a:xfrm>
          <a:custGeom>
            <a:avLst/>
            <a:gdLst>
              <a:gd name="connsiteX0" fmla="*/ 3185081 w 3413760"/>
              <a:gd name="connsiteY0" fmla="*/ 2560320 h 3413760"/>
              <a:gd name="connsiteX1" fmla="*/ 1706880 w 3413760"/>
              <a:gd name="connsiteY1" fmla="*/ 3413760 h 3413760"/>
              <a:gd name="connsiteX2" fmla="*/ 228679 w 3413760"/>
              <a:gd name="connsiteY2" fmla="*/ 2560320 h 3413760"/>
              <a:gd name="connsiteX3" fmla="*/ 1706880 w 3413760"/>
              <a:gd name="connsiteY3" fmla="*/ 1706880 h 3413760"/>
              <a:gd name="connsiteX4" fmla="*/ 3185081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3185081" y="2560320"/>
                </a:moveTo>
                <a:cubicBezTo>
                  <a:pt x="2880176" y="3088431"/>
                  <a:pt x="2316689" y="3413760"/>
                  <a:pt x="1706880" y="3413760"/>
                </a:cubicBezTo>
                <a:cubicBezTo>
                  <a:pt x="1097071" y="3413760"/>
                  <a:pt x="533583" y="3088431"/>
                  <a:pt x="228679" y="2560320"/>
                </a:cubicBezTo>
                <a:lnTo>
                  <a:pt x="1706880" y="1706880"/>
                </a:lnTo>
                <a:lnTo>
                  <a:pt x="3185081" y="256032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lIns="821690" tIns="3600000" rIns="781051" bIns="313689" anchor="ctr"/>
          <a:lstStyle/>
          <a:p>
            <a:pPr algn="ctr" defTabSz="311150">
              <a:lnSpc>
                <a:spcPct val="90000"/>
              </a:lnSpc>
              <a:spcAft>
                <a:spcPct val="35000"/>
              </a:spcAft>
              <a:buFontTx/>
              <a:buNone/>
              <a:defRPr/>
            </a:pPr>
            <a:r>
              <a:rPr lang="zh-CN" altLang="en-US" b="1"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人文底蕴</a:t>
            </a:r>
            <a:endParaRPr lang="en-US" altLang="zh-CN" b="1" i="0" dirty="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defTabSz="311150">
              <a:lnSpc>
                <a:spcPct val="90000"/>
              </a:lnSpc>
              <a:spcAft>
                <a:spcPct val="35000"/>
              </a:spcAft>
              <a:buFontTx/>
              <a:buNone/>
              <a:defRPr/>
            </a:pPr>
            <a:r>
              <a:rPr lang="zh-CN" altLang="en-US" b="1" i="0"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科学精神</a:t>
            </a:r>
            <a:endParaRPr lang="en-US" altLang="zh-CN" b="1" dirty="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5" name="任意多边形 14"/>
          <p:cNvSpPr/>
          <p:nvPr/>
        </p:nvSpPr>
        <p:spPr bwMode="auto">
          <a:xfrm>
            <a:off x="3032972" y="421274"/>
            <a:ext cx="5190424" cy="5191556"/>
          </a:xfrm>
          <a:custGeom>
            <a:avLst/>
            <a:gdLst>
              <a:gd name="connsiteX0" fmla="*/ 1706880 w 3413760"/>
              <a:gd name="connsiteY0" fmla="*/ 0 h 3413760"/>
              <a:gd name="connsiteX1" fmla="*/ 3185081 w 3413760"/>
              <a:gd name="connsiteY1" fmla="*/ 853440 h 3413760"/>
              <a:gd name="connsiteX2" fmla="*/ 3185081 w 3413760"/>
              <a:gd name="connsiteY2" fmla="*/ 2560320 h 3413760"/>
              <a:gd name="connsiteX3" fmla="*/ 1706880 w 3413760"/>
              <a:gd name="connsiteY3" fmla="*/ 1706880 h 3413760"/>
              <a:gd name="connsiteX4" fmla="*/ 1706880 w 341376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1706880" y="0"/>
                </a:moveTo>
                <a:cubicBezTo>
                  <a:pt x="2316689" y="0"/>
                  <a:pt x="2880177" y="325329"/>
                  <a:pt x="3185081" y="853440"/>
                </a:cubicBezTo>
                <a:cubicBezTo>
                  <a:pt x="3489986" y="1381551"/>
                  <a:pt x="3489986" y="2032209"/>
                  <a:pt x="3185081" y="2560320"/>
                </a:cubicBezTo>
                <a:lnTo>
                  <a:pt x="1706880" y="1706880"/>
                </a:lnTo>
                <a:lnTo>
                  <a:pt x="170688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3240000" tIns="370800" rIns="288000" bIns="2764800" anchor="ctr"/>
          <a:lstStyle/>
          <a:p>
            <a:pPr defTabSz="311150">
              <a:lnSpc>
                <a:spcPct val="90000"/>
              </a:lnSpc>
              <a:spcAft>
                <a:spcPct val="35000"/>
              </a:spcAft>
              <a:buFontTx/>
              <a:buNone/>
              <a:defRPr/>
            </a:pPr>
            <a:endParaRPr lang="en-US" altLang="zh-CN" i="0" dirty="0">
              <a:solidFill>
                <a:srgbClr val="FFFFF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defTabSz="311150">
              <a:spcAft>
                <a:spcPct val="35000"/>
              </a:spcAft>
              <a:buFontTx/>
              <a:buNone/>
              <a:defRPr/>
            </a:pPr>
            <a:r>
              <a:rPr lang="zh-CN" altLang="en-US" b="1" i="0"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学会学习</a:t>
            </a:r>
            <a:endParaRPr lang="en-US" altLang="zh-CN" b="1" i="0"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ctr" defTabSz="311150">
              <a:spcAft>
                <a:spcPct val="35000"/>
              </a:spcAft>
              <a:buFontTx/>
              <a:buNone/>
              <a:defRPr/>
            </a:pPr>
            <a:r>
              <a:rPr lang="zh-CN" altLang="en-US" b="1"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健康生活</a:t>
            </a:r>
            <a:endParaRPr lang="en-US" altLang="zh-CN" b="1" dirty="0" smtClean="0">
              <a:solidFill>
                <a:schemeClr val="tx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6" name="任意多边形 15"/>
          <p:cNvSpPr/>
          <p:nvPr/>
        </p:nvSpPr>
        <p:spPr bwMode="auto">
          <a:xfrm>
            <a:off x="2922733" y="421274"/>
            <a:ext cx="5190424" cy="5191556"/>
          </a:xfrm>
          <a:custGeom>
            <a:avLst/>
            <a:gdLst>
              <a:gd name="connsiteX0" fmla="*/ 228679 w 3413760"/>
              <a:gd name="connsiteY0" fmla="*/ 2560320 h 3413760"/>
              <a:gd name="connsiteX1" fmla="*/ 228679 w 3413760"/>
              <a:gd name="connsiteY1" fmla="*/ 853440 h 3413760"/>
              <a:gd name="connsiteX2" fmla="*/ 1706880 w 3413760"/>
              <a:gd name="connsiteY2" fmla="*/ 0 h 3413760"/>
              <a:gd name="connsiteX3" fmla="*/ 1706880 w 3413760"/>
              <a:gd name="connsiteY3" fmla="*/ 1706880 h 3413760"/>
              <a:gd name="connsiteX4" fmla="*/ 228679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228679" y="2560320"/>
                </a:moveTo>
                <a:cubicBezTo>
                  <a:pt x="-76226" y="2032209"/>
                  <a:pt x="-76226" y="1381551"/>
                  <a:pt x="228679" y="853440"/>
                </a:cubicBezTo>
                <a:cubicBezTo>
                  <a:pt x="533584" y="325329"/>
                  <a:pt x="1097071" y="0"/>
                  <a:pt x="1706880" y="0"/>
                </a:cubicBezTo>
                <a:lnTo>
                  <a:pt x="1706880" y="1706880"/>
                </a:lnTo>
                <a:lnTo>
                  <a:pt x="228679" y="2560320"/>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lIns="288000" tIns="216000" rIns="3240000" bIns="2520000" anchor="ctr"/>
          <a:lstStyle/>
          <a:p>
            <a:pPr algn="r" defTabSz="311150">
              <a:lnSpc>
                <a:spcPct val="90000"/>
              </a:lnSpc>
              <a:spcAft>
                <a:spcPct val="35000"/>
              </a:spcAft>
              <a:buFontTx/>
              <a:buNone/>
              <a:defRPr/>
            </a:pPr>
            <a:r>
              <a:rPr lang="zh-CN" altLang="en-US" b="1" i="0" dirty="0" smtClean="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责任担当</a:t>
            </a:r>
            <a:endParaRPr lang="en-US" altLang="zh-CN" b="1" i="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algn="r" defTabSz="311150">
              <a:lnSpc>
                <a:spcPct val="90000"/>
              </a:lnSpc>
              <a:spcAft>
                <a:spcPct val="35000"/>
              </a:spcAft>
              <a:buFontTx/>
              <a:buNone/>
              <a:defRPr/>
            </a:pPr>
            <a:r>
              <a:rPr lang="zh-CN" altLang="en-US" b="1" dirty="0" smtClean="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实践创新</a:t>
            </a:r>
            <a:endParaRPr lang="en-US" altLang="zh-CN" b="1" i="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7" name="TextBox 16"/>
          <p:cNvSpPr txBox="1"/>
          <p:nvPr/>
        </p:nvSpPr>
        <p:spPr>
          <a:xfrm>
            <a:off x="4926509" y="5740034"/>
            <a:ext cx="1415772" cy="461665"/>
          </a:xfrm>
          <a:prstGeom prst="rect">
            <a:avLst/>
          </a:prstGeom>
          <a:noFill/>
        </p:spPr>
        <p:txBody>
          <a:bodyPr wrap="none">
            <a:spAutoFit/>
          </a:bodyPr>
          <a:lstStyle/>
          <a:p>
            <a:pPr>
              <a:buFontTx/>
              <a:buNone/>
              <a:defRPr/>
            </a:pPr>
            <a:r>
              <a:rPr lang="zh-CN" altLang="en-US" sz="2400" b="1" i="0" dirty="0" smtClean="0">
                <a:solidFill>
                  <a:srgbClr val="008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文化</a:t>
            </a:r>
            <a:r>
              <a:rPr lang="zh-CN" altLang="en-US" sz="2400" b="1" dirty="0">
                <a:solidFill>
                  <a:srgbClr val="008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基础</a:t>
            </a:r>
            <a:endParaRPr lang="zh-CN" altLang="en-US" sz="2400" b="1" i="0" dirty="0">
              <a:solidFill>
                <a:srgbClr val="008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8" name="TextBox 17"/>
          <p:cNvSpPr txBox="1"/>
          <p:nvPr/>
        </p:nvSpPr>
        <p:spPr>
          <a:xfrm>
            <a:off x="2342383" y="1454969"/>
            <a:ext cx="553998" cy="1323439"/>
          </a:xfrm>
          <a:prstGeom prst="rect">
            <a:avLst/>
          </a:prstGeom>
          <a:noFill/>
        </p:spPr>
        <p:txBody>
          <a:bodyPr vert="eaVert" wrap="none">
            <a:spAutoFit/>
          </a:bodyPr>
          <a:lstStyle/>
          <a:p>
            <a:pPr>
              <a:buFontTx/>
              <a:buNone/>
              <a:defRPr/>
            </a:pPr>
            <a:r>
              <a:rPr lang="zh-CN" altLang="en-US" sz="2400" b="1" i="0" dirty="0">
                <a:solidFill>
                  <a:srgbClr val="7030A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社会参与</a:t>
            </a:r>
            <a:endParaRPr lang="zh-CN" altLang="en-US" sz="2400" b="1" i="0" dirty="0">
              <a:solidFill>
                <a:srgbClr val="7030A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9" name="TextBox 18"/>
          <p:cNvSpPr txBox="1"/>
          <p:nvPr/>
        </p:nvSpPr>
        <p:spPr>
          <a:xfrm>
            <a:off x="8204564" y="1454968"/>
            <a:ext cx="553998" cy="1323439"/>
          </a:xfrm>
          <a:prstGeom prst="rect">
            <a:avLst/>
          </a:prstGeom>
          <a:noFill/>
        </p:spPr>
        <p:txBody>
          <a:bodyPr vert="eaVert" wrap="none">
            <a:spAutoFit/>
          </a:bodyPr>
          <a:lstStyle>
            <a:lvl1pPr eaLnBrk="0" hangingPunct="0">
              <a:defRPr i="1">
                <a:solidFill>
                  <a:schemeClr val="tx1"/>
                </a:solidFill>
                <a:latin typeface="Arial" panose="020B0604020202020204" pitchFamily="34" charset="0"/>
                <a:ea typeface="华文细黑" panose="02010600040101010101" charset="0"/>
                <a:cs typeface="华文细黑" panose="02010600040101010101" charset="0"/>
              </a:defRPr>
            </a:lvl1pPr>
            <a:lvl2pPr marL="742950" indent="-285750" eaLnBrk="0" hangingPunct="0">
              <a:defRPr i="1">
                <a:solidFill>
                  <a:schemeClr val="tx1"/>
                </a:solidFill>
                <a:latin typeface="Arial" panose="020B0604020202020204" pitchFamily="34" charset="0"/>
                <a:ea typeface="华文细黑" panose="02010600040101010101" charset="0"/>
                <a:cs typeface="华文细黑" panose="02010600040101010101" charset="0"/>
              </a:defRPr>
            </a:lvl2pPr>
            <a:lvl3pPr marL="1143000" indent="-228600" eaLnBrk="0" hangingPunct="0">
              <a:defRPr i="1">
                <a:solidFill>
                  <a:schemeClr val="tx1"/>
                </a:solidFill>
                <a:latin typeface="Arial" panose="020B0604020202020204" pitchFamily="34" charset="0"/>
                <a:ea typeface="华文细黑" panose="02010600040101010101" charset="0"/>
                <a:cs typeface="华文细黑" panose="02010600040101010101" charset="0"/>
              </a:defRPr>
            </a:lvl3pPr>
            <a:lvl4pPr marL="1600200" indent="-228600" eaLnBrk="0" hangingPunct="0">
              <a:defRPr i="1">
                <a:solidFill>
                  <a:schemeClr val="tx1"/>
                </a:solidFill>
                <a:latin typeface="Arial" panose="020B0604020202020204" pitchFamily="34" charset="0"/>
                <a:ea typeface="华文细黑" panose="02010600040101010101" charset="0"/>
                <a:cs typeface="华文细黑" panose="02010600040101010101" charset="0"/>
              </a:defRPr>
            </a:lvl4pPr>
            <a:lvl5pPr marL="2057400" indent="-228600" eaLnBrk="0" hangingPunct="0">
              <a:defRPr i="1">
                <a:solidFill>
                  <a:schemeClr val="tx1"/>
                </a:solidFill>
                <a:latin typeface="Arial" panose="020B0604020202020204" pitchFamily="34" charset="0"/>
                <a:ea typeface="华文细黑" panose="02010600040101010101" charset="0"/>
                <a:cs typeface="华文细黑" panose="02010600040101010101" charset="0"/>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charset="0"/>
                <a:cs typeface="华文细黑" panose="02010600040101010101" charset="0"/>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charset="0"/>
                <a:cs typeface="华文细黑" panose="02010600040101010101" charset="0"/>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charset="0"/>
                <a:cs typeface="华文细黑" panose="02010600040101010101" charset="0"/>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华文细黑" panose="02010600040101010101" charset="0"/>
                <a:cs typeface="华文细黑" panose="02010600040101010101" charset="0"/>
              </a:defRPr>
            </a:lvl9pPr>
          </a:lstStyle>
          <a:p>
            <a:pPr eaLnBrk="1" hangingPunct="1">
              <a:buFontTx/>
              <a:buNone/>
              <a:defRPr/>
            </a:pPr>
            <a:r>
              <a:rPr lang="zh-CN" altLang="en-US" sz="2400" b="1" i="0" dirty="0" smtClean="0">
                <a:solidFill>
                  <a:srgbClr val="C00000"/>
                </a:solidFill>
                <a:effectLst>
                  <a:outerShdw blurRad="38100" dist="38100" dir="2700000" algn="tl">
                    <a:srgbClr val="DDDDDD"/>
                  </a:outerShdw>
                </a:effectLst>
                <a:latin typeface="微软雅黑" panose="020B0503020204020204" pitchFamily="34" charset="-122"/>
                <a:ea typeface="微软雅黑" panose="020B0503020204020204" pitchFamily="34" charset="-122"/>
                <a:cs typeface="微软雅黑" panose="020B0503020204020204" pitchFamily="34" charset="-122"/>
              </a:rPr>
              <a:t>自主发展</a:t>
            </a:r>
            <a:endParaRPr lang="zh-CN" altLang="en-US" sz="2400" b="1" i="0" dirty="0" smtClean="0">
              <a:solidFill>
                <a:srgbClr val="C00000"/>
              </a:solidFill>
              <a:effectLst>
                <a:outerShdw blurRad="38100" dist="38100" dir="2700000" algn="tl">
                  <a:srgbClr val="DDDDDD"/>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494269" y="1866600"/>
            <a:ext cx="11121081" cy="4904903"/>
          </a:xfrm>
        </p:spPr>
        <p:txBody>
          <a:bodyPr/>
          <a:lstStyle/>
          <a:p>
            <a:pPr eaLnBrk="1" hangingPunct="1"/>
            <a:r>
              <a:rPr lang="zh-CN" altLang="en-US" sz="3200" b="1" dirty="0" smtClean="0"/>
              <a:t>课标：</a:t>
            </a:r>
            <a:r>
              <a:rPr lang="en-US" altLang="zh-CN" sz="3200" b="1" dirty="0" smtClean="0"/>
              <a:t>1.</a:t>
            </a:r>
            <a:r>
              <a:rPr lang="zh-CN" altLang="en-US" sz="3200" b="1" dirty="0" smtClean="0"/>
              <a:t>知道春秋战国时期诸 侯国之间的战争，了解这一时期的社会变化。</a:t>
            </a:r>
            <a:endParaRPr lang="en-US" altLang="zh-CN" sz="3200" b="1" dirty="0" smtClean="0"/>
          </a:p>
          <a:p>
            <a:pPr eaLnBrk="1" hangingPunct="1"/>
            <a:r>
              <a:rPr lang="en-US" altLang="zh-CN" sz="3200" b="1" dirty="0" smtClean="0"/>
              <a:t>2.</a:t>
            </a:r>
            <a:r>
              <a:rPr lang="zh-CN" altLang="en-US" sz="3200" b="1" dirty="0" smtClean="0"/>
              <a:t>通过商鞅变法，认识改革使秦国逐渐强大起来。</a:t>
            </a:r>
            <a:endParaRPr lang="en-US" altLang="zh-CN" sz="3200" b="1" dirty="0" smtClean="0"/>
          </a:p>
          <a:p>
            <a:pPr eaLnBrk="1" hangingPunct="1"/>
            <a:r>
              <a:rPr lang="zh-CN" altLang="en-US" sz="3200" b="1" dirty="0" smtClean="0"/>
              <a:t> </a:t>
            </a:r>
            <a:r>
              <a:rPr lang="en-US" altLang="zh-CN" sz="3200" b="1" dirty="0" smtClean="0"/>
              <a:t>3.</a:t>
            </a:r>
            <a:r>
              <a:rPr lang="zh-CN" altLang="en-US" sz="3200" b="1" dirty="0" smtClean="0"/>
              <a:t>通过都江堰工程感受中国古代人民的智慧和创造力。</a:t>
            </a:r>
            <a:endParaRPr lang="zh-CN" altLang="en-US" sz="3200" b="1" dirty="0" smtClean="0"/>
          </a:p>
          <a:p>
            <a:pPr eaLnBrk="1" hangingPunct="1"/>
            <a:endParaRPr lang="en-US" altLang="zh-CN" sz="3200" b="1" dirty="0"/>
          </a:p>
          <a:p>
            <a:pPr eaLnBrk="1" hangingPunct="1"/>
            <a:r>
              <a:rPr lang="zh-CN" altLang="en-US" sz="3200" b="1" dirty="0" smtClean="0"/>
              <a:t>人教版教材：七年级上册第</a:t>
            </a:r>
            <a:r>
              <a:rPr lang="en-US" altLang="zh-CN" sz="3200" b="1" dirty="0" smtClean="0"/>
              <a:t>7</a:t>
            </a:r>
            <a:r>
              <a:rPr lang="zh-CN" altLang="en-US" sz="3200" b="1" dirty="0" smtClean="0"/>
              <a:t>课</a:t>
            </a:r>
            <a:r>
              <a:rPr lang="en-US" altLang="zh-CN" sz="3200" b="1" dirty="0" smtClean="0"/>
              <a:t>《</a:t>
            </a:r>
            <a:r>
              <a:rPr lang="zh-CN" altLang="en-US" sz="3200" b="1" dirty="0" smtClean="0"/>
              <a:t>战国时期的社会变化</a:t>
            </a:r>
            <a:r>
              <a:rPr lang="en-US" altLang="zh-CN" sz="3200" b="1" dirty="0" smtClean="0"/>
              <a:t>》</a:t>
            </a:r>
            <a:endParaRPr lang="en-US" altLang="zh-CN" sz="3200" b="1" dirty="0" smtClean="0"/>
          </a:p>
          <a:p>
            <a:pPr eaLnBrk="1" hangingPunct="1"/>
            <a:r>
              <a:rPr lang="en-US" altLang="zh-CN" sz="3200" b="1" dirty="0" smtClean="0"/>
              <a:t>1</a:t>
            </a:r>
            <a:r>
              <a:rPr lang="zh-CN" altLang="en-US" sz="3200" b="1" dirty="0" smtClean="0"/>
              <a:t>、战国七雄</a:t>
            </a:r>
            <a:endParaRPr lang="zh-CN" altLang="en-US" sz="3200" b="1" dirty="0" smtClean="0"/>
          </a:p>
          <a:p>
            <a:pPr eaLnBrk="1" hangingPunct="1"/>
            <a:r>
              <a:rPr lang="en-US" altLang="zh-CN" sz="3200" b="1" dirty="0" smtClean="0"/>
              <a:t>2</a:t>
            </a:r>
            <a:r>
              <a:rPr lang="zh-CN" altLang="en-US" sz="3200" b="1" dirty="0" smtClean="0"/>
              <a:t>、商鞅变法</a:t>
            </a:r>
            <a:endParaRPr lang="zh-CN" altLang="en-US" sz="3200" b="1" dirty="0" smtClean="0"/>
          </a:p>
          <a:p>
            <a:pPr eaLnBrk="1" hangingPunct="1"/>
            <a:r>
              <a:rPr lang="en-US" altLang="zh-CN" sz="3200" b="1" dirty="0" smtClean="0"/>
              <a:t>3</a:t>
            </a:r>
            <a:r>
              <a:rPr lang="zh-CN" altLang="en-US" sz="3200" b="1" dirty="0" smtClean="0"/>
              <a:t>、造福千秋的都江堰</a:t>
            </a:r>
            <a:endParaRPr lang="zh-CN" altLang="en-US" sz="3200" b="1" dirty="0" smtClean="0"/>
          </a:p>
        </p:txBody>
      </p:sp>
      <p:sp>
        <p:nvSpPr>
          <p:cNvPr id="66563" name="Rectangle 3"/>
          <p:cNvSpPr>
            <a:spLocks noGrp="1" noChangeArrowheads="1"/>
          </p:cNvSpPr>
          <p:nvPr>
            <p:ph type="title"/>
          </p:nvPr>
        </p:nvSpPr>
        <p:spPr>
          <a:noFill/>
        </p:spPr>
        <p:txBody>
          <a:bodyPr/>
          <a:lstStyle/>
          <a:p>
            <a:pPr eaLnBrk="1" hangingPunct="1"/>
            <a:r>
              <a:rPr lang="zh-CN" altLang="en-US" sz="4000" b="1" dirty="0" smtClean="0">
                <a:solidFill>
                  <a:srgbClr val="C00000"/>
                </a:solidFill>
                <a:latin typeface="黑体" panose="02010609060101010101" pitchFamily="49" charset="-122"/>
                <a:ea typeface="黑体" panose="02010609060101010101" pitchFamily="49" charset="-122"/>
              </a:rPr>
              <a:t>教学目标分层</a:t>
            </a:r>
            <a:r>
              <a:rPr lang="en-US" altLang="zh-CN" sz="4000" b="1" dirty="0">
                <a:solidFill>
                  <a:srgbClr val="C00000"/>
                </a:solidFill>
                <a:latin typeface="黑体" panose="02010609060101010101" pitchFamily="49" charset="-122"/>
                <a:ea typeface="黑体" panose="02010609060101010101" pitchFamily="49" charset="-122"/>
              </a:rPr>
              <a:t>——</a:t>
            </a:r>
            <a:r>
              <a:rPr lang="zh-CN" altLang="en-US" sz="4000" b="1" dirty="0" smtClean="0">
                <a:solidFill>
                  <a:srgbClr val="C00000"/>
                </a:solidFill>
                <a:latin typeface="黑体" panose="02010609060101010101" pitchFamily="49" charset="-122"/>
                <a:ea typeface="黑体" panose="02010609060101010101" pitchFamily="49" charset="-122"/>
              </a:rPr>
              <a:t>以“商鞅变法”为</a:t>
            </a:r>
            <a:r>
              <a:rPr lang="zh-CN" altLang="en-US" sz="4000" b="1" dirty="0">
                <a:solidFill>
                  <a:srgbClr val="C00000"/>
                </a:solidFill>
                <a:latin typeface="黑体" panose="02010609060101010101" pitchFamily="49" charset="-122"/>
                <a:ea typeface="黑体" panose="02010609060101010101" pitchFamily="49" charset="-122"/>
              </a:rPr>
              <a:t>例</a:t>
            </a:r>
            <a:endParaRPr lang="zh-CN" altLang="en-US" sz="4000" b="1" dirty="0">
              <a:solidFill>
                <a:srgbClr val="C0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1396312" y="1241855"/>
            <a:ext cx="9551773" cy="4525963"/>
          </a:xfrm>
        </p:spPr>
        <p:txBody>
          <a:bodyPr/>
          <a:lstStyle/>
          <a:p>
            <a:pPr eaLnBrk="1" hangingPunct="1"/>
            <a:r>
              <a:rPr lang="zh-CN" altLang="en-US" sz="3600" b="1" dirty="0" smtClean="0">
                <a:latin typeface="黑体" panose="02010609060101010101" pitchFamily="49" charset="-122"/>
                <a:ea typeface="黑体" panose="02010609060101010101" pitchFamily="49" charset="-122"/>
              </a:rPr>
              <a:t>考查角度一：考查同学们对商鞅变法措施的记忆。</a:t>
            </a:r>
            <a:endParaRPr lang="zh-CN" altLang="en-US" sz="3600" b="1" dirty="0" smtClean="0">
              <a:latin typeface="黑体" panose="02010609060101010101" pitchFamily="49" charset="-122"/>
              <a:ea typeface="黑体" panose="02010609060101010101" pitchFamily="49" charset="-122"/>
            </a:endParaRPr>
          </a:p>
          <a:p>
            <a:pPr eaLnBrk="1" hangingPunct="1"/>
            <a:r>
              <a:rPr lang="zh-CN" altLang="en-US" sz="3200" b="1" dirty="0" smtClean="0">
                <a:latin typeface="楷体_GB2312"/>
                <a:ea typeface="楷体_GB2312"/>
                <a:cs typeface="楷体_GB2312"/>
              </a:rPr>
              <a:t>商鞅变法的措施中对下列哪几种人有奖励：</a:t>
            </a:r>
            <a:endParaRPr lang="en-US" altLang="zh-CN" sz="3200" b="1" dirty="0" smtClean="0">
              <a:latin typeface="楷体_GB2312"/>
              <a:ea typeface="楷体_GB2312"/>
              <a:cs typeface="楷体_GB2312"/>
            </a:endParaRPr>
          </a:p>
          <a:p>
            <a:pPr eaLnBrk="1" hangingPunct="1"/>
            <a:r>
              <a:rPr lang="zh-CN" altLang="en-US" sz="3200" b="1" dirty="0" smtClean="0">
                <a:latin typeface="楷体_GB2312"/>
                <a:ea typeface="楷体_GB2312"/>
                <a:cs typeface="楷体_GB2312"/>
              </a:rPr>
              <a:t>①书读得好的人</a:t>
            </a:r>
            <a:r>
              <a:rPr lang="zh-CN" altLang="en-US" sz="3200" b="1" dirty="0" smtClean="0">
                <a:ea typeface="楷体_GB2312"/>
                <a:cs typeface="楷体_GB2312"/>
              </a:rPr>
              <a:t>  </a:t>
            </a:r>
            <a:r>
              <a:rPr lang="zh-CN" altLang="en-US" sz="3200" b="1" dirty="0" smtClean="0">
                <a:latin typeface="楷体_GB2312"/>
                <a:ea typeface="楷体_GB2312"/>
                <a:cs typeface="楷体_GB2312"/>
              </a:rPr>
              <a:t> ②农业生产搞得好的人</a:t>
            </a:r>
            <a:r>
              <a:rPr lang="zh-CN" altLang="en-US" sz="3200" b="1" dirty="0" smtClean="0">
                <a:ea typeface="楷体_GB2312"/>
                <a:cs typeface="楷体_GB2312"/>
              </a:rPr>
              <a:t>  </a:t>
            </a:r>
            <a:r>
              <a:rPr lang="zh-CN" altLang="en-US" sz="3200" b="1" dirty="0" smtClean="0">
                <a:latin typeface="楷体_GB2312"/>
                <a:ea typeface="楷体_GB2312"/>
                <a:cs typeface="楷体_GB2312"/>
              </a:rPr>
              <a:t> </a:t>
            </a:r>
            <a:endParaRPr lang="en-US" altLang="zh-CN" sz="3200" b="1" dirty="0" smtClean="0">
              <a:latin typeface="楷体_GB2312"/>
              <a:ea typeface="楷体_GB2312"/>
              <a:cs typeface="楷体_GB2312"/>
            </a:endParaRPr>
          </a:p>
          <a:p>
            <a:pPr eaLnBrk="1" hangingPunct="1"/>
            <a:r>
              <a:rPr lang="zh-CN" altLang="en-US" sz="3200" b="1" dirty="0" smtClean="0">
                <a:latin typeface="楷体_GB2312"/>
                <a:ea typeface="楷体_GB2312"/>
                <a:cs typeface="楷体_GB2312"/>
              </a:rPr>
              <a:t>③仗打得好的人</a:t>
            </a:r>
            <a:r>
              <a:rPr lang="zh-CN" altLang="en-US" sz="3200" b="1" dirty="0" smtClean="0">
                <a:ea typeface="楷体_GB2312"/>
                <a:cs typeface="楷体_GB2312"/>
              </a:rPr>
              <a:t>  </a:t>
            </a:r>
            <a:r>
              <a:rPr lang="zh-CN" altLang="en-US" sz="3200" b="1" dirty="0" smtClean="0">
                <a:latin typeface="楷体_GB2312"/>
                <a:ea typeface="楷体_GB2312"/>
                <a:cs typeface="楷体_GB2312"/>
              </a:rPr>
              <a:t> ④生意做得好的</a:t>
            </a:r>
            <a:endParaRPr lang="en-US" altLang="zh-CN" sz="3200" b="1" dirty="0" smtClean="0">
              <a:latin typeface="楷体_GB2312"/>
              <a:ea typeface="楷体_GB2312"/>
              <a:cs typeface="楷体_GB2312"/>
            </a:endParaRPr>
          </a:p>
          <a:p>
            <a:pPr eaLnBrk="1" hangingPunct="1"/>
            <a:r>
              <a:rPr lang="en-US" altLang="zh-CN" sz="3200" b="1" dirty="0" smtClean="0">
                <a:latin typeface="楷体_GB2312"/>
                <a:ea typeface="楷体_GB2312"/>
                <a:cs typeface="楷体_GB2312"/>
              </a:rPr>
              <a:t>A</a:t>
            </a:r>
            <a:r>
              <a:rPr lang="zh-CN" altLang="en-US" sz="3200" b="1" dirty="0" smtClean="0">
                <a:latin typeface="楷体_GB2312"/>
                <a:ea typeface="楷体_GB2312"/>
                <a:cs typeface="楷体_GB2312"/>
              </a:rPr>
              <a:t>．①②　    </a:t>
            </a:r>
            <a:r>
              <a:rPr lang="zh-CN" altLang="en-US" sz="3200" b="1" dirty="0" smtClean="0">
                <a:ea typeface="楷体_GB2312"/>
                <a:cs typeface="楷体_GB2312"/>
              </a:rPr>
              <a:t> </a:t>
            </a:r>
            <a:r>
              <a:rPr lang="en-US" altLang="zh-CN" sz="3200" b="1" dirty="0" smtClean="0">
                <a:latin typeface="楷体_GB2312"/>
                <a:ea typeface="楷体_GB2312"/>
                <a:cs typeface="楷体_GB2312"/>
              </a:rPr>
              <a:t>B</a:t>
            </a:r>
            <a:r>
              <a:rPr lang="zh-CN" altLang="en-US" sz="3200" b="1" dirty="0" smtClean="0">
                <a:latin typeface="楷体_GB2312"/>
                <a:ea typeface="楷体_GB2312"/>
                <a:cs typeface="楷体_GB2312"/>
              </a:rPr>
              <a:t>．②③　</a:t>
            </a:r>
            <a:endParaRPr lang="zh-CN" altLang="en-US" sz="3200" b="1" dirty="0" smtClean="0">
              <a:latin typeface="楷体_GB2312"/>
              <a:ea typeface="楷体_GB2312"/>
              <a:cs typeface="楷体_GB2312"/>
            </a:endParaRPr>
          </a:p>
          <a:p>
            <a:pPr eaLnBrk="1" hangingPunct="1"/>
            <a:r>
              <a:rPr lang="en-US" altLang="zh-CN" sz="3200" b="1" dirty="0" smtClean="0">
                <a:latin typeface="楷体_GB2312"/>
                <a:ea typeface="楷体_GB2312"/>
                <a:cs typeface="楷体_GB2312"/>
              </a:rPr>
              <a:t>C</a:t>
            </a:r>
            <a:r>
              <a:rPr lang="zh-CN" altLang="en-US" sz="3200" b="1" dirty="0" smtClean="0">
                <a:latin typeface="楷体_GB2312"/>
                <a:ea typeface="楷体_GB2312"/>
                <a:cs typeface="楷体_GB2312"/>
              </a:rPr>
              <a:t>．①②③　</a:t>
            </a:r>
            <a:r>
              <a:rPr lang="zh-CN" altLang="en-US" sz="3200" b="1" dirty="0" smtClean="0">
                <a:ea typeface="楷体_GB2312"/>
                <a:cs typeface="楷体_GB2312"/>
              </a:rPr>
              <a:t>   </a:t>
            </a:r>
            <a:r>
              <a:rPr lang="en-US" altLang="zh-CN" sz="3200" b="1" dirty="0" smtClean="0">
                <a:latin typeface="楷体_GB2312"/>
                <a:ea typeface="楷体_GB2312"/>
                <a:cs typeface="楷体_GB2312"/>
              </a:rPr>
              <a:t>D</a:t>
            </a:r>
            <a:r>
              <a:rPr lang="zh-CN" altLang="en-US" sz="3200" b="1" dirty="0" smtClean="0">
                <a:latin typeface="楷体_GB2312"/>
                <a:ea typeface="楷体_GB2312"/>
                <a:cs typeface="楷体_GB2312"/>
              </a:rPr>
              <a:t>．②③④</a:t>
            </a:r>
            <a:r>
              <a:rPr lang="zh-CN" altLang="en-US" sz="3200" b="1" dirty="0" smtClean="0"/>
              <a:t> </a:t>
            </a:r>
            <a:br>
              <a:rPr lang="zh-CN" altLang="en-US" sz="3200" b="1" dirty="0" smtClean="0"/>
            </a:br>
            <a:endParaRPr lang="zh-CN" altLang="en-US" sz="3200" b="1" dirty="0" smtClean="0"/>
          </a:p>
          <a:p>
            <a:pPr eaLnBrk="1" hangingPunct="1"/>
            <a:endParaRPr lang="en-US" altLang="zh-CN" sz="3200" b="1"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xfrm>
            <a:off x="912495" y="322580"/>
            <a:ext cx="9243060" cy="5321935"/>
          </a:xfrm>
        </p:spPr>
        <p:txBody>
          <a:bodyPr/>
          <a:lstStyle/>
          <a:p>
            <a:pPr eaLnBrk="1" hangingPunct="1"/>
            <a:r>
              <a:rPr lang="zh-CN" altLang="en-US" sz="3600" b="1" dirty="0">
                <a:latin typeface="黑体" panose="02010609060101010101" pitchFamily="49" charset="-122"/>
                <a:ea typeface="黑体" panose="02010609060101010101" pitchFamily="49" charset="-122"/>
              </a:rPr>
              <a:t>考查角度二：通过呈现商鞅变法的作用，考查学生对商鞅变法具体措施的理解。 </a:t>
            </a:r>
            <a:endParaRPr lang="zh-CN" altLang="en-US" sz="3600" b="1" dirty="0">
              <a:latin typeface="黑体" panose="02010609060101010101" pitchFamily="49" charset="-122"/>
              <a:ea typeface="黑体" panose="02010609060101010101" pitchFamily="49" charset="-122"/>
            </a:endParaRPr>
          </a:p>
          <a:p>
            <a:pPr eaLnBrk="1" hangingPunct="1">
              <a:lnSpc>
                <a:spcPct val="90000"/>
              </a:lnSpc>
            </a:pPr>
            <a:r>
              <a:rPr lang="zh-CN" altLang="en-US" sz="3200" b="1" dirty="0">
                <a:latin typeface="楷体_GB2312"/>
                <a:ea typeface="楷体_GB2312"/>
                <a:cs typeface="楷体_GB2312"/>
              </a:rPr>
              <a:t>改革是兴利除弊、振兴国家的重要手段。商鞅变法使秦国成为战国后期最富强的国家。商鞅变法的内容中，对旧贵族特权打击最大的一项是： </a:t>
            </a:r>
            <a:endParaRPr lang="zh-CN" altLang="en-US" sz="3200" b="1" dirty="0">
              <a:latin typeface="楷体_GB2312"/>
              <a:ea typeface="楷体_GB2312"/>
              <a:cs typeface="楷体_GB2312"/>
            </a:endParaRPr>
          </a:p>
          <a:p>
            <a:pPr eaLnBrk="1" hangingPunct="1">
              <a:lnSpc>
                <a:spcPct val="90000"/>
              </a:lnSpc>
            </a:pPr>
            <a:r>
              <a:rPr lang="en-US" altLang="zh-CN" sz="3200" b="1" dirty="0">
                <a:latin typeface="楷体_GB2312"/>
                <a:ea typeface="楷体_GB2312"/>
                <a:cs typeface="楷体_GB2312"/>
              </a:rPr>
              <a:t>A.</a:t>
            </a:r>
            <a:r>
              <a:rPr lang="zh-CN" altLang="en-US" sz="3200" b="1" dirty="0">
                <a:latin typeface="楷体_GB2312"/>
                <a:ea typeface="楷体_GB2312"/>
                <a:cs typeface="楷体_GB2312"/>
              </a:rPr>
              <a:t>国家承认土地私有</a:t>
            </a:r>
            <a:r>
              <a:rPr lang="zh-CN" altLang="en-US" sz="3200" b="1" dirty="0">
                <a:ea typeface="楷体_GB2312"/>
                <a:cs typeface="楷体_GB2312"/>
              </a:rPr>
              <a:t>                </a:t>
            </a:r>
            <a:r>
              <a:rPr lang="zh-CN" altLang="en-US" sz="3200" b="1" dirty="0">
                <a:latin typeface="楷体_GB2312"/>
                <a:ea typeface="楷体_GB2312"/>
                <a:cs typeface="楷体_GB2312"/>
              </a:rPr>
              <a:t> </a:t>
            </a:r>
            <a:endParaRPr lang="zh-CN" altLang="en-US" sz="3200" b="1" dirty="0">
              <a:latin typeface="楷体_GB2312"/>
              <a:ea typeface="楷体_GB2312"/>
              <a:cs typeface="楷体_GB2312"/>
            </a:endParaRPr>
          </a:p>
          <a:p>
            <a:pPr eaLnBrk="1" hangingPunct="1">
              <a:lnSpc>
                <a:spcPct val="90000"/>
              </a:lnSpc>
            </a:pPr>
            <a:r>
              <a:rPr lang="en-US" altLang="zh-CN" sz="3200" b="1" dirty="0">
                <a:latin typeface="楷体_GB2312"/>
                <a:ea typeface="楷体_GB2312"/>
                <a:cs typeface="楷体_GB2312"/>
              </a:rPr>
              <a:t>B.</a:t>
            </a:r>
            <a:r>
              <a:rPr lang="zh-CN" altLang="en-US" sz="3200" b="1" dirty="0">
                <a:latin typeface="楷体_GB2312"/>
                <a:ea typeface="楷体_GB2312"/>
                <a:cs typeface="楷体_GB2312"/>
              </a:rPr>
              <a:t>根据军功大小授予爵位和田宅 </a:t>
            </a:r>
            <a:br>
              <a:rPr lang="zh-CN" altLang="en-US" sz="3200" b="1" dirty="0">
                <a:latin typeface="楷体_GB2312"/>
                <a:ea typeface="楷体_GB2312"/>
                <a:cs typeface="楷体_GB2312"/>
              </a:rPr>
            </a:br>
            <a:r>
              <a:rPr lang="en-US" altLang="zh-CN" sz="3200" b="1" dirty="0">
                <a:latin typeface="楷体_GB2312"/>
                <a:ea typeface="楷体_GB2312"/>
                <a:cs typeface="楷体_GB2312"/>
              </a:rPr>
              <a:t>C.</a:t>
            </a:r>
            <a:r>
              <a:rPr lang="zh-CN" altLang="en-US" sz="3200" b="1" dirty="0">
                <a:latin typeface="楷体_GB2312"/>
                <a:ea typeface="楷体_GB2312"/>
                <a:cs typeface="楷体_GB2312"/>
              </a:rPr>
              <a:t>建立县制</a:t>
            </a:r>
            <a:r>
              <a:rPr lang="zh-CN" altLang="en-US" sz="3200" b="1" dirty="0">
                <a:ea typeface="楷体_GB2312"/>
                <a:cs typeface="楷体_GB2312"/>
              </a:rPr>
              <a:t>                        </a:t>
            </a:r>
            <a:r>
              <a:rPr lang="zh-CN" altLang="en-US" sz="3200" b="1" dirty="0">
                <a:latin typeface="楷体_GB2312"/>
                <a:ea typeface="楷体_GB2312"/>
                <a:cs typeface="楷体_GB2312"/>
              </a:rPr>
              <a:t> </a:t>
            </a:r>
            <a:endParaRPr lang="zh-CN" altLang="en-US" sz="3200" b="1" dirty="0">
              <a:latin typeface="楷体_GB2312"/>
              <a:ea typeface="楷体_GB2312"/>
              <a:cs typeface="楷体_GB2312"/>
            </a:endParaRPr>
          </a:p>
          <a:p>
            <a:pPr eaLnBrk="1" hangingPunct="1">
              <a:lnSpc>
                <a:spcPct val="90000"/>
              </a:lnSpc>
            </a:pPr>
            <a:r>
              <a:rPr lang="en-US" altLang="zh-CN" sz="3200" b="1" dirty="0">
                <a:latin typeface="楷体_GB2312"/>
                <a:ea typeface="楷体_GB2312"/>
                <a:cs typeface="楷体_GB2312"/>
              </a:rPr>
              <a:t>D.</a:t>
            </a:r>
            <a:r>
              <a:rPr lang="zh-CN" altLang="en-US" sz="3200" b="1" dirty="0">
                <a:latin typeface="楷体_GB2312"/>
                <a:ea typeface="楷体_GB2312"/>
                <a:cs typeface="楷体_GB2312"/>
              </a:rPr>
              <a:t>生产粮食布帛多的人，可免除徭役 </a:t>
            </a:r>
            <a:br>
              <a:rPr lang="zh-CN" altLang="en-US" sz="3200" b="1" dirty="0">
                <a:latin typeface="楷体_GB2312"/>
                <a:ea typeface="楷体_GB2312"/>
                <a:cs typeface="楷体_GB2312"/>
              </a:rPr>
            </a:br>
            <a:endParaRPr lang="zh-CN" altLang="en-US" sz="3200" b="1" dirty="0">
              <a:latin typeface="楷体_GB2312"/>
              <a:ea typeface="楷体_GB2312"/>
              <a:cs typeface="楷体_GB231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963826" y="1031790"/>
            <a:ext cx="9885405" cy="5146588"/>
          </a:xfrm>
        </p:spPr>
        <p:txBody>
          <a:bodyPr/>
          <a:lstStyle/>
          <a:p>
            <a:pPr eaLnBrk="1" hangingPunct="1"/>
            <a:r>
              <a:rPr lang="zh-CN" altLang="en-US" sz="3600" b="1" dirty="0">
                <a:latin typeface="黑体" panose="02010609060101010101" pitchFamily="49" charset="-122"/>
                <a:ea typeface="黑体" panose="02010609060101010101" pitchFamily="49" charset="-122"/>
              </a:rPr>
              <a:t>考查角度三：运用历史唯物主义对商鞅变法的过程和结果进行评价。 </a:t>
            </a:r>
            <a:endParaRPr lang="en-US" altLang="zh-CN" sz="3600" b="1" dirty="0">
              <a:latin typeface="黑体" panose="02010609060101010101" pitchFamily="49" charset="-122"/>
              <a:ea typeface="黑体" panose="02010609060101010101" pitchFamily="49" charset="-122"/>
            </a:endParaRPr>
          </a:p>
          <a:p>
            <a:pPr eaLnBrk="1" hangingPunct="1">
              <a:lnSpc>
                <a:spcPct val="80000"/>
              </a:lnSpc>
            </a:pPr>
            <a:endParaRPr lang="zh-CN" altLang="en-US" sz="3200" b="1" dirty="0"/>
          </a:p>
          <a:p>
            <a:pPr eaLnBrk="1" hangingPunct="1">
              <a:lnSpc>
                <a:spcPct val="80000"/>
              </a:lnSpc>
            </a:pPr>
            <a:r>
              <a:rPr lang="zh-CN" altLang="en-US" sz="3200" b="1" dirty="0">
                <a:latin typeface="楷体_GB2312"/>
                <a:ea typeface="楷体_GB2312"/>
                <a:cs typeface="楷体_GB2312"/>
              </a:rPr>
              <a:t>对于秦国的商鞅变法，不正确的看法是： </a:t>
            </a:r>
            <a:endParaRPr lang="zh-CN" altLang="en-US" sz="3200" b="1" dirty="0">
              <a:latin typeface="楷体_GB2312"/>
              <a:ea typeface="楷体_GB2312"/>
              <a:cs typeface="楷体_GB2312"/>
            </a:endParaRPr>
          </a:p>
          <a:p>
            <a:pPr eaLnBrk="1" hangingPunct="1">
              <a:lnSpc>
                <a:spcPct val="80000"/>
              </a:lnSpc>
            </a:pPr>
            <a:r>
              <a:rPr lang="en-US" altLang="zh-CN" sz="3200" b="1" dirty="0">
                <a:latin typeface="楷体_GB2312"/>
                <a:ea typeface="楷体_GB2312"/>
                <a:cs typeface="楷体_GB2312"/>
              </a:rPr>
              <a:t>A</a:t>
            </a:r>
            <a:r>
              <a:rPr lang="zh-CN" altLang="en-US" sz="3200" b="1" dirty="0">
                <a:latin typeface="楷体_GB2312"/>
                <a:ea typeface="楷体_GB2312"/>
                <a:cs typeface="楷体_GB2312"/>
              </a:rPr>
              <a:t>．秦孝公变法的坚定决心与商鞅大刀阔斧变法的行动相得益彰 </a:t>
            </a:r>
            <a:endParaRPr lang="zh-CN" altLang="en-US" sz="3200" b="1" dirty="0">
              <a:latin typeface="楷体_GB2312"/>
              <a:ea typeface="楷体_GB2312"/>
              <a:cs typeface="楷体_GB2312"/>
            </a:endParaRPr>
          </a:p>
          <a:p>
            <a:pPr eaLnBrk="1" hangingPunct="1">
              <a:lnSpc>
                <a:spcPct val="80000"/>
              </a:lnSpc>
            </a:pPr>
            <a:r>
              <a:rPr lang="en-US" altLang="zh-CN" sz="3200" b="1" dirty="0">
                <a:latin typeface="楷体_GB2312"/>
                <a:ea typeface="楷体_GB2312"/>
                <a:cs typeface="楷体_GB2312"/>
              </a:rPr>
              <a:t>B</a:t>
            </a:r>
            <a:r>
              <a:rPr lang="zh-CN" altLang="en-US" sz="3200" b="1" dirty="0">
                <a:latin typeface="楷体_GB2312"/>
                <a:ea typeface="楷体_GB2312"/>
                <a:cs typeface="楷体_GB2312"/>
              </a:rPr>
              <a:t>．假如商鞅没有遇到秦孝公，他的治国才能很可能难以施展 </a:t>
            </a:r>
            <a:endParaRPr lang="zh-CN" altLang="en-US" sz="3200" b="1" dirty="0">
              <a:latin typeface="楷体_GB2312"/>
              <a:ea typeface="楷体_GB2312"/>
              <a:cs typeface="楷体_GB2312"/>
            </a:endParaRPr>
          </a:p>
          <a:p>
            <a:pPr eaLnBrk="1" hangingPunct="1">
              <a:lnSpc>
                <a:spcPct val="80000"/>
              </a:lnSpc>
            </a:pPr>
            <a:r>
              <a:rPr lang="en-US" altLang="zh-CN" sz="3200" b="1" dirty="0">
                <a:latin typeface="楷体_GB2312"/>
                <a:ea typeface="楷体_GB2312"/>
                <a:cs typeface="楷体_GB2312"/>
              </a:rPr>
              <a:t>C</a:t>
            </a:r>
            <a:r>
              <a:rPr lang="zh-CN" altLang="en-US" sz="3200" b="1" dirty="0">
                <a:latin typeface="楷体_GB2312"/>
                <a:ea typeface="楷体_GB2312"/>
                <a:cs typeface="楷体_GB2312"/>
              </a:rPr>
              <a:t>．一些旧贵族极力反对变法，说明任何变法都会涉及到利益的重新调整 </a:t>
            </a:r>
            <a:endParaRPr lang="zh-CN" altLang="en-US" sz="3200" b="1" dirty="0">
              <a:latin typeface="楷体_GB2312"/>
              <a:ea typeface="楷体_GB2312"/>
              <a:cs typeface="楷体_GB2312"/>
            </a:endParaRPr>
          </a:p>
          <a:p>
            <a:pPr eaLnBrk="1" hangingPunct="1">
              <a:lnSpc>
                <a:spcPct val="80000"/>
              </a:lnSpc>
            </a:pPr>
            <a:r>
              <a:rPr lang="en-US" altLang="zh-CN" sz="3200" b="1" dirty="0">
                <a:latin typeface="楷体_GB2312"/>
                <a:ea typeface="楷体_GB2312"/>
                <a:cs typeface="楷体_GB2312"/>
              </a:rPr>
              <a:t>D</a:t>
            </a:r>
            <a:r>
              <a:rPr lang="zh-CN" altLang="en-US" sz="3200" b="1" dirty="0">
                <a:latin typeface="楷体_GB2312"/>
                <a:ea typeface="楷体_GB2312"/>
                <a:cs typeface="楷体_GB2312"/>
              </a:rPr>
              <a:t>．商鞅是杰出的政治家，没有他就没有秦国的变法和强大 </a:t>
            </a:r>
            <a:endParaRPr lang="zh-CN" altLang="en-US" sz="3200" b="1" dirty="0">
              <a:latin typeface="楷体_GB2312"/>
              <a:ea typeface="楷体_GB2312"/>
              <a:cs typeface="楷体_GB231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pic>
        <p:nvPicPr>
          <p:cNvPr id="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1916" y="3777916"/>
            <a:ext cx="3080084" cy="30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4"/>
          <p:cNvSpPr>
            <a:spLocks noChangeArrowheads="1"/>
          </p:cNvSpPr>
          <p:nvPr/>
        </p:nvSpPr>
        <p:spPr bwMode="gray">
          <a:xfrm>
            <a:off x="655638" y="567819"/>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1" name="AutoShape 5"/>
          <p:cNvSpPr>
            <a:spLocks noChangeArrowheads="1"/>
          </p:cNvSpPr>
          <p:nvPr/>
        </p:nvSpPr>
        <p:spPr bwMode="gray">
          <a:xfrm>
            <a:off x="249238" y="448757"/>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12" name="Text Box 6"/>
          <p:cNvSpPr txBox="1">
            <a:spLocks noChangeArrowheads="1"/>
          </p:cNvSpPr>
          <p:nvPr/>
        </p:nvSpPr>
        <p:spPr bwMode="gray">
          <a:xfrm>
            <a:off x="1190191" y="657503"/>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厘清历史学科核心素养各要素之间的关系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 Box 7"/>
          <p:cNvSpPr txBox="1">
            <a:spLocks noChangeArrowheads="1"/>
          </p:cNvSpPr>
          <p:nvPr/>
        </p:nvSpPr>
        <p:spPr bwMode="gray">
          <a:xfrm>
            <a:off x="527844" y="560676"/>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smtClean="0">
                <a:solidFill>
                  <a:srgbClr val="FFFFFF"/>
                </a:solidFill>
              </a:rPr>
              <a:t>2</a:t>
            </a:r>
            <a:endParaRPr lang="en-US" altLang="zh-CN" sz="2400" b="1" dirty="0">
              <a:solidFill>
                <a:srgbClr val="FFFFFF"/>
              </a:solidFill>
            </a:endParaRPr>
          </a:p>
        </p:txBody>
      </p:sp>
      <p:sp>
        <p:nvSpPr>
          <p:cNvPr id="2" name="TextBox 1"/>
          <p:cNvSpPr txBox="1"/>
          <p:nvPr/>
        </p:nvSpPr>
        <p:spPr>
          <a:xfrm>
            <a:off x="333459" y="2655008"/>
            <a:ext cx="9276347" cy="1384995"/>
          </a:xfrm>
          <a:prstGeom prst="rect">
            <a:avLst/>
          </a:prstGeom>
          <a:noFill/>
        </p:spPr>
        <p:txBody>
          <a:bodyPr wrap="square" rtlCol="0">
            <a:spAutoFit/>
          </a:bodyPr>
          <a:lstStyle/>
          <a:p>
            <a:pPr marL="457200" indent="-457200">
              <a:buFont typeface="Wingdings" panose="05000000000000000000" pitchFamily="2" charset="2"/>
              <a:buChar char="u"/>
            </a:pPr>
            <a:r>
              <a:rPr lang="zh-CN" altLang="en-US" sz="2800" b="1" dirty="0"/>
              <a:t>无论是教学立意还是教学灵魂，都是指向培养学生</a:t>
            </a:r>
            <a:r>
              <a:rPr lang="zh-CN" altLang="en-US" sz="2800" b="1" dirty="0" smtClean="0"/>
              <a:t>的关键能力与必备品格</a:t>
            </a:r>
            <a:r>
              <a:rPr lang="zh-CN" altLang="en-US" sz="2800" b="1" dirty="0"/>
              <a:t>，在独特的历史教学内容中，构建学生独特的精神世界。</a:t>
            </a:r>
            <a:endParaRPr lang="zh-CN" altLang="en-US" sz="28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A338204A-A882-4256-9F52-213165CE0C3C}" type="datetime1">
              <a:rPr lang="zh-CN" altLang="en-US" smtClean="0"/>
            </a:fld>
            <a:endParaRPr lang="zh-CN" altLang="en-US" sz="1800">
              <a:solidFill>
                <a:schemeClr val="tx1"/>
              </a:solidFill>
            </a:endParaRPr>
          </a:p>
        </p:txBody>
      </p:sp>
      <p:pic>
        <p:nvPicPr>
          <p:cNvPr id="4"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1916" y="3777916"/>
            <a:ext cx="3080084" cy="30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4"/>
          <p:cNvSpPr>
            <a:spLocks noChangeArrowheads="1"/>
          </p:cNvSpPr>
          <p:nvPr/>
        </p:nvSpPr>
        <p:spPr bwMode="gray">
          <a:xfrm>
            <a:off x="655638" y="567819"/>
            <a:ext cx="5531802" cy="1043792"/>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1" name="AutoShape 5"/>
          <p:cNvSpPr>
            <a:spLocks noChangeArrowheads="1"/>
          </p:cNvSpPr>
          <p:nvPr/>
        </p:nvSpPr>
        <p:spPr bwMode="gray">
          <a:xfrm>
            <a:off x="249238" y="448757"/>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12" name="Text Box 6"/>
          <p:cNvSpPr txBox="1">
            <a:spLocks noChangeArrowheads="1"/>
          </p:cNvSpPr>
          <p:nvPr/>
        </p:nvSpPr>
        <p:spPr bwMode="gray">
          <a:xfrm>
            <a:off x="1190191" y="657503"/>
            <a:ext cx="499724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厘清历史学科核心素养各要素之间的关系</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 Box 7"/>
          <p:cNvSpPr txBox="1">
            <a:spLocks noChangeArrowheads="1"/>
          </p:cNvSpPr>
          <p:nvPr/>
        </p:nvSpPr>
        <p:spPr bwMode="gray">
          <a:xfrm>
            <a:off x="527844" y="560676"/>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dirty="0" smtClean="0">
                <a:solidFill>
                  <a:srgbClr val="FFFFFF"/>
                </a:solidFill>
              </a:rPr>
              <a:t>2</a:t>
            </a:r>
            <a:endParaRPr lang="en-US" altLang="zh-CN" sz="2400" b="1" dirty="0">
              <a:solidFill>
                <a:srgbClr val="FFFFFF"/>
              </a:solidFill>
            </a:endParaRPr>
          </a:p>
        </p:txBody>
      </p:sp>
      <p:sp>
        <p:nvSpPr>
          <p:cNvPr id="2" name="TextBox 1"/>
          <p:cNvSpPr txBox="1"/>
          <p:nvPr/>
        </p:nvSpPr>
        <p:spPr>
          <a:xfrm>
            <a:off x="333459" y="2655008"/>
            <a:ext cx="9276347" cy="2554545"/>
          </a:xfrm>
          <a:prstGeom prst="rect">
            <a:avLst/>
          </a:prstGeom>
          <a:noFill/>
        </p:spPr>
        <p:txBody>
          <a:bodyPr wrap="square" rtlCol="0">
            <a:spAutoFit/>
          </a:bodyPr>
          <a:lstStyle/>
          <a:p>
            <a:pPr marL="457200" indent="-457200">
              <a:buFont typeface="Wingdings" panose="05000000000000000000" pitchFamily="2" charset="2"/>
              <a:buChar char="u"/>
            </a:pPr>
            <a:r>
              <a:rPr lang="zh-CN" altLang="en-US" sz="3200" b="1" dirty="0" smtClean="0"/>
              <a:t>深入价值：指向性、目标性、核心性</a:t>
            </a:r>
            <a:endParaRPr lang="en-US" altLang="zh-CN" sz="3200" b="1" dirty="0" smtClean="0"/>
          </a:p>
          <a:p>
            <a:pPr marL="457200" indent="-457200">
              <a:buFont typeface="Wingdings" panose="05000000000000000000" pitchFamily="2" charset="2"/>
              <a:buChar char="u"/>
            </a:pPr>
            <a:r>
              <a:rPr lang="zh-CN" altLang="en-US" sz="3200" b="1" dirty="0"/>
              <a:t>深化课程：整合性、主题性、单元性</a:t>
            </a:r>
            <a:endParaRPr lang="en-US" altLang="zh-CN" sz="3200" b="1" dirty="0"/>
          </a:p>
          <a:p>
            <a:pPr marL="457200" indent="-457200">
              <a:buFont typeface="Wingdings" panose="05000000000000000000" pitchFamily="2" charset="2"/>
              <a:buChar char="u"/>
            </a:pPr>
            <a:r>
              <a:rPr lang="zh-CN" altLang="en-US" sz="3200" b="1" dirty="0" smtClean="0"/>
              <a:t>深度学习：</a:t>
            </a:r>
            <a:r>
              <a:rPr lang="zh-CN" altLang="en-US" sz="3200" b="1" dirty="0"/>
              <a:t>情境化、问题化、任务化</a:t>
            </a:r>
            <a:endParaRPr lang="en-US" altLang="zh-CN" sz="3200" b="1" dirty="0"/>
          </a:p>
          <a:p>
            <a:pPr marL="457200" indent="-457200">
              <a:buFont typeface="Wingdings" panose="05000000000000000000" pitchFamily="2" charset="2"/>
              <a:buChar char="u"/>
            </a:pPr>
            <a:endParaRPr lang="en-US" altLang="zh-CN" sz="3200" b="1" dirty="0" smtClean="0"/>
          </a:p>
          <a:p>
            <a:pPr marL="457200" indent="-457200">
              <a:buFont typeface="Wingdings" panose="05000000000000000000" pitchFamily="2" charset="2"/>
              <a:buChar char="u"/>
            </a:pPr>
            <a:endParaRPr lang="zh-CN" altLang="en-US" sz="32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9"/>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8163" y="0"/>
            <a:ext cx="917733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3" name="表格 11"/>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6">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hMerge="1">
                  <a:tcPr/>
                </a:tc>
                <a:tc rowSpan="2" hMerge="1">
                  <a:tcPr/>
                </a:tc>
                <a:tc rowSpan="2" hMerge="1">
                  <a:tcPr/>
                </a:tc>
                <a:tc rowSpan="2" hMerge="1">
                  <a:tcPr/>
                </a:tc>
                <a:tc rowSpan="2"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vMerge="1" gridSpan="6">
                  <a:tcPr/>
                </a:tc>
                <a:tc vMerge="1" hMerge="1">
                  <a:tcPr/>
                </a:tc>
                <a:tc vMerge="1" hMerge="1">
                  <a:tcPr/>
                </a:tc>
                <a:tc vMerge="1" hMerge="1">
                  <a:tcPr/>
                </a:tc>
                <a:tc vMerge="1" hMerge="1">
                  <a:tcPr/>
                </a:tc>
                <a:tc vMerge="1"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8270" name="矩形 14"/>
          <p:cNvSpPr>
            <a:spLocks noChangeArrowheads="1"/>
          </p:cNvSpPr>
          <p:nvPr/>
        </p:nvSpPr>
        <p:spPr bwMode="auto">
          <a:xfrm>
            <a:off x="7099300" y="1911350"/>
            <a:ext cx="1006475" cy="3048000"/>
          </a:xfrm>
          <a:prstGeom prst="rect">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8271" name="矩形 15"/>
          <p:cNvSpPr>
            <a:spLocks noChangeArrowheads="1"/>
          </p:cNvSpPr>
          <p:nvPr/>
        </p:nvSpPr>
        <p:spPr bwMode="auto">
          <a:xfrm>
            <a:off x="7023100" y="1935163"/>
            <a:ext cx="119538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8000"/>
              </a:lnSpc>
            </a:pPr>
            <a:r>
              <a:rPr lang="zh-CN" altLang="en-US"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指南针</a:t>
            </a:r>
            <a:endParaRPr lang="en-US" altLang="zh-CN"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8272" name="矩形 10"/>
          <p:cNvSpPr>
            <a:spLocks noChangeArrowheads="1"/>
          </p:cNvSpPr>
          <p:nvPr/>
        </p:nvSpPr>
        <p:spPr bwMode="auto">
          <a:xfrm>
            <a:off x="0" y="4171950"/>
            <a:ext cx="7099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3600" b="1" dirty="0" smtClean="0">
                <a:solidFill>
                  <a:srgbClr val="953735"/>
                </a:solidFill>
                <a:latin typeface="微软雅黑" panose="020B0503020204020204" pitchFamily="34" charset="-122"/>
                <a:ea typeface="微软雅黑" panose="020B0503020204020204" pitchFamily="34" charset="-122"/>
              </a:rPr>
              <a:t>三、核心目标教学：寻找核心素养中的“核心”</a:t>
            </a:r>
            <a:endParaRPr lang="zh-CN" altLang="en-US" sz="3600" b="1" dirty="0">
              <a:solidFill>
                <a:srgbClr val="953735"/>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http://www1.istockphoto.com/file_thumbview_approve/657054/2/istockphoto_657054_shortcut.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0" y="-198438"/>
            <a:ext cx="70104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日期占位符 2"/>
          <p:cNvSpPr>
            <a:spLocks noGrp="1"/>
          </p:cNvSpPr>
          <p:nvPr>
            <p:ph type="dt" sz="quarter" idx="10"/>
          </p:nvPr>
        </p:nvSpPr>
        <p:spPr>
          <a:xfrm>
            <a:off x="-3022600" y="5919787"/>
            <a:ext cx="2743200" cy="365125"/>
          </a:xfrm>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3C5A970D-C4F7-4425-99F8-CEF3E8513A45}" type="datetime1">
              <a:rPr lang="zh-CN" altLang="en-US" smtClean="0">
                <a:solidFill>
                  <a:srgbClr val="898989"/>
                </a:solidFill>
              </a:rPr>
            </a:fld>
            <a:endParaRPr lang="zh-CN" altLang="en-US" sz="1800" smtClean="0"/>
          </a:p>
        </p:txBody>
      </p:sp>
      <p:sp>
        <p:nvSpPr>
          <p:cNvPr id="5" name="AutoShape 4"/>
          <p:cNvSpPr>
            <a:spLocks noChangeArrowheads="1"/>
          </p:cNvSpPr>
          <p:nvPr/>
        </p:nvSpPr>
        <p:spPr bwMode="gray">
          <a:xfrm>
            <a:off x="655638" y="1189037"/>
            <a:ext cx="5531802" cy="566738"/>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6" name="AutoShape 5"/>
          <p:cNvSpPr>
            <a:spLocks noChangeArrowheads="1"/>
          </p:cNvSpPr>
          <p:nvPr/>
        </p:nvSpPr>
        <p:spPr bwMode="gray">
          <a:xfrm>
            <a:off x="249238" y="1069975"/>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7174" name="Text Box 6"/>
          <p:cNvSpPr txBox="1">
            <a:spLocks noChangeArrowheads="1"/>
          </p:cNvSpPr>
          <p:nvPr/>
        </p:nvSpPr>
        <p:spPr bwMode="gray">
          <a:xfrm>
            <a:off x="1366838" y="1244600"/>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背景：为什么要有核心目标？</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7175" name="Text Box 7"/>
          <p:cNvSpPr txBox="1">
            <a:spLocks noChangeArrowheads="1"/>
          </p:cNvSpPr>
          <p:nvPr/>
        </p:nvSpPr>
        <p:spPr bwMode="gray">
          <a:xfrm>
            <a:off x="512763" y="1168400"/>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a:solidFill>
                  <a:srgbClr val="FFFFFF"/>
                </a:solidFill>
              </a:rPr>
              <a:t>1</a:t>
            </a:r>
            <a:endParaRPr lang="en-US" altLang="zh-CN" sz="2400" b="1">
              <a:solidFill>
                <a:srgbClr val="FFFFFF"/>
              </a:solidFill>
            </a:endParaRPr>
          </a:p>
        </p:txBody>
      </p:sp>
      <p:sp>
        <p:nvSpPr>
          <p:cNvPr id="9" name="AutoShape 8"/>
          <p:cNvSpPr>
            <a:spLocks noChangeArrowheads="1"/>
          </p:cNvSpPr>
          <p:nvPr/>
        </p:nvSpPr>
        <p:spPr bwMode="gray">
          <a:xfrm>
            <a:off x="655638" y="2027237"/>
            <a:ext cx="5531802" cy="566738"/>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0" name="AutoShape 9"/>
          <p:cNvSpPr>
            <a:spLocks noChangeArrowheads="1"/>
          </p:cNvSpPr>
          <p:nvPr/>
        </p:nvSpPr>
        <p:spPr bwMode="gray">
          <a:xfrm>
            <a:off x="249238" y="1908175"/>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7178" name="Text Box 10"/>
          <p:cNvSpPr txBox="1">
            <a:spLocks noChangeArrowheads="1"/>
          </p:cNvSpPr>
          <p:nvPr/>
        </p:nvSpPr>
        <p:spPr bwMode="gray">
          <a:xfrm>
            <a:off x="1366838" y="2082800"/>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chemeClr val="bg1"/>
                </a:solidFill>
                <a:latin typeface="微软雅黑" panose="020B0503020204020204" pitchFamily="34" charset="-122"/>
                <a:ea typeface="微软雅黑" panose="020B0503020204020204" pitchFamily="34" charset="-122"/>
              </a:rPr>
              <a:t>价值：如何改进课堂教学？</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179" name="Text Box 11"/>
          <p:cNvSpPr txBox="1">
            <a:spLocks noChangeArrowheads="1"/>
          </p:cNvSpPr>
          <p:nvPr/>
        </p:nvSpPr>
        <p:spPr bwMode="gray">
          <a:xfrm>
            <a:off x="512763" y="2006600"/>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a:solidFill>
                  <a:srgbClr val="FFFFFF"/>
                </a:solidFill>
              </a:rPr>
              <a:t>2</a:t>
            </a:r>
            <a:endParaRPr lang="en-US" altLang="zh-CN" sz="2400" b="1">
              <a:solidFill>
                <a:srgbClr val="FFFFFF"/>
              </a:solidFill>
            </a:endParaRPr>
          </a:p>
        </p:txBody>
      </p:sp>
      <p:sp>
        <p:nvSpPr>
          <p:cNvPr id="13" name="AutoShape 12"/>
          <p:cNvSpPr>
            <a:spLocks noChangeArrowheads="1"/>
          </p:cNvSpPr>
          <p:nvPr/>
        </p:nvSpPr>
        <p:spPr bwMode="gray">
          <a:xfrm>
            <a:off x="655638" y="2865437"/>
            <a:ext cx="5531802" cy="566738"/>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latin typeface="汉真广标" panose="02010609000101010101" pitchFamily="49" charset="-122"/>
              <a:ea typeface="汉真广标" panose="02010609000101010101" pitchFamily="49" charset="-122"/>
            </a:endParaRPr>
          </a:p>
        </p:txBody>
      </p:sp>
      <p:sp>
        <p:nvSpPr>
          <p:cNvPr id="14" name="AutoShape 13"/>
          <p:cNvSpPr>
            <a:spLocks noChangeArrowheads="1"/>
          </p:cNvSpPr>
          <p:nvPr/>
        </p:nvSpPr>
        <p:spPr bwMode="gray">
          <a:xfrm>
            <a:off x="249238" y="2746375"/>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7182" name="Text Box 14"/>
          <p:cNvSpPr txBox="1">
            <a:spLocks noChangeArrowheads="1"/>
          </p:cNvSpPr>
          <p:nvPr/>
        </p:nvSpPr>
        <p:spPr bwMode="gray">
          <a:xfrm>
            <a:off x="1366838" y="2921000"/>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latin typeface="微软雅黑" panose="020B0503020204020204" pitchFamily="34" charset="-122"/>
                <a:ea typeface="微软雅黑" panose="020B0503020204020204" pitchFamily="34" charset="-122"/>
              </a:rPr>
              <a:t>概念：什么是核心目标？</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7183" name="Text Box 15"/>
          <p:cNvSpPr txBox="1">
            <a:spLocks noChangeArrowheads="1"/>
          </p:cNvSpPr>
          <p:nvPr/>
        </p:nvSpPr>
        <p:spPr bwMode="gray">
          <a:xfrm>
            <a:off x="512763" y="2844800"/>
            <a:ext cx="357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a:solidFill>
                  <a:srgbClr val="FFFFFF"/>
                </a:solidFill>
              </a:rPr>
              <a:t>3</a:t>
            </a:r>
            <a:endParaRPr lang="en-US" altLang="zh-CN" sz="2400" b="1">
              <a:solidFill>
                <a:srgbClr val="FFFFFF"/>
              </a:solidFill>
            </a:endParaRPr>
          </a:p>
        </p:txBody>
      </p:sp>
      <p:sp>
        <p:nvSpPr>
          <p:cNvPr id="17" name="AutoShape 16"/>
          <p:cNvSpPr>
            <a:spLocks noChangeArrowheads="1"/>
          </p:cNvSpPr>
          <p:nvPr/>
        </p:nvSpPr>
        <p:spPr bwMode="gray">
          <a:xfrm>
            <a:off x="654050" y="3746500"/>
            <a:ext cx="5531802" cy="566737"/>
          </a:xfrm>
          <a:prstGeom prst="roundRect">
            <a:avLst>
              <a:gd name="adj" fmla="val 16667"/>
            </a:avLst>
          </a:prstGeom>
          <a:solidFill>
            <a:schemeClr val="accent4">
              <a:lumMod val="65000"/>
              <a:lumOff val="35000"/>
            </a:schemeClr>
          </a:solidFill>
          <a:ln w="28575" algn="ctr">
            <a:solidFill>
              <a:schemeClr val="bg1"/>
            </a:solidFill>
            <a:round/>
          </a:ln>
          <a:effectLst>
            <a:outerShdw dist="71842" dir="2700000" algn="ctr" rotWithShape="0">
              <a:schemeClr val="bg2">
                <a:alpha val="50000"/>
              </a:schemeClr>
            </a:outerShdw>
          </a:effectLst>
        </p:spPr>
        <p:txBody>
          <a:bodyPr wrap="none" anchor="ctr"/>
          <a:lstStyle/>
          <a:p>
            <a:pPr algn="ctr">
              <a:buFontTx/>
              <a:buNone/>
              <a:defRPr/>
            </a:pPr>
            <a:endParaRPr lang="zh-CN" altLang="en-US" sz="2800">
              <a:solidFill>
                <a:srgbClr val="35567B"/>
              </a:solidFill>
            </a:endParaRPr>
          </a:p>
        </p:txBody>
      </p:sp>
      <p:sp>
        <p:nvSpPr>
          <p:cNvPr id="18" name="AutoShape 17"/>
          <p:cNvSpPr>
            <a:spLocks noChangeArrowheads="1"/>
          </p:cNvSpPr>
          <p:nvPr/>
        </p:nvSpPr>
        <p:spPr bwMode="gray">
          <a:xfrm>
            <a:off x="247650" y="3627437"/>
            <a:ext cx="914400" cy="685800"/>
          </a:xfrm>
          <a:prstGeom prst="diamond">
            <a:avLst/>
          </a:prstGeom>
          <a:solidFill>
            <a:schemeClr val="accent4">
              <a:lumMod val="65000"/>
              <a:lumOff val="35000"/>
            </a:schemeClr>
          </a:solidFill>
          <a:ln w="25400" algn="ctr">
            <a:solidFill>
              <a:schemeClr val="bg1"/>
            </a:solidFill>
            <a:miter lim="800000"/>
          </a:ln>
          <a:effectLst>
            <a:outerShdw dist="76200" algn="ctr" rotWithShape="0">
              <a:schemeClr val="bg2"/>
            </a:outerShdw>
          </a:effectLst>
        </p:spPr>
        <p:txBody>
          <a:bodyPr wrap="none" anchor="ctr"/>
          <a:lstStyle/>
          <a:p>
            <a:pPr algn="r">
              <a:buFontTx/>
              <a:buNone/>
              <a:defRPr/>
            </a:pPr>
            <a:endParaRPr lang="zh-CN" altLang="en-US">
              <a:solidFill>
                <a:srgbClr val="35567B"/>
              </a:solidFill>
              <a:ea typeface="+mn-ea"/>
            </a:endParaRPr>
          </a:p>
        </p:txBody>
      </p:sp>
      <p:sp>
        <p:nvSpPr>
          <p:cNvPr id="7186" name="Text Box 18"/>
          <p:cNvSpPr txBox="1">
            <a:spLocks noChangeArrowheads="1"/>
          </p:cNvSpPr>
          <p:nvPr/>
        </p:nvSpPr>
        <p:spPr bwMode="gray">
          <a:xfrm>
            <a:off x="1365250" y="3802062"/>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chemeClr val="bg1"/>
                </a:solidFill>
                <a:latin typeface="微软雅黑" panose="020B0503020204020204" pitchFamily="34" charset="-122"/>
                <a:ea typeface="微软雅黑" panose="020B0503020204020204" pitchFamily="34" charset="-122"/>
              </a:rPr>
              <a:t>策略：如何确定核心目标？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187" name="Text Box 19"/>
          <p:cNvSpPr txBox="1">
            <a:spLocks noChangeArrowheads="1"/>
          </p:cNvSpPr>
          <p:nvPr/>
        </p:nvSpPr>
        <p:spPr bwMode="gray">
          <a:xfrm>
            <a:off x="511175" y="3725862"/>
            <a:ext cx="355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Tx/>
              <a:buNone/>
            </a:pPr>
            <a:r>
              <a:rPr lang="en-US" altLang="zh-CN" sz="2400" b="1">
                <a:solidFill>
                  <a:srgbClr val="FFFFFF"/>
                </a:solidFill>
              </a:rPr>
              <a:t>4</a:t>
            </a:r>
            <a:endParaRPr lang="en-US" altLang="zh-CN" sz="2400" b="1">
              <a:solidFill>
                <a:srgbClr val="FFFFFF"/>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9"/>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8163" y="0"/>
            <a:ext cx="917733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3" name="表格 11"/>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6">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hMerge="1">
                  <a:tcPr/>
                </a:tc>
                <a:tc rowSpan="2" hMerge="1">
                  <a:tcPr/>
                </a:tc>
                <a:tc rowSpan="2" hMerge="1">
                  <a:tcPr/>
                </a:tc>
                <a:tc rowSpan="2" hMerge="1">
                  <a:tcPr/>
                </a:tc>
                <a:tc rowSpan="2"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vMerge="1" gridSpan="6">
                  <a:tcPr/>
                </a:tc>
                <a:tc vMerge="1" hMerge="1">
                  <a:tcPr/>
                </a:tc>
                <a:tc vMerge="1" hMerge="1">
                  <a:tcPr/>
                </a:tc>
                <a:tc vMerge="1" hMerge="1">
                  <a:tcPr/>
                </a:tc>
                <a:tc vMerge="1" hMerge="1">
                  <a:tcPr/>
                </a:tc>
                <a:tc vMerge="1"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lang="zh-CN" altLang="zh-CN" sz="3600" b="1" kern="1200" dirty="0" smtClean="0">
                        <a:solidFill>
                          <a:srgbClr val="953735"/>
                        </a:solidFill>
                        <a:latin typeface="微软雅黑" panose="020B0503020204020204" pitchFamily="34" charset="-122"/>
                        <a:ea typeface="微软雅黑" panose="020B0503020204020204" pitchFamily="34" charset="-122"/>
                        <a:cs typeface="+mn-cs"/>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8270" name="矩形 14"/>
          <p:cNvSpPr>
            <a:spLocks noChangeArrowheads="1"/>
          </p:cNvSpPr>
          <p:nvPr/>
        </p:nvSpPr>
        <p:spPr bwMode="auto">
          <a:xfrm>
            <a:off x="7099300" y="1911350"/>
            <a:ext cx="1006475" cy="3048000"/>
          </a:xfrm>
          <a:prstGeom prst="rect">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8271" name="矩形 15"/>
          <p:cNvSpPr>
            <a:spLocks noChangeArrowheads="1"/>
          </p:cNvSpPr>
          <p:nvPr/>
        </p:nvSpPr>
        <p:spPr bwMode="auto">
          <a:xfrm>
            <a:off x="7023100" y="1935163"/>
            <a:ext cx="119538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8000"/>
              </a:lnSpc>
            </a:pPr>
            <a:r>
              <a:rPr lang="zh-CN" altLang="en-US"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指南针</a:t>
            </a:r>
            <a:endParaRPr lang="en-US" altLang="zh-CN"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8272" name="矩形 10"/>
          <p:cNvSpPr>
            <a:spLocks noChangeArrowheads="1"/>
          </p:cNvSpPr>
          <p:nvPr/>
        </p:nvSpPr>
        <p:spPr bwMode="auto">
          <a:xfrm>
            <a:off x="412750" y="4171950"/>
            <a:ext cx="6610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3600" b="1" dirty="0">
                <a:solidFill>
                  <a:srgbClr val="953735"/>
                </a:solidFill>
                <a:latin typeface="微软雅黑" panose="020B0503020204020204" pitchFamily="34" charset="-122"/>
                <a:ea typeface="微软雅黑" panose="020B0503020204020204" pitchFamily="34" charset="-122"/>
              </a:rPr>
              <a:t>背景：为什么要有核心目标？</a:t>
            </a:r>
            <a:endParaRPr lang="zh-CN" altLang="en-US" sz="3600" b="1" dirty="0">
              <a:solidFill>
                <a:srgbClr val="953735"/>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4"/>
          <p:cNvSpPr>
            <a:spLocks noChangeArrowheads="1"/>
          </p:cNvSpPr>
          <p:nvPr/>
        </p:nvSpPr>
        <p:spPr bwMode="auto">
          <a:xfrm>
            <a:off x="0" y="1500188"/>
            <a:ext cx="12192000" cy="1428750"/>
          </a:xfrm>
          <a:prstGeom prst="rect">
            <a:avLst/>
          </a:prstGeom>
          <a:gradFill rotWithShape="0">
            <a:gsLst>
              <a:gs pos="0">
                <a:srgbClr val="C00000"/>
              </a:gs>
              <a:gs pos="50000">
                <a:srgbClr val="FF0000"/>
              </a:gs>
              <a:gs pos="100000">
                <a:srgbClr val="C000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400" b="1">
                <a:solidFill>
                  <a:schemeClr val="bg1"/>
                </a:solidFill>
                <a:latin typeface="汉真广标" panose="02010609000101010101" pitchFamily="49" charset="-122"/>
                <a:ea typeface="汉真广标" panose="02010609000101010101" pitchFamily="49" charset="-122"/>
              </a:rPr>
              <a:t>咱们来举个例</a:t>
            </a:r>
            <a:endParaRPr lang="zh-CN" altLang="en-US" sz="4400" b="1">
              <a:solidFill>
                <a:schemeClr val="bg1"/>
              </a:solidFill>
              <a:latin typeface="汉真广标" panose="02010609000101010101" pitchFamily="49" charset="-122"/>
              <a:ea typeface="汉真广标" panose="02010609000101010101" pitchFamily="49" charset="-122"/>
            </a:endParaRPr>
          </a:p>
        </p:txBody>
      </p:sp>
      <p:pic>
        <p:nvPicPr>
          <p:cNvPr id="9219" name="Picture 2" descr="C:\Users\Nir\Desktop\新建文件夹 (4)\未标xaw题-1.png"/>
          <p:cNvPicPr>
            <a:picLocks noChangeAspect="1" noChangeArrowheads="1"/>
          </p:cNvPicPr>
          <p:nvPr/>
        </p:nvPicPr>
        <p:blipFill>
          <a:blip r:embed="rId1">
            <a:extLst>
              <a:ext uri="{28A0092B-C50C-407E-A947-70E740481C1C}">
                <a14:useLocalDpi xmlns:a14="http://schemas.microsoft.com/office/drawing/2010/main" val="0"/>
              </a:ext>
            </a:extLst>
          </a:blip>
          <a:srcRect b="22057"/>
          <a:stretch>
            <a:fillRect/>
          </a:stretch>
        </p:blipFill>
        <p:spPr bwMode="auto">
          <a:xfrm>
            <a:off x="1619250" y="2544763"/>
            <a:ext cx="8953500"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标题 1"/>
          <p:cNvSpPr>
            <a:spLocks noGrp="1" noChangeArrowheads="1"/>
          </p:cNvSpPr>
          <p:nvPr>
            <p:ph type="title"/>
          </p:nvPr>
        </p:nvSpPr>
        <p:spPr>
          <a:xfrm>
            <a:off x="402167" y="228601"/>
            <a:ext cx="11379200" cy="1039813"/>
          </a:xfrm>
        </p:spPr>
        <p:txBody>
          <a:bodyPr/>
          <a:lstStyle/>
          <a:p>
            <a:r>
              <a:rPr lang="zh-CN" altLang="en-US" sz="4000" dirty="0" smtClean="0">
                <a:solidFill>
                  <a:srgbClr val="FF0000"/>
                </a:solidFill>
              </a:rPr>
              <a:t>      </a:t>
            </a:r>
            <a:r>
              <a:rPr lang="zh-CN" altLang="en-US" sz="4800" b="1" dirty="0" smtClean="0">
                <a:solidFill>
                  <a:srgbClr val="FF0000"/>
                </a:solidFill>
                <a:latin typeface="华文新魏" panose="02010800040101010101" pitchFamily="2" charset="-122"/>
                <a:ea typeface="华文新魏" panose="02010800040101010101" pitchFamily="2" charset="-122"/>
              </a:rPr>
              <a:t>未来人六种核心能力</a:t>
            </a:r>
            <a:endParaRPr lang="zh-CN" altLang="en-US" sz="4800" b="1" dirty="0" smtClean="0">
              <a:solidFill>
                <a:srgbClr val="FF0000"/>
              </a:solidFill>
              <a:latin typeface="华文新魏" panose="02010800040101010101" pitchFamily="2" charset="-122"/>
              <a:ea typeface="华文新魏" panose="02010800040101010101" pitchFamily="2" charset="-122"/>
            </a:endParaRPr>
          </a:p>
        </p:txBody>
      </p:sp>
      <p:sp>
        <p:nvSpPr>
          <p:cNvPr id="155651" name="内容占位符 2"/>
          <p:cNvSpPr>
            <a:spLocks noGrp="1" noChangeArrowheads="1"/>
          </p:cNvSpPr>
          <p:nvPr>
            <p:ph sz="quarter" idx="1"/>
          </p:nvPr>
        </p:nvSpPr>
        <p:spPr>
          <a:xfrm>
            <a:off x="402167" y="1527175"/>
            <a:ext cx="11338984" cy="4572000"/>
          </a:xfrm>
        </p:spPr>
        <p:txBody>
          <a:bodyPr/>
          <a:lstStyle/>
          <a:p>
            <a:r>
              <a:rPr lang="zh-CN" altLang="en-US" sz="3200" b="1" dirty="0" smtClean="0">
                <a:latin typeface="华文细黑" panose="02010600040101010101" pitchFamily="2" charset="-122"/>
                <a:ea typeface="华文细黑" panose="02010600040101010101" pitchFamily="2" charset="-122"/>
              </a:rPr>
              <a:t>设计感（有品位）</a:t>
            </a:r>
            <a:endParaRPr lang="en-US" altLang="zh-CN" sz="3200" b="1" dirty="0" smtClean="0">
              <a:latin typeface="华文细黑" panose="02010600040101010101" pitchFamily="2" charset="-122"/>
              <a:ea typeface="华文细黑" panose="02010600040101010101" pitchFamily="2" charset="-122"/>
            </a:endParaRPr>
          </a:p>
          <a:p>
            <a:r>
              <a:rPr lang="zh-CN" altLang="en-US" sz="3200" b="1" dirty="0" smtClean="0">
                <a:latin typeface="华文细黑" panose="02010600040101010101" pitchFamily="2" charset="-122"/>
                <a:ea typeface="华文细黑" panose="02010600040101010101" pitchFamily="2" charset="-122"/>
              </a:rPr>
              <a:t>讲故事的能力（会讲故事）</a:t>
            </a:r>
            <a:endParaRPr lang="en-US" altLang="zh-CN" sz="3200" b="1" dirty="0" smtClean="0">
              <a:latin typeface="华文细黑" panose="02010600040101010101" pitchFamily="2" charset="-122"/>
              <a:ea typeface="华文细黑" panose="02010600040101010101" pitchFamily="2" charset="-122"/>
            </a:endParaRPr>
          </a:p>
          <a:p>
            <a:r>
              <a:rPr lang="zh-CN" altLang="en-US" sz="3200" b="1" dirty="0" smtClean="0">
                <a:latin typeface="华文细黑" panose="02010600040101010101" pitchFamily="2" charset="-122"/>
                <a:ea typeface="华文细黑" panose="02010600040101010101" pitchFamily="2" charset="-122"/>
              </a:rPr>
              <a:t>整合事物的能力（能跨界）</a:t>
            </a:r>
            <a:endParaRPr lang="en-US" altLang="zh-CN" sz="3200" b="1" dirty="0" smtClean="0">
              <a:latin typeface="华文细黑" panose="02010600040101010101" pitchFamily="2" charset="-122"/>
              <a:ea typeface="华文细黑" panose="02010600040101010101" pitchFamily="2" charset="-122"/>
            </a:endParaRPr>
          </a:p>
          <a:p>
            <a:r>
              <a:rPr lang="zh-CN" altLang="en-US" sz="3200" b="1" dirty="0" smtClean="0">
                <a:latin typeface="华文细黑" panose="02010600040101010101" pitchFamily="2" charset="-122"/>
                <a:ea typeface="华文细黑" panose="02010600040101010101" pitchFamily="2" charset="-122"/>
              </a:rPr>
              <a:t>共情能力（有人缘）</a:t>
            </a:r>
            <a:endParaRPr lang="en-US" altLang="zh-CN" sz="3200" b="1" dirty="0" smtClean="0">
              <a:latin typeface="华文细黑" panose="02010600040101010101" pitchFamily="2" charset="-122"/>
              <a:ea typeface="华文细黑" panose="02010600040101010101" pitchFamily="2" charset="-122"/>
            </a:endParaRPr>
          </a:p>
          <a:p>
            <a:r>
              <a:rPr lang="zh-CN" altLang="en-US" sz="3200" b="1" dirty="0" smtClean="0">
                <a:latin typeface="华文细黑" panose="02010600040101010101" pitchFamily="2" charset="-122"/>
                <a:ea typeface="华文细黑" panose="02010600040101010101" pitchFamily="2" charset="-122"/>
              </a:rPr>
              <a:t>玩的能力（会玩）</a:t>
            </a:r>
            <a:endParaRPr lang="en-US" altLang="zh-CN" sz="3200" b="1" dirty="0" smtClean="0">
              <a:latin typeface="华文细黑" panose="02010600040101010101" pitchFamily="2" charset="-122"/>
              <a:ea typeface="华文细黑" panose="02010600040101010101" pitchFamily="2" charset="-122"/>
            </a:endParaRPr>
          </a:p>
          <a:p>
            <a:r>
              <a:rPr lang="zh-CN" altLang="en-US" sz="3200" b="1" dirty="0" smtClean="0">
                <a:latin typeface="华文细黑" panose="02010600040101010101" pitchFamily="2" charset="-122"/>
                <a:ea typeface="华文细黑" panose="02010600040101010101" pitchFamily="2" charset="-122"/>
              </a:rPr>
              <a:t>意义感（有追求）</a:t>
            </a:r>
            <a:endParaRPr lang="en-US" altLang="zh-CN" sz="3200" b="1" dirty="0" smtClean="0">
              <a:latin typeface="华文细黑" panose="02010600040101010101" pitchFamily="2" charset="-122"/>
              <a:ea typeface="华文细黑" panose="02010600040101010101" pitchFamily="2" charset="-122"/>
            </a:endParaRPr>
          </a:p>
          <a:p>
            <a:pPr algn="r">
              <a:buFont typeface="Wingdings" panose="05000000000000000000" pitchFamily="2" charset="2"/>
              <a:buNone/>
            </a:pPr>
            <a:r>
              <a:rPr lang="en-US" altLang="zh-CN" sz="3200" b="1" dirty="0" smtClean="0">
                <a:latin typeface="华文细黑" panose="02010600040101010101" pitchFamily="2" charset="-122"/>
                <a:ea typeface="华文细黑" panose="02010600040101010101" pitchFamily="2" charset="-122"/>
              </a:rPr>
              <a:t>       ——</a:t>
            </a:r>
            <a:r>
              <a:rPr lang="zh-CN" altLang="en-US" sz="3200" b="1" dirty="0" smtClean="0">
                <a:latin typeface="华文细黑" panose="02010600040101010101" pitchFamily="2" charset="-122"/>
                <a:ea typeface="华文细黑" panose="02010600040101010101" pitchFamily="2" charset="-122"/>
              </a:rPr>
              <a:t>丹尼尔</a:t>
            </a:r>
            <a:r>
              <a:rPr lang="en-US" altLang="zh-CN" sz="3200" b="1" dirty="0" smtClean="0">
                <a:latin typeface="华文细黑" panose="02010600040101010101" pitchFamily="2" charset="-122"/>
                <a:ea typeface="华文细黑" panose="02010600040101010101" pitchFamily="2" charset="-122"/>
              </a:rPr>
              <a:t>·</a:t>
            </a:r>
            <a:r>
              <a:rPr lang="zh-CN" altLang="en-US" sz="3200" b="1" dirty="0" smtClean="0">
                <a:latin typeface="华文细黑" panose="02010600040101010101" pitchFamily="2" charset="-122"/>
                <a:ea typeface="华文细黑" panose="02010600040101010101" pitchFamily="2" charset="-122"/>
              </a:rPr>
              <a:t>平托</a:t>
            </a:r>
            <a:r>
              <a:rPr lang="en-US" altLang="zh-CN" sz="3200" b="1" dirty="0" smtClean="0">
                <a:latin typeface="华文细黑" panose="02010600040101010101" pitchFamily="2" charset="-122"/>
                <a:ea typeface="华文细黑" panose="02010600040101010101" pitchFamily="2" charset="-122"/>
              </a:rPr>
              <a:t>《</a:t>
            </a:r>
            <a:r>
              <a:rPr lang="zh-CN" altLang="en-US" sz="3200" b="1" dirty="0" smtClean="0">
                <a:latin typeface="华文细黑" panose="02010600040101010101" pitchFamily="2" charset="-122"/>
                <a:ea typeface="华文细黑" panose="02010600040101010101" pitchFamily="2" charset="-122"/>
              </a:rPr>
              <a:t>教育大未来</a:t>
            </a:r>
            <a:r>
              <a:rPr lang="en-US" altLang="zh-CN" sz="3200" b="1" dirty="0" smtClean="0">
                <a:latin typeface="华文细黑" panose="02010600040101010101" pitchFamily="2" charset="-122"/>
                <a:ea typeface="华文细黑" panose="02010600040101010101" pitchFamily="2" charset="-122"/>
              </a:rPr>
              <a:t>》</a:t>
            </a:r>
            <a:endParaRPr lang="zh-CN" altLang="en-US" sz="3200" b="1" dirty="0" smtClean="0">
              <a:latin typeface="华文细黑" panose="02010600040101010101" pitchFamily="2" charset="-122"/>
              <a:ea typeface="华文细黑" panose="02010600040101010101" pitchFamily="2" charset="-122"/>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023938" y="1893888"/>
            <a:ext cx="6989762" cy="3798887"/>
          </a:xfrm>
        </p:spPr>
        <p:txBody>
          <a:bodyPr/>
          <a:lstStyle/>
          <a:p>
            <a:pPr eaLnBrk="1" hangingPunct="1"/>
            <a:r>
              <a:rPr lang="zh-CN" altLang="en-US" sz="2400" b="1" smtClean="0">
                <a:latin typeface="楷体_GB2312"/>
                <a:ea typeface="楷体_GB2312"/>
                <a:cs typeface="楷体_GB2312"/>
              </a:rPr>
              <a:t>入了教室，先生还未来。</a:t>
            </a:r>
            <a:endParaRPr lang="zh-CN" altLang="en-US" sz="2400" b="1" smtClean="0">
              <a:latin typeface="楷体_GB2312"/>
              <a:ea typeface="楷体_GB2312"/>
              <a:cs typeface="楷体_GB2312"/>
            </a:endParaRPr>
          </a:p>
          <a:p>
            <a:pPr eaLnBrk="1" hangingPunct="1"/>
            <a:r>
              <a:rPr lang="zh-CN" altLang="en-US" sz="2400" b="1" smtClean="0">
                <a:latin typeface="楷体_GB2312"/>
                <a:ea typeface="楷体_GB2312"/>
                <a:cs typeface="楷体_GB2312"/>
              </a:rPr>
              <a:t>三四个小孩聚在一处，正在戏弄那赤发的一手有残疾的卖野菜人家的孩子克洛西。</a:t>
            </a:r>
            <a:endParaRPr lang="zh-CN" altLang="en-US" sz="2400" b="1" smtClean="0">
              <a:latin typeface="楷体_GB2312"/>
              <a:ea typeface="楷体_GB2312"/>
              <a:cs typeface="楷体_GB2312"/>
            </a:endParaRPr>
          </a:p>
          <a:p>
            <a:pPr eaLnBrk="1" hangingPunct="1"/>
            <a:r>
              <a:rPr lang="zh-CN" altLang="en-US" sz="2400" b="1" smtClean="0">
                <a:latin typeface="楷体_GB2312"/>
                <a:ea typeface="楷体_GB2312"/>
                <a:cs typeface="楷体_GB2312"/>
              </a:rPr>
              <a:t>克洛西大怒，突然将摆在那里的墨水瓶对准了勿兰谛掷去。墨水瓶恰巧打着了从门外进来的先生的胸部。  </a:t>
            </a:r>
            <a:endParaRPr lang="zh-CN" altLang="en-US" sz="2400" b="1" smtClean="0">
              <a:latin typeface="楷体_GB2312"/>
              <a:ea typeface="楷体_GB2312"/>
              <a:cs typeface="楷体_GB2312"/>
            </a:endParaRPr>
          </a:p>
          <a:p>
            <a:pPr eaLnBrk="1" hangingPunct="1"/>
            <a:r>
              <a:rPr lang="zh-CN" altLang="en-US" sz="2400" b="1" smtClean="0">
                <a:latin typeface="楷体_GB2312"/>
                <a:ea typeface="楷体_GB2312"/>
                <a:cs typeface="楷体_GB2312"/>
              </a:rPr>
              <a:t>先生变了脸色，走到教桌的旁边，用严厉的声音问：</a:t>
            </a:r>
            <a:r>
              <a:rPr lang="zh-CN" altLang="en-US" sz="2400" b="1" smtClean="0">
                <a:ea typeface="楷体_GB2312"/>
                <a:cs typeface="楷体_GB2312"/>
              </a:rPr>
              <a:t>“</a:t>
            </a:r>
            <a:r>
              <a:rPr lang="zh-CN" altLang="en-US" sz="2400" b="1" smtClean="0">
                <a:latin typeface="楷体_GB2312"/>
                <a:ea typeface="楷体_GB2312"/>
                <a:cs typeface="楷体_GB2312"/>
              </a:rPr>
              <a:t>谁？</a:t>
            </a:r>
            <a:r>
              <a:rPr lang="zh-CN" altLang="en-US" sz="2400" b="1" smtClean="0">
                <a:ea typeface="楷体_GB2312"/>
                <a:cs typeface="楷体_GB2312"/>
              </a:rPr>
              <a:t>”</a:t>
            </a:r>
            <a:r>
              <a:rPr lang="zh-CN" altLang="en-US" sz="2400" b="1" smtClean="0">
                <a:latin typeface="楷体_GB2312"/>
                <a:ea typeface="楷体_GB2312"/>
                <a:cs typeface="楷体_GB2312"/>
              </a:rPr>
              <a:t> </a:t>
            </a:r>
            <a:endParaRPr lang="zh-CN" altLang="en-US" sz="2400" b="1" smtClean="0">
              <a:latin typeface="楷体_GB2312"/>
              <a:ea typeface="楷体_GB2312"/>
              <a:cs typeface="楷体_GB2312"/>
            </a:endParaRPr>
          </a:p>
          <a:p>
            <a:pPr eaLnBrk="1" hangingPunct="1"/>
            <a:r>
              <a:rPr lang="zh-CN" altLang="en-US" sz="2400" b="1" smtClean="0">
                <a:ea typeface="楷体_GB2312"/>
                <a:cs typeface="楷体_GB2312"/>
              </a:rPr>
              <a:t>“</a:t>
            </a:r>
            <a:r>
              <a:rPr lang="zh-CN" altLang="en-US" sz="2400" b="1" smtClean="0">
                <a:latin typeface="楷体_GB2312"/>
                <a:ea typeface="楷体_GB2312"/>
                <a:cs typeface="楷体_GB2312"/>
              </a:rPr>
              <a:t>是我！</a:t>
            </a:r>
            <a:r>
              <a:rPr lang="zh-CN" altLang="en-US" sz="2400" b="1" smtClean="0">
                <a:ea typeface="楷体_GB2312"/>
                <a:cs typeface="楷体_GB2312"/>
              </a:rPr>
              <a:t>”</a:t>
            </a:r>
            <a:endParaRPr lang="zh-CN" altLang="en-US" sz="2400" b="1" smtClean="0">
              <a:latin typeface="楷体_GB2312"/>
              <a:ea typeface="楷体_GB2312"/>
              <a:cs typeface="楷体_GB2312"/>
            </a:endParaRPr>
          </a:p>
          <a:p>
            <a:pPr eaLnBrk="1" hangingPunct="1"/>
            <a:endParaRPr lang="zh-CN" altLang="en-US" sz="2400" b="1" smtClean="0">
              <a:latin typeface="楷体_GB2312"/>
              <a:ea typeface="楷体_GB2312"/>
              <a:cs typeface="楷体_GB2312"/>
            </a:endParaRPr>
          </a:p>
        </p:txBody>
      </p:sp>
      <p:pic>
        <p:nvPicPr>
          <p:cNvPr id="5124" name="Picture 11" descr="c:\users\ADMINI~1\appdata\roaming\360se6\USERDA~1\Temp\61JBNU~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55121" y="1143000"/>
            <a:ext cx="3745164" cy="4549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1"/>
          <p:cNvSpPr txBox="1">
            <a:spLocks noChangeArrowheads="1"/>
          </p:cNvSpPr>
          <p:nvPr/>
        </p:nvSpPr>
        <p:spPr bwMode="auto">
          <a:xfrm>
            <a:off x="5089525" y="496888"/>
            <a:ext cx="3586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rPr>
              <a:t>一场课间的打闹</a:t>
            </a:r>
            <a:endParaRPr lang="zh-CN" altLang="en-US"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p:cNvPicPr>
            <a:picLocks noChangeAspect="1" noChangeArrowheads="1"/>
          </p:cNvPicPr>
          <p:nvPr/>
        </p:nvPicPr>
        <p:blipFill>
          <a:blip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033"/>
            <a:ext cx="12192000" cy="686006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矩形 15"/>
          <p:cNvSpPr/>
          <p:nvPr/>
        </p:nvSpPr>
        <p:spPr>
          <a:xfrm>
            <a:off x="1828800" y="1431925"/>
            <a:ext cx="2844800" cy="3124200"/>
          </a:xfrm>
          <a:prstGeom prst="rect">
            <a:avLst/>
          </a:prstGeom>
          <a:noFill/>
          <a:ln w="63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FFFFFF"/>
              </a:solidFill>
            </a:endParaRPr>
          </a:p>
        </p:txBody>
      </p:sp>
      <p:sp>
        <p:nvSpPr>
          <p:cNvPr id="14" name="矩形 13"/>
          <p:cNvSpPr/>
          <p:nvPr/>
        </p:nvSpPr>
        <p:spPr>
          <a:xfrm>
            <a:off x="1828800" y="885825"/>
            <a:ext cx="2844800" cy="4730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defRPr/>
            </a:pPr>
            <a:r>
              <a:rPr lang="zh-CN" altLang="en-US" sz="2800" b="1" dirty="0" smtClean="0">
                <a:solidFill>
                  <a:srgbClr val="FFFFFF"/>
                </a:solidFill>
                <a:latin typeface="微软雅黑" panose="020B0503020204020204" pitchFamily="34" charset="-122"/>
                <a:cs typeface="Arial" panose="020B0604020202020204" pitchFamily="34" charset="0"/>
              </a:rPr>
              <a:t>孩子们的错</a:t>
            </a:r>
            <a:endParaRPr lang="zh-CN" altLang="en-US" sz="2800" b="1" dirty="0" smtClean="0">
              <a:solidFill>
                <a:srgbClr val="FFFFFF"/>
              </a:solidFill>
              <a:latin typeface="微软雅黑" panose="020B0503020204020204" pitchFamily="34" charset="-122"/>
              <a:cs typeface="Arial" panose="020B0604020202020204" pitchFamily="34" charset="0"/>
            </a:endParaRPr>
          </a:p>
        </p:txBody>
      </p:sp>
      <p:graphicFrame>
        <p:nvGraphicFramePr>
          <p:cNvPr id="241713" name="Group 49"/>
          <p:cNvGraphicFramePr>
            <a:graphicFrameLocks noGrp="1"/>
          </p:cNvGraphicFramePr>
          <p:nvPr/>
        </p:nvGraphicFramePr>
        <p:xfrm>
          <a:off x="1574800" y="1468438"/>
          <a:ext cx="3352800" cy="2873375"/>
        </p:xfrm>
        <a:graphic>
          <a:graphicData uri="http://schemas.openxmlformats.org/drawingml/2006/table">
            <a:tbl>
              <a:tblPr/>
              <a:tblGrid>
                <a:gridCol w="3352800"/>
              </a:tblGrid>
              <a:tr h="755453">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欺侮弱者</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marT="45709" marB="45709" horzOverflow="overflow">
                    <a:lnL cap="flat">
                      <a:noFill/>
                    </a:lnL>
                    <a:lnR cap="flat">
                      <a:noFill/>
                    </a:lnR>
                    <a:lnT cap="flat">
                      <a:noFill/>
                    </a:lnT>
                    <a:lnB>
                      <a:noFill/>
                    </a:lnB>
                    <a:lnTlToBr>
                      <a:noFill/>
                    </a:lnTlToBr>
                    <a:lnBlToTr>
                      <a:noFill/>
                    </a:lnBlToTr>
                    <a:noFill/>
                  </a:tcPr>
                </a:tc>
              </a:tr>
              <a:tr h="822111">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课前打闹</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marT="45709" marB="45709" horzOverflow="overflow">
                    <a:lnL cap="flat">
                      <a:noFill/>
                    </a:lnL>
                    <a:lnR cap="flat">
                      <a:noFill/>
                    </a:lnR>
                    <a:lnT>
                      <a:noFill/>
                    </a:lnT>
                    <a:lnB>
                      <a:noFill/>
                    </a:lnB>
                    <a:lnTlToBr>
                      <a:noFill/>
                    </a:lnTlToBr>
                    <a:lnBlToTr>
                      <a:noFill/>
                    </a:lnBlToTr>
                    <a:noFill/>
                  </a:tcPr>
                </a:tc>
              </a:tr>
              <a:tr h="777673">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以下犯上</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marT="45709" marB="45709" horzOverflow="overflow">
                    <a:lnL cap="flat">
                      <a:noFill/>
                    </a:lnL>
                    <a:lnR cap="flat">
                      <a:noFill/>
                    </a:lnR>
                    <a:lnT>
                      <a:noFill/>
                    </a:lnT>
                    <a:lnB>
                      <a:noFill/>
                    </a:lnB>
                    <a:lnTlToBr>
                      <a:noFill/>
                    </a:lnTlToBr>
                    <a:lnBlToTr>
                      <a:noFill/>
                    </a:lnBlToTr>
                    <a:noFill/>
                  </a:tcPr>
                </a:tc>
              </a:tr>
              <a:tr h="518137">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撒谎顶包</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marT="45709" marB="45709" horzOverflow="overflow">
                    <a:lnL cap="flat">
                      <a:noFill/>
                    </a:lnL>
                    <a:lnR cap="flat">
                      <a:noFill/>
                    </a:lnR>
                    <a:lnT>
                      <a:noFill/>
                    </a:lnT>
                    <a:lnB cap="flat">
                      <a:noFill/>
                    </a:lnB>
                    <a:lnTlToBr>
                      <a:noFill/>
                    </a:lnTlToBr>
                    <a:lnBlToTr>
                      <a:noFill/>
                    </a:lnBlToTr>
                    <a:noFill/>
                  </a:tcPr>
                </a:tc>
              </a:tr>
            </a:tbl>
          </a:graphicData>
        </a:graphic>
      </p:graphicFrame>
      <p:sp>
        <p:nvSpPr>
          <p:cNvPr id="11274" name="Text Box 45"/>
          <p:cNvSpPr txBox="1">
            <a:spLocks noChangeArrowheads="1"/>
          </p:cNvSpPr>
          <p:nvPr/>
        </p:nvSpPr>
        <p:spPr bwMode="auto">
          <a:xfrm>
            <a:off x="4673600" y="3965575"/>
            <a:ext cx="7237413"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t" hangingPunct="1">
              <a:lnSpc>
                <a:spcPct val="90000"/>
              </a:lnSpc>
              <a:spcBef>
                <a:spcPct val="50000"/>
              </a:spcBef>
              <a:buFont typeface="Wingdings" panose="05000000000000000000" pitchFamily="2" charset="2"/>
              <a:buNone/>
            </a:pPr>
            <a:r>
              <a:rPr lang="zh-CN" altLang="en-US"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rPr>
              <a:t>你认为最严重的错误是什么？</a:t>
            </a:r>
            <a:endParaRPr lang="zh-CN" altLang="en-US"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1025525" y="1919288"/>
            <a:ext cx="6096000" cy="2997200"/>
          </a:xfrm>
        </p:spPr>
        <p:txBody>
          <a:bodyPr/>
          <a:lstStyle/>
          <a:p>
            <a:pPr eaLnBrk="1" hangingPunct="1"/>
            <a:r>
              <a:rPr lang="en-US" altLang="zh-CN" sz="2400" b="1" smtClean="0">
                <a:ea typeface="楷体_GB2312"/>
                <a:cs typeface="楷体_GB2312"/>
              </a:rPr>
              <a:t>“</a:t>
            </a:r>
            <a:r>
              <a:rPr lang="zh-CN" altLang="en-US" sz="2400" b="1" smtClean="0">
                <a:latin typeface="楷体_GB2312"/>
                <a:ea typeface="楷体_GB2312"/>
                <a:cs typeface="楷体_GB2312"/>
              </a:rPr>
              <a:t>不是你。</a:t>
            </a:r>
            <a:r>
              <a:rPr lang="zh-CN" altLang="en-US" sz="2400" b="1" smtClean="0">
                <a:ea typeface="楷体_GB2312"/>
                <a:cs typeface="楷体_GB2312"/>
              </a:rPr>
              <a:t>”</a:t>
            </a:r>
            <a:endParaRPr lang="zh-CN" altLang="en-US" sz="2400" b="1" smtClean="0">
              <a:latin typeface="楷体_GB2312"/>
              <a:ea typeface="楷体_GB2312"/>
              <a:cs typeface="楷体_GB2312"/>
            </a:endParaRPr>
          </a:p>
          <a:p>
            <a:pPr eaLnBrk="1" hangingPunct="1"/>
            <a:r>
              <a:rPr lang="zh-CN" altLang="en-US" sz="2400" b="1" smtClean="0">
                <a:ea typeface="楷体_GB2312"/>
                <a:cs typeface="楷体_GB2312"/>
              </a:rPr>
              <a:t>“</a:t>
            </a:r>
            <a:r>
              <a:rPr lang="zh-CN" altLang="en-US" sz="2400" b="1" smtClean="0">
                <a:latin typeface="楷体_GB2312"/>
                <a:ea typeface="楷体_GB2312"/>
                <a:cs typeface="楷体_GB2312"/>
              </a:rPr>
              <a:t>决不加罚，投掷者起立！</a:t>
            </a:r>
            <a:r>
              <a:rPr lang="zh-CN" altLang="en-US" sz="2400" b="1" smtClean="0">
                <a:ea typeface="楷体_GB2312"/>
                <a:cs typeface="楷体_GB2312"/>
              </a:rPr>
              <a:t>”</a:t>
            </a:r>
            <a:r>
              <a:rPr lang="zh-CN" altLang="en-US" sz="2400" b="1" smtClean="0">
                <a:latin typeface="楷体_GB2312"/>
                <a:ea typeface="楷体_GB2312"/>
                <a:cs typeface="楷体_GB2312"/>
              </a:rPr>
              <a:t> </a:t>
            </a:r>
            <a:endParaRPr lang="zh-CN" altLang="en-US" sz="2400" b="1" smtClean="0">
              <a:latin typeface="楷体_GB2312"/>
              <a:ea typeface="楷体_GB2312"/>
              <a:cs typeface="楷体_GB2312"/>
            </a:endParaRPr>
          </a:p>
          <a:p>
            <a:pPr eaLnBrk="1" hangingPunct="1"/>
            <a:r>
              <a:rPr lang="zh-CN" altLang="en-US" sz="2400" b="1" smtClean="0">
                <a:ea typeface="楷体_GB2312"/>
                <a:cs typeface="楷体_GB2312"/>
              </a:rPr>
              <a:t>“</a:t>
            </a:r>
            <a:r>
              <a:rPr lang="zh-CN" altLang="en-US" sz="2400" b="1" smtClean="0">
                <a:latin typeface="楷体_GB2312"/>
                <a:ea typeface="楷体_GB2312"/>
                <a:cs typeface="楷体_GB2312"/>
              </a:rPr>
              <a:t>你们欺侮了无罪的人了！你们欺侮了不幸的小孩，欺侮弱者了！你们做了最无谓、最可耻的事了！卑怯的东西！</a:t>
            </a:r>
            <a:r>
              <a:rPr lang="zh-CN" altLang="en-US" sz="2400" b="1" smtClean="0">
                <a:ea typeface="楷体_GB2312"/>
                <a:cs typeface="楷体_GB2312"/>
              </a:rPr>
              <a:t>”</a:t>
            </a:r>
            <a:r>
              <a:rPr lang="zh-CN" altLang="en-US" sz="2400" b="1" smtClean="0">
                <a:latin typeface="楷体_GB2312"/>
                <a:ea typeface="楷体_GB2312"/>
                <a:cs typeface="楷体_GB2312"/>
              </a:rPr>
              <a:t> </a:t>
            </a:r>
            <a:endParaRPr lang="zh-CN" altLang="en-US" sz="2400" b="1" smtClean="0">
              <a:latin typeface="楷体_GB2312"/>
              <a:ea typeface="楷体_GB2312"/>
              <a:cs typeface="楷体_GB2312"/>
            </a:endParaRPr>
          </a:p>
          <a:p>
            <a:pPr eaLnBrk="1" hangingPunct="1"/>
            <a:r>
              <a:rPr lang="zh-CN" altLang="en-US" sz="2400" b="1" smtClean="0">
                <a:ea typeface="楷体_GB2312"/>
                <a:cs typeface="楷体_GB2312"/>
              </a:rPr>
              <a:t>“</a:t>
            </a:r>
            <a:r>
              <a:rPr lang="zh-CN" altLang="en-US" sz="2400" b="1" smtClean="0">
                <a:latin typeface="楷体_GB2312"/>
                <a:ea typeface="楷体_GB2312"/>
                <a:cs typeface="楷体_GB2312"/>
              </a:rPr>
              <a:t>你的精神是高尚的！</a:t>
            </a:r>
            <a:r>
              <a:rPr lang="zh-CN" altLang="en-US" sz="2400" b="1" smtClean="0">
                <a:ea typeface="楷体_GB2312"/>
                <a:cs typeface="楷体_GB2312"/>
              </a:rPr>
              <a:t>”</a:t>
            </a:r>
            <a:r>
              <a:rPr lang="zh-CN" altLang="en-US" sz="2400" b="1" smtClean="0">
                <a:latin typeface="楷体_GB2312"/>
                <a:ea typeface="楷体_GB2312"/>
                <a:cs typeface="楷体_GB2312"/>
              </a:rPr>
              <a:t> </a:t>
            </a:r>
            <a:endParaRPr lang="zh-CN" altLang="en-US" sz="2400" b="1" smtClean="0">
              <a:latin typeface="楷体_GB2312"/>
              <a:ea typeface="楷体_GB2312"/>
              <a:cs typeface="楷体_GB2312"/>
            </a:endParaRPr>
          </a:p>
          <a:p>
            <a:pPr eaLnBrk="1" hangingPunct="1"/>
            <a:r>
              <a:rPr lang="zh-CN" altLang="en-US" sz="2400" b="1" smtClean="0">
                <a:ea typeface="楷体_GB2312"/>
                <a:cs typeface="楷体_GB2312"/>
              </a:rPr>
              <a:t>“</a:t>
            </a:r>
            <a:r>
              <a:rPr lang="zh-CN" altLang="en-US" sz="2400" b="1" smtClean="0">
                <a:latin typeface="楷体_GB2312"/>
                <a:ea typeface="楷体_GB2312"/>
                <a:cs typeface="楷体_GB2312"/>
              </a:rPr>
              <a:t>我饶恕你们。</a:t>
            </a:r>
            <a:r>
              <a:rPr lang="zh-CN" altLang="en-US" sz="2400" b="1" smtClean="0">
                <a:ea typeface="楷体_GB2312"/>
                <a:cs typeface="楷体_GB2312"/>
              </a:rPr>
              <a:t>”</a:t>
            </a:r>
            <a:endParaRPr lang="zh-CN" altLang="en-US" sz="2400" b="1" smtClean="0">
              <a:latin typeface="楷体_GB2312"/>
              <a:ea typeface="楷体_GB2312"/>
              <a:cs typeface="楷体_GB2312"/>
            </a:endParaRPr>
          </a:p>
        </p:txBody>
      </p:sp>
      <p:sp>
        <p:nvSpPr>
          <p:cNvPr id="12291" name="TextBox 3"/>
          <p:cNvSpPr txBox="1">
            <a:spLocks noChangeArrowheads="1"/>
          </p:cNvSpPr>
          <p:nvPr/>
        </p:nvSpPr>
        <p:spPr bwMode="auto">
          <a:xfrm>
            <a:off x="3441700" y="636588"/>
            <a:ext cx="5233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rPr>
              <a:t>一位慈爱的先生</a:t>
            </a:r>
            <a:endParaRPr lang="zh-CN" altLang="en-US"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endParaRPr>
          </a:p>
        </p:txBody>
      </p:sp>
      <p:pic>
        <p:nvPicPr>
          <p:cNvPr id="6" name="Picture 11" descr="c:\users\ADMINI~1\appdata\roaming\360se6\USERDA~1\Temp\61JBNU~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55121" y="1143000"/>
            <a:ext cx="3745164" cy="4549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noChangeArrowheads="1"/>
          </p:cNvPicPr>
          <p:nvPr/>
        </p:nvPicPr>
        <p:blipFill>
          <a:blip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033"/>
            <a:ext cx="12192000" cy="686006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矩形 15"/>
          <p:cNvSpPr/>
          <p:nvPr/>
        </p:nvSpPr>
        <p:spPr>
          <a:xfrm>
            <a:off x="1828800" y="2501900"/>
            <a:ext cx="2844800" cy="3124200"/>
          </a:xfrm>
          <a:prstGeom prst="rect">
            <a:avLst/>
          </a:prstGeom>
          <a:noFill/>
          <a:ln w="63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FFFFFF"/>
              </a:solidFill>
            </a:endParaRPr>
          </a:p>
        </p:txBody>
      </p:sp>
      <p:sp>
        <p:nvSpPr>
          <p:cNvPr id="14" name="矩形 13"/>
          <p:cNvSpPr/>
          <p:nvPr/>
        </p:nvSpPr>
        <p:spPr>
          <a:xfrm>
            <a:off x="1828800" y="2028825"/>
            <a:ext cx="2844800" cy="4730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defRPr/>
            </a:pPr>
            <a:r>
              <a:rPr lang="zh-CN" altLang="en-US" sz="2800" b="1" dirty="0" smtClean="0">
                <a:solidFill>
                  <a:srgbClr val="FFFFFF"/>
                </a:solidFill>
                <a:latin typeface="微软雅黑" panose="020B0503020204020204" pitchFamily="34" charset="-122"/>
                <a:cs typeface="Arial" panose="020B0604020202020204" pitchFamily="34" charset="0"/>
              </a:rPr>
              <a:t>孩子们的错</a:t>
            </a:r>
            <a:endParaRPr lang="zh-CN" altLang="en-US" sz="2800" b="1" dirty="0" smtClean="0">
              <a:solidFill>
                <a:srgbClr val="FFFFFF"/>
              </a:solidFill>
              <a:latin typeface="微软雅黑" panose="020B0503020204020204" pitchFamily="34" charset="-122"/>
              <a:cs typeface="Arial" panose="020B0604020202020204" pitchFamily="34" charset="0"/>
            </a:endParaRPr>
          </a:p>
        </p:txBody>
      </p:sp>
      <p:graphicFrame>
        <p:nvGraphicFramePr>
          <p:cNvPr id="243738" name="Group 26"/>
          <p:cNvGraphicFramePr>
            <a:graphicFrameLocks noGrp="1"/>
          </p:cNvGraphicFramePr>
          <p:nvPr/>
        </p:nvGraphicFramePr>
        <p:xfrm>
          <a:off x="1538288" y="2619375"/>
          <a:ext cx="3352800" cy="2889250"/>
        </p:xfrm>
        <a:graphic>
          <a:graphicData uri="http://schemas.openxmlformats.org/drawingml/2006/table">
            <a:tbl>
              <a:tblPr/>
              <a:tblGrid>
                <a:gridCol w="3352800"/>
              </a:tblGrid>
              <a:tr h="755650">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欺侮弱者</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horzOverflow="overflow">
                    <a:lnL cap="flat">
                      <a:noFill/>
                    </a:lnL>
                    <a:lnR cap="flat">
                      <a:noFill/>
                    </a:lnR>
                    <a:lnT cap="flat">
                      <a:noFill/>
                    </a:lnT>
                    <a:lnB>
                      <a:noFill/>
                    </a:lnB>
                    <a:lnTlToBr>
                      <a:noFill/>
                    </a:lnTlToBr>
                    <a:lnBlToTr>
                      <a:noFill/>
                    </a:lnBlToTr>
                    <a:noFill/>
                  </a:tcPr>
                </a:tc>
              </a:tr>
              <a:tr h="822325">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课前打闹</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horzOverflow="overflow">
                    <a:lnL cap="flat">
                      <a:noFill/>
                    </a:lnL>
                    <a:lnR cap="flat">
                      <a:noFill/>
                    </a:lnR>
                    <a:lnT>
                      <a:noFill/>
                    </a:lnT>
                    <a:lnB>
                      <a:noFill/>
                    </a:lnB>
                    <a:lnTlToBr>
                      <a:noFill/>
                    </a:lnTlToBr>
                    <a:lnBlToTr>
                      <a:noFill/>
                    </a:lnBlToTr>
                    <a:noFill/>
                  </a:tcPr>
                </a:tc>
              </a:tr>
              <a:tr h="777875">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以下犯上</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horzOverflow="overflow">
                    <a:lnL cap="flat">
                      <a:noFill/>
                    </a:lnL>
                    <a:lnR cap="flat">
                      <a:noFill/>
                    </a:lnR>
                    <a:lnT>
                      <a:noFill/>
                    </a:lnT>
                    <a:lnB>
                      <a:noFill/>
                    </a:lnB>
                    <a:lnTlToBr>
                      <a:noFill/>
                    </a:lnTlToBr>
                    <a:lnBlToTr>
                      <a:noFill/>
                    </a:lnBlToTr>
                    <a:noFill/>
                  </a:tcPr>
                </a:tc>
              </a:tr>
              <a:tr h="533400">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撒谎顶包</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horzOverflow="overflow">
                    <a:lnL cap="flat">
                      <a:noFill/>
                    </a:lnL>
                    <a:lnR cap="flat">
                      <a:noFill/>
                    </a:lnR>
                    <a:lnT>
                      <a:noFill/>
                    </a:lnT>
                    <a:lnB cap="flat">
                      <a:noFill/>
                    </a:lnB>
                    <a:lnTlToBr>
                      <a:noFill/>
                    </a:lnTlToBr>
                    <a:lnBlToTr>
                      <a:noFill/>
                    </a:lnBlToTr>
                    <a:noFill/>
                  </a:tcPr>
                </a:tc>
              </a:tr>
            </a:tbl>
          </a:graphicData>
        </a:graphic>
      </p:graphicFrame>
      <p:sp>
        <p:nvSpPr>
          <p:cNvPr id="2" name="矩形 13"/>
          <p:cNvSpPr/>
          <p:nvPr/>
        </p:nvSpPr>
        <p:spPr>
          <a:xfrm>
            <a:off x="7213600" y="2028825"/>
            <a:ext cx="2844800" cy="4730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defRPr/>
            </a:pPr>
            <a:r>
              <a:rPr lang="zh-CN" altLang="en-US" sz="2800" b="1" dirty="0" smtClean="0">
                <a:solidFill>
                  <a:srgbClr val="FFFFFF"/>
                </a:solidFill>
                <a:latin typeface="微软雅黑" panose="020B0503020204020204" pitchFamily="34" charset="-122"/>
                <a:cs typeface="Arial" panose="020B0604020202020204" pitchFamily="34" charset="0"/>
              </a:rPr>
              <a:t>教育价值</a:t>
            </a:r>
            <a:endParaRPr lang="zh-CN" altLang="en-US" sz="2800" b="1" dirty="0" smtClean="0">
              <a:solidFill>
                <a:srgbClr val="FFFFFF"/>
              </a:solidFill>
              <a:latin typeface="微软雅黑" panose="020B0503020204020204" pitchFamily="34" charset="-122"/>
              <a:cs typeface="Arial" panose="020B0604020202020204" pitchFamily="34" charset="0"/>
            </a:endParaRPr>
          </a:p>
        </p:txBody>
      </p:sp>
      <p:graphicFrame>
        <p:nvGraphicFramePr>
          <p:cNvPr id="243756" name="Group 44"/>
          <p:cNvGraphicFramePr>
            <a:graphicFrameLocks noGrp="1"/>
          </p:cNvGraphicFramePr>
          <p:nvPr/>
        </p:nvGraphicFramePr>
        <p:xfrm>
          <a:off x="6959600" y="2586038"/>
          <a:ext cx="3352800" cy="2949575"/>
        </p:xfrm>
        <a:graphic>
          <a:graphicData uri="http://schemas.openxmlformats.org/drawingml/2006/table">
            <a:tbl>
              <a:tblPr/>
              <a:tblGrid>
                <a:gridCol w="3352800"/>
              </a:tblGrid>
              <a:tr h="815975">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人性良善</a:t>
                      </a:r>
                      <a:endParaRPr kumimoji="0" lang="zh-CN" altLang="en-US"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horzOverflow="overflow">
                    <a:lnL cap="flat">
                      <a:noFill/>
                    </a:lnL>
                    <a:lnR cap="flat">
                      <a:noFill/>
                    </a:lnR>
                    <a:lnT cap="flat">
                      <a:noFill/>
                    </a:lnT>
                    <a:lnB>
                      <a:noFill/>
                    </a:lnB>
                    <a:lnTlToBr>
                      <a:noFill/>
                    </a:lnTlToBr>
                    <a:lnBlToTr>
                      <a:noFill/>
                    </a:lnBlToTr>
                    <a:noFill/>
                  </a:tcPr>
                </a:tc>
              </a:tr>
              <a:tr h="822325">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遵守纪律</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horzOverflow="overflow">
                    <a:lnL cap="flat">
                      <a:noFill/>
                    </a:lnL>
                    <a:lnR cap="flat">
                      <a:noFill/>
                    </a:lnR>
                    <a:lnT>
                      <a:noFill/>
                    </a:lnT>
                    <a:lnB>
                      <a:noFill/>
                    </a:lnB>
                    <a:lnTlToBr>
                      <a:noFill/>
                    </a:lnTlToBr>
                    <a:lnBlToTr>
                      <a:noFill/>
                    </a:lnBlToTr>
                    <a:noFill/>
                  </a:tcPr>
                </a:tc>
              </a:tr>
              <a:tr h="777875">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尊敬师长</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horzOverflow="overflow">
                    <a:lnL cap="flat">
                      <a:noFill/>
                    </a:lnL>
                    <a:lnR cap="flat">
                      <a:noFill/>
                    </a:lnR>
                    <a:lnT>
                      <a:noFill/>
                    </a:lnT>
                    <a:lnB>
                      <a:noFill/>
                    </a:lnB>
                    <a:lnTlToBr>
                      <a:noFill/>
                    </a:lnTlToBr>
                    <a:lnBlToTr>
                      <a:noFill/>
                    </a:lnBlToTr>
                    <a:noFill/>
                  </a:tcPr>
                </a:tc>
              </a:tr>
              <a:tr h="533400">
                <a:tc>
                  <a:txBody>
                    <a:bodyPr/>
                    <a:lstStyle>
                      <a:lvl1pPr fontAlgn="base">
                        <a:defRPr sz="2800">
                          <a:solidFill>
                            <a:schemeClr val="tx1"/>
                          </a:solidFill>
                          <a:latin typeface="Arial" panose="020B0604020202020204" pitchFamily="34" charset="0"/>
                          <a:ea typeface="宋体" panose="02010600030101010101" pitchFamily="2" charset="-122"/>
                        </a:defRPr>
                      </a:lvl1pPr>
                      <a:lvl2pPr fontAlgn="base">
                        <a:defRPr sz="2400">
                          <a:solidFill>
                            <a:schemeClr val="tx1"/>
                          </a:solidFill>
                          <a:latin typeface="Arial" panose="020B0604020202020204" pitchFamily="34" charset="0"/>
                          <a:ea typeface="宋体" panose="02010600030101010101" pitchFamily="2" charset="-122"/>
                        </a:defRPr>
                      </a:lvl2pPr>
                      <a:lvl3pPr fontAlgn="base">
                        <a:defRPr sz="2000">
                          <a:solidFill>
                            <a:schemeClr val="tx1"/>
                          </a:solidFill>
                          <a:latin typeface="Arial" panose="020B0604020202020204" pitchFamily="34" charset="0"/>
                          <a:ea typeface="宋体" panose="02010600030101010101" pitchFamily="2" charset="-122"/>
                        </a:defRPr>
                      </a:lvl3pPr>
                      <a:lvl4pPr fontAlgn="base">
                        <a:defRPr>
                          <a:solidFill>
                            <a:schemeClr val="tx1"/>
                          </a:solidFill>
                          <a:latin typeface="Arial" panose="020B0604020202020204" pitchFamily="34" charset="0"/>
                          <a:ea typeface="宋体" panose="02010600030101010101" pitchFamily="2" charset="-122"/>
                        </a:defRPr>
                      </a:lvl4pPr>
                      <a:lvl5pPr fontAlgn="base">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rPr>
                        <a:t>诚实守信</a:t>
                      </a:r>
                      <a:endParaRPr kumimoji="0" lang="zh-CN" altLang="en-US" sz="2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121920" marR="121920" horzOverflow="overflow">
                    <a:lnL cap="flat">
                      <a:noFill/>
                    </a:lnL>
                    <a:lnR cap="flat">
                      <a:noFill/>
                    </a:lnR>
                    <a:lnT>
                      <a:noFill/>
                    </a:lnT>
                    <a:lnB cap="flat">
                      <a:noFill/>
                    </a:lnB>
                    <a:lnTlToBr>
                      <a:noFill/>
                    </a:lnTlToBr>
                    <a:lnBlToTr>
                      <a:noFill/>
                    </a:lnBlToTr>
                    <a:noFill/>
                  </a:tcPr>
                </a:tc>
              </a:tr>
            </a:tbl>
          </a:graphicData>
        </a:graphic>
      </p:graphicFrame>
      <p:sp>
        <p:nvSpPr>
          <p:cNvPr id="3" name="矩形 15"/>
          <p:cNvSpPr>
            <a:spLocks noChangeArrowheads="1"/>
          </p:cNvSpPr>
          <p:nvPr/>
        </p:nvSpPr>
        <p:spPr bwMode="auto">
          <a:xfrm>
            <a:off x="7243763" y="2501900"/>
            <a:ext cx="2844800" cy="3124200"/>
          </a:xfrm>
          <a:prstGeom prst="rect">
            <a:avLst/>
          </a:prstGeom>
          <a:noFill/>
          <a:ln w="6350" algn="ctr">
            <a:solidFill>
              <a:srgbClr val="953735"/>
            </a:solidFill>
            <a:prstDash val="dash"/>
            <a:miter lim="800000"/>
          </a:ln>
          <a:extLst>
            <a:ext uri="{909E8E84-426E-40DD-AFC4-6F175D3DCCD1}">
              <a14:hiddenFill xmlns:a14="http://schemas.microsoft.com/office/drawing/2010/main">
                <a:solidFill>
                  <a:schemeClr val="bg1"/>
                </a:solidFill>
              </a14:hiddenFill>
            </a:ext>
          </a:extLst>
        </p:spPr>
        <p:txBody>
          <a:bodyPr anchor="ctr"/>
          <a:lstStyle/>
          <a:p>
            <a:pPr algn="ctr" eaLnBrk="0" hangingPunct="0">
              <a:defRPr/>
            </a:pPr>
            <a:endParaRPr lang="zh-CN" altLang="en-US">
              <a:solidFill>
                <a:srgbClr val="FFFFFF"/>
              </a:solidFill>
              <a:latin typeface="+mn-lt"/>
              <a:ea typeface="+mn-ea"/>
            </a:endParaRP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3441700" y="657225"/>
            <a:ext cx="5233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rPr>
              <a:t>一个深刻的教育启示</a:t>
            </a:r>
            <a:endParaRPr lang="zh-CN" altLang="en-US"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endParaRPr>
          </a:p>
        </p:txBody>
      </p:sp>
      <p:pic>
        <p:nvPicPr>
          <p:cNvPr id="6" name="Picture 11" descr="c:\users\ADMINI~1\appdata\roaming\360se6\USERDA~1\Temp\61JBNU~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55121" y="1143000"/>
            <a:ext cx="3745164" cy="4549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1"/>
          <p:cNvSpPr txBox="1">
            <a:spLocks noChangeArrowheads="1"/>
          </p:cNvSpPr>
          <p:nvPr/>
        </p:nvSpPr>
        <p:spPr bwMode="auto">
          <a:xfrm>
            <a:off x="242888" y="3400425"/>
            <a:ext cx="831215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fontAlgn="t" hangingPunct="1">
              <a:lnSpc>
                <a:spcPct val="90000"/>
              </a:lnSpc>
              <a:spcBef>
                <a:spcPct val="50000"/>
              </a:spcBef>
              <a:buFont typeface="Wingdings" panose="05000000000000000000" pitchFamily="2" charset="2"/>
              <a:buNone/>
            </a:pPr>
            <a:r>
              <a:rPr lang="zh-CN" altLang="en-US" sz="3600" b="1" dirty="0">
                <a:latin typeface="黑体" panose="02010609060101010101" pitchFamily="49" charset="-122"/>
                <a:ea typeface="黑体" panose="02010609060101010101" pitchFamily="49" charset="-122"/>
                <a:sym typeface="Calibri" panose="020F0502020204030204" pitchFamily="34" charset="0"/>
              </a:rPr>
              <a:t>一个教育事件中有诸多价值取向，</a:t>
            </a:r>
            <a:endParaRPr lang="en-US" altLang="zh-CN" sz="3600" b="1" dirty="0">
              <a:latin typeface="黑体" panose="02010609060101010101" pitchFamily="49" charset="-122"/>
              <a:ea typeface="黑体" panose="02010609060101010101" pitchFamily="49" charset="-122"/>
              <a:sym typeface="Calibri" panose="020F0502020204030204" pitchFamily="34" charset="0"/>
            </a:endParaRPr>
          </a:p>
          <a:p>
            <a:pPr algn="r" eaLnBrk="1" fontAlgn="t" hangingPunct="1">
              <a:lnSpc>
                <a:spcPct val="90000"/>
              </a:lnSpc>
              <a:spcBef>
                <a:spcPct val="50000"/>
              </a:spcBef>
              <a:buFont typeface="Wingdings" panose="05000000000000000000" pitchFamily="2" charset="2"/>
              <a:buNone/>
            </a:pPr>
            <a:endParaRPr lang="en-US" altLang="zh-CN" sz="3600" b="1" dirty="0">
              <a:latin typeface="黑体" panose="02010609060101010101" pitchFamily="49" charset="-122"/>
              <a:ea typeface="黑体" panose="02010609060101010101" pitchFamily="49" charset="-122"/>
              <a:sym typeface="Calibri" panose="020F0502020204030204" pitchFamily="34" charset="0"/>
            </a:endParaRPr>
          </a:p>
          <a:p>
            <a:pPr algn="r" eaLnBrk="1" fontAlgn="t" hangingPunct="1">
              <a:lnSpc>
                <a:spcPct val="90000"/>
              </a:lnSpc>
              <a:spcBef>
                <a:spcPct val="50000"/>
              </a:spcBef>
              <a:buFont typeface="Wingdings" panose="05000000000000000000" pitchFamily="2" charset="2"/>
              <a:buNone/>
            </a:pPr>
            <a:r>
              <a:rPr lang="zh-CN" altLang="en-US" sz="3600" b="1" dirty="0">
                <a:latin typeface="黑体" panose="02010609060101010101" pitchFamily="49" charset="-122"/>
                <a:ea typeface="黑体" panose="02010609060101010101" pitchFamily="49" charset="-122"/>
                <a:sym typeface="Calibri" panose="020F0502020204030204" pitchFamily="34" charset="0"/>
              </a:rPr>
              <a:t>但有一个              的价值观。</a:t>
            </a:r>
            <a:endParaRPr lang="zh-CN" altLang="en-US" sz="3600" b="1" dirty="0">
              <a:latin typeface="黑体" panose="02010609060101010101" pitchFamily="49" charset="-122"/>
              <a:ea typeface="黑体" panose="02010609060101010101" pitchFamily="49" charset="-122"/>
              <a:sym typeface="Calibri" panose="020F0502020204030204" pitchFamily="34" charset="0"/>
            </a:endParaRPr>
          </a:p>
        </p:txBody>
      </p:sp>
      <p:sp>
        <p:nvSpPr>
          <p:cNvPr id="14341" name="TextBox 1"/>
          <p:cNvSpPr txBox="1">
            <a:spLocks noChangeArrowheads="1"/>
          </p:cNvSpPr>
          <p:nvPr/>
        </p:nvSpPr>
        <p:spPr bwMode="auto">
          <a:xfrm>
            <a:off x="2865438" y="4265613"/>
            <a:ext cx="3257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8000" dirty="0">
                <a:solidFill>
                  <a:srgbClr val="C00000"/>
                </a:solidFill>
                <a:latin typeface="汉真广标" panose="02010609000101010101" pitchFamily="49" charset="-122"/>
                <a:ea typeface="汉真广标" panose="02010609000101010101" pitchFamily="49" charset="-122"/>
                <a:sym typeface="Calibri" panose="020F0502020204030204" pitchFamily="34" charset="0"/>
              </a:rPr>
              <a:t>最核心</a:t>
            </a:r>
            <a:endParaRPr lang="zh-CN" altLang="en-US" sz="8000" dirty="0">
              <a:solidFill>
                <a:srgbClr val="C00000"/>
              </a:solidFill>
              <a:sym typeface="Calibri" panose="020F0502020204030204" pitchFamily="34" charset="0"/>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4"/>
          <p:cNvSpPr>
            <a:spLocks noChangeArrowheads="1"/>
          </p:cNvSpPr>
          <p:nvPr/>
        </p:nvSpPr>
        <p:spPr bwMode="auto">
          <a:xfrm>
            <a:off x="0" y="1500188"/>
            <a:ext cx="12192000" cy="1428750"/>
          </a:xfrm>
          <a:prstGeom prst="rect">
            <a:avLst/>
          </a:prstGeom>
          <a:gradFill rotWithShape="0">
            <a:gsLst>
              <a:gs pos="0">
                <a:srgbClr val="C00000"/>
              </a:gs>
              <a:gs pos="50000">
                <a:srgbClr val="FF0000"/>
              </a:gs>
              <a:gs pos="100000">
                <a:srgbClr val="C000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400" b="1" dirty="0" smtClean="0">
                <a:solidFill>
                  <a:schemeClr val="bg1"/>
                </a:solidFill>
                <a:latin typeface="汉真广标" panose="02010609000101010101" pitchFamily="49" charset="-122"/>
                <a:ea typeface="汉真广标" panose="02010609000101010101" pitchFamily="49" charset="-122"/>
              </a:rPr>
              <a:t>咱们再来</a:t>
            </a:r>
            <a:r>
              <a:rPr lang="zh-CN" altLang="en-US" sz="4400" b="1" dirty="0">
                <a:solidFill>
                  <a:schemeClr val="bg1"/>
                </a:solidFill>
                <a:latin typeface="汉真广标" panose="02010609000101010101" pitchFamily="49" charset="-122"/>
                <a:ea typeface="汉真广标" panose="02010609000101010101" pitchFamily="49" charset="-122"/>
              </a:rPr>
              <a:t>举个例</a:t>
            </a:r>
            <a:endParaRPr lang="zh-CN" altLang="en-US" sz="4400" b="1" dirty="0">
              <a:solidFill>
                <a:schemeClr val="bg1"/>
              </a:solidFill>
              <a:latin typeface="汉真广标" panose="02010609000101010101" pitchFamily="49" charset="-122"/>
              <a:ea typeface="汉真广标" panose="02010609000101010101" pitchFamily="49" charset="-122"/>
            </a:endParaRPr>
          </a:p>
        </p:txBody>
      </p:sp>
      <p:pic>
        <p:nvPicPr>
          <p:cNvPr id="9219" name="Picture 2" descr="C:\Users\Nir\Desktop\新建文件夹 (4)\未标xaw题-1.png"/>
          <p:cNvPicPr>
            <a:picLocks noChangeAspect="1" noChangeArrowheads="1"/>
          </p:cNvPicPr>
          <p:nvPr/>
        </p:nvPicPr>
        <p:blipFill>
          <a:blip r:embed="rId1">
            <a:extLst>
              <a:ext uri="{28A0092B-C50C-407E-A947-70E740481C1C}">
                <a14:useLocalDpi xmlns:a14="http://schemas.microsoft.com/office/drawing/2010/main" val="0"/>
              </a:ext>
            </a:extLst>
          </a:blip>
          <a:srcRect b="22057"/>
          <a:stretch>
            <a:fillRect/>
          </a:stretch>
        </p:blipFill>
        <p:spPr bwMode="auto">
          <a:xfrm>
            <a:off x="1619250" y="2544763"/>
            <a:ext cx="8953500"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期占位符 1"/>
          <p:cNvSpPr>
            <a:spLocks noGrp="1"/>
          </p:cNvSpPr>
          <p:nvPr>
            <p:ph type="dt" sz="half" idx="10"/>
          </p:nvPr>
        </p:nvSpPr>
        <p:spPr/>
        <p:txBody>
          <a:bodyPr/>
          <a:lstStyle/>
          <a:p>
            <a:pPr>
              <a:defRPr/>
            </a:pPr>
            <a:fld id="{EF99E41F-1583-4BCD-B65C-4F344D2E4DAE}" type="datetime1">
              <a:rPr lang="zh-CN" altLang="en-US" smtClean="0"/>
            </a:fld>
            <a:endParaRPr lang="zh-CN" altLang="en-US" sz="1800">
              <a:solidFill>
                <a:schemeClr val="tx1"/>
              </a:solidFill>
            </a:endParaRPr>
          </a:p>
        </p:txBody>
      </p:sp>
      <p:sp>
        <p:nvSpPr>
          <p:cNvPr id="3" name="TextBox 2"/>
          <p:cNvSpPr txBox="1"/>
          <p:nvPr/>
        </p:nvSpPr>
        <p:spPr>
          <a:xfrm>
            <a:off x="777240" y="606474"/>
            <a:ext cx="9784080" cy="1200329"/>
          </a:xfrm>
          <a:prstGeom prst="rect">
            <a:avLst/>
          </a:prstGeom>
          <a:noFill/>
        </p:spPr>
        <p:txBody>
          <a:bodyPr wrap="square" rtlCol="0">
            <a:spAutoFit/>
          </a:bodyPr>
          <a:lstStyle/>
          <a:p>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昌盛的秦汉文化</a:t>
            </a:r>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一</a:t>
            </a:r>
            <a:r>
              <a:rPr lang="zh-CN" altLang="en-US" sz="4400" b="1" dirty="0" smtClean="0">
                <a:solidFill>
                  <a:srgbClr val="FF0000"/>
                </a:solidFill>
                <a:latin typeface="黑体" panose="02010609060101010101" pitchFamily="49" charset="-122"/>
                <a:ea typeface="黑体" panose="02010609060101010101" pitchFamily="49" charset="-122"/>
              </a:rPr>
              <a:t>课如何上？</a:t>
            </a:r>
            <a:endParaRPr lang="en-US" altLang="zh-CN" sz="4400" b="1" dirty="0" smtClean="0">
              <a:solidFill>
                <a:srgbClr val="FF0000"/>
              </a:solidFill>
              <a:latin typeface="黑体" panose="02010609060101010101" pitchFamily="49" charset="-122"/>
              <a:ea typeface="黑体" panose="02010609060101010101" pitchFamily="49" charset="-122"/>
            </a:endParaRPr>
          </a:p>
          <a:p>
            <a:pPr algn="r"/>
            <a:r>
              <a:rPr lang="zh-CN" altLang="en-US" sz="2800" b="1" dirty="0" smtClean="0">
                <a:latin typeface="楷体" panose="02010609060101010101" pitchFamily="49" charset="-122"/>
                <a:ea typeface="楷体" panose="02010609060101010101" pitchFamily="49" charset="-122"/>
              </a:rPr>
              <a:t>（东莞市厚街湖景中学李志先）</a:t>
            </a:r>
            <a:endParaRPr lang="zh-CN" altLang="en-US" sz="2800" b="1" dirty="0">
              <a:latin typeface="楷体" panose="02010609060101010101" pitchFamily="49" charset="-122"/>
              <a:ea typeface="楷体" panose="02010609060101010101" pitchFamily="49" charset="-122"/>
            </a:endParaRPr>
          </a:p>
        </p:txBody>
      </p:sp>
      <p:sp>
        <p:nvSpPr>
          <p:cNvPr id="4" name="Rectangle 3"/>
          <p:cNvSpPr txBox="1">
            <a:spLocks noChangeArrowheads="1"/>
          </p:cNvSpPr>
          <p:nvPr/>
        </p:nvSpPr>
        <p:spPr>
          <a:xfrm>
            <a:off x="777240" y="1940560"/>
            <a:ext cx="10084436" cy="4584700"/>
          </a:xfrm>
          <a:prstGeom prst="rect">
            <a:avLst/>
          </a:prstGeom>
          <a:solidFill>
            <a:srgbClr val="EAEAEA">
              <a:alpha val="74000"/>
            </a:srgb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eaLnBrk="1" hangingPunct="1">
              <a:buFontTx/>
              <a:buNone/>
            </a:pPr>
            <a:r>
              <a:rPr lang="en-US" altLang="zh-CN" sz="3200" b="1" kern="0" dirty="0" smtClean="0">
                <a:latin typeface="黑体" panose="02010609060101010101" pitchFamily="49" charset="-122"/>
                <a:ea typeface="黑体" panose="02010609060101010101" pitchFamily="49" charset="-122"/>
              </a:rPr>
              <a:t>1.</a:t>
            </a:r>
            <a:r>
              <a:rPr lang="zh-CN" altLang="en-US" sz="3200" b="1" kern="0" dirty="0" smtClean="0">
                <a:latin typeface="黑体" panose="02010609060101010101" pitchFamily="49" charset="-122"/>
                <a:ea typeface="黑体" panose="02010609060101010101" pitchFamily="49" charset="-122"/>
              </a:rPr>
              <a:t>学生的疑点</a:t>
            </a:r>
            <a:endParaRPr lang="en-US" altLang="zh-CN" sz="3200" b="1" kern="0" dirty="0" smtClean="0">
              <a:latin typeface="黑体" panose="02010609060101010101" pitchFamily="49" charset="-122"/>
              <a:ea typeface="黑体" panose="02010609060101010101" pitchFamily="49" charset="-122"/>
            </a:endParaRPr>
          </a:p>
          <a:p>
            <a:pPr eaLnBrk="1" hangingPunct="1">
              <a:buFontTx/>
              <a:buNone/>
            </a:pPr>
            <a:endParaRPr lang="en-US" altLang="zh-CN" b="1" kern="0" dirty="0" smtClean="0"/>
          </a:p>
          <a:p>
            <a:pPr eaLnBrk="1" hangingPunct="1">
              <a:buFontTx/>
              <a:buNone/>
            </a:pPr>
            <a:r>
              <a:rPr lang="zh-CN" altLang="en-US" b="1" kern="0" dirty="0" smtClean="0">
                <a:latin typeface="楷体" panose="02010609060101010101" pitchFamily="49" charset="-122"/>
                <a:ea typeface="楷体" panose="02010609060101010101" pitchFamily="49" charset="-122"/>
              </a:rPr>
              <a:t>（</a:t>
            </a:r>
            <a:r>
              <a:rPr lang="en-US" altLang="zh-CN" b="1" kern="0" dirty="0" smtClean="0">
                <a:latin typeface="楷体" panose="02010609060101010101" pitchFamily="49" charset="-122"/>
                <a:ea typeface="楷体" panose="02010609060101010101" pitchFamily="49" charset="-122"/>
              </a:rPr>
              <a:t>1</a:t>
            </a:r>
            <a:r>
              <a:rPr lang="zh-CN" altLang="en-US" b="1" kern="0" dirty="0" smtClean="0">
                <a:latin typeface="楷体" panose="02010609060101010101" pitchFamily="49" charset="-122"/>
                <a:ea typeface="楷体" panose="02010609060101010101" pitchFamily="49" charset="-122"/>
              </a:rPr>
              <a:t>）这节课是讲秦汉时期的文化，佛教、道教与秦汉的文化有什么关系？</a:t>
            </a:r>
            <a:endParaRPr lang="en-US" altLang="zh-CN" b="1" kern="0" dirty="0" smtClean="0">
              <a:latin typeface="楷体" panose="02010609060101010101" pitchFamily="49" charset="-122"/>
              <a:ea typeface="楷体" panose="02010609060101010101" pitchFamily="49" charset="-122"/>
            </a:endParaRPr>
          </a:p>
          <a:p>
            <a:pPr eaLnBrk="1" hangingPunct="1">
              <a:buNone/>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）司马迁写</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史记</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之前曾到过哪些</a:t>
            </a:r>
            <a:r>
              <a:rPr lang="zh-CN" altLang="en-US" b="1" dirty="0" smtClean="0">
                <a:latin typeface="楷体" panose="02010609060101010101" pitchFamily="49" charset="-122"/>
                <a:ea typeface="楷体" panose="02010609060101010101" pitchFamily="49" charset="-122"/>
              </a:rPr>
              <a:t>地方？课本</a:t>
            </a:r>
            <a:r>
              <a:rPr lang="zh-CN" altLang="en-US" b="1" dirty="0">
                <a:latin typeface="楷体" panose="02010609060101010101" pitchFamily="49" charset="-122"/>
                <a:ea typeface="楷体" panose="02010609060101010101" pitchFamily="49" charset="-122"/>
              </a:rPr>
              <a:t>只是一笔带过他外出的游历，并没有具体描述。</a:t>
            </a:r>
            <a:endParaRPr lang="en-US" altLang="zh-CN" b="1" dirty="0">
              <a:latin typeface="楷体" panose="02010609060101010101" pitchFamily="49" charset="-122"/>
              <a:ea typeface="楷体" panose="02010609060101010101" pitchFamily="49" charset="-122"/>
            </a:endParaRPr>
          </a:p>
          <a:p>
            <a:pPr marL="0" indent="0">
              <a:buNone/>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3</a:t>
            </a:r>
            <a:r>
              <a:rPr lang="zh-CN" altLang="en-US" b="1" dirty="0">
                <a:latin typeface="楷体" panose="02010609060101010101" pitchFamily="49" charset="-122"/>
                <a:ea typeface="楷体" panose="02010609060101010101" pitchFamily="49" charset="-122"/>
              </a:rPr>
              <a:t>）司马迁受了这么大的屈辱</a:t>
            </a:r>
            <a:r>
              <a:rPr lang="zh-CN" altLang="en-US" b="1" dirty="0" smtClean="0">
                <a:latin typeface="楷体" panose="02010609060101010101" pitchFamily="49" charset="-122"/>
                <a:ea typeface="楷体" panose="02010609060101010101" pitchFamily="49" charset="-122"/>
              </a:rPr>
              <a:t>，为什么</a:t>
            </a:r>
            <a:r>
              <a:rPr lang="zh-CN" altLang="en-US" b="1" dirty="0">
                <a:latin typeface="楷体" panose="02010609060101010101" pitchFamily="49" charset="-122"/>
                <a:ea typeface="楷体" panose="02010609060101010101" pitchFamily="49" charset="-122"/>
              </a:rPr>
              <a:t>还要坚持写完</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史记</a:t>
            </a:r>
            <a:r>
              <a:rPr lang="en-US" altLang="zh-CN" b="1" dirty="0">
                <a:latin typeface="楷体" panose="02010609060101010101" pitchFamily="49" charset="-122"/>
                <a:ea typeface="楷体" panose="02010609060101010101" pitchFamily="49" charset="-122"/>
              </a:rPr>
              <a:t>》</a:t>
            </a:r>
            <a:r>
              <a:rPr lang="zh-CN" altLang="en-US" b="1" dirty="0" smtClean="0">
                <a:latin typeface="楷体" panose="02010609060101010101" pitchFamily="49" charset="-122"/>
                <a:ea typeface="楷体" panose="02010609060101010101" pitchFamily="49" charset="-122"/>
              </a:rPr>
              <a:t>，他</a:t>
            </a:r>
            <a:r>
              <a:rPr lang="zh-CN" altLang="en-US" b="1" dirty="0">
                <a:latin typeface="楷体" panose="02010609060101010101" pitchFamily="49" charset="-122"/>
                <a:ea typeface="楷体" panose="02010609060101010101" pitchFamily="49" charset="-122"/>
              </a:rPr>
              <a:t>为什么不去找个地方隐居</a:t>
            </a:r>
            <a:r>
              <a:rPr lang="zh-CN" altLang="en-US" b="1" dirty="0" smtClean="0">
                <a:latin typeface="楷体" panose="02010609060101010101" pitchFamily="49" charset="-122"/>
                <a:ea typeface="楷体" panose="02010609060101010101" pitchFamily="49" charset="-122"/>
              </a:rPr>
              <a:t>，避开</a:t>
            </a:r>
            <a:r>
              <a:rPr lang="zh-CN" altLang="en-US" b="1" dirty="0">
                <a:latin typeface="楷体" panose="02010609060101010101" pitchFamily="49" charset="-122"/>
                <a:ea typeface="楷体" panose="02010609060101010101" pitchFamily="49" charset="-122"/>
              </a:rPr>
              <a:t>世人的眼光？</a:t>
            </a:r>
            <a:endParaRPr lang="zh-CN" altLang="en-US" b="1" dirty="0">
              <a:latin typeface="楷体" panose="02010609060101010101" pitchFamily="49" charset="-122"/>
              <a:ea typeface="楷体" panose="02010609060101010101" pitchFamily="49" charset="-122"/>
            </a:endParaRPr>
          </a:p>
          <a:p>
            <a:pPr eaLnBrk="1" hangingPunct="1">
              <a:buFontTx/>
              <a:buNone/>
            </a:pPr>
            <a:endParaRPr lang="zh-CN" altLang="en-US" b="1" kern="0" dirty="0" smtClean="0">
              <a:latin typeface="宋体" panose="02010600030101010101" pitchFamily="2" charset="-122"/>
            </a:endParaRPr>
          </a:p>
          <a:p>
            <a:pPr eaLnBrk="1" hangingPunct="1">
              <a:buFontTx/>
              <a:buNone/>
            </a:pPr>
            <a:endParaRPr lang="zh-CN" altLang="en-US" kern="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期占位符 1"/>
          <p:cNvSpPr>
            <a:spLocks noGrp="1"/>
          </p:cNvSpPr>
          <p:nvPr>
            <p:ph type="dt" sz="half" idx="10"/>
          </p:nvPr>
        </p:nvSpPr>
        <p:spPr/>
        <p:txBody>
          <a:bodyPr/>
          <a:lstStyle/>
          <a:p>
            <a:pPr>
              <a:defRPr/>
            </a:pPr>
            <a:fld id="{EF99E41F-1583-4BCD-B65C-4F344D2E4DAE}" type="datetime1">
              <a:rPr lang="zh-CN" altLang="en-US" smtClean="0"/>
            </a:fld>
            <a:endParaRPr lang="zh-CN" altLang="en-US" sz="1800">
              <a:solidFill>
                <a:schemeClr val="tx1"/>
              </a:solidFill>
            </a:endParaRPr>
          </a:p>
        </p:txBody>
      </p:sp>
      <p:sp>
        <p:nvSpPr>
          <p:cNvPr id="3" name="TextBox 2"/>
          <p:cNvSpPr txBox="1"/>
          <p:nvPr/>
        </p:nvSpPr>
        <p:spPr>
          <a:xfrm>
            <a:off x="777240" y="606474"/>
            <a:ext cx="8945880" cy="769441"/>
          </a:xfrm>
          <a:prstGeom prst="rect">
            <a:avLst/>
          </a:prstGeom>
          <a:noFill/>
        </p:spPr>
        <p:txBody>
          <a:bodyPr wrap="square" rtlCol="0">
            <a:spAutoFit/>
          </a:bodyPr>
          <a:lstStyle/>
          <a:p>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昌盛的秦汉文化</a:t>
            </a:r>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一</a:t>
            </a:r>
            <a:r>
              <a:rPr lang="zh-CN" altLang="en-US" sz="4400" b="1" dirty="0" smtClean="0">
                <a:solidFill>
                  <a:srgbClr val="FF0000"/>
                </a:solidFill>
                <a:latin typeface="黑体" panose="02010609060101010101" pitchFamily="49" charset="-122"/>
                <a:ea typeface="黑体" panose="02010609060101010101" pitchFamily="49" charset="-122"/>
              </a:rPr>
              <a:t>课如何上？</a:t>
            </a:r>
            <a:endParaRPr lang="zh-CN" altLang="en-US" sz="4400" b="1" dirty="0">
              <a:solidFill>
                <a:srgbClr val="FF0000"/>
              </a:solidFill>
              <a:latin typeface="黑体" panose="02010609060101010101" pitchFamily="49" charset="-122"/>
              <a:ea typeface="黑体" panose="02010609060101010101" pitchFamily="49" charset="-122"/>
            </a:endParaRPr>
          </a:p>
        </p:txBody>
      </p:sp>
      <p:sp>
        <p:nvSpPr>
          <p:cNvPr id="4" name="Rectangle 3"/>
          <p:cNvSpPr txBox="1">
            <a:spLocks noChangeArrowheads="1"/>
          </p:cNvSpPr>
          <p:nvPr/>
        </p:nvSpPr>
        <p:spPr>
          <a:xfrm>
            <a:off x="777240" y="1742440"/>
            <a:ext cx="10084436" cy="4584700"/>
          </a:xfrm>
          <a:prstGeom prst="rect">
            <a:avLst/>
          </a:prstGeom>
          <a:solidFill>
            <a:srgbClr val="EAEAEA">
              <a:alpha val="74000"/>
            </a:srgb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eaLnBrk="1" hangingPunct="1">
              <a:buNone/>
              <a:defRPr/>
            </a:pPr>
            <a:r>
              <a:rPr lang="en-US" altLang="zh-CN" sz="3200" b="1" kern="0" dirty="0">
                <a:latin typeface="黑体" panose="02010609060101010101" pitchFamily="49" charset="-122"/>
                <a:ea typeface="黑体" panose="02010609060101010101" pitchFamily="49" charset="-122"/>
              </a:rPr>
              <a:t>2.</a:t>
            </a:r>
            <a:r>
              <a:rPr lang="zh-CN" altLang="en-US" sz="3200" b="1" kern="0" dirty="0">
                <a:latin typeface="黑体" panose="02010609060101010101" pitchFamily="49" charset="-122"/>
                <a:ea typeface="黑体" panose="02010609060101010101" pitchFamily="49" charset="-122"/>
              </a:rPr>
              <a:t>课程标准的内容规定</a:t>
            </a:r>
            <a:endParaRPr lang="zh-CN" altLang="en-US" sz="3200" b="1" kern="0" dirty="0">
              <a:latin typeface="黑体" panose="02010609060101010101" pitchFamily="49" charset="-122"/>
              <a:ea typeface="黑体" panose="02010609060101010101" pitchFamily="49" charset="-122"/>
            </a:endParaRPr>
          </a:p>
          <a:p>
            <a:pPr marL="533400" indent="-533400" eaLnBrk="1" hangingPunct="1">
              <a:buFontTx/>
              <a:buNone/>
              <a:defRPr/>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）知道佛教的传入和道教的产生。</a:t>
            </a:r>
            <a:endParaRPr lang="zh-CN" altLang="en-US" b="1" dirty="0">
              <a:latin typeface="楷体" panose="02010609060101010101" pitchFamily="49" charset="-122"/>
              <a:ea typeface="楷体" panose="02010609060101010101" pitchFamily="49" charset="-122"/>
            </a:endParaRPr>
          </a:p>
          <a:p>
            <a:pPr marL="533400" indent="-533400" eaLnBrk="1" hangingPunct="1">
              <a:buFontTx/>
              <a:buNone/>
              <a:defRPr/>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）知道司马迁和</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史记</a:t>
            </a:r>
            <a:r>
              <a:rPr lang="en-US" altLang="zh-CN" b="1" dirty="0">
                <a:latin typeface="楷体" panose="02010609060101010101" pitchFamily="49" charset="-122"/>
                <a:ea typeface="楷体" panose="02010609060101010101" pitchFamily="49" charset="-122"/>
              </a:rPr>
              <a:t>》</a:t>
            </a:r>
            <a:r>
              <a:rPr lang="zh-CN" altLang="en-US" b="1" dirty="0" smtClean="0">
                <a:latin typeface="楷体" panose="02010609060101010101" pitchFamily="49" charset="-122"/>
                <a:ea typeface="楷体" panose="02010609060101010101" pitchFamily="49" charset="-122"/>
              </a:rPr>
              <a:t>。</a:t>
            </a:r>
            <a:endParaRPr lang="en-US" altLang="zh-CN" b="1" dirty="0" smtClean="0">
              <a:latin typeface="楷体" panose="02010609060101010101" pitchFamily="49" charset="-122"/>
              <a:ea typeface="楷体" panose="02010609060101010101" pitchFamily="49" charset="-122"/>
            </a:endParaRPr>
          </a:p>
          <a:p>
            <a:pPr marL="533400" indent="-533400" eaLnBrk="1" hangingPunct="1">
              <a:buFontTx/>
              <a:buNone/>
              <a:defRPr/>
            </a:pPr>
            <a:r>
              <a:rPr lang="zh-CN" altLang="en-US" b="1" dirty="0" smtClean="0">
                <a:latin typeface="楷体" panose="02010609060101010101" pitchFamily="49" charset="-122"/>
                <a:ea typeface="楷体" panose="02010609060101010101" pitchFamily="49" charset="-122"/>
              </a:rPr>
              <a:t>（</a:t>
            </a:r>
            <a:r>
              <a:rPr lang="en-US" altLang="zh-CN" b="1" dirty="0" smtClean="0">
                <a:latin typeface="楷体" panose="02010609060101010101" pitchFamily="49" charset="-122"/>
                <a:ea typeface="楷体" panose="02010609060101010101" pitchFamily="49" charset="-122"/>
              </a:rPr>
              <a:t>3</a:t>
            </a:r>
            <a:r>
              <a:rPr lang="zh-CN" altLang="en-US" b="1" dirty="0">
                <a:latin typeface="楷体" panose="02010609060101010101" pitchFamily="49" charset="-122"/>
                <a:ea typeface="楷体" panose="02010609060101010101" pitchFamily="49" charset="-122"/>
              </a:rPr>
              <a:t>）搜集秦陵兵马俑的图片，举办主题展览。</a:t>
            </a:r>
            <a:endParaRPr lang="zh-CN" altLang="en-US" b="1" dirty="0">
              <a:latin typeface="楷体" panose="02010609060101010101" pitchFamily="49" charset="-122"/>
              <a:ea typeface="楷体" panose="02010609060101010101" pitchFamily="49" charset="-122"/>
            </a:endParaRPr>
          </a:p>
          <a:p>
            <a:pPr eaLnBrk="1" hangingPunct="1">
              <a:buNone/>
              <a:defRPr/>
            </a:pPr>
            <a:endParaRPr lang="en-US" altLang="zh-CN" sz="3200" b="1" kern="0" dirty="0" smtClean="0">
              <a:latin typeface="黑体" panose="02010609060101010101" pitchFamily="49" charset="-122"/>
              <a:ea typeface="黑体" panose="02010609060101010101" pitchFamily="49" charset="-122"/>
            </a:endParaRPr>
          </a:p>
          <a:p>
            <a:pPr eaLnBrk="1" hangingPunct="1">
              <a:buNone/>
              <a:defRPr/>
            </a:pPr>
            <a:r>
              <a:rPr lang="en-US" altLang="zh-CN" sz="3200" b="1" kern="0" dirty="0" smtClean="0">
                <a:latin typeface="黑体" panose="02010609060101010101" pitchFamily="49" charset="-122"/>
                <a:ea typeface="黑体" panose="02010609060101010101" pitchFamily="49" charset="-122"/>
              </a:rPr>
              <a:t>3.</a:t>
            </a:r>
            <a:r>
              <a:rPr lang="zh-CN" altLang="en-US" sz="3200" b="1" kern="0" dirty="0" smtClean="0">
                <a:latin typeface="黑体" panose="02010609060101010101" pitchFamily="49" charset="-122"/>
                <a:ea typeface="黑体" panose="02010609060101010101" pitchFamily="49" charset="-122"/>
              </a:rPr>
              <a:t>课程标准的三维目标</a:t>
            </a:r>
            <a:endParaRPr lang="zh-CN" altLang="en-US" sz="3200" b="1" kern="0" dirty="0">
              <a:latin typeface="黑体" panose="02010609060101010101" pitchFamily="49" charset="-122"/>
              <a:ea typeface="黑体" panose="02010609060101010101" pitchFamily="49" charset="-122"/>
            </a:endParaRPr>
          </a:p>
          <a:p>
            <a:pPr eaLnBrk="1" hangingPunct="1">
              <a:buNone/>
              <a:defRPr/>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）初步掌握学习历史的基本方法</a:t>
            </a:r>
            <a:r>
              <a:rPr lang="zh-CN" altLang="en-US" b="1" dirty="0" smtClean="0">
                <a:latin typeface="楷体" panose="02010609060101010101" pitchFamily="49" charset="-122"/>
                <a:ea typeface="楷体" panose="02010609060101010101" pitchFamily="49" charset="-122"/>
              </a:rPr>
              <a:t>。（识别</a:t>
            </a:r>
            <a:r>
              <a:rPr lang="zh-CN" altLang="en-US" b="1" dirty="0">
                <a:latin typeface="楷体" panose="02010609060101010101" pitchFamily="49" charset="-122"/>
                <a:ea typeface="楷体" panose="02010609060101010101" pitchFamily="49" charset="-122"/>
              </a:rPr>
              <a:t>和运用图表的方法</a:t>
            </a:r>
            <a:r>
              <a:rPr lang="zh-CN" altLang="en-US" b="1" dirty="0" smtClean="0">
                <a:latin typeface="楷体" panose="02010609060101010101" pitchFamily="49" charset="-122"/>
                <a:ea typeface="楷体" panose="02010609060101010101" pitchFamily="49" charset="-122"/>
              </a:rPr>
              <a:t>）</a:t>
            </a:r>
            <a:endParaRPr lang="en-US" altLang="zh-CN" b="1" dirty="0" smtClean="0">
              <a:latin typeface="楷体" panose="02010609060101010101" pitchFamily="49" charset="-122"/>
              <a:ea typeface="楷体" panose="02010609060101010101" pitchFamily="49" charset="-122"/>
            </a:endParaRPr>
          </a:p>
          <a:p>
            <a:pPr eaLnBrk="1" hangingPunct="1">
              <a:buNone/>
              <a:defRPr/>
            </a:pPr>
            <a:r>
              <a:rPr lang="zh-CN" altLang="en-US" b="1" dirty="0" smtClean="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）加深对祖国历史文化的认同感</a:t>
            </a:r>
            <a:r>
              <a:rPr lang="zh-CN" altLang="en-US" b="1" dirty="0" smtClean="0">
                <a:latin typeface="楷体" panose="02010609060101010101" pitchFamily="49" charset="-122"/>
                <a:ea typeface="楷体" panose="02010609060101010101" pitchFamily="49" charset="-122"/>
              </a:rPr>
              <a:t>。</a:t>
            </a:r>
            <a:endParaRPr lang="en-US" altLang="zh-CN" b="1" dirty="0" smtClean="0">
              <a:latin typeface="楷体" panose="02010609060101010101" pitchFamily="49" charset="-122"/>
              <a:ea typeface="楷体" panose="02010609060101010101" pitchFamily="49" charset="-122"/>
            </a:endParaRPr>
          </a:p>
          <a:p>
            <a:pPr eaLnBrk="1" hangingPunct="1">
              <a:buFontTx/>
              <a:buNone/>
              <a:defRPr/>
            </a:pPr>
            <a:endParaRPr lang="zh-CN" altLang="en-US" b="1" dirty="0">
              <a:latin typeface="楷体" panose="02010609060101010101" pitchFamily="49" charset="-122"/>
              <a:ea typeface="楷体" panose="02010609060101010101" pitchFamily="49" charset="-122"/>
            </a:endParaRPr>
          </a:p>
          <a:p>
            <a:pPr eaLnBrk="1" hangingPunct="1">
              <a:buFontTx/>
              <a:buNone/>
            </a:pPr>
            <a:endParaRPr lang="zh-CN" altLang="en-US" kern="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期占位符 1"/>
          <p:cNvSpPr>
            <a:spLocks noGrp="1"/>
          </p:cNvSpPr>
          <p:nvPr>
            <p:ph type="dt" sz="half" idx="10"/>
          </p:nvPr>
        </p:nvSpPr>
        <p:spPr/>
        <p:txBody>
          <a:bodyPr/>
          <a:lstStyle/>
          <a:p>
            <a:pPr>
              <a:defRPr/>
            </a:pPr>
            <a:fld id="{EF99E41F-1583-4BCD-B65C-4F344D2E4DAE}" type="datetime1">
              <a:rPr lang="zh-CN" altLang="en-US" smtClean="0"/>
            </a:fld>
            <a:endParaRPr lang="zh-CN" altLang="en-US" sz="1800">
              <a:solidFill>
                <a:schemeClr val="tx1"/>
              </a:solidFill>
            </a:endParaRPr>
          </a:p>
        </p:txBody>
      </p:sp>
      <p:sp>
        <p:nvSpPr>
          <p:cNvPr id="3" name="TextBox 2"/>
          <p:cNvSpPr txBox="1"/>
          <p:nvPr/>
        </p:nvSpPr>
        <p:spPr>
          <a:xfrm>
            <a:off x="777240" y="606474"/>
            <a:ext cx="8945880" cy="769441"/>
          </a:xfrm>
          <a:prstGeom prst="rect">
            <a:avLst/>
          </a:prstGeom>
          <a:noFill/>
        </p:spPr>
        <p:txBody>
          <a:bodyPr wrap="square" rtlCol="0">
            <a:spAutoFit/>
          </a:bodyPr>
          <a:lstStyle/>
          <a:p>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昌盛的秦汉文化</a:t>
            </a:r>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一</a:t>
            </a:r>
            <a:r>
              <a:rPr lang="zh-CN" altLang="en-US" sz="4400" b="1" dirty="0" smtClean="0">
                <a:solidFill>
                  <a:srgbClr val="FF0000"/>
                </a:solidFill>
                <a:latin typeface="黑体" panose="02010609060101010101" pitchFamily="49" charset="-122"/>
                <a:ea typeface="黑体" panose="02010609060101010101" pitchFamily="49" charset="-122"/>
              </a:rPr>
              <a:t>课如何上？</a:t>
            </a:r>
            <a:endParaRPr lang="zh-CN" altLang="en-US" sz="4400" b="1" dirty="0">
              <a:solidFill>
                <a:srgbClr val="FF0000"/>
              </a:solidFill>
              <a:latin typeface="黑体" panose="02010609060101010101" pitchFamily="49" charset="-122"/>
              <a:ea typeface="黑体" panose="02010609060101010101" pitchFamily="49" charset="-122"/>
            </a:endParaRPr>
          </a:p>
        </p:txBody>
      </p:sp>
      <p:sp>
        <p:nvSpPr>
          <p:cNvPr id="4" name="Rectangle 3"/>
          <p:cNvSpPr txBox="1">
            <a:spLocks noChangeArrowheads="1"/>
          </p:cNvSpPr>
          <p:nvPr/>
        </p:nvSpPr>
        <p:spPr>
          <a:xfrm>
            <a:off x="777240" y="1742440"/>
            <a:ext cx="10084436" cy="4584700"/>
          </a:xfrm>
          <a:prstGeom prst="rect">
            <a:avLst/>
          </a:prstGeom>
          <a:solidFill>
            <a:srgbClr val="EAEAEA">
              <a:alpha val="74000"/>
            </a:srgb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eaLnBrk="1" hangingPunct="1">
              <a:buNone/>
              <a:defRPr/>
            </a:pPr>
            <a:r>
              <a:rPr lang="en-US" altLang="zh-CN" sz="3200" b="1" kern="0" dirty="0" smtClean="0">
                <a:latin typeface="黑体" panose="02010609060101010101" pitchFamily="49" charset="-122"/>
                <a:ea typeface="黑体" panose="02010609060101010101" pitchFamily="49" charset="-122"/>
              </a:rPr>
              <a:t>4.</a:t>
            </a:r>
            <a:r>
              <a:rPr lang="zh-CN" altLang="en-US" sz="3200" b="1" kern="0" dirty="0" smtClean="0">
                <a:latin typeface="黑体" panose="02010609060101010101" pitchFamily="49" charset="-122"/>
                <a:ea typeface="黑体" panose="02010609060101010101" pitchFamily="49" charset="-122"/>
              </a:rPr>
              <a:t>历史学的价值分析</a:t>
            </a:r>
            <a:endParaRPr lang="en-US" altLang="zh-CN" sz="3200" b="1" kern="0" dirty="0" smtClean="0">
              <a:latin typeface="黑体" panose="02010609060101010101" pitchFamily="49" charset="-122"/>
              <a:ea typeface="黑体" panose="02010609060101010101" pitchFamily="49" charset="-122"/>
            </a:endParaRPr>
          </a:p>
          <a:p>
            <a:pPr eaLnBrk="1" hangingPunct="1">
              <a:buNone/>
              <a:defRPr/>
            </a:pPr>
            <a:endParaRPr lang="zh-CN" altLang="en-US" b="1" kern="0" dirty="0" smtClean="0">
              <a:latin typeface="宋体" panose="02010600030101010101" pitchFamily="2" charset="-122"/>
            </a:endParaRPr>
          </a:p>
          <a:p>
            <a:pPr eaLnBrk="1" hangingPunct="1">
              <a:buFontTx/>
              <a:buNone/>
            </a:pPr>
            <a:r>
              <a:rPr lang="zh-CN" altLang="en-US" b="1" dirty="0" smtClean="0">
                <a:latin typeface="楷体" panose="02010609060101010101" pitchFamily="49" charset="-122"/>
                <a:ea typeface="楷体" panose="02010609060101010101" pitchFamily="49" charset="-122"/>
              </a:rPr>
              <a:t>    中国</a:t>
            </a:r>
            <a:r>
              <a:rPr lang="zh-CN" altLang="en-US" b="1" dirty="0">
                <a:latin typeface="楷体" panose="02010609060101010101" pitchFamily="49" charset="-122"/>
                <a:ea typeface="楷体" panose="02010609060101010101" pitchFamily="49" charset="-122"/>
              </a:rPr>
              <a:t>文化以“人”为核心，它表现在哲学、史学、教育、文学、科学、艺术等各个领域，乐以成德，文以载道，追求人的完善，追求人的理想，追求人与自然的和谐，表现了鲜明的重人文、重人伦的特色</a:t>
            </a:r>
            <a:r>
              <a:rPr lang="zh-CN" altLang="en-US" b="1" dirty="0" smtClean="0">
                <a:latin typeface="楷体" panose="02010609060101010101" pitchFamily="49" charset="-122"/>
                <a:ea typeface="楷体" panose="02010609060101010101" pitchFamily="49" charset="-122"/>
              </a:rPr>
              <a:t>。</a:t>
            </a:r>
            <a:endParaRPr lang="en-US" altLang="zh-CN" b="1" dirty="0" smtClean="0">
              <a:latin typeface="楷体" panose="02010609060101010101" pitchFamily="49" charset="-122"/>
              <a:ea typeface="楷体" panose="02010609060101010101" pitchFamily="49" charset="-122"/>
            </a:endParaRPr>
          </a:p>
          <a:p>
            <a:pPr eaLnBrk="1" hangingPunct="1">
              <a:buFontTx/>
              <a:buNone/>
            </a:pPr>
            <a:endParaRPr lang="en-US" altLang="zh-CN" b="1" dirty="0">
              <a:latin typeface="楷体" panose="02010609060101010101" pitchFamily="49" charset="-122"/>
              <a:ea typeface="楷体" panose="02010609060101010101" pitchFamily="49" charset="-122"/>
            </a:endParaRPr>
          </a:p>
          <a:p>
            <a:pPr algn="r" eaLnBrk="1" hangingPunct="1">
              <a:buFontTx/>
              <a:buNone/>
            </a:pPr>
            <a:r>
              <a:rPr lang="en-US" altLang="zh-CN" b="1" dirty="0" smtClean="0">
                <a:latin typeface="楷体" panose="02010609060101010101" pitchFamily="49" charset="-122"/>
                <a:ea typeface="楷体" panose="02010609060101010101" pitchFamily="49" charset="-122"/>
              </a:rPr>
              <a:t>——</a:t>
            </a:r>
            <a:r>
              <a:rPr lang="zh-CN" altLang="zh-CN" b="1" dirty="0">
                <a:latin typeface="楷体" panose="02010609060101010101" pitchFamily="49" charset="-122"/>
                <a:ea typeface="楷体" panose="02010609060101010101" pitchFamily="49" charset="-122"/>
              </a:rPr>
              <a:t>张岱年，方克立主编：《中国文化概论》，北京师范大学出版社，</a:t>
            </a:r>
            <a:r>
              <a:rPr lang="en-US" altLang="zh-CN" b="1" dirty="0" smtClean="0">
                <a:latin typeface="楷体" panose="02010609060101010101" pitchFamily="49" charset="-122"/>
                <a:ea typeface="楷体" panose="02010609060101010101" pitchFamily="49" charset="-122"/>
              </a:rPr>
              <a:t>2004</a:t>
            </a:r>
            <a:r>
              <a:rPr lang="zh-CN" altLang="zh-CN" b="1" dirty="0" smtClean="0">
                <a:latin typeface="楷体" panose="02010609060101010101" pitchFamily="49" charset="-122"/>
                <a:ea typeface="楷体" panose="02010609060101010101" pitchFamily="49" charset="-122"/>
              </a:rPr>
              <a:t>年</a:t>
            </a:r>
            <a:r>
              <a:rPr lang="zh-CN" altLang="zh-CN" b="1" dirty="0">
                <a:latin typeface="楷体" panose="02010609060101010101" pitchFamily="49" charset="-122"/>
                <a:ea typeface="楷体" panose="02010609060101010101" pitchFamily="49" charset="-122"/>
              </a:rPr>
              <a:t>版，</a:t>
            </a:r>
            <a:r>
              <a:rPr lang="en-US" altLang="zh-CN" b="1" dirty="0">
                <a:latin typeface="楷体" panose="02010609060101010101" pitchFamily="49" charset="-122"/>
                <a:ea typeface="楷体" panose="02010609060101010101" pitchFamily="49" charset="-122"/>
              </a:rPr>
              <a:t>280</a:t>
            </a:r>
            <a:r>
              <a:rPr lang="zh-CN" altLang="zh-CN" b="1" dirty="0">
                <a:latin typeface="楷体" panose="02010609060101010101" pitchFamily="49" charset="-122"/>
                <a:ea typeface="楷体" panose="02010609060101010101" pitchFamily="49" charset="-122"/>
              </a:rPr>
              <a:t>页。</a:t>
            </a:r>
            <a:endParaRPr lang="zh-CN" altLang="en-US"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期占位符 1"/>
          <p:cNvSpPr>
            <a:spLocks noGrp="1"/>
          </p:cNvSpPr>
          <p:nvPr>
            <p:ph type="dt" sz="half" idx="10"/>
          </p:nvPr>
        </p:nvSpPr>
        <p:spPr/>
        <p:txBody>
          <a:bodyPr/>
          <a:lstStyle/>
          <a:p>
            <a:pPr>
              <a:defRPr/>
            </a:pPr>
            <a:fld id="{EF99E41F-1583-4BCD-B65C-4F344D2E4DAE}" type="datetime1">
              <a:rPr lang="zh-CN" altLang="en-US" smtClean="0"/>
            </a:fld>
            <a:endParaRPr lang="zh-CN" altLang="en-US" sz="1800">
              <a:solidFill>
                <a:schemeClr val="tx1"/>
              </a:solidFill>
            </a:endParaRPr>
          </a:p>
        </p:txBody>
      </p:sp>
      <p:sp>
        <p:nvSpPr>
          <p:cNvPr id="3" name="TextBox 2"/>
          <p:cNvSpPr txBox="1"/>
          <p:nvPr/>
        </p:nvSpPr>
        <p:spPr>
          <a:xfrm>
            <a:off x="777240" y="588108"/>
            <a:ext cx="8945880" cy="769441"/>
          </a:xfrm>
          <a:prstGeom prst="rect">
            <a:avLst/>
          </a:prstGeom>
          <a:noFill/>
        </p:spPr>
        <p:txBody>
          <a:bodyPr wrap="square" rtlCol="0">
            <a:spAutoFit/>
          </a:bodyPr>
          <a:lstStyle/>
          <a:p>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昌盛的秦汉文化</a:t>
            </a:r>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一</a:t>
            </a:r>
            <a:r>
              <a:rPr lang="zh-CN" altLang="en-US" sz="4400" b="1" dirty="0" smtClean="0">
                <a:solidFill>
                  <a:srgbClr val="FF0000"/>
                </a:solidFill>
                <a:latin typeface="黑体" panose="02010609060101010101" pitchFamily="49" charset="-122"/>
                <a:ea typeface="黑体" panose="02010609060101010101" pitchFamily="49" charset="-122"/>
              </a:rPr>
              <a:t>课如何上？</a:t>
            </a:r>
            <a:endParaRPr lang="zh-CN" altLang="en-US" sz="4400" b="1" dirty="0">
              <a:solidFill>
                <a:srgbClr val="FF0000"/>
              </a:solidFill>
              <a:latin typeface="黑体" panose="02010609060101010101" pitchFamily="49" charset="-122"/>
              <a:ea typeface="黑体" panose="02010609060101010101" pitchFamily="49" charset="-122"/>
            </a:endParaRPr>
          </a:p>
        </p:txBody>
      </p:sp>
      <p:sp>
        <p:nvSpPr>
          <p:cNvPr id="4" name="Rectangle 3"/>
          <p:cNvSpPr txBox="1">
            <a:spLocks noChangeArrowheads="1"/>
          </p:cNvSpPr>
          <p:nvPr/>
        </p:nvSpPr>
        <p:spPr>
          <a:xfrm>
            <a:off x="777240" y="1742440"/>
            <a:ext cx="10084436" cy="4584700"/>
          </a:xfrm>
          <a:prstGeom prst="rect">
            <a:avLst/>
          </a:prstGeom>
          <a:solidFill>
            <a:srgbClr val="EAEAEA">
              <a:alpha val="74000"/>
            </a:srgb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eaLnBrk="1" hangingPunct="1">
              <a:buNone/>
              <a:defRPr/>
            </a:pPr>
            <a:r>
              <a:rPr lang="en-US" altLang="zh-CN" sz="3200" b="1" kern="0" dirty="0" smtClean="0">
                <a:latin typeface="黑体" panose="02010609060101010101" pitchFamily="49" charset="-122"/>
                <a:ea typeface="黑体" panose="02010609060101010101" pitchFamily="49" charset="-122"/>
              </a:rPr>
              <a:t>5.</a:t>
            </a:r>
            <a:r>
              <a:rPr lang="zh-CN" altLang="en-US" sz="3200" b="1" kern="0" dirty="0" smtClean="0">
                <a:latin typeface="黑体" panose="02010609060101010101" pitchFamily="49" charset="-122"/>
                <a:ea typeface="黑体" panose="02010609060101010101" pitchFamily="49" charset="-122"/>
              </a:rPr>
              <a:t>历史教学的价值分析</a:t>
            </a:r>
            <a:endParaRPr lang="en-US" altLang="zh-CN" sz="3200" b="1" kern="0" dirty="0" smtClean="0">
              <a:latin typeface="黑体" panose="02010609060101010101" pitchFamily="49" charset="-122"/>
              <a:ea typeface="黑体" panose="02010609060101010101" pitchFamily="49" charset="-122"/>
            </a:endParaRPr>
          </a:p>
          <a:p>
            <a:pPr eaLnBrk="1" hangingPunct="1">
              <a:buNone/>
              <a:defRPr/>
            </a:pPr>
            <a:endParaRPr lang="zh-CN" altLang="en-US" b="1" kern="0" dirty="0" smtClean="0">
              <a:latin typeface="宋体" panose="02010600030101010101" pitchFamily="2" charset="-122"/>
            </a:endParaRPr>
          </a:p>
          <a:p>
            <a:pPr eaLnBrk="1" hangingPunct="1">
              <a:buFontTx/>
              <a:buNone/>
            </a:pPr>
            <a:r>
              <a:rPr lang="zh-CN" altLang="en-US" b="1" dirty="0">
                <a:latin typeface="楷体" panose="02010609060101010101" pitchFamily="49" charset="-122"/>
                <a:ea typeface="楷体" panose="02010609060101010101" pitchFamily="49" charset="-122"/>
              </a:rPr>
              <a:t>    “史学作品的主题非虚构又不完全实体性的，然而，它的主题魅力仍然是可以感觉到的：第一是严谨的真，其次是高尚的善，最后是优美正直的情操和智性的美。</a:t>
            </a:r>
            <a:r>
              <a:rPr lang="zh-CN" altLang="en-US" b="1" dirty="0" smtClean="0">
                <a:latin typeface="楷体" panose="02010609060101010101" pitchFamily="49" charset="-122"/>
                <a:ea typeface="楷体" panose="02010609060101010101" pitchFamily="49" charset="-122"/>
              </a:rPr>
              <a:t>”</a:t>
            </a:r>
            <a:endParaRPr lang="en-US" altLang="zh-CN" b="1" dirty="0" smtClean="0">
              <a:latin typeface="楷体" panose="02010609060101010101" pitchFamily="49" charset="-122"/>
              <a:ea typeface="楷体" panose="02010609060101010101" pitchFamily="49" charset="-122"/>
            </a:endParaRPr>
          </a:p>
          <a:p>
            <a:pPr eaLnBrk="1" hangingPunct="1">
              <a:buFontTx/>
              <a:buNone/>
            </a:pPr>
            <a:endParaRPr lang="en-US" altLang="zh-CN" b="1" dirty="0" smtClean="0">
              <a:latin typeface="楷体" panose="02010609060101010101" pitchFamily="49" charset="-122"/>
              <a:ea typeface="楷体" panose="02010609060101010101" pitchFamily="49" charset="-122"/>
            </a:endParaRPr>
          </a:p>
          <a:p>
            <a:pPr algn="r" eaLnBrk="1" hangingPunct="1">
              <a:buFontTx/>
              <a:buNone/>
            </a:pPr>
            <a:r>
              <a:rPr lang="en-US" altLang="zh-CN" b="1" dirty="0" smtClean="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朱孝远：</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史学的意蕴</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，中国人民大学出版社，</a:t>
            </a:r>
            <a:r>
              <a:rPr lang="en-US" altLang="zh-CN" b="1" dirty="0">
                <a:latin typeface="楷体" panose="02010609060101010101" pitchFamily="49" charset="-122"/>
                <a:ea typeface="楷体" panose="02010609060101010101" pitchFamily="49" charset="-122"/>
              </a:rPr>
              <a:t>2002</a:t>
            </a:r>
            <a:r>
              <a:rPr lang="zh-CN" altLang="en-US" b="1" dirty="0">
                <a:latin typeface="楷体" panose="02010609060101010101" pitchFamily="49" charset="-122"/>
                <a:ea typeface="楷体" panose="02010609060101010101" pitchFamily="49" charset="-122"/>
              </a:rPr>
              <a:t>年版，</a:t>
            </a:r>
            <a:r>
              <a:rPr lang="en-US" altLang="zh-CN" b="1" dirty="0">
                <a:latin typeface="楷体" panose="02010609060101010101" pitchFamily="49" charset="-122"/>
                <a:ea typeface="楷体" panose="02010609060101010101" pitchFamily="49" charset="-122"/>
              </a:rPr>
              <a:t>65</a:t>
            </a:r>
            <a:r>
              <a:rPr lang="zh-CN" altLang="en-US" b="1" dirty="0">
                <a:latin typeface="楷体" panose="02010609060101010101" pitchFamily="49" charset="-122"/>
                <a:ea typeface="楷体" panose="02010609060101010101" pitchFamily="49" charset="-122"/>
              </a:rPr>
              <a:t>页。</a:t>
            </a:r>
            <a:endParaRPr lang="zh-CN" altLang="en-US"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标题 1"/>
          <p:cNvSpPr>
            <a:spLocks noGrp="1" noChangeArrowheads="1"/>
          </p:cNvSpPr>
          <p:nvPr>
            <p:ph type="title"/>
          </p:nvPr>
        </p:nvSpPr>
        <p:spPr/>
        <p:txBody>
          <a:bodyPr/>
          <a:lstStyle/>
          <a:p>
            <a:r>
              <a:rPr lang="zh-CN" altLang="en-US" sz="4000" b="1" smtClean="0">
                <a:solidFill>
                  <a:srgbClr val="FF0000"/>
                </a:solidFill>
                <a:latin typeface="华文新魏" panose="02010800040101010101" pitchFamily="2" charset="-122"/>
                <a:ea typeface="华文新魏" panose="02010800040101010101" pitchFamily="2" charset="-122"/>
              </a:rPr>
              <a:t>教育的定位：核心素养</a:t>
            </a:r>
            <a:endParaRPr lang="zh-CN" altLang="en-US" sz="4000" b="1" smtClean="0">
              <a:solidFill>
                <a:srgbClr val="FF0000"/>
              </a:solidFill>
              <a:latin typeface="华文新魏" panose="02010800040101010101" pitchFamily="2" charset="-122"/>
              <a:ea typeface="华文新魏" panose="02010800040101010101" pitchFamily="2" charset="-122"/>
            </a:endParaRPr>
          </a:p>
        </p:txBody>
      </p:sp>
      <p:sp>
        <p:nvSpPr>
          <p:cNvPr id="166915" name="内容占位符 2"/>
          <p:cNvSpPr>
            <a:spLocks noGrp="1" noChangeArrowheads="1"/>
          </p:cNvSpPr>
          <p:nvPr>
            <p:ph sz="quarter" idx="1"/>
          </p:nvPr>
        </p:nvSpPr>
        <p:spPr>
          <a:xfrm>
            <a:off x="402167" y="1527175"/>
            <a:ext cx="11338984" cy="4572000"/>
          </a:xfrm>
        </p:spPr>
        <p:txBody>
          <a:bodyPr/>
          <a:lstStyle/>
          <a:p>
            <a:pPr>
              <a:lnSpc>
                <a:spcPct val="150000"/>
              </a:lnSpc>
            </a:pPr>
            <a:r>
              <a:rPr lang="zh-CN" altLang="en-US" sz="3200" b="1" dirty="0" smtClean="0">
                <a:latin typeface="华文楷体" panose="02010600040101010101" pitchFamily="2" charset="-122"/>
                <a:ea typeface="华文楷体" panose="02010600040101010101" pitchFamily="2" charset="-122"/>
              </a:rPr>
              <a:t>为升学做准备</a:t>
            </a:r>
            <a:endParaRPr lang="en-US" altLang="zh-CN" sz="3200" b="1" dirty="0" smtClean="0">
              <a:latin typeface="华文楷体" panose="02010600040101010101" pitchFamily="2" charset="-122"/>
              <a:ea typeface="华文楷体" panose="02010600040101010101" pitchFamily="2" charset="-122"/>
            </a:endParaRPr>
          </a:p>
          <a:p>
            <a:pPr>
              <a:lnSpc>
                <a:spcPct val="150000"/>
              </a:lnSpc>
            </a:pPr>
            <a:r>
              <a:rPr lang="zh-CN" altLang="en-US" sz="3200" b="1" dirty="0" smtClean="0">
                <a:latin typeface="华文楷体" panose="02010600040101010101" pitchFamily="2" charset="-122"/>
                <a:ea typeface="华文楷体" panose="02010600040101010101" pitchFamily="2" charset="-122"/>
              </a:rPr>
              <a:t>为就业准备</a:t>
            </a:r>
            <a:endParaRPr lang="en-US" altLang="zh-CN" sz="3200" b="1" dirty="0" smtClean="0">
              <a:latin typeface="华文楷体" panose="02010600040101010101" pitchFamily="2" charset="-122"/>
              <a:ea typeface="华文楷体" panose="02010600040101010101" pitchFamily="2" charset="-122"/>
            </a:endParaRPr>
          </a:p>
          <a:p>
            <a:pPr>
              <a:lnSpc>
                <a:spcPct val="150000"/>
              </a:lnSpc>
            </a:pPr>
            <a:r>
              <a:rPr lang="zh-CN" altLang="en-US" sz="3200" b="1" dirty="0" smtClean="0">
                <a:latin typeface="华文楷体" panose="02010600040101010101" pitchFamily="2" charset="-122"/>
                <a:ea typeface="华文楷体" panose="02010600040101010101" pitchFamily="2" charset="-122"/>
              </a:rPr>
              <a:t>为成人做准备</a:t>
            </a:r>
            <a:r>
              <a:rPr lang="en-US" altLang="zh-CN" sz="3200" b="1" dirty="0" smtClean="0">
                <a:latin typeface="华文楷体" panose="02010600040101010101" pitchFamily="2" charset="-122"/>
                <a:ea typeface="华文楷体" panose="02010600040101010101" pitchFamily="2" charset="-122"/>
              </a:rPr>
              <a:t>—</a:t>
            </a:r>
            <a:r>
              <a:rPr lang="zh-CN" altLang="en-US" sz="3200" b="1" dirty="0" smtClean="0">
                <a:latin typeface="华文楷体" panose="02010600040101010101" pitchFamily="2" charset="-122"/>
                <a:ea typeface="华文楷体" panose="02010600040101010101" pitchFamily="2" charset="-122"/>
              </a:rPr>
              <a:t>生存与生活能力</a:t>
            </a:r>
            <a:endParaRPr lang="en-US" altLang="zh-CN" sz="3200" b="1" dirty="0" smtClean="0">
              <a:latin typeface="华文楷体" panose="02010600040101010101" pitchFamily="2" charset="-122"/>
              <a:ea typeface="华文楷体" panose="02010600040101010101" pitchFamily="2" charset="-122"/>
            </a:endParaRPr>
          </a:p>
          <a:p>
            <a:pPr>
              <a:lnSpc>
                <a:spcPct val="150000"/>
              </a:lnSpc>
            </a:pPr>
            <a:r>
              <a:rPr lang="zh-CN" altLang="en-US" sz="3200" b="1" dirty="0" smtClean="0">
                <a:latin typeface="华文楷体" panose="02010600040101010101" pitchFamily="2" charset="-122"/>
                <a:ea typeface="华文楷体" panose="02010600040101010101" pitchFamily="2" charset="-122"/>
              </a:rPr>
              <a:t>为未来公民做准备</a:t>
            </a:r>
            <a:r>
              <a:rPr lang="en-US" altLang="zh-CN" sz="3200" b="1" dirty="0" smtClean="0">
                <a:latin typeface="华文楷体" panose="02010600040101010101" pitchFamily="2" charset="-122"/>
                <a:ea typeface="华文楷体" panose="02010600040101010101" pitchFamily="2" charset="-122"/>
              </a:rPr>
              <a:t>—</a:t>
            </a:r>
            <a:r>
              <a:rPr lang="zh-CN" altLang="en-US" sz="3200" b="1" dirty="0" smtClean="0">
                <a:latin typeface="华文楷体" panose="02010600040101010101" pitchFamily="2" charset="-122"/>
                <a:ea typeface="华文楷体" panose="02010600040101010101" pitchFamily="2" charset="-122"/>
              </a:rPr>
              <a:t>公民的责任与担当</a:t>
            </a:r>
            <a:endParaRPr lang="en-US" altLang="zh-CN" sz="3200" b="1" dirty="0" smtClean="0">
              <a:latin typeface="华文楷体" panose="02010600040101010101" pitchFamily="2" charset="-122"/>
              <a:ea typeface="华文楷体" panose="02010600040101010101" pitchFamily="2" charset="-122"/>
            </a:endParaRPr>
          </a:p>
          <a:p>
            <a:pPr>
              <a:lnSpc>
                <a:spcPct val="150000"/>
              </a:lnSpc>
            </a:pPr>
            <a:r>
              <a:rPr lang="zh-CN" altLang="en-US" sz="3200" b="1" dirty="0" smtClean="0">
                <a:latin typeface="华文楷体" panose="02010600040101010101" pitchFamily="2" charset="-122"/>
                <a:ea typeface="华文楷体" panose="02010600040101010101" pitchFamily="2" charset="-122"/>
              </a:rPr>
              <a:t>为终身发展做准备</a:t>
            </a:r>
            <a:r>
              <a:rPr lang="en-US" altLang="zh-CN" sz="3200" b="1" dirty="0" smtClean="0">
                <a:latin typeface="华文楷体" panose="02010600040101010101" pitchFamily="2" charset="-122"/>
                <a:ea typeface="华文楷体" panose="02010600040101010101" pitchFamily="2" charset="-122"/>
              </a:rPr>
              <a:t>—</a:t>
            </a:r>
            <a:r>
              <a:rPr lang="zh-CN" altLang="en-US" sz="3200" b="1" dirty="0" smtClean="0">
                <a:latin typeface="华文楷体" panose="02010600040101010101" pitchFamily="2" charset="-122"/>
                <a:ea typeface="华文楷体" panose="02010600040101010101" pitchFamily="2" charset="-122"/>
              </a:rPr>
              <a:t>终身学习的意识与能力</a:t>
            </a:r>
            <a:endParaRPr lang="en-US" altLang="zh-CN" sz="3200" b="1" dirty="0" smtClean="0">
              <a:latin typeface="华文楷体" panose="02010600040101010101" pitchFamily="2" charset="-122"/>
              <a:ea typeface="华文楷体" panose="02010600040101010101" pitchFamily="2" charset="-122"/>
            </a:endParaRPr>
          </a:p>
          <a:p>
            <a:pPr>
              <a:buFont typeface="Wingdings" panose="05000000000000000000" pitchFamily="2" charset="2"/>
              <a:buNone/>
            </a:pPr>
            <a:endParaRPr lang="zh-CN" altLang="en-US" b="1"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期占位符 1"/>
          <p:cNvSpPr>
            <a:spLocks noGrp="1"/>
          </p:cNvSpPr>
          <p:nvPr>
            <p:ph type="dt" sz="half" idx="10"/>
          </p:nvPr>
        </p:nvSpPr>
        <p:spPr/>
        <p:txBody>
          <a:bodyPr/>
          <a:lstStyle/>
          <a:p>
            <a:pPr>
              <a:defRPr/>
            </a:pPr>
            <a:fld id="{EF99E41F-1583-4BCD-B65C-4F344D2E4DAE}" type="datetime1">
              <a:rPr lang="zh-CN" altLang="en-US" smtClean="0"/>
            </a:fld>
            <a:endParaRPr lang="zh-CN" altLang="en-US" sz="1800">
              <a:solidFill>
                <a:schemeClr val="tx1"/>
              </a:solidFill>
            </a:endParaRPr>
          </a:p>
        </p:txBody>
      </p:sp>
      <p:sp>
        <p:nvSpPr>
          <p:cNvPr id="3" name="TextBox 2"/>
          <p:cNvSpPr txBox="1"/>
          <p:nvPr/>
        </p:nvSpPr>
        <p:spPr>
          <a:xfrm>
            <a:off x="777240" y="606474"/>
            <a:ext cx="8945880" cy="769441"/>
          </a:xfrm>
          <a:prstGeom prst="rect">
            <a:avLst/>
          </a:prstGeom>
          <a:noFill/>
        </p:spPr>
        <p:txBody>
          <a:bodyPr wrap="square" rtlCol="0">
            <a:spAutoFit/>
          </a:bodyPr>
          <a:lstStyle/>
          <a:p>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昌盛的秦汉文化</a:t>
            </a:r>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一</a:t>
            </a:r>
            <a:r>
              <a:rPr lang="zh-CN" altLang="en-US" sz="4400" b="1" dirty="0" smtClean="0">
                <a:solidFill>
                  <a:srgbClr val="FF0000"/>
                </a:solidFill>
                <a:latin typeface="黑体" panose="02010609060101010101" pitchFamily="49" charset="-122"/>
                <a:ea typeface="黑体" panose="02010609060101010101" pitchFamily="49" charset="-122"/>
              </a:rPr>
              <a:t>课如何上？</a:t>
            </a:r>
            <a:endParaRPr lang="zh-CN" altLang="en-US" sz="4400" b="1" dirty="0">
              <a:solidFill>
                <a:srgbClr val="FF0000"/>
              </a:solidFill>
              <a:latin typeface="黑体" panose="02010609060101010101" pitchFamily="49" charset="-122"/>
              <a:ea typeface="黑体" panose="02010609060101010101" pitchFamily="49" charset="-122"/>
            </a:endParaRPr>
          </a:p>
        </p:txBody>
      </p:sp>
      <p:sp>
        <p:nvSpPr>
          <p:cNvPr id="4" name="Rectangle 3"/>
          <p:cNvSpPr txBox="1">
            <a:spLocks noChangeArrowheads="1"/>
          </p:cNvSpPr>
          <p:nvPr/>
        </p:nvSpPr>
        <p:spPr>
          <a:xfrm>
            <a:off x="777240" y="2123440"/>
            <a:ext cx="10424160" cy="3103880"/>
          </a:xfrm>
          <a:prstGeom prst="rect">
            <a:avLst/>
          </a:prstGeom>
          <a:solidFill>
            <a:srgbClr val="EAEAEA">
              <a:alpha val="74000"/>
            </a:srgb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eaLnBrk="1" hangingPunct="1">
              <a:buFontTx/>
              <a:buNone/>
            </a:pPr>
            <a:r>
              <a:rPr lang="en-US" altLang="zh-CN" sz="3200" b="1" kern="0" dirty="0">
                <a:latin typeface="黑体" panose="02010609060101010101" pitchFamily="49" charset="-122"/>
                <a:ea typeface="黑体" panose="02010609060101010101" pitchFamily="49" charset="-122"/>
              </a:rPr>
              <a:t>1.</a:t>
            </a:r>
            <a:r>
              <a:rPr lang="zh-CN" altLang="en-US" sz="3200" b="1" kern="0" dirty="0">
                <a:latin typeface="黑体" panose="02010609060101010101" pitchFamily="49" charset="-122"/>
                <a:ea typeface="黑体" panose="02010609060101010101" pitchFamily="49" charset="-122"/>
              </a:rPr>
              <a:t>学生的</a:t>
            </a:r>
            <a:r>
              <a:rPr lang="zh-CN" altLang="en-US" sz="3200" b="1" kern="0" dirty="0" smtClean="0">
                <a:latin typeface="黑体" panose="02010609060101010101" pitchFamily="49" charset="-122"/>
                <a:ea typeface="黑体" panose="02010609060101010101" pitchFamily="49" charset="-122"/>
              </a:rPr>
              <a:t>疑点</a:t>
            </a:r>
            <a:endParaRPr lang="en-US" altLang="zh-CN" sz="3200" b="1" kern="0" dirty="0" smtClean="0">
              <a:latin typeface="黑体" panose="02010609060101010101" pitchFamily="49" charset="-122"/>
              <a:ea typeface="黑体" panose="02010609060101010101" pitchFamily="49" charset="-122"/>
            </a:endParaRPr>
          </a:p>
          <a:p>
            <a:pPr eaLnBrk="1" hangingPunct="1">
              <a:buNone/>
            </a:pPr>
            <a:r>
              <a:rPr lang="en-US" altLang="zh-CN" sz="3200" b="1" kern="0" dirty="0">
                <a:latin typeface="黑体" panose="02010609060101010101" pitchFamily="49" charset="-122"/>
                <a:ea typeface="黑体" panose="02010609060101010101" pitchFamily="49" charset="-122"/>
              </a:rPr>
              <a:t>2.</a:t>
            </a:r>
            <a:r>
              <a:rPr lang="zh-CN" altLang="en-US" sz="3200" b="1" kern="0" dirty="0">
                <a:latin typeface="黑体" panose="02010609060101010101" pitchFamily="49" charset="-122"/>
                <a:ea typeface="黑体" panose="02010609060101010101" pitchFamily="49" charset="-122"/>
              </a:rPr>
              <a:t>课程标准的内容</a:t>
            </a:r>
            <a:r>
              <a:rPr lang="zh-CN" altLang="en-US" sz="3200" b="1" kern="0" dirty="0" smtClean="0">
                <a:latin typeface="黑体" panose="02010609060101010101" pitchFamily="49" charset="-122"/>
                <a:ea typeface="黑体" panose="02010609060101010101" pitchFamily="49" charset="-122"/>
              </a:rPr>
              <a:t>规定</a:t>
            </a:r>
            <a:endParaRPr lang="en-US" altLang="zh-CN" sz="3200" b="1" kern="0" dirty="0" smtClean="0">
              <a:latin typeface="黑体" panose="02010609060101010101" pitchFamily="49" charset="-122"/>
              <a:ea typeface="黑体" panose="02010609060101010101" pitchFamily="49" charset="-122"/>
            </a:endParaRPr>
          </a:p>
          <a:p>
            <a:pPr eaLnBrk="1" hangingPunct="1">
              <a:buNone/>
            </a:pPr>
            <a:r>
              <a:rPr lang="en-US" altLang="zh-CN" sz="3200" b="1" kern="0" dirty="0">
                <a:latin typeface="黑体" panose="02010609060101010101" pitchFamily="49" charset="-122"/>
                <a:ea typeface="黑体" panose="02010609060101010101" pitchFamily="49" charset="-122"/>
              </a:rPr>
              <a:t>3.</a:t>
            </a:r>
            <a:r>
              <a:rPr lang="zh-CN" altLang="en-US" sz="3200" b="1" kern="0" dirty="0" smtClean="0">
                <a:latin typeface="黑体" panose="02010609060101010101" pitchFamily="49" charset="-122"/>
                <a:ea typeface="黑体" panose="02010609060101010101" pitchFamily="49" charset="-122"/>
              </a:rPr>
              <a:t>课程标准的三维目标</a:t>
            </a:r>
            <a:endParaRPr lang="en-US" altLang="zh-CN" sz="3200" b="1" kern="0" dirty="0" smtClean="0">
              <a:latin typeface="黑体" panose="02010609060101010101" pitchFamily="49" charset="-122"/>
              <a:ea typeface="黑体" panose="02010609060101010101" pitchFamily="49" charset="-122"/>
            </a:endParaRPr>
          </a:p>
          <a:p>
            <a:pPr eaLnBrk="1" hangingPunct="1">
              <a:buNone/>
            </a:pPr>
            <a:r>
              <a:rPr lang="en-US" altLang="zh-CN" sz="3200" b="1" kern="0" dirty="0">
                <a:latin typeface="黑体" panose="02010609060101010101" pitchFamily="49" charset="-122"/>
                <a:ea typeface="黑体" panose="02010609060101010101" pitchFamily="49" charset="-122"/>
              </a:rPr>
              <a:t>4.</a:t>
            </a:r>
            <a:r>
              <a:rPr lang="zh-CN" altLang="en-US" sz="3200" b="1" kern="0" dirty="0">
                <a:latin typeface="黑体" panose="02010609060101010101" pitchFamily="49" charset="-122"/>
                <a:ea typeface="黑体" panose="02010609060101010101" pitchFamily="49" charset="-122"/>
              </a:rPr>
              <a:t>历史学的</a:t>
            </a:r>
            <a:r>
              <a:rPr lang="zh-CN" altLang="en-US" sz="3200" b="1" kern="0" dirty="0" smtClean="0">
                <a:latin typeface="黑体" panose="02010609060101010101" pitchFamily="49" charset="-122"/>
                <a:ea typeface="黑体" panose="02010609060101010101" pitchFamily="49" charset="-122"/>
              </a:rPr>
              <a:t>价值分析</a:t>
            </a:r>
            <a:endParaRPr lang="en-US" altLang="zh-CN" sz="3200" b="1" kern="0" dirty="0" smtClean="0">
              <a:latin typeface="黑体" panose="02010609060101010101" pitchFamily="49" charset="-122"/>
              <a:ea typeface="黑体" panose="02010609060101010101" pitchFamily="49" charset="-122"/>
            </a:endParaRPr>
          </a:p>
          <a:p>
            <a:pPr eaLnBrk="1" hangingPunct="1">
              <a:buNone/>
            </a:pPr>
            <a:r>
              <a:rPr lang="en-US" altLang="zh-CN" sz="3200" b="1" kern="0" dirty="0">
                <a:latin typeface="黑体" panose="02010609060101010101" pitchFamily="49" charset="-122"/>
                <a:ea typeface="黑体" panose="02010609060101010101" pitchFamily="49" charset="-122"/>
              </a:rPr>
              <a:t>5.</a:t>
            </a:r>
            <a:r>
              <a:rPr lang="zh-CN" altLang="en-US" sz="3200" b="1" kern="0" dirty="0">
                <a:latin typeface="黑体" panose="02010609060101010101" pitchFamily="49" charset="-122"/>
                <a:ea typeface="黑体" panose="02010609060101010101" pitchFamily="49" charset="-122"/>
              </a:rPr>
              <a:t>历史教学的价值分析</a:t>
            </a:r>
            <a:endParaRPr lang="en-US" altLang="zh-CN" sz="3200" b="1" kern="0" dirty="0">
              <a:latin typeface="黑体" panose="02010609060101010101" pitchFamily="49" charset="-122"/>
              <a:ea typeface="黑体" panose="02010609060101010101" pitchFamily="49" charset="-122"/>
            </a:endParaRPr>
          </a:p>
          <a:p>
            <a:pPr eaLnBrk="1" hangingPunct="1">
              <a:buNone/>
            </a:pPr>
            <a:endParaRPr lang="en-US" altLang="zh-CN" sz="3200" b="1" kern="0" dirty="0">
              <a:latin typeface="黑体" panose="02010609060101010101" pitchFamily="49" charset="-122"/>
              <a:ea typeface="黑体" panose="02010609060101010101" pitchFamily="49" charset="-122"/>
            </a:endParaRPr>
          </a:p>
          <a:p>
            <a:pPr eaLnBrk="1" hangingPunct="1">
              <a:buNone/>
            </a:pPr>
            <a:endParaRPr lang="en-US" altLang="zh-CN" sz="3200" b="1" kern="0" dirty="0" smtClean="0">
              <a:latin typeface="黑体" panose="02010609060101010101" pitchFamily="49" charset="-122"/>
              <a:ea typeface="黑体" panose="02010609060101010101" pitchFamily="49" charset="-122"/>
            </a:endParaRPr>
          </a:p>
          <a:p>
            <a:pPr eaLnBrk="1" hangingPunct="1">
              <a:buNone/>
            </a:pPr>
            <a:endParaRPr lang="en-US" altLang="zh-CN" sz="3200" b="1" kern="0" dirty="0" smtClean="0">
              <a:latin typeface="黑体" panose="02010609060101010101" pitchFamily="49" charset="-122"/>
              <a:ea typeface="黑体" panose="02010609060101010101" pitchFamily="49" charset="-122"/>
            </a:endParaRPr>
          </a:p>
          <a:p>
            <a:pPr eaLnBrk="1" hangingPunct="1">
              <a:buNone/>
            </a:pPr>
            <a:endParaRPr lang="zh-CN" altLang="en-US" sz="3200" b="1" kern="0" dirty="0">
              <a:latin typeface="黑体" panose="02010609060101010101" pitchFamily="49" charset="-122"/>
              <a:ea typeface="黑体" panose="02010609060101010101" pitchFamily="49" charset="-122"/>
            </a:endParaRPr>
          </a:p>
          <a:p>
            <a:pPr eaLnBrk="1" hangingPunct="1">
              <a:buNone/>
            </a:pPr>
            <a:endParaRPr lang="zh-CN" altLang="en-US" sz="3200" b="1" kern="0" dirty="0">
              <a:latin typeface="黑体" panose="02010609060101010101" pitchFamily="49" charset="-122"/>
              <a:ea typeface="黑体" panose="02010609060101010101" pitchFamily="49" charset="-122"/>
            </a:endParaRPr>
          </a:p>
          <a:p>
            <a:pPr eaLnBrk="1" hangingPunct="1">
              <a:buFontTx/>
              <a:buNone/>
            </a:pPr>
            <a:endParaRPr lang="en-US" altLang="zh-CN" sz="3200" b="1" kern="0" dirty="0">
              <a:latin typeface="黑体" panose="02010609060101010101" pitchFamily="49" charset="-122"/>
              <a:ea typeface="黑体" panose="02010609060101010101" pitchFamily="49" charset="-122"/>
            </a:endParaRPr>
          </a:p>
        </p:txBody>
      </p:sp>
      <p:sp>
        <p:nvSpPr>
          <p:cNvPr id="5" name="TextBox 4"/>
          <p:cNvSpPr txBox="1"/>
          <p:nvPr/>
        </p:nvSpPr>
        <p:spPr>
          <a:xfrm>
            <a:off x="6309360" y="2123440"/>
            <a:ext cx="4892040" cy="3046988"/>
          </a:xfrm>
          <a:prstGeom prst="rect">
            <a:avLst/>
          </a:prstGeom>
          <a:solidFill>
            <a:srgbClr val="C0C0C0"/>
          </a:solidFill>
        </p:spPr>
        <p:txBody>
          <a:bodyPr wrap="square" rtlCol="0">
            <a:spAutoFit/>
          </a:bodyPr>
          <a:lstStyle/>
          <a:p>
            <a:endParaRPr lang="en-US" altLang="zh-CN" dirty="0" smtClean="0">
              <a:latin typeface="黑体" panose="02010609060101010101" pitchFamily="49" charset="-122"/>
              <a:ea typeface="黑体" panose="02010609060101010101" pitchFamily="49" charset="-122"/>
            </a:endParaRPr>
          </a:p>
          <a:p>
            <a:endParaRPr lang="en-US" altLang="zh-CN" dirty="0">
              <a:latin typeface="黑体" panose="02010609060101010101" pitchFamily="49" charset="-122"/>
              <a:ea typeface="黑体" panose="02010609060101010101" pitchFamily="49" charset="-122"/>
            </a:endParaRPr>
          </a:p>
          <a:p>
            <a:r>
              <a:rPr lang="zh-CN" altLang="en-US" sz="4000" b="1" dirty="0" smtClean="0">
                <a:latin typeface="黑体" panose="02010609060101010101" pitchFamily="49" charset="-122"/>
                <a:ea typeface="黑体" panose="02010609060101010101" pitchFamily="49" charset="-122"/>
              </a:rPr>
              <a:t>基于</a:t>
            </a:r>
            <a:r>
              <a:rPr lang="zh-CN" altLang="en-US" sz="4000" b="1" dirty="0">
                <a:latin typeface="黑体" panose="02010609060101010101" pitchFamily="49" charset="-122"/>
                <a:ea typeface="黑体" panose="02010609060101010101" pitchFamily="49" charset="-122"/>
              </a:rPr>
              <a:t>初步理解秦汉文化内涵的</a:t>
            </a:r>
            <a:r>
              <a:rPr lang="zh-CN" altLang="en-US" sz="4000" b="1" dirty="0" smtClean="0">
                <a:latin typeface="黑体" panose="02010609060101010101" pitchFamily="49" charset="-122"/>
                <a:ea typeface="黑体" panose="02010609060101010101" pitchFamily="49" charset="-122"/>
              </a:rPr>
              <a:t>角度来确立本课的核心目标</a:t>
            </a:r>
            <a:endParaRPr lang="en-US" altLang="zh-CN" b="1" dirty="0" smtClean="0">
              <a:latin typeface="黑体" panose="02010609060101010101" pitchFamily="49" charset="-122"/>
              <a:ea typeface="黑体" panose="02010609060101010101" pitchFamily="49" charset="-122"/>
            </a:endParaRPr>
          </a:p>
          <a:p>
            <a:endParaRPr lang="en-US" altLang="zh-CN"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期占位符 1"/>
          <p:cNvSpPr>
            <a:spLocks noGrp="1"/>
          </p:cNvSpPr>
          <p:nvPr>
            <p:ph type="dt" sz="half" idx="10"/>
          </p:nvPr>
        </p:nvSpPr>
        <p:spPr/>
        <p:txBody>
          <a:bodyPr/>
          <a:lstStyle/>
          <a:p>
            <a:pPr>
              <a:defRPr/>
            </a:pPr>
            <a:fld id="{EF99E41F-1583-4BCD-B65C-4F344D2E4DAE}" type="datetime1">
              <a:rPr lang="zh-CN" altLang="en-US" smtClean="0"/>
            </a:fld>
            <a:endParaRPr lang="zh-CN" altLang="en-US" sz="1800">
              <a:solidFill>
                <a:schemeClr val="tx1"/>
              </a:solidFill>
            </a:endParaRPr>
          </a:p>
        </p:txBody>
      </p:sp>
      <p:sp>
        <p:nvSpPr>
          <p:cNvPr id="3" name="TextBox 2"/>
          <p:cNvSpPr txBox="1"/>
          <p:nvPr/>
        </p:nvSpPr>
        <p:spPr>
          <a:xfrm>
            <a:off x="777240" y="606474"/>
            <a:ext cx="8945880" cy="769441"/>
          </a:xfrm>
          <a:prstGeom prst="rect">
            <a:avLst/>
          </a:prstGeom>
          <a:noFill/>
        </p:spPr>
        <p:txBody>
          <a:bodyPr wrap="square" rtlCol="0">
            <a:spAutoFit/>
          </a:bodyPr>
          <a:lstStyle/>
          <a:p>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昌盛的秦汉文化</a:t>
            </a:r>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一</a:t>
            </a:r>
            <a:r>
              <a:rPr lang="zh-CN" altLang="en-US" sz="4400" b="1" dirty="0" smtClean="0">
                <a:solidFill>
                  <a:srgbClr val="FF0000"/>
                </a:solidFill>
                <a:latin typeface="黑体" panose="02010609060101010101" pitchFamily="49" charset="-122"/>
                <a:ea typeface="黑体" panose="02010609060101010101" pitchFamily="49" charset="-122"/>
              </a:rPr>
              <a:t>课如何上？</a:t>
            </a:r>
            <a:endParaRPr lang="zh-CN" altLang="en-US" sz="4400" b="1" dirty="0">
              <a:solidFill>
                <a:srgbClr val="FF0000"/>
              </a:solidFill>
              <a:latin typeface="黑体" panose="02010609060101010101" pitchFamily="49" charset="-122"/>
              <a:ea typeface="黑体" panose="02010609060101010101" pitchFamily="49" charset="-122"/>
            </a:endParaRPr>
          </a:p>
        </p:txBody>
      </p:sp>
      <p:sp>
        <p:nvSpPr>
          <p:cNvPr id="4" name="Rectangle 3"/>
          <p:cNvSpPr txBox="1">
            <a:spLocks noChangeArrowheads="1"/>
          </p:cNvSpPr>
          <p:nvPr/>
        </p:nvSpPr>
        <p:spPr>
          <a:xfrm>
            <a:off x="777240" y="1742440"/>
            <a:ext cx="10084436" cy="4584700"/>
          </a:xfrm>
          <a:prstGeom prst="rect">
            <a:avLst/>
          </a:prstGeom>
          <a:solidFill>
            <a:srgbClr val="EAEAEA">
              <a:alpha val="74000"/>
            </a:srgb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eaLnBrk="1" hangingPunct="1">
              <a:buFontTx/>
              <a:buNone/>
              <a:defRPr/>
            </a:pPr>
            <a:r>
              <a:rPr lang="zh-CN" altLang="en-US" sz="3600" b="1" dirty="0" smtClean="0">
                <a:latin typeface="+mn-ea"/>
              </a:rPr>
              <a:t>本课核心目标的确定</a:t>
            </a:r>
            <a:endParaRPr lang="en-US" altLang="zh-CN" sz="3600" b="1" dirty="0" smtClean="0">
              <a:latin typeface="+mn-ea"/>
            </a:endParaRPr>
          </a:p>
          <a:p>
            <a:pPr eaLnBrk="1" hangingPunct="1">
              <a:buFontTx/>
              <a:buNone/>
              <a:defRPr/>
            </a:pPr>
            <a:endParaRPr lang="en-US" altLang="zh-CN" sz="3600" b="1" dirty="0">
              <a:latin typeface="+mn-ea"/>
            </a:endParaRPr>
          </a:p>
          <a:p>
            <a:pPr>
              <a:buFontTx/>
              <a:buNone/>
            </a:pPr>
            <a:r>
              <a:rPr lang="zh-CN" altLang="en-US" sz="5400" b="1" dirty="0" smtClean="0">
                <a:solidFill>
                  <a:srgbClr val="FF0000"/>
                </a:solidFill>
                <a:ea typeface="黑体" panose="02010609060101010101" pitchFamily="49" charset="-122"/>
              </a:rPr>
              <a:t>收集</a:t>
            </a:r>
            <a:r>
              <a:rPr lang="zh-CN" altLang="en-US" sz="3600" b="1" dirty="0" smtClean="0">
                <a:ea typeface="黑体" panose="02010609060101010101" pitchFamily="49" charset="-122"/>
              </a:rPr>
              <a:t>秦汉文化昌盛的历史信息，</a:t>
            </a:r>
            <a:r>
              <a:rPr lang="zh-CN" altLang="en-US" sz="5400" b="1" dirty="0" smtClean="0">
                <a:solidFill>
                  <a:srgbClr val="FF0000"/>
                </a:solidFill>
                <a:ea typeface="黑体" panose="02010609060101010101" pitchFamily="49" charset="-122"/>
              </a:rPr>
              <a:t>体会</a:t>
            </a:r>
            <a:r>
              <a:rPr lang="zh-CN" altLang="en-US" sz="3600" b="1" dirty="0" smtClean="0">
                <a:ea typeface="黑体" panose="02010609060101010101" pitchFamily="49" charset="-122"/>
              </a:rPr>
              <a:t>秦汉文化中</a:t>
            </a:r>
            <a:r>
              <a:rPr lang="zh-CN" altLang="en-US" sz="3600" b="1" dirty="0" smtClean="0">
                <a:latin typeface="黑体" panose="02010609060101010101" pitchFamily="49" charset="-122"/>
                <a:ea typeface="黑体" panose="02010609060101010101" pitchFamily="49" charset="-122"/>
              </a:rPr>
              <a:t>“</a:t>
            </a:r>
            <a:r>
              <a:rPr lang="zh-CN" altLang="en-US" sz="3600" b="1" dirty="0" smtClean="0">
                <a:ea typeface="黑体" panose="02010609060101010101" pitchFamily="49" charset="-122"/>
              </a:rPr>
              <a:t>真</a:t>
            </a:r>
            <a:r>
              <a:rPr lang="zh-CN" altLang="en-US" sz="3600" b="1" dirty="0" smtClean="0">
                <a:latin typeface="黑体" panose="02010609060101010101" pitchFamily="49" charset="-122"/>
                <a:ea typeface="黑体" panose="02010609060101010101" pitchFamily="49" charset="-122"/>
              </a:rPr>
              <a:t>”“</a:t>
            </a:r>
            <a:r>
              <a:rPr lang="zh-CN" altLang="en-US" sz="3600" b="1" dirty="0" smtClean="0">
                <a:ea typeface="黑体" panose="02010609060101010101" pitchFamily="49" charset="-122"/>
              </a:rPr>
              <a:t>善</a:t>
            </a:r>
            <a:r>
              <a:rPr lang="zh-CN" altLang="en-US" sz="3600" b="1" dirty="0" smtClean="0">
                <a:latin typeface="黑体" panose="02010609060101010101" pitchFamily="49" charset="-122"/>
                <a:ea typeface="黑体" panose="02010609060101010101" pitchFamily="49" charset="-122"/>
              </a:rPr>
              <a:t>”“</a:t>
            </a:r>
            <a:r>
              <a:rPr lang="zh-CN" altLang="en-US" sz="3600" b="1" dirty="0" smtClean="0">
                <a:ea typeface="黑体" panose="02010609060101010101" pitchFamily="49" charset="-122"/>
              </a:rPr>
              <a:t>美</a:t>
            </a:r>
            <a:r>
              <a:rPr lang="zh-CN" altLang="en-US" sz="3600" b="1" dirty="0" smtClean="0">
                <a:latin typeface="黑体" panose="02010609060101010101" pitchFamily="49" charset="-122"/>
                <a:ea typeface="黑体" panose="02010609060101010101" pitchFamily="49" charset="-122"/>
              </a:rPr>
              <a:t>”</a:t>
            </a:r>
            <a:r>
              <a:rPr lang="zh-CN" altLang="en-US" sz="3600" b="1" dirty="0" smtClean="0">
                <a:ea typeface="黑体" panose="02010609060101010101" pitchFamily="49" charset="-122"/>
              </a:rPr>
              <a:t>等促进人发展的力量。</a:t>
            </a:r>
            <a:endParaRPr lang="zh-CN" altLang="en-US" sz="3600" b="1" dirty="0" smtClean="0">
              <a:ea typeface="黑体" panose="02010609060101010101" pitchFamily="49" charset="-122"/>
            </a:endParaRPr>
          </a:p>
          <a:p>
            <a:pPr eaLnBrk="1" hangingPunct="1">
              <a:buFontTx/>
              <a:buNone/>
              <a:defRPr/>
            </a:pPr>
            <a:endParaRPr lang="zh-CN" altLang="en-US" sz="3600" b="1" dirty="0">
              <a:solidFill>
                <a:srgbClr val="FF3300"/>
              </a:solidFill>
              <a:latin typeface="黑体" panose="02010609060101010101" pitchFamily="49" charset="-122"/>
              <a:ea typeface="黑体" panose="02010609060101010101" pitchFamily="49" charset="-122"/>
            </a:endParaRPr>
          </a:p>
          <a:p>
            <a:pPr eaLnBrk="1" hangingPunct="1">
              <a:buFontTx/>
              <a:buNone/>
              <a:defRPr/>
            </a:pPr>
            <a:endParaRPr lang="zh-CN" altLang="en-US" sz="3600" b="1" kern="0" dirty="0" smtClean="0">
              <a:latin typeface="宋体" panose="02010600030101010101" pitchFamily="2" charset="-122"/>
            </a:endParaRPr>
          </a:p>
          <a:p>
            <a:pPr eaLnBrk="1" hangingPunct="1">
              <a:buFontTx/>
              <a:buNone/>
            </a:pPr>
            <a:endParaRPr lang="zh-CN" altLang="en-US" sz="3600" kern="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期占位符 1"/>
          <p:cNvSpPr>
            <a:spLocks noGrp="1"/>
          </p:cNvSpPr>
          <p:nvPr>
            <p:ph type="dt" sz="half" idx="10"/>
          </p:nvPr>
        </p:nvSpPr>
        <p:spPr/>
        <p:txBody>
          <a:bodyPr/>
          <a:lstStyle/>
          <a:p>
            <a:pPr>
              <a:defRPr/>
            </a:pPr>
            <a:fld id="{EF99E41F-1583-4BCD-B65C-4F344D2E4DAE}" type="datetime1">
              <a:rPr lang="zh-CN" altLang="en-US" smtClean="0"/>
            </a:fld>
            <a:endParaRPr lang="zh-CN" altLang="en-US" sz="1800">
              <a:solidFill>
                <a:schemeClr val="tx1"/>
              </a:solidFill>
            </a:endParaRPr>
          </a:p>
        </p:txBody>
      </p:sp>
      <p:sp>
        <p:nvSpPr>
          <p:cNvPr id="3" name="TextBox 2"/>
          <p:cNvSpPr txBox="1"/>
          <p:nvPr/>
        </p:nvSpPr>
        <p:spPr>
          <a:xfrm>
            <a:off x="777240" y="606474"/>
            <a:ext cx="8945880" cy="769441"/>
          </a:xfrm>
          <a:prstGeom prst="rect">
            <a:avLst/>
          </a:prstGeom>
          <a:noFill/>
        </p:spPr>
        <p:txBody>
          <a:bodyPr wrap="square" rtlCol="0">
            <a:spAutoFit/>
          </a:bodyPr>
          <a:lstStyle/>
          <a:p>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昌盛的秦汉文化</a:t>
            </a:r>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一</a:t>
            </a:r>
            <a:r>
              <a:rPr lang="zh-CN" altLang="en-US" sz="4400" b="1" dirty="0" smtClean="0">
                <a:solidFill>
                  <a:srgbClr val="FF0000"/>
                </a:solidFill>
                <a:latin typeface="黑体" panose="02010609060101010101" pitchFamily="49" charset="-122"/>
                <a:ea typeface="黑体" panose="02010609060101010101" pitchFamily="49" charset="-122"/>
              </a:rPr>
              <a:t>课如何上？</a:t>
            </a:r>
            <a:endParaRPr lang="zh-CN" altLang="en-US" sz="4400" b="1" dirty="0">
              <a:solidFill>
                <a:srgbClr val="FF0000"/>
              </a:solidFill>
              <a:latin typeface="黑体" panose="02010609060101010101" pitchFamily="49" charset="-122"/>
              <a:ea typeface="黑体" panose="02010609060101010101" pitchFamily="49" charset="-122"/>
            </a:endParaRPr>
          </a:p>
        </p:txBody>
      </p:sp>
      <p:sp>
        <p:nvSpPr>
          <p:cNvPr id="4" name="Rectangle 3"/>
          <p:cNvSpPr txBox="1">
            <a:spLocks noChangeArrowheads="1"/>
          </p:cNvSpPr>
          <p:nvPr/>
        </p:nvSpPr>
        <p:spPr>
          <a:xfrm>
            <a:off x="777240" y="1742440"/>
            <a:ext cx="10084436" cy="4584700"/>
          </a:xfrm>
          <a:prstGeom prst="rect">
            <a:avLst/>
          </a:prstGeom>
          <a:solidFill>
            <a:srgbClr val="EAEAEA">
              <a:alpha val="74000"/>
            </a:srgb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eaLnBrk="1" hangingPunct="1">
              <a:buFontTx/>
              <a:buNone/>
              <a:defRPr/>
            </a:pPr>
            <a:r>
              <a:rPr lang="zh-CN" altLang="en-US" sz="3200" b="1" dirty="0" smtClean="0">
                <a:latin typeface="+mn-ea"/>
              </a:rPr>
              <a:t>核心目标的展开与达成</a:t>
            </a:r>
            <a:endParaRPr lang="en-US" altLang="zh-CN" sz="3200" b="1" dirty="0" smtClean="0">
              <a:latin typeface="+mn-ea"/>
            </a:endParaRPr>
          </a:p>
          <a:p>
            <a:pPr eaLnBrk="1" hangingPunct="1">
              <a:buFontTx/>
              <a:buNone/>
              <a:defRPr/>
            </a:pPr>
            <a:endParaRPr lang="en-US" altLang="zh-CN" sz="3200" b="1" dirty="0">
              <a:latin typeface="+mn-ea"/>
            </a:endParaRPr>
          </a:p>
          <a:p>
            <a:pPr eaLnBrk="1" hangingPunct="1">
              <a:buFontTx/>
              <a:buNone/>
              <a:defRPr/>
            </a:pPr>
            <a:r>
              <a:rPr lang="zh-CN" altLang="en-US" sz="3200" b="1" dirty="0">
                <a:latin typeface="+mn-ea"/>
              </a:rPr>
              <a:t>（</a:t>
            </a:r>
            <a:r>
              <a:rPr lang="en-US" altLang="zh-CN" sz="3200" b="1" dirty="0">
                <a:latin typeface="+mn-ea"/>
              </a:rPr>
              <a:t>1</a:t>
            </a:r>
            <a:r>
              <a:rPr lang="zh-CN" altLang="en-US" sz="3200" b="1" dirty="0">
                <a:latin typeface="+mn-ea"/>
              </a:rPr>
              <a:t>）</a:t>
            </a:r>
            <a:r>
              <a:rPr lang="zh-CN" altLang="en-US" sz="3200" b="1" dirty="0">
                <a:solidFill>
                  <a:srgbClr val="FF0000"/>
                </a:solidFill>
                <a:latin typeface="黑体" panose="02010609060101010101" pitchFamily="49" charset="-122"/>
                <a:ea typeface="黑体" panose="02010609060101010101" pitchFamily="49" charset="-122"/>
              </a:rPr>
              <a:t>丰富人的思想</a:t>
            </a:r>
            <a:r>
              <a:rPr lang="zh-CN" altLang="en-US" sz="3200" b="1" dirty="0">
                <a:latin typeface="+mn-ea"/>
              </a:rPr>
              <a:t>：佛道两教之扬善。</a:t>
            </a:r>
            <a:endParaRPr lang="zh-CN" altLang="en-US" sz="3200" b="1" dirty="0">
              <a:latin typeface="+mn-ea"/>
            </a:endParaRPr>
          </a:p>
          <a:p>
            <a:pPr eaLnBrk="1" hangingPunct="1">
              <a:buFontTx/>
              <a:buNone/>
              <a:defRPr/>
            </a:pPr>
            <a:r>
              <a:rPr lang="zh-CN" altLang="en-US" sz="3200" b="1" dirty="0">
                <a:latin typeface="+mn-ea"/>
              </a:rPr>
              <a:t>（</a:t>
            </a:r>
            <a:r>
              <a:rPr lang="en-US" altLang="zh-CN" sz="3200" b="1" dirty="0">
                <a:latin typeface="+mn-ea"/>
              </a:rPr>
              <a:t>2</a:t>
            </a:r>
            <a:r>
              <a:rPr lang="zh-CN" altLang="en-US" sz="3200" b="1" dirty="0">
                <a:latin typeface="+mn-ea"/>
              </a:rPr>
              <a:t>）</a:t>
            </a:r>
            <a:r>
              <a:rPr lang="zh-CN" altLang="en-US" sz="3200" b="1" dirty="0">
                <a:solidFill>
                  <a:srgbClr val="FF0000"/>
                </a:solidFill>
                <a:latin typeface="黑体" panose="02010609060101010101" pitchFamily="49" charset="-122"/>
                <a:ea typeface="黑体" panose="02010609060101010101" pitchFamily="49" charset="-122"/>
              </a:rPr>
              <a:t>拓宽人的行为</a:t>
            </a:r>
            <a:r>
              <a:rPr lang="zh-CN" altLang="en-US" sz="3200" b="1" dirty="0">
                <a:latin typeface="+mn-ea"/>
              </a:rPr>
              <a:t>：</a:t>
            </a:r>
            <a:r>
              <a:rPr lang="en-US" altLang="zh-CN" sz="3200" b="1" dirty="0">
                <a:latin typeface="+mn-ea"/>
              </a:rPr>
              <a:t>《</a:t>
            </a:r>
            <a:r>
              <a:rPr lang="zh-CN" altLang="en-US" sz="3200" b="1" dirty="0">
                <a:latin typeface="+mn-ea"/>
              </a:rPr>
              <a:t>史记</a:t>
            </a:r>
            <a:r>
              <a:rPr lang="en-US" altLang="zh-CN" sz="3200" b="1" dirty="0">
                <a:latin typeface="+mn-ea"/>
              </a:rPr>
              <a:t>》</a:t>
            </a:r>
            <a:r>
              <a:rPr lang="zh-CN" altLang="en-US" sz="3200" b="1" dirty="0">
                <a:latin typeface="+mn-ea"/>
              </a:rPr>
              <a:t>与司马迁之求真。</a:t>
            </a:r>
            <a:endParaRPr lang="zh-CN" altLang="en-US" sz="3200" b="1" dirty="0">
              <a:latin typeface="+mn-ea"/>
            </a:endParaRPr>
          </a:p>
          <a:p>
            <a:pPr eaLnBrk="1" hangingPunct="1">
              <a:buFontTx/>
              <a:buNone/>
              <a:defRPr/>
            </a:pPr>
            <a:r>
              <a:rPr lang="zh-CN" altLang="en-US" sz="3200" b="1" dirty="0">
                <a:latin typeface="+mn-ea"/>
              </a:rPr>
              <a:t>（</a:t>
            </a:r>
            <a:r>
              <a:rPr lang="en-US" altLang="zh-CN" sz="3200" b="1" dirty="0">
                <a:latin typeface="+mn-ea"/>
              </a:rPr>
              <a:t>3</a:t>
            </a:r>
            <a:r>
              <a:rPr lang="zh-CN" altLang="en-US" sz="3200" b="1" dirty="0">
                <a:latin typeface="+mn-ea"/>
              </a:rPr>
              <a:t>）</a:t>
            </a:r>
            <a:r>
              <a:rPr lang="zh-CN" altLang="en-US" sz="3200" b="1" dirty="0">
                <a:solidFill>
                  <a:srgbClr val="FF0000"/>
                </a:solidFill>
                <a:latin typeface="黑体" panose="02010609060101010101" pitchFamily="49" charset="-122"/>
                <a:ea typeface="黑体" panose="02010609060101010101" pitchFamily="49" charset="-122"/>
              </a:rPr>
              <a:t>展现人的面貌</a:t>
            </a:r>
            <a:r>
              <a:rPr lang="zh-CN" altLang="en-US" sz="3200" b="1" dirty="0">
                <a:latin typeface="+mn-ea"/>
              </a:rPr>
              <a:t>：秦始皇陵兵马俑之尚美。</a:t>
            </a:r>
            <a:endParaRPr lang="zh-CN" altLang="en-US" sz="3200" b="1" dirty="0">
              <a:latin typeface="+mn-ea"/>
            </a:endParaRPr>
          </a:p>
          <a:p>
            <a:pPr eaLnBrk="1" hangingPunct="1">
              <a:buFontTx/>
              <a:buNone/>
              <a:defRPr/>
            </a:pPr>
            <a:endParaRPr lang="zh-CN" altLang="en-US" sz="3200" b="1" dirty="0">
              <a:solidFill>
                <a:srgbClr val="FF3300"/>
              </a:solidFill>
              <a:latin typeface="黑体" panose="02010609060101010101" pitchFamily="49" charset="-122"/>
              <a:ea typeface="黑体" panose="02010609060101010101" pitchFamily="49" charset="-122"/>
            </a:endParaRPr>
          </a:p>
          <a:p>
            <a:pPr eaLnBrk="1" hangingPunct="1">
              <a:buFontTx/>
              <a:buNone/>
              <a:defRPr/>
            </a:pPr>
            <a:endParaRPr lang="zh-CN" altLang="en-US" sz="3200" b="1" kern="0" dirty="0" smtClean="0">
              <a:latin typeface="宋体" panose="02010600030101010101" pitchFamily="2" charset="-122"/>
            </a:endParaRPr>
          </a:p>
          <a:p>
            <a:pPr eaLnBrk="1" hangingPunct="1">
              <a:buFontTx/>
              <a:buNone/>
            </a:pPr>
            <a:endParaRPr lang="zh-CN" altLang="en-US" sz="3200" kern="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期占位符 1"/>
          <p:cNvSpPr>
            <a:spLocks noGrp="1"/>
          </p:cNvSpPr>
          <p:nvPr>
            <p:ph type="dt" sz="half" idx="10"/>
          </p:nvPr>
        </p:nvSpPr>
        <p:spPr/>
        <p:txBody>
          <a:bodyPr/>
          <a:lstStyle/>
          <a:p>
            <a:pPr>
              <a:defRPr/>
            </a:pPr>
            <a:fld id="{EF99E41F-1583-4BCD-B65C-4F344D2E4DAE}" type="datetime1">
              <a:rPr lang="zh-CN" altLang="en-US" smtClean="0"/>
            </a:fld>
            <a:endParaRPr lang="zh-CN" altLang="en-US" sz="1800">
              <a:solidFill>
                <a:schemeClr val="tx1"/>
              </a:solidFill>
            </a:endParaRPr>
          </a:p>
        </p:txBody>
      </p:sp>
      <p:sp>
        <p:nvSpPr>
          <p:cNvPr id="3" name="TextBox 2"/>
          <p:cNvSpPr txBox="1"/>
          <p:nvPr/>
        </p:nvSpPr>
        <p:spPr>
          <a:xfrm>
            <a:off x="777240" y="606474"/>
            <a:ext cx="8945880" cy="769441"/>
          </a:xfrm>
          <a:prstGeom prst="rect">
            <a:avLst/>
          </a:prstGeom>
          <a:noFill/>
        </p:spPr>
        <p:txBody>
          <a:bodyPr wrap="square" rtlCol="0">
            <a:spAutoFit/>
          </a:bodyPr>
          <a:lstStyle/>
          <a:p>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昌盛的秦汉文化</a:t>
            </a:r>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一</a:t>
            </a:r>
            <a:r>
              <a:rPr lang="zh-CN" altLang="en-US" sz="4400" b="1" dirty="0" smtClean="0">
                <a:solidFill>
                  <a:srgbClr val="FF0000"/>
                </a:solidFill>
                <a:latin typeface="黑体" panose="02010609060101010101" pitchFamily="49" charset="-122"/>
                <a:ea typeface="黑体" panose="02010609060101010101" pitchFamily="49" charset="-122"/>
              </a:rPr>
              <a:t>课如何上？</a:t>
            </a:r>
            <a:endParaRPr lang="zh-CN" altLang="en-US" sz="4400" b="1" dirty="0">
              <a:solidFill>
                <a:srgbClr val="FF0000"/>
              </a:solidFill>
              <a:latin typeface="黑体" panose="02010609060101010101" pitchFamily="49" charset="-122"/>
              <a:ea typeface="黑体" panose="02010609060101010101" pitchFamily="49" charset="-122"/>
            </a:endParaRPr>
          </a:p>
        </p:txBody>
      </p:sp>
      <p:sp>
        <p:nvSpPr>
          <p:cNvPr id="4" name="Rectangle 3"/>
          <p:cNvSpPr txBox="1">
            <a:spLocks noChangeArrowheads="1"/>
          </p:cNvSpPr>
          <p:nvPr/>
        </p:nvSpPr>
        <p:spPr>
          <a:xfrm>
            <a:off x="777240" y="1742440"/>
            <a:ext cx="10084436" cy="4584700"/>
          </a:xfrm>
          <a:prstGeom prst="rect">
            <a:avLst/>
          </a:prstGeom>
          <a:solidFill>
            <a:srgbClr val="EAEAEA">
              <a:alpha val="74000"/>
            </a:srgb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eaLnBrk="1" hangingPunct="1">
              <a:buFontTx/>
              <a:buNone/>
              <a:defRPr/>
            </a:pPr>
            <a:r>
              <a:rPr lang="zh-CN" altLang="en-US" sz="3200" b="1" dirty="0" smtClean="0">
                <a:latin typeface="+mn-ea"/>
              </a:rPr>
              <a:t>核心目标的展开与达成</a:t>
            </a:r>
            <a:endParaRPr lang="en-US" altLang="zh-CN" sz="3200" b="1" dirty="0" smtClean="0">
              <a:latin typeface="+mn-ea"/>
            </a:endParaRPr>
          </a:p>
          <a:p>
            <a:pPr eaLnBrk="1" hangingPunct="1">
              <a:buFontTx/>
              <a:buNone/>
              <a:defRPr/>
            </a:pPr>
            <a:r>
              <a:rPr lang="zh-CN" altLang="en-US" sz="3200" b="1" dirty="0" smtClean="0">
                <a:latin typeface="+mn-ea"/>
              </a:rPr>
              <a:t>（</a:t>
            </a:r>
            <a:r>
              <a:rPr lang="en-US" altLang="zh-CN" sz="3200" b="1" dirty="0">
                <a:latin typeface="+mn-ea"/>
              </a:rPr>
              <a:t>1</a:t>
            </a:r>
            <a:r>
              <a:rPr lang="zh-CN" altLang="en-US" sz="3200" b="1" dirty="0">
                <a:latin typeface="+mn-ea"/>
              </a:rPr>
              <a:t>）丰富人的思想：佛道两教之扬善。</a:t>
            </a:r>
            <a:endParaRPr lang="zh-CN" altLang="en-US" sz="3200" b="1" dirty="0">
              <a:latin typeface="+mn-ea"/>
            </a:endParaRPr>
          </a:p>
          <a:p>
            <a:pPr eaLnBrk="1" hangingPunct="1">
              <a:buFontTx/>
              <a:buNone/>
              <a:defRPr/>
            </a:pPr>
            <a:endParaRPr lang="zh-CN" altLang="en-US" b="1" dirty="0">
              <a:solidFill>
                <a:srgbClr val="FF3300"/>
              </a:solidFill>
              <a:latin typeface="黑体" panose="02010609060101010101" pitchFamily="49" charset="-122"/>
              <a:ea typeface="黑体" panose="02010609060101010101" pitchFamily="49" charset="-122"/>
            </a:endParaRPr>
          </a:p>
          <a:p>
            <a:pPr eaLnBrk="1" hangingPunct="1">
              <a:buFontTx/>
              <a:buNone/>
              <a:defRPr/>
            </a:pPr>
            <a:endParaRPr lang="zh-CN" altLang="en-US" b="1" kern="0" dirty="0" smtClean="0">
              <a:latin typeface="宋体" panose="02010600030101010101" pitchFamily="2" charset="-122"/>
            </a:endParaRPr>
          </a:p>
          <a:p>
            <a:pPr eaLnBrk="1" hangingPunct="1">
              <a:buFontTx/>
              <a:buNone/>
            </a:pPr>
            <a:endParaRPr lang="zh-CN" altLang="en-US" kern="0" dirty="0" smtClean="0"/>
          </a:p>
        </p:txBody>
      </p:sp>
      <p:graphicFrame>
        <p:nvGraphicFramePr>
          <p:cNvPr id="7" name="表格 6"/>
          <p:cNvGraphicFramePr>
            <a:graphicFrameLocks noGrp="1"/>
          </p:cNvGraphicFramePr>
          <p:nvPr/>
        </p:nvGraphicFramePr>
        <p:xfrm>
          <a:off x="1704659" y="3841116"/>
          <a:ext cx="8229598" cy="2369502"/>
        </p:xfrm>
        <a:graphic>
          <a:graphicData uri="http://schemas.openxmlformats.org/drawingml/2006/table">
            <a:tbl>
              <a:tblPr>
                <a:tableStyleId>{ED083AE6-46FA-4A59-8FB0-9F97EB10719F}</a:tableStyleId>
              </a:tblPr>
              <a:tblGrid>
                <a:gridCol w="1371278"/>
                <a:gridCol w="1371278"/>
                <a:gridCol w="1371278"/>
                <a:gridCol w="1371278"/>
                <a:gridCol w="1372243"/>
                <a:gridCol w="1372243"/>
              </a:tblGrid>
              <a:tr h="753425">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时期</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春秋战国</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秦始皇</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汉武帝</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a:effectLst/>
                          <a:latin typeface="楷体" panose="02010609060101010101" pitchFamily="49" charset="-122"/>
                          <a:ea typeface="楷体" panose="02010609060101010101" pitchFamily="49" charset="-122"/>
                        </a:rPr>
                        <a:t>西汉末年</a:t>
                      </a:r>
                      <a:endParaRPr lang="zh-CN" sz="2400" b="1" kern="10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a:effectLst/>
                          <a:latin typeface="楷体" panose="02010609060101010101" pitchFamily="49" charset="-122"/>
                          <a:ea typeface="楷体" panose="02010609060101010101" pitchFamily="49" charset="-122"/>
                        </a:rPr>
                        <a:t>东汉后期</a:t>
                      </a:r>
                      <a:endParaRPr lang="zh-CN" sz="2400" b="1" kern="100">
                        <a:effectLst/>
                        <a:latin typeface="楷体" panose="02010609060101010101" pitchFamily="49" charset="-122"/>
                        <a:ea typeface="楷体" panose="02010609060101010101" pitchFamily="49" charset="-122"/>
                      </a:endParaRPr>
                    </a:p>
                  </a:txBody>
                  <a:tcPr marL="68580" marR="68580" marT="0" marB="0"/>
                </a:tc>
              </a:tr>
              <a:tr h="1616077">
                <a:tc>
                  <a:txBody>
                    <a:bodyPr/>
                    <a:lstStyle/>
                    <a:p>
                      <a:pPr algn="ctr">
                        <a:lnSpc>
                          <a:spcPct val="150000"/>
                        </a:lnSpc>
                        <a:spcAft>
                          <a:spcPts val="0"/>
                        </a:spcAft>
                      </a:pPr>
                      <a:r>
                        <a:rPr lang="zh-CN" sz="2400" b="1" kern="100">
                          <a:effectLst/>
                          <a:latin typeface="楷体" panose="02010609060101010101" pitchFamily="49" charset="-122"/>
                          <a:ea typeface="楷体" panose="02010609060101010101" pitchFamily="49" charset="-122"/>
                        </a:rPr>
                        <a:t>思想领域</a:t>
                      </a:r>
                      <a:endParaRPr lang="zh-CN" sz="2400" b="1" kern="100">
                        <a:effectLst/>
                        <a:latin typeface="楷体" panose="02010609060101010101" pitchFamily="49" charset="-122"/>
                        <a:ea typeface="楷体" panose="02010609060101010101" pitchFamily="49" charset="-122"/>
                      </a:endParaRPr>
                    </a:p>
                    <a:p>
                      <a:pPr algn="ctr">
                        <a:lnSpc>
                          <a:spcPct val="150000"/>
                        </a:lnSpc>
                        <a:spcAft>
                          <a:spcPts val="0"/>
                        </a:spcAft>
                      </a:pPr>
                      <a:r>
                        <a:rPr lang="zh-CN" sz="2400" b="1" kern="100">
                          <a:effectLst/>
                          <a:latin typeface="楷体" panose="02010609060101010101" pitchFamily="49" charset="-122"/>
                          <a:ea typeface="楷体" panose="02010609060101010101" pitchFamily="49" charset="-122"/>
                        </a:rPr>
                        <a:t>的变化</a:t>
                      </a:r>
                      <a:endParaRPr lang="zh-CN" sz="2400" b="1" kern="10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百家争鸣</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焚书坑儒</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罢黜百家</a:t>
                      </a:r>
                      <a:endParaRPr lang="zh-CN" sz="2400" b="1" kern="100" dirty="0">
                        <a:effectLst/>
                        <a:latin typeface="楷体" panose="02010609060101010101" pitchFamily="49" charset="-122"/>
                        <a:ea typeface="楷体" panose="02010609060101010101" pitchFamily="49" charset="-122"/>
                      </a:endParaRPr>
                    </a:p>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独尊儒术</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佛教传入</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道教产生</a:t>
                      </a:r>
                      <a:endParaRPr lang="zh-CN" sz="2400" b="1" kern="100" dirty="0">
                        <a:effectLst/>
                        <a:latin typeface="楷体" panose="02010609060101010101" pitchFamily="49" charset="-122"/>
                        <a:ea typeface="楷体" panose="02010609060101010101" pitchFamily="49" charset="-122"/>
                      </a:endParaRPr>
                    </a:p>
                  </a:txBody>
                  <a:tcPr marL="68580" marR="68580" marT="0" marB="0"/>
                </a:tc>
              </a:tr>
            </a:tbl>
          </a:graphicData>
        </a:graphic>
      </p:graphicFrame>
      <p:sp>
        <p:nvSpPr>
          <p:cNvPr id="8" name="Rectangle 2"/>
          <p:cNvSpPr>
            <a:spLocks noChangeArrowheads="1"/>
          </p:cNvSpPr>
          <p:nvPr/>
        </p:nvSpPr>
        <p:spPr bwMode="auto">
          <a:xfrm>
            <a:off x="777240" y="3080683"/>
            <a:ext cx="1008443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3048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304800" algn="ctr" defTabSz="914400" rtl="0" eaLnBrk="1" fontAlgn="base" latinLnBrk="0" hangingPunct="1">
              <a:lnSpc>
                <a:spcPct val="100000"/>
              </a:lnSpc>
              <a:spcBef>
                <a:spcPct val="0"/>
              </a:spcBef>
              <a:spcAft>
                <a:spcPct val="0"/>
              </a:spcAft>
              <a:buClrTx/>
              <a:buSzTx/>
              <a:buFontTx/>
              <a:buNone/>
            </a:pPr>
            <a:r>
              <a:rPr kumimoji="0" lang="zh-CN"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春秋战国至东汉后期中国思想领域变动表</a:t>
            </a:r>
            <a:endParaRPr kumimoji="0" lang="zh-CN" altLang="zh-CN" sz="28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endParaRPr>
          </a:p>
          <a:p>
            <a:pPr marL="0" marR="0" lvl="0" indent="304800" algn="ctr" defTabSz="914400" rtl="0" eaLnBrk="0" fontAlgn="base" latinLnBrk="0" hangingPunct="0">
              <a:lnSpc>
                <a:spcPct val="100000"/>
              </a:lnSpc>
              <a:spcBef>
                <a:spcPct val="0"/>
              </a:spcBef>
              <a:spcAft>
                <a:spcPct val="0"/>
              </a:spcAft>
              <a:buClrTx/>
              <a:buSzTx/>
              <a:buFontTx/>
              <a:buNone/>
            </a:pPr>
            <a:endParaRPr kumimoji="0" lang="zh-CN" altLang="zh-CN" sz="28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期占位符 1"/>
          <p:cNvSpPr>
            <a:spLocks noGrp="1"/>
          </p:cNvSpPr>
          <p:nvPr>
            <p:ph type="dt" sz="half" idx="10"/>
          </p:nvPr>
        </p:nvSpPr>
        <p:spPr/>
        <p:txBody>
          <a:bodyPr/>
          <a:lstStyle/>
          <a:p>
            <a:pPr>
              <a:defRPr/>
            </a:pPr>
            <a:fld id="{EF99E41F-1583-4BCD-B65C-4F344D2E4DAE}" type="datetime1">
              <a:rPr lang="zh-CN" altLang="en-US" smtClean="0"/>
            </a:fld>
            <a:endParaRPr lang="zh-CN" altLang="en-US" sz="1800">
              <a:solidFill>
                <a:schemeClr val="tx1"/>
              </a:solidFill>
            </a:endParaRPr>
          </a:p>
        </p:txBody>
      </p:sp>
      <p:sp>
        <p:nvSpPr>
          <p:cNvPr id="3" name="TextBox 2"/>
          <p:cNvSpPr txBox="1"/>
          <p:nvPr/>
        </p:nvSpPr>
        <p:spPr>
          <a:xfrm>
            <a:off x="777240" y="606474"/>
            <a:ext cx="8945880" cy="769441"/>
          </a:xfrm>
          <a:prstGeom prst="rect">
            <a:avLst/>
          </a:prstGeom>
          <a:noFill/>
        </p:spPr>
        <p:txBody>
          <a:bodyPr wrap="square" rtlCol="0">
            <a:spAutoFit/>
          </a:bodyPr>
          <a:lstStyle/>
          <a:p>
            <a:r>
              <a:rPr lang="en-US" altLang="zh-CN" sz="4400" b="1" dirty="0">
                <a:latin typeface="黑体" panose="02010609060101010101" pitchFamily="49" charset="-122"/>
                <a:ea typeface="黑体" panose="02010609060101010101" pitchFamily="49" charset="-122"/>
              </a:rPr>
              <a:t>《</a:t>
            </a:r>
            <a:r>
              <a:rPr lang="zh-CN" altLang="en-US" sz="4400" b="1" dirty="0">
                <a:latin typeface="黑体" panose="02010609060101010101" pitchFamily="49" charset="-122"/>
                <a:ea typeface="黑体" panose="02010609060101010101" pitchFamily="49" charset="-122"/>
              </a:rPr>
              <a:t>昌盛的秦汉文化</a:t>
            </a:r>
            <a:r>
              <a:rPr lang="en-US" altLang="zh-CN" sz="4400" b="1" dirty="0">
                <a:latin typeface="黑体" panose="02010609060101010101" pitchFamily="49" charset="-122"/>
                <a:ea typeface="黑体" panose="02010609060101010101" pitchFamily="49" charset="-122"/>
              </a:rPr>
              <a:t>》</a:t>
            </a:r>
            <a:r>
              <a:rPr lang="zh-CN" altLang="en-US" sz="4400" b="1" dirty="0">
                <a:latin typeface="黑体" panose="02010609060101010101" pitchFamily="49" charset="-122"/>
                <a:ea typeface="黑体" panose="02010609060101010101" pitchFamily="49" charset="-122"/>
              </a:rPr>
              <a:t>一</a:t>
            </a:r>
            <a:r>
              <a:rPr lang="zh-CN" altLang="en-US" sz="4400" b="1" dirty="0" smtClean="0">
                <a:latin typeface="黑体" panose="02010609060101010101" pitchFamily="49" charset="-122"/>
                <a:ea typeface="黑体" panose="02010609060101010101" pitchFamily="49" charset="-122"/>
              </a:rPr>
              <a:t>课如何上？</a:t>
            </a:r>
            <a:endParaRPr lang="zh-CN" altLang="en-US" sz="4400" b="1" dirty="0">
              <a:latin typeface="黑体" panose="02010609060101010101" pitchFamily="49" charset="-122"/>
              <a:ea typeface="黑体" panose="02010609060101010101" pitchFamily="49" charset="-122"/>
            </a:endParaRPr>
          </a:p>
        </p:txBody>
      </p:sp>
      <p:sp>
        <p:nvSpPr>
          <p:cNvPr id="4" name="Rectangle 3"/>
          <p:cNvSpPr txBox="1">
            <a:spLocks noChangeArrowheads="1"/>
          </p:cNvSpPr>
          <p:nvPr/>
        </p:nvSpPr>
        <p:spPr>
          <a:xfrm>
            <a:off x="777240" y="1742440"/>
            <a:ext cx="10084436" cy="4584700"/>
          </a:xfrm>
          <a:prstGeom prst="rect">
            <a:avLst/>
          </a:prstGeom>
          <a:solidFill>
            <a:srgbClr val="EAEAEA">
              <a:alpha val="74000"/>
            </a:srgb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eaLnBrk="1" hangingPunct="1">
              <a:buFontTx/>
              <a:buNone/>
              <a:defRPr/>
            </a:pPr>
            <a:r>
              <a:rPr lang="zh-CN" altLang="en-US" sz="3200" b="1" dirty="0" smtClean="0">
                <a:latin typeface="+mn-ea"/>
              </a:rPr>
              <a:t>核心目标的展开与达成</a:t>
            </a:r>
            <a:endParaRPr lang="en-US" altLang="zh-CN" sz="3200" b="1" dirty="0" smtClean="0">
              <a:latin typeface="+mn-ea"/>
            </a:endParaRPr>
          </a:p>
          <a:p>
            <a:pPr eaLnBrk="1" hangingPunct="1">
              <a:buFontTx/>
              <a:buNone/>
              <a:defRPr/>
            </a:pPr>
            <a:r>
              <a:rPr lang="zh-CN" altLang="en-US" sz="3200" b="1" dirty="0" smtClean="0">
                <a:latin typeface="+mn-ea"/>
              </a:rPr>
              <a:t>（</a:t>
            </a:r>
            <a:r>
              <a:rPr lang="en-US" altLang="zh-CN" sz="3200" b="1" dirty="0">
                <a:latin typeface="+mn-ea"/>
              </a:rPr>
              <a:t>2</a:t>
            </a:r>
            <a:r>
              <a:rPr lang="zh-CN" altLang="en-US" sz="3200" b="1" dirty="0">
                <a:latin typeface="+mn-ea"/>
              </a:rPr>
              <a:t>）拓宽人的行为：</a:t>
            </a:r>
            <a:r>
              <a:rPr lang="en-US" altLang="zh-CN" sz="3200" b="1" dirty="0">
                <a:latin typeface="+mn-ea"/>
              </a:rPr>
              <a:t>《</a:t>
            </a:r>
            <a:r>
              <a:rPr lang="zh-CN" altLang="en-US" sz="3200" b="1" dirty="0">
                <a:latin typeface="+mn-ea"/>
              </a:rPr>
              <a:t>史记</a:t>
            </a:r>
            <a:r>
              <a:rPr lang="en-US" altLang="zh-CN" sz="3200" b="1" dirty="0">
                <a:latin typeface="+mn-ea"/>
              </a:rPr>
              <a:t>》</a:t>
            </a:r>
            <a:r>
              <a:rPr lang="zh-CN" altLang="en-US" sz="3200" b="1" dirty="0">
                <a:latin typeface="+mn-ea"/>
              </a:rPr>
              <a:t>与司马迁之求真。</a:t>
            </a:r>
            <a:endParaRPr lang="zh-CN" altLang="en-US" sz="3200" b="1" dirty="0">
              <a:latin typeface="+mn-ea"/>
            </a:endParaRPr>
          </a:p>
          <a:p>
            <a:pPr eaLnBrk="1" hangingPunct="1">
              <a:buFontTx/>
              <a:buNone/>
              <a:defRPr/>
            </a:pPr>
            <a:endParaRPr lang="zh-CN" altLang="en-US" b="1" kern="0" dirty="0" smtClean="0">
              <a:latin typeface="宋体" panose="02010600030101010101" pitchFamily="2" charset="-122"/>
            </a:endParaRPr>
          </a:p>
          <a:p>
            <a:pPr eaLnBrk="1" hangingPunct="1">
              <a:buFontTx/>
              <a:buNone/>
            </a:pPr>
            <a:endParaRPr lang="zh-CN" altLang="en-US" kern="0" dirty="0" smtClean="0"/>
          </a:p>
        </p:txBody>
      </p:sp>
      <p:sp>
        <p:nvSpPr>
          <p:cNvPr id="6" name="Rectangle 1"/>
          <p:cNvSpPr>
            <a:spLocks noChangeArrowheads="1"/>
          </p:cNvSpPr>
          <p:nvPr/>
        </p:nvSpPr>
        <p:spPr bwMode="auto">
          <a:xfrm>
            <a:off x="777240" y="3157270"/>
            <a:ext cx="100844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306705" algn="ctr" defTabSz="914400" rtl="0" eaLnBrk="1" fontAlgn="base" latinLnBrk="0" hangingPunct="1">
              <a:lnSpc>
                <a:spcPct val="100000"/>
              </a:lnSpc>
              <a:spcBef>
                <a:spcPct val="0"/>
              </a:spcBef>
              <a:spcAft>
                <a:spcPct val="0"/>
              </a:spcAft>
              <a:buClrTx/>
              <a:buSzTx/>
              <a:buFontTx/>
              <a:buNone/>
            </a:pPr>
            <a:r>
              <a:rPr kumimoji="0" lang="zh-CN"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司马迁</a:t>
            </a:r>
            <a:r>
              <a:rPr kumimoji="0" lang="zh-CN" altLang="en-US"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之</a:t>
            </a:r>
            <a:r>
              <a:rPr kumimoji="0" lang="zh-CN"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“求真”</a:t>
            </a:r>
            <a:endParaRPr kumimoji="0" lang="zh-CN"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endParaRPr>
          </a:p>
        </p:txBody>
      </p:sp>
      <p:graphicFrame>
        <p:nvGraphicFramePr>
          <p:cNvPr id="7" name="表格 6"/>
          <p:cNvGraphicFramePr>
            <a:graphicFrameLocks noGrp="1"/>
          </p:cNvGraphicFramePr>
          <p:nvPr/>
        </p:nvGraphicFramePr>
        <p:xfrm>
          <a:off x="777240" y="3779520"/>
          <a:ext cx="10084437" cy="2547620"/>
        </p:xfrm>
        <a:graphic>
          <a:graphicData uri="http://schemas.openxmlformats.org/drawingml/2006/table">
            <a:tbl>
              <a:tblPr>
                <a:tableStyleId>{ED083AE6-46FA-4A59-8FB0-9F97EB10719F}</a:tableStyleId>
              </a:tblPr>
              <a:tblGrid>
                <a:gridCol w="877259"/>
                <a:gridCol w="3734976"/>
                <a:gridCol w="1997159"/>
                <a:gridCol w="3475043"/>
              </a:tblGrid>
              <a:tr h="901700">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项目</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敢访</a:t>
                      </a:r>
                      <a:r>
                        <a:rPr lang="zh-CN" sz="2400" b="1" kern="100" dirty="0" smtClean="0">
                          <a:effectLst/>
                          <a:latin typeface="楷体" panose="02010609060101010101" pitchFamily="49" charset="-122"/>
                          <a:ea typeface="楷体" panose="02010609060101010101" pitchFamily="49" charset="-122"/>
                        </a:rPr>
                        <a:t>真迹</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敢说</a:t>
                      </a:r>
                      <a:r>
                        <a:rPr lang="zh-CN" sz="2400" b="1" kern="100" dirty="0" smtClean="0">
                          <a:effectLst/>
                          <a:latin typeface="楷体" panose="02010609060101010101" pitchFamily="49" charset="-122"/>
                          <a:ea typeface="楷体" panose="02010609060101010101" pitchFamily="49" charset="-122"/>
                        </a:rPr>
                        <a:t>真话</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敢写真</a:t>
                      </a:r>
                      <a:r>
                        <a:rPr lang="zh-CN" sz="2400" b="1" kern="100" dirty="0" smtClean="0">
                          <a:effectLst/>
                          <a:latin typeface="楷体" panose="02010609060101010101" pitchFamily="49" charset="-122"/>
                          <a:ea typeface="楷体" panose="02010609060101010101" pitchFamily="49" charset="-122"/>
                        </a:rPr>
                        <a:t>书</a:t>
                      </a:r>
                      <a:endParaRPr lang="zh-CN" sz="2400" b="1" kern="100" dirty="0">
                        <a:effectLst/>
                        <a:latin typeface="楷体" panose="02010609060101010101" pitchFamily="49" charset="-122"/>
                        <a:ea typeface="楷体" panose="02010609060101010101" pitchFamily="49" charset="-122"/>
                      </a:endParaRPr>
                    </a:p>
                  </a:txBody>
                  <a:tcPr marL="68580" marR="68580" marT="0" marB="0"/>
                </a:tc>
              </a:tr>
              <a:tr h="1146175">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历史</a:t>
                      </a:r>
                      <a:endParaRPr lang="zh-CN" sz="2400" b="1" kern="100" dirty="0">
                        <a:effectLst/>
                        <a:latin typeface="楷体" panose="02010609060101010101" pitchFamily="49" charset="-122"/>
                        <a:ea typeface="楷体" panose="02010609060101010101" pitchFamily="49" charset="-122"/>
                      </a:endParaRPr>
                    </a:p>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信息</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搜集前代资料</a:t>
                      </a:r>
                      <a:endParaRPr lang="zh-CN" sz="2400" b="1" kern="100" dirty="0">
                        <a:effectLst/>
                        <a:latin typeface="楷体" panose="02010609060101010101" pitchFamily="49" charset="-122"/>
                        <a:ea typeface="楷体" panose="02010609060101010101" pitchFamily="49" charset="-122"/>
                      </a:endParaRPr>
                    </a:p>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踏访古人遗迹</a:t>
                      </a:r>
                      <a:endParaRPr lang="zh-CN" sz="2400" b="1" kern="100" dirty="0">
                        <a:effectLst/>
                        <a:latin typeface="楷体" panose="02010609060101010101" pitchFamily="49" charset="-122"/>
                        <a:ea typeface="楷体" panose="02010609060101010101" pitchFamily="49" charset="-122"/>
                      </a:endParaRPr>
                    </a:p>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调查历史细节</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为李陵辩解</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注重史料的真实</a:t>
                      </a:r>
                      <a:endParaRPr lang="zh-CN" sz="2400" b="1" kern="100" dirty="0">
                        <a:effectLst/>
                        <a:latin typeface="楷体" panose="02010609060101010101" pitchFamily="49" charset="-122"/>
                        <a:ea typeface="楷体" panose="02010609060101010101" pitchFamily="49" charset="-122"/>
                      </a:endParaRPr>
                    </a:p>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不以成败论英雄</a:t>
                      </a:r>
                      <a:endParaRPr lang="zh-CN" sz="2400" b="1" kern="100" dirty="0">
                        <a:effectLst/>
                        <a:latin typeface="楷体" panose="02010609060101010101" pitchFamily="49" charset="-122"/>
                        <a:ea typeface="楷体" panose="02010609060101010101" pitchFamily="49" charset="-122"/>
                      </a:endParaRPr>
                    </a:p>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大胆批评汉武帝</a:t>
                      </a:r>
                      <a:endParaRPr lang="zh-CN" sz="2400" b="1" kern="100" dirty="0">
                        <a:effectLst/>
                        <a:latin typeface="楷体" panose="02010609060101010101" pitchFamily="49" charset="-122"/>
                        <a:ea typeface="楷体" panose="02010609060101010101" pitchFamily="49" charset="-122"/>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BEBA8EAE-BF5A-486C-A8C5-ECC9F3942E4B}">
                <a14:imgProps xmlns:a14="http://schemas.microsoft.com/office/drawing/2010/main">
                  <a14:imgLayer r:embed="rId2">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日期占位符 1"/>
          <p:cNvSpPr>
            <a:spLocks noGrp="1"/>
          </p:cNvSpPr>
          <p:nvPr>
            <p:ph type="dt" sz="half" idx="10"/>
          </p:nvPr>
        </p:nvSpPr>
        <p:spPr/>
        <p:txBody>
          <a:bodyPr/>
          <a:lstStyle/>
          <a:p>
            <a:pPr>
              <a:defRPr/>
            </a:pPr>
            <a:fld id="{EF99E41F-1583-4BCD-B65C-4F344D2E4DAE}" type="datetime1">
              <a:rPr lang="zh-CN" altLang="en-US" smtClean="0"/>
            </a:fld>
            <a:endParaRPr lang="zh-CN" altLang="en-US" sz="1800">
              <a:solidFill>
                <a:schemeClr val="tx1"/>
              </a:solidFill>
            </a:endParaRPr>
          </a:p>
        </p:txBody>
      </p:sp>
      <p:sp>
        <p:nvSpPr>
          <p:cNvPr id="3" name="TextBox 2"/>
          <p:cNvSpPr txBox="1"/>
          <p:nvPr/>
        </p:nvSpPr>
        <p:spPr>
          <a:xfrm>
            <a:off x="777240" y="606474"/>
            <a:ext cx="8945880" cy="769441"/>
          </a:xfrm>
          <a:prstGeom prst="rect">
            <a:avLst/>
          </a:prstGeom>
          <a:noFill/>
        </p:spPr>
        <p:txBody>
          <a:bodyPr wrap="square" rtlCol="0">
            <a:spAutoFit/>
          </a:bodyPr>
          <a:lstStyle/>
          <a:p>
            <a:r>
              <a:rPr lang="en-US" altLang="zh-CN" sz="4400" b="1" dirty="0">
                <a:latin typeface="黑体" panose="02010609060101010101" pitchFamily="49" charset="-122"/>
                <a:ea typeface="黑体" panose="02010609060101010101" pitchFamily="49" charset="-122"/>
              </a:rPr>
              <a:t>《</a:t>
            </a:r>
            <a:r>
              <a:rPr lang="zh-CN" altLang="en-US" sz="4400" b="1" dirty="0">
                <a:latin typeface="黑体" panose="02010609060101010101" pitchFamily="49" charset="-122"/>
                <a:ea typeface="黑体" panose="02010609060101010101" pitchFamily="49" charset="-122"/>
              </a:rPr>
              <a:t>昌盛的秦汉文化</a:t>
            </a:r>
            <a:r>
              <a:rPr lang="en-US" altLang="zh-CN" sz="4400" b="1" dirty="0">
                <a:latin typeface="黑体" panose="02010609060101010101" pitchFamily="49" charset="-122"/>
                <a:ea typeface="黑体" panose="02010609060101010101" pitchFamily="49" charset="-122"/>
              </a:rPr>
              <a:t>》</a:t>
            </a:r>
            <a:r>
              <a:rPr lang="zh-CN" altLang="en-US" sz="4400" b="1" dirty="0">
                <a:latin typeface="黑体" panose="02010609060101010101" pitchFamily="49" charset="-122"/>
                <a:ea typeface="黑体" panose="02010609060101010101" pitchFamily="49" charset="-122"/>
              </a:rPr>
              <a:t>一</a:t>
            </a:r>
            <a:r>
              <a:rPr lang="zh-CN" altLang="en-US" sz="4400" b="1" dirty="0" smtClean="0">
                <a:latin typeface="黑体" panose="02010609060101010101" pitchFamily="49" charset="-122"/>
                <a:ea typeface="黑体" panose="02010609060101010101" pitchFamily="49" charset="-122"/>
              </a:rPr>
              <a:t>课如何上？</a:t>
            </a:r>
            <a:endParaRPr lang="zh-CN" altLang="en-US" sz="4400" b="1" dirty="0">
              <a:latin typeface="黑体" panose="02010609060101010101" pitchFamily="49" charset="-122"/>
              <a:ea typeface="黑体" panose="02010609060101010101" pitchFamily="49" charset="-122"/>
            </a:endParaRPr>
          </a:p>
        </p:txBody>
      </p:sp>
      <p:sp>
        <p:nvSpPr>
          <p:cNvPr id="4" name="Rectangle 3"/>
          <p:cNvSpPr txBox="1">
            <a:spLocks noChangeArrowheads="1"/>
          </p:cNvSpPr>
          <p:nvPr/>
        </p:nvSpPr>
        <p:spPr>
          <a:xfrm>
            <a:off x="777240" y="1615422"/>
            <a:ext cx="10084436" cy="4584700"/>
          </a:xfrm>
          <a:prstGeom prst="rect">
            <a:avLst/>
          </a:prstGeom>
          <a:solidFill>
            <a:srgbClr val="EAEAEA">
              <a:alpha val="74000"/>
            </a:srgbClr>
          </a:solidFill>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a:lstStyle>
          <a:p>
            <a:pPr eaLnBrk="1" hangingPunct="1">
              <a:buFontTx/>
              <a:buNone/>
              <a:defRPr/>
            </a:pPr>
            <a:r>
              <a:rPr lang="zh-CN" altLang="en-US" sz="3200" b="1" dirty="0" smtClean="0">
                <a:latin typeface="+mn-ea"/>
              </a:rPr>
              <a:t>核心目标的展开与达成</a:t>
            </a:r>
            <a:endParaRPr lang="en-US" altLang="zh-CN" sz="3200" b="1" dirty="0" smtClean="0">
              <a:latin typeface="+mn-ea"/>
            </a:endParaRPr>
          </a:p>
          <a:p>
            <a:pPr eaLnBrk="1" hangingPunct="1">
              <a:buFontTx/>
              <a:buNone/>
              <a:defRPr/>
            </a:pPr>
            <a:r>
              <a:rPr lang="zh-CN" altLang="en-US" sz="3200" b="1" dirty="0">
                <a:latin typeface="+mn-ea"/>
              </a:rPr>
              <a:t>（</a:t>
            </a:r>
            <a:r>
              <a:rPr lang="en-US" altLang="zh-CN" sz="3200" b="1" dirty="0">
                <a:latin typeface="+mn-ea"/>
              </a:rPr>
              <a:t>3</a:t>
            </a:r>
            <a:r>
              <a:rPr lang="zh-CN" altLang="en-US" sz="3200" b="1" dirty="0">
                <a:latin typeface="+mn-ea"/>
              </a:rPr>
              <a:t>）展现人的面貌：秦始皇陵兵马俑之尚美。</a:t>
            </a:r>
            <a:endParaRPr lang="zh-CN" altLang="en-US" sz="3200" b="1" dirty="0">
              <a:latin typeface="+mn-ea"/>
            </a:endParaRPr>
          </a:p>
          <a:p>
            <a:pPr eaLnBrk="1" hangingPunct="1">
              <a:buFontTx/>
              <a:buNone/>
              <a:defRPr/>
            </a:pPr>
            <a:endParaRPr lang="zh-CN" altLang="en-US" b="1" kern="0" dirty="0" smtClean="0">
              <a:latin typeface="宋体" panose="02010600030101010101" pitchFamily="2" charset="-122"/>
            </a:endParaRPr>
          </a:p>
          <a:p>
            <a:pPr eaLnBrk="1" hangingPunct="1">
              <a:buFontTx/>
              <a:buNone/>
            </a:pPr>
            <a:endParaRPr lang="zh-CN" altLang="en-US" kern="0" dirty="0" smtClean="0"/>
          </a:p>
        </p:txBody>
      </p:sp>
      <p:graphicFrame>
        <p:nvGraphicFramePr>
          <p:cNvPr id="5" name="表格 4"/>
          <p:cNvGraphicFramePr>
            <a:graphicFrameLocks noGrp="1"/>
          </p:cNvGraphicFramePr>
          <p:nvPr/>
        </p:nvGraphicFramePr>
        <p:xfrm>
          <a:off x="914400" y="4034790"/>
          <a:ext cx="9947276" cy="1847850"/>
        </p:xfrm>
        <a:graphic>
          <a:graphicData uri="http://schemas.openxmlformats.org/drawingml/2006/table">
            <a:tbl>
              <a:tblPr>
                <a:tableStyleId>{ED083AE6-46FA-4A59-8FB0-9F97EB10719F}</a:tableStyleId>
              </a:tblPr>
              <a:tblGrid>
                <a:gridCol w="1448885"/>
                <a:gridCol w="3742411"/>
                <a:gridCol w="4755980"/>
              </a:tblGrid>
              <a:tr h="580139">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项目</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队列之美</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外表之美</a:t>
                      </a:r>
                      <a:endParaRPr lang="zh-CN" sz="2400" b="1" kern="100" dirty="0">
                        <a:effectLst/>
                        <a:latin typeface="楷体" panose="02010609060101010101" pitchFamily="49" charset="-122"/>
                        <a:ea typeface="楷体" panose="02010609060101010101" pitchFamily="49" charset="-122"/>
                      </a:endParaRPr>
                    </a:p>
                  </a:txBody>
                  <a:tcPr marL="68580" marR="68580" marT="0" marB="0"/>
                </a:tc>
              </a:tr>
              <a:tr h="1267711">
                <a:tc>
                  <a:txBody>
                    <a:bodyPr/>
                    <a:lstStyle/>
                    <a:p>
                      <a:pPr algn="ctr">
                        <a:lnSpc>
                          <a:spcPct val="150000"/>
                        </a:lnSpc>
                        <a:spcAft>
                          <a:spcPts val="0"/>
                        </a:spcAft>
                      </a:pPr>
                      <a:r>
                        <a:rPr lang="zh-CN" sz="2400" b="1" kern="100">
                          <a:effectLst/>
                          <a:latin typeface="楷体" panose="02010609060101010101" pitchFamily="49" charset="-122"/>
                          <a:ea typeface="楷体" panose="02010609060101010101" pitchFamily="49" charset="-122"/>
                        </a:rPr>
                        <a:t>特征</a:t>
                      </a:r>
                      <a:endParaRPr lang="zh-CN" sz="2400" b="1" kern="10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重复排列、起伏变化</a:t>
                      </a:r>
                      <a:endParaRPr lang="zh-CN" sz="2400" b="1" kern="100" dirty="0">
                        <a:effectLst/>
                        <a:latin typeface="楷体" panose="02010609060101010101" pitchFamily="49" charset="-122"/>
                        <a:ea typeface="楷体" panose="02010609060101010101" pitchFamily="49" charset="-122"/>
                      </a:endParaRPr>
                    </a:p>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多样中体现统一</a:t>
                      </a:r>
                      <a:endParaRPr lang="zh-CN" sz="2400" b="1" kern="100" dirty="0">
                        <a:effectLst/>
                        <a:latin typeface="楷体" panose="02010609060101010101" pitchFamily="49" charset="-122"/>
                        <a:ea typeface="楷体" panose="02010609060101010101" pitchFamily="49" charset="-122"/>
                      </a:endParaRPr>
                    </a:p>
                  </a:txBody>
                  <a:tcPr marL="68580" marR="68580" marT="0" marB="0"/>
                </a:tc>
                <a:tc>
                  <a:txBody>
                    <a:bodyPr/>
                    <a:lstStyle/>
                    <a:p>
                      <a:pPr algn="ctr">
                        <a:lnSpc>
                          <a:spcPct val="150000"/>
                        </a:lnSpc>
                        <a:spcAft>
                          <a:spcPts val="0"/>
                        </a:spcAft>
                      </a:pPr>
                      <a:r>
                        <a:rPr lang="zh-CN" sz="2400" b="1" kern="100" dirty="0">
                          <a:effectLst/>
                          <a:latin typeface="楷体" panose="02010609060101010101" pitchFamily="49" charset="-122"/>
                          <a:ea typeface="楷体" panose="02010609060101010101" pitchFamily="49" charset="-122"/>
                        </a:rPr>
                        <a:t>雕塑栩栩如生</a:t>
                      </a:r>
                      <a:endParaRPr lang="zh-CN" sz="2400" b="1" kern="100" dirty="0">
                        <a:effectLst/>
                        <a:latin typeface="楷体" panose="02010609060101010101" pitchFamily="49" charset="-122"/>
                        <a:ea typeface="楷体" panose="02010609060101010101" pitchFamily="49" charset="-122"/>
                      </a:endParaRPr>
                    </a:p>
                    <a:p>
                      <a:pPr algn="just">
                        <a:lnSpc>
                          <a:spcPct val="150000"/>
                        </a:lnSpc>
                        <a:spcAft>
                          <a:spcPts val="0"/>
                        </a:spcAft>
                      </a:pPr>
                      <a:r>
                        <a:rPr lang="zh-CN" sz="2400" b="1" kern="100" dirty="0">
                          <a:effectLst/>
                          <a:latin typeface="楷体" panose="02010609060101010101" pitchFamily="49" charset="-122"/>
                          <a:ea typeface="楷体" panose="02010609060101010101" pitchFamily="49" charset="-122"/>
                        </a:rPr>
                        <a:t>神态形象生动、神情各不相同</a:t>
                      </a:r>
                      <a:endParaRPr lang="zh-CN" sz="2400" b="1" kern="100" dirty="0">
                        <a:effectLst/>
                        <a:latin typeface="楷体" panose="02010609060101010101" pitchFamily="49" charset="-122"/>
                        <a:ea typeface="楷体" panose="02010609060101010101" pitchFamily="49" charset="-122"/>
                      </a:endParaRPr>
                    </a:p>
                  </a:txBody>
                  <a:tcPr marL="68580" marR="68580" marT="0" marB="0"/>
                </a:tc>
              </a:tr>
            </a:tbl>
          </a:graphicData>
        </a:graphic>
      </p:graphicFrame>
      <p:sp>
        <p:nvSpPr>
          <p:cNvPr id="8" name="Rectangle 1"/>
          <p:cNvSpPr>
            <a:spLocks noChangeArrowheads="1"/>
          </p:cNvSpPr>
          <p:nvPr/>
        </p:nvSpPr>
        <p:spPr bwMode="auto">
          <a:xfrm>
            <a:off x="777240" y="3384552"/>
            <a:ext cx="100844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306705" algn="ctr" defTabSz="914400" rtl="0" eaLnBrk="1" fontAlgn="base" latinLnBrk="0" hangingPunct="1">
              <a:lnSpc>
                <a:spcPct val="100000"/>
              </a:lnSpc>
              <a:spcBef>
                <a:spcPct val="0"/>
              </a:spcBef>
              <a:spcAft>
                <a:spcPct val="0"/>
              </a:spcAft>
              <a:buClrTx/>
              <a:buSzTx/>
              <a:buFontTx/>
              <a:buNone/>
            </a:pPr>
            <a:r>
              <a:rPr kumimoji="0" lang="zh-CN" altLang="zh-CN" sz="28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cs typeface="Times New Roman" panose="02020603050405020304" pitchFamily="18" charset="0"/>
              </a:rPr>
              <a:t>秦始皇陵兵马俑之尚美</a:t>
            </a:r>
            <a:endParaRPr kumimoji="0" lang="zh-CN" altLang="zh-CN" sz="2800" b="0"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609600" y="1143001"/>
          <a:ext cx="10871200" cy="4571999"/>
        </p:xfrm>
        <a:graphic>
          <a:graphicData uri="http://schemas.openxmlformats.org/drawingml/2006/table">
            <a:tbl>
              <a:tblPr firstRow="1">
                <a:effectLst>
                  <a:outerShdw blurRad="50800" dist="38100" algn="l" rotWithShape="0">
                    <a:prstClr val="black">
                      <a:alpha val="40000"/>
                    </a:prstClr>
                  </a:outerShdw>
                  <a:reflection blurRad="6350" stA="52000" endA="300" endPos="35000" dir="5400000" sy="-100000" algn="bl" rotWithShape="0"/>
                </a:effectLst>
                <a:tableStyleId>{6E25E649-3F16-4E02-A733-19D2CDBF48F0}</a:tableStyleId>
              </a:tblPr>
              <a:tblGrid>
                <a:gridCol w="2946400"/>
                <a:gridCol w="7924800"/>
              </a:tblGrid>
              <a:tr h="1352417">
                <a:tc gridSpan="2">
                  <a:txBody>
                    <a:bodyPr/>
                    <a:lstStyle/>
                    <a:p>
                      <a:pPr algn="ctr"/>
                      <a:r>
                        <a:rPr lang="zh-CN" altLang="en-US" sz="3600" b="0"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汉真广标" panose="02010609000101010101" pitchFamily="49" charset="-122"/>
                          <a:ea typeface="汉真广标" panose="02010609000101010101" pitchFamily="49" charset="-122"/>
                        </a:rPr>
                        <a:t>教学目标不清而引起的教学困境</a:t>
                      </a:r>
                      <a:endParaRPr lang="zh-CN" altLang="en-US" sz="3600" b="0"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汉真广标" panose="02010609000101010101" pitchFamily="49" charset="-122"/>
                        <a:ea typeface="汉真广标" panose="02010609000101010101" pitchFamily="49" charset="-122"/>
                      </a:endParaRPr>
                    </a:p>
                  </a:txBody>
                  <a:tcPr marL="121920" marR="121920" anchor="ctr">
                    <a:lnB w="12700" cap="flat" cmpd="sng" algn="ctr">
                      <a:solidFill>
                        <a:schemeClr val="bg1">
                          <a:lumMod val="75000"/>
                        </a:schemeClr>
                      </a:solidFill>
                      <a:prstDash val="solid"/>
                      <a:round/>
                      <a:headEnd type="none" w="med" len="med"/>
                      <a:tailEnd type="none" w="med" len="med"/>
                    </a:lnB>
                    <a:solidFill>
                      <a:schemeClr val="bg1"/>
                    </a:solidFill>
                  </a:tcPr>
                </a:tc>
                <a:tc hMerge="1">
                  <a:tcPr anchor="ctr"/>
                </a:tc>
              </a:tr>
              <a:tr h="1111449">
                <a:tc>
                  <a:txBody>
                    <a:bodyPr/>
                    <a:lstStyle/>
                    <a:p>
                      <a:pPr algn="ctr">
                        <a:lnSpc>
                          <a:spcPct val="100000"/>
                        </a:lnSpc>
                        <a:spcBef>
                          <a:spcPts val="0"/>
                        </a:spcBef>
                        <a:spcAft>
                          <a:spcPts val="0"/>
                        </a:spcAft>
                      </a:pPr>
                      <a:r>
                        <a:rPr lang="zh-CN" altLang="en-US" sz="2800" b="1" dirty="0" smtClean="0">
                          <a:ln w="1905"/>
                          <a:effectLst/>
                          <a:latin typeface="黑体" panose="02010609060101010101" pitchFamily="49" charset="-122"/>
                          <a:ea typeface="黑体" panose="02010609060101010101" pitchFamily="49" charset="-122"/>
                        </a:rPr>
                        <a:t>教学无目标</a:t>
                      </a:r>
                      <a:endParaRPr lang="en-US" altLang="zh-CN" sz="2800" b="1" dirty="0" smtClean="0">
                        <a:ln w="1905"/>
                        <a:effectLst/>
                        <a:latin typeface="黑体" panose="02010609060101010101" pitchFamily="49" charset="-122"/>
                        <a:ea typeface="黑体" panose="02010609060101010101" pitchFamily="49" charset="-122"/>
                      </a:endParaRPr>
                    </a:p>
                  </a:txBody>
                  <a:tcPr marL="121920" marR="121920">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r>
                        <a:rPr lang="zh-CN" altLang="en-US" sz="2400" b="1" kern="1200" dirty="0" smtClean="0">
                          <a:latin typeface="楷体" panose="02010609060101010101" pitchFamily="49" charset="-122"/>
                          <a:ea typeface="楷体" panose="02010609060101010101" pitchFamily="49" charset="-122"/>
                        </a:rPr>
                        <a:t>以教学内容等同于教学目标，以教学内容的结束代替教学目标的完成。</a:t>
                      </a:r>
                      <a:endParaRPr lang="zh-CN" altLang="en-US" sz="2400" b="1" kern="1200" dirty="0">
                        <a:solidFill>
                          <a:schemeClr val="dk1"/>
                        </a:solidFill>
                        <a:latin typeface="楷体" panose="02010609060101010101" pitchFamily="49" charset="-122"/>
                        <a:ea typeface="楷体" panose="02010609060101010101" pitchFamily="49" charset="-122"/>
                        <a:cs typeface="+mn-cs"/>
                      </a:endParaRPr>
                    </a:p>
                  </a:txBody>
                  <a:tcPr marL="121920" marR="121920">
                    <a:lnL w="12700" cap="flat" cmpd="sng" algn="ctr">
                      <a:solidFill>
                        <a:schemeClr val="bg1">
                          <a:lumMod val="6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996684">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2800" b="1" dirty="0" smtClean="0">
                          <a:ln w="1905"/>
                          <a:effectLst/>
                          <a:latin typeface="黑体" panose="02010609060101010101" pitchFamily="49" charset="-122"/>
                          <a:ea typeface="黑体" panose="02010609060101010101" pitchFamily="49" charset="-122"/>
                        </a:rPr>
                        <a:t>低层次目标</a:t>
                      </a:r>
                      <a:endParaRPr lang="en-US" altLang="zh-CN" sz="2800" b="1" dirty="0" smtClean="0">
                        <a:ln w="1905"/>
                        <a:solidFill>
                          <a:schemeClr val="tx1"/>
                        </a:solidFill>
                        <a:effectLst/>
                        <a:latin typeface="黑体" panose="02010609060101010101" pitchFamily="49" charset="-122"/>
                        <a:ea typeface="黑体" panose="02010609060101010101" pitchFamily="49" charset="-122"/>
                      </a:endParaRPr>
                    </a:p>
                  </a:txBody>
                  <a:tcPr marL="121920" marR="12192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r>
                        <a:rPr lang="zh-CN" altLang="en-US" sz="2400" b="1" kern="1200" dirty="0" smtClean="0">
                          <a:solidFill>
                            <a:schemeClr val="dk1"/>
                          </a:solidFill>
                          <a:latin typeface="楷体" panose="02010609060101010101" pitchFamily="49" charset="-122"/>
                          <a:ea typeface="楷体" panose="02010609060101010101" pitchFamily="49" charset="-122"/>
                          <a:cs typeface="+mn-cs"/>
                        </a:rPr>
                        <a:t>把课标中的内容标准等同于教学目标；或把情感态度价值目标直接搬来做教学目标。</a:t>
                      </a:r>
                      <a:endParaRPr lang="zh-CN" altLang="en-US" sz="2400" b="1" kern="1200" dirty="0">
                        <a:solidFill>
                          <a:schemeClr val="dk1"/>
                        </a:solidFill>
                        <a:latin typeface="楷体" panose="02010609060101010101" pitchFamily="49" charset="-122"/>
                        <a:ea typeface="楷体" panose="02010609060101010101" pitchFamily="49" charset="-122"/>
                        <a:cs typeface="+mn-cs"/>
                      </a:endParaRPr>
                    </a:p>
                  </a:txBody>
                  <a:tcPr marL="121920" marR="12192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111449">
                <a:tc>
                  <a:txBody>
                    <a:bodyPr/>
                    <a:lstStyle/>
                    <a:p>
                      <a:pPr algn="ctr"/>
                      <a:r>
                        <a:rPr lang="zh-CN" altLang="en-US" sz="2800" b="1" dirty="0" smtClean="0">
                          <a:solidFill>
                            <a:schemeClr val="tx1"/>
                          </a:solidFill>
                          <a:effectLst/>
                          <a:latin typeface="黑体" panose="02010609060101010101" pitchFamily="49" charset="-122"/>
                          <a:ea typeface="黑体" panose="02010609060101010101" pitchFamily="49" charset="-122"/>
                        </a:rPr>
                        <a:t>目标不分解</a:t>
                      </a:r>
                      <a:endParaRPr lang="zh-CN" altLang="en-US" sz="2800" b="1" dirty="0">
                        <a:solidFill>
                          <a:schemeClr val="tx1"/>
                        </a:solidFill>
                        <a:effectLst/>
                        <a:latin typeface="黑体" panose="02010609060101010101" pitchFamily="49" charset="-122"/>
                        <a:ea typeface="黑体" panose="02010609060101010101" pitchFamily="49" charset="-122"/>
                      </a:endParaRPr>
                    </a:p>
                  </a:txBody>
                  <a:tcPr marL="121920" marR="12192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r>
                        <a:rPr lang="zh-CN" altLang="en-US" sz="2400" b="1" kern="1200" dirty="0" smtClean="0">
                          <a:solidFill>
                            <a:schemeClr val="dk1"/>
                          </a:solidFill>
                          <a:latin typeface="楷体" panose="02010609060101010101" pitchFamily="49" charset="-122"/>
                          <a:ea typeface="楷体" panose="02010609060101010101" pitchFamily="49" charset="-122"/>
                          <a:cs typeface="+mn-cs"/>
                        </a:rPr>
                        <a:t>无法分解核心目标，导致目标模糊化。</a:t>
                      </a:r>
                      <a:endParaRPr lang="zh-CN" altLang="en-US" sz="2400" b="1" kern="1200" dirty="0">
                        <a:solidFill>
                          <a:schemeClr val="dk1"/>
                        </a:solidFill>
                        <a:latin typeface="楷体" panose="02010609060101010101" pitchFamily="49" charset="-122"/>
                        <a:ea typeface="楷体" panose="02010609060101010101" pitchFamily="49" charset="-122"/>
                        <a:cs typeface="+mn-cs"/>
                      </a:endParaRPr>
                    </a:p>
                  </a:txBody>
                  <a:tcPr marL="121920" marR="12192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bl>
          </a:graphicData>
        </a:graphic>
      </p:graphicFrame>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6"/>
          <p:cNvSpPr txBox="1">
            <a:spLocks noChangeArrowheads="1"/>
          </p:cNvSpPr>
          <p:nvPr/>
        </p:nvSpPr>
        <p:spPr bwMode="auto">
          <a:xfrm>
            <a:off x="255269" y="1178947"/>
            <a:ext cx="4134465" cy="124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200000"/>
              </a:lnSpc>
            </a:pPr>
            <a:r>
              <a:rPr lang="zh-CN" altLang="en-US" sz="4400" b="1" dirty="0">
                <a:latin typeface="微软雅黑" panose="020B0503020204020204" pitchFamily="34" charset="-122"/>
                <a:ea typeface="微软雅黑" panose="020B0503020204020204" pitchFamily="34" charset="-122"/>
              </a:rPr>
              <a:t>什么都想放</a:t>
            </a:r>
            <a:r>
              <a:rPr lang="zh-CN" altLang="en-US" sz="4400" b="1" dirty="0" smtClean="0">
                <a:latin typeface="微软雅黑" panose="020B0503020204020204" pitchFamily="34" charset="-122"/>
                <a:ea typeface="微软雅黑" panose="020B0503020204020204" pitchFamily="34" charset="-122"/>
              </a:rPr>
              <a:t>进来</a:t>
            </a:r>
            <a:endParaRPr lang="en-US" altLang="zh-CN" sz="4400" b="1" dirty="0">
              <a:solidFill>
                <a:srgbClr val="FF0000"/>
              </a:solidFill>
              <a:latin typeface="汉真广标" panose="02010609000101010101" pitchFamily="49" charset="-122"/>
              <a:ea typeface="汉真广标" panose="02010609000101010101" pitchFamily="49" charset="-122"/>
            </a:endParaRPr>
          </a:p>
        </p:txBody>
      </p:sp>
      <p:pic>
        <p:nvPicPr>
          <p:cNvPr id="16387" name="Picture 2" descr="C:\Users\XHL\Desktop\bangongyp78.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4840" y="3060700"/>
            <a:ext cx="7135813"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10973" y="952430"/>
            <a:ext cx="5090160" cy="4216539"/>
          </a:xfrm>
          <a:prstGeom prst="rect">
            <a:avLst/>
          </a:prstGeom>
          <a:noFill/>
        </p:spPr>
        <p:txBody>
          <a:bodyPr wrap="square" rtlCol="0">
            <a:spAutoFit/>
          </a:bodyPr>
          <a:lstStyle/>
          <a:p>
            <a:r>
              <a:rPr lang="zh-CN" altLang="en-US" sz="2000" b="1" dirty="0"/>
              <a:t> </a:t>
            </a:r>
            <a:r>
              <a:rPr lang="zh-CN" altLang="en-US" sz="2000" b="1" dirty="0" smtClean="0"/>
              <a:t>        </a:t>
            </a:r>
            <a:r>
              <a:rPr lang="zh-CN" altLang="en-US" sz="2800" b="1" dirty="0" smtClean="0">
                <a:solidFill>
                  <a:srgbClr val="C00000"/>
                </a:solidFill>
                <a:latin typeface="微软雅黑" panose="020B0503020204020204" pitchFamily="34" charset="-122"/>
                <a:ea typeface="微软雅黑" panose="020B0503020204020204" pitchFamily="34" charset="-122"/>
              </a:rPr>
              <a:t>需要</a:t>
            </a:r>
            <a:r>
              <a:rPr lang="zh-CN" altLang="en-US" sz="2800" b="1" dirty="0">
                <a:solidFill>
                  <a:srgbClr val="C00000"/>
                </a:solidFill>
                <a:latin typeface="微软雅黑" panose="020B0503020204020204" pitchFamily="34" charset="-122"/>
                <a:ea typeface="微软雅黑" panose="020B0503020204020204" pitchFamily="34" charset="-122"/>
              </a:rPr>
              <a:t>记住，你只是在</a:t>
            </a:r>
            <a:r>
              <a:rPr lang="zh-CN" altLang="en-US" sz="2800" b="1" dirty="0" smtClean="0">
                <a:solidFill>
                  <a:srgbClr val="C00000"/>
                </a:solidFill>
                <a:latin typeface="微软雅黑" panose="020B0503020204020204" pitchFamily="34" charset="-122"/>
                <a:ea typeface="微软雅黑" panose="020B0503020204020204" pitchFamily="34" charset="-122"/>
              </a:rPr>
              <a:t>设计一</a:t>
            </a:r>
            <a:r>
              <a:rPr lang="zh-CN" altLang="en-US" sz="2800" b="1" dirty="0">
                <a:solidFill>
                  <a:srgbClr val="C00000"/>
                </a:solidFill>
                <a:latin typeface="微软雅黑" panose="020B0503020204020204" pitchFamily="34" charset="-122"/>
                <a:ea typeface="微软雅黑" panose="020B0503020204020204" pitchFamily="34" charset="-122"/>
              </a:rPr>
              <a:t>课书的教学，而不是设计一个单元的教学！</a:t>
            </a:r>
            <a:r>
              <a:rPr lang="zh-CN" altLang="en-US" sz="2800" b="1" dirty="0" smtClean="0">
                <a:solidFill>
                  <a:srgbClr val="C00000"/>
                </a:solidFill>
                <a:latin typeface="微软雅黑" panose="020B0503020204020204" pitchFamily="34" charset="-122"/>
                <a:ea typeface="微软雅黑" panose="020B0503020204020204" pitchFamily="34" charset="-122"/>
              </a:rPr>
              <a:t>即使这</a:t>
            </a:r>
            <a:r>
              <a:rPr lang="zh-CN" altLang="en-US" sz="2800" b="1" dirty="0">
                <a:solidFill>
                  <a:srgbClr val="C00000"/>
                </a:solidFill>
                <a:latin typeface="微软雅黑" panose="020B0503020204020204" pitchFamily="34" charset="-122"/>
                <a:ea typeface="微软雅黑" panose="020B0503020204020204" pitchFamily="34" charset="-122"/>
              </a:rPr>
              <a:t>一课需要用几天来完成，你的目标也只能是</a:t>
            </a:r>
            <a:r>
              <a:rPr lang="zh-CN" altLang="en-US" sz="2800" b="1" dirty="0" smtClean="0">
                <a:solidFill>
                  <a:srgbClr val="C00000"/>
                </a:solidFill>
                <a:latin typeface="微软雅黑" panose="020B0503020204020204" pitchFamily="34" charset="-122"/>
                <a:ea typeface="微软雅黑" panose="020B0503020204020204" pitchFamily="34" charset="-122"/>
              </a:rPr>
              <a:t>围绕</a:t>
            </a:r>
            <a:r>
              <a:rPr lang="zh-CN" altLang="en-US" sz="2800" b="1" dirty="0">
                <a:solidFill>
                  <a:srgbClr val="C00000"/>
                </a:solidFill>
                <a:latin typeface="微软雅黑" panose="020B0503020204020204" pitchFamily="34" charset="-122"/>
                <a:ea typeface="微软雅黑" panose="020B0503020204020204" pitchFamily="34" charset="-122"/>
              </a:rPr>
              <a:t>学生在一次学习体验中所能够完成的题目</a:t>
            </a:r>
            <a:r>
              <a:rPr lang="zh-CN" altLang="en-US" sz="2800" b="1" dirty="0" smtClean="0">
                <a:solidFill>
                  <a:srgbClr val="C00000"/>
                </a:solidFill>
                <a:latin typeface="微软雅黑" panose="020B0503020204020204" pitchFamily="34" charset="-122"/>
                <a:ea typeface="微软雅黑" panose="020B0503020204020204" pitchFamily="34" charset="-122"/>
              </a:rPr>
              <a:t>进行设计。</a:t>
            </a:r>
            <a:endParaRPr lang="en-US" altLang="zh-CN" sz="2800" b="1" dirty="0" smtClean="0">
              <a:solidFill>
                <a:srgbClr val="C00000"/>
              </a:solidFill>
              <a:latin typeface="微软雅黑" panose="020B0503020204020204" pitchFamily="34" charset="-122"/>
              <a:ea typeface="微软雅黑" panose="020B0503020204020204" pitchFamily="34" charset="-122"/>
            </a:endParaRPr>
          </a:p>
          <a:p>
            <a:endParaRPr lang="en-US" altLang="zh-CN" sz="2000" b="1" dirty="0" smtClean="0"/>
          </a:p>
          <a:p>
            <a:endParaRPr lang="en-US" altLang="zh-CN" sz="2000" b="1" dirty="0" smtClean="0"/>
          </a:p>
          <a:p>
            <a:pPr algn="r"/>
            <a:r>
              <a:rPr lang="en-US" altLang="zh-CN" sz="2000" b="1" dirty="0" smtClean="0"/>
              <a:t>——【</a:t>
            </a:r>
            <a:r>
              <a:rPr lang="zh-CN" altLang="en-US" sz="2000" b="1" dirty="0" smtClean="0"/>
              <a:t>美</a:t>
            </a:r>
            <a:r>
              <a:rPr lang="en-US" altLang="zh-CN" sz="2000" b="1" dirty="0" smtClean="0"/>
              <a:t>】</a:t>
            </a:r>
            <a:r>
              <a:rPr lang="zh-CN" altLang="en-US" sz="2000" b="1" dirty="0" smtClean="0"/>
              <a:t>拉泽尔著</a:t>
            </a:r>
            <a:r>
              <a:rPr lang="zh-CN" altLang="en-US" sz="2000" b="1" dirty="0"/>
              <a:t>、吕良环等译：</a:t>
            </a:r>
            <a:r>
              <a:rPr lang="en-US" altLang="zh-CN" sz="2000" b="1" dirty="0"/>
              <a:t>《</a:t>
            </a:r>
            <a:r>
              <a:rPr lang="zh-CN" altLang="en-US" sz="2000" b="1" dirty="0"/>
              <a:t>多元智能教学</a:t>
            </a:r>
            <a:r>
              <a:rPr lang="zh-CN" altLang="en-US" sz="2000" b="1" dirty="0" smtClean="0"/>
              <a:t>的艺术</a:t>
            </a:r>
            <a:r>
              <a:rPr lang="zh-CN" altLang="en-US" sz="2000" b="1" dirty="0"/>
              <a:t>：八种教学方式</a:t>
            </a:r>
            <a:r>
              <a:rPr lang="en-US" altLang="zh-CN" sz="2000" b="1" dirty="0"/>
              <a:t>》</a:t>
            </a:r>
            <a:r>
              <a:rPr lang="zh-CN" altLang="en-US" sz="2000" b="1" dirty="0"/>
              <a:t>，中国轻工业出版社</a:t>
            </a:r>
            <a:r>
              <a:rPr lang="zh-CN" altLang="en-US" sz="2000" b="1" dirty="0" smtClean="0"/>
              <a:t>，</a:t>
            </a:r>
            <a:r>
              <a:rPr lang="en-US" altLang="zh-CN" sz="2000" b="1" dirty="0" smtClean="0"/>
              <a:t>2004 </a:t>
            </a:r>
            <a:r>
              <a:rPr lang="zh-CN" altLang="en-US" sz="2000" b="1" dirty="0"/>
              <a:t>年</a:t>
            </a:r>
            <a:endParaRPr lang="zh-CN" altLang="en-US" sz="2000"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a:xfrm>
            <a:off x="669925" y="992188"/>
            <a:ext cx="10515600" cy="1325562"/>
          </a:xfrm>
        </p:spPr>
        <p:txBody>
          <a:bodyPr/>
          <a:lstStyle/>
          <a:p>
            <a:r>
              <a:rPr lang="zh-CN" altLang="en-US" b="1" smtClean="0">
                <a:solidFill>
                  <a:srgbClr val="C00000"/>
                </a:solidFill>
                <a:latin typeface="汉真广标" panose="02010609000101010101" pitchFamily="49" charset="-122"/>
                <a:ea typeface="汉真广标" panose="02010609000101010101" pitchFamily="49" charset="-122"/>
              </a:rPr>
              <a:t>这不是一个人在战斗</a:t>
            </a:r>
            <a:endParaRPr lang="zh-CN" altLang="en-US" b="1" smtClean="0">
              <a:solidFill>
                <a:srgbClr val="C00000"/>
              </a:solidFill>
              <a:latin typeface="汉真广标" panose="02010609000101010101" pitchFamily="49" charset="-122"/>
              <a:ea typeface="汉真广标" panose="02010609000101010101" pitchFamily="49" charset="-122"/>
            </a:endParaRPr>
          </a:p>
        </p:txBody>
      </p:sp>
      <p:sp>
        <p:nvSpPr>
          <p:cNvPr id="17411" name="日期占位符 2"/>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7F30E937-D7AB-43F8-B5FE-875CCA461883}" type="datetime1">
              <a:rPr lang="zh-CN" altLang="en-US" smtClean="0">
                <a:solidFill>
                  <a:srgbClr val="898989"/>
                </a:solidFill>
                <a:sym typeface="Calibri" panose="020F0502020204030204" pitchFamily="34" charset="0"/>
              </a:rPr>
            </a:fld>
            <a:endParaRPr lang="zh-CN" altLang="en-US" sz="1800" smtClean="0">
              <a:sym typeface="Calibri" panose="020F0502020204030204" pitchFamily="34" charset="0"/>
            </a:endParaRPr>
          </a:p>
        </p:txBody>
      </p:sp>
      <p:pic>
        <p:nvPicPr>
          <p:cNvPr id="17412" name="图片 18"/>
          <p:cNvPicPr>
            <a:picLocks noChangeAspect="1" noChangeArrowheads="1"/>
          </p:cNvPicPr>
          <p:nvPr/>
        </p:nvPicPr>
        <p:blipFill>
          <a:blip r:embed="rId1">
            <a:extLst>
              <a:ext uri="{28A0092B-C50C-407E-A947-70E740481C1C}">
                <a14:useLocalDpi xmlns:a14="http://schemas.microsoft.com/office/drawing/2010/main" val="0"/>
              </a:ext>
            </a:extLst>
          </a:blip>
          <a:srcRect l="36121" t="5507" r="35947" b="822"/>
          <a:stretch>
            <a:fillRect/>
          </a:stretch>
        </p:blipFill>
        <p:spPr bwMode="auto">
          <a:xfrm>
            <a:off x="4157663" y="3819525"/>
            <a:ext cx="215265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图片 17"/>
          <p:cNvPicPr>
            <a:picLocks noChangeAspect="1" noChangeArrowheads="1"/>
          </p:cNvPicPr>
          <p:nvPr/>
        </p:nvPicPr>
        <p:blipFill>
          <a:blip r:embed="rId2">
            <a:extLst>
              <a:ext uri="{28A0092B-C50C-407E-A947-70E740481C1C}">
                <a14:useLocalDpi xmlns:a14="http://schemas.microsoft.com/office/drawing/2010/main" val="0"/>
              </a:ext>
            </a:extLst>
          </a:blip>
          <a:srcRect l="38135" t="6125" r="37146" b="1598"/>
          <a:stretch>
            <a:fillRect/>
          </a:stretch>
        </p:blipFill>
        <p:spPr bwMode="auto">
          <a:xfrm>
            <a:off x="5819775" y="2935288"/>
            <a:ext cx="2109788"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图片 16"/>
          <p:cNvPicPr>
            <a:picLocks noChangeAspect="1" noChangeArrowheads="1"/>
          </p:cNvPicPr>
          <p:nvPr/>
        </p:nvPicPr>
        <p:blipFill>
          <a:blip r:embed="rId3">
            <a:extLst>
              <a:ext uri="{28A0092B-C50C-407E-A947-70E740481C1C}">
                <a14:useLocalDpi xmlns:a14="http://schemas.microsoft.com/office/drawing/2010/main" val="0"/>
              </a:ext>
            </a:extLst>
          </a:blip>
          <a:srcRect l="35663" t="5428" r="38382" b="-143"/>
          <a:stretch>
            <a:fillRect/>
          </a:stretch>
        </p:blipFill>
        <p:spPr bwMode="auto">
          <a:xfrm>
            <a:off x="7285038" y="1587500"/>
            <a:ext cx="2516187" cy="65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图片 5"/>
          <p:cNvPicPr>
            <a:picLocks noChangeAspect="1" noChangeArrowheads="1"/>
          </p:cNvPicPr>
          <p:nvPr/>
        </p:nvPicPr>
        <p:blipFill>
          <a:blip r:embed="rId4">
            <a:extLst>
              <a:ext uri="{28A0092B-C50C-407E-A947-70E740481C1C}">
                <a14:useLocalDpi xmlns:a14="http://schemas.microsoft.com/office/drawing/2010/main" val="0"/>
              </a:ext>
            </a:extLst>
          </a:blip>
          <a:srcRect l="32590" t="8600" r="30875" b="-1459"/>
          <a:stretch>
            <a:fillRect/>
          </a:stretch>
        </p:blipFill>
        <p:spPr bwMode="auto">
          <a:xfrm>
            <a:off x="8864600" y="49213"/>
            <a:ext cx="3832225"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图片 19"/>
          <p:cNvPicPr>
            <a:picLocks noChangeAspect="1" noChangeArrowheads="1"/>
          </p:cNvPicPr>
          <p:nvPr/>
        </p:nvPicPr>
        <p:blipFill>
          <a:blip r:embed="rId5">
            <a:extLst>
              <a:ext uri="{28A0092B-C50C-407E-A947-70E740481C1C}">
                <a14:useLocalDpi xmlns:a14="http://schemas.microsoft.com/office/drawing/2010/main" val="0"/>
              </a:ext>
            </a:extLst>
          </a:blip>
          <a:srcRect l="37134" t="7082" r="37158" b="8299"/>
          <a:stretch>
            <a:fillRect/>
          </a:stretch>
        </p:blipFill>
        <p:spPr bwMode="auto">
          <a:xfrm>
            <a:off x="2759075" y="4525963"/>
            <a:ext cx="1981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icture2"/>
          <p:cNvPicPr>
            <a:picLocks noChangeAspect="1" noChangeArrowheads="1"/>
          </p:cNvPicPr>
          <p:nvPr/>
        </p:nvPicPr>
        <p:blipFill>
          <a:blip r:embed="rId1" cstate="email">
            <a:duotone>
              <a:prstClr val="black"/>
              <a:schemeClr val="accent1">
                <a:tint val="45000"/>
                <a:satMod val="400000"/>
              </a:schemeClr>
            </a:duotone>
          </a:blip>
          <a:srcRect/>
          <a:stretch>
            <a:fillRect/>
          </a:stretch>
        </p:blipFill>
        <p:spPr bwMode="auto">
          <a:xfrm>
            <a:off x="105392" y="2971290"/>
            <a:ext cx="10216613" cy="3079578"/>
          </a:xfrm>
          <a:prstGeom prst="rect">
            <a:avLst/>
          </a:prstGeom>
          <a:noFill/>
        </p:spPr>
      </p:pic>
      <p:sp>
        <p:nvSpPr>
          <p:cNvPr id="37891" name="AutoShape 37"/>
          <p:cNvSpPr>
            <a:spLocks noChangeArrowheads="1"/>
          </p:cNvSpPr>
          <p:nvPr/>
        </p:nvSpPr>
        <p:spPr bwMode="auto">
          <a:xfrm>
            <a:off x="233947" y="6236537"/>
            <a:ext cx="1823453" cy="465137"/>
          </a:xfrm>
          <a:prstGeom prst="roundRect">
            <a:avLst>
              <a:gd name="adj" fmla="val 16667"/>
            </a:avLst>
          </a:prstGeom>
          <a:effectLst>
            <a:glow rad="63500">
              <a:schemeClr val="accent6">
                <a:satMod val="175000"/>
                <a:alpha val="40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wrap="none" lIns="91429" tIns="45715" rIns="91429" bIns="45715" anchor="ctr"/>
          <a:lstStyle/>
          <a:p>
            <a:pPr algn="ctr">
              <a:defRPr/>
            </a:pPr>
            <a:r>
              <a:rPr lang="zh-CN" altLang="en-US" sz="2400" b="1" dirty="0">
                <a:solidFill>
                  <a:schemeClr val="bg1"/>
                </a:solidFill>
                <a:latin typeface="黑体" panose="02010609060101010101" pitchFamily="49" charset="-122"/>
                <a:ea typeface="黑体" panose="02010609060101010101" pitchFamily="49" charset="-122"/>
              </a:rPr>
              <a:t>一课一中心</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37892" name="AutoShape 37"/>
          <p:cNvSpPr>
            <a:spLocks noChangeArrowheads="1"/>
          </p:cNvSpPr>
          <p:nvPr/>
        </p:nvSpPr>
        <p:spPr bwMode="auto">
          <a:xfrm>
            <a:off x="3048000" y="5402263"/>
            <a:ext cx="1930400" cy="465137"/>
          </a:xfrm>
          <a:prstGeom prst="roundRect">
            <a:avLst>
              <a:gd name="adj" fmla="val 16667"/>
            </a:avLst>
          </a:prstGeom>
          <a:effectLst>
            <a:glow rad="63500">
              <a:schemeClr val="accent6">
                <a:satMod val="175000"/>
                <a:alpha val="40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wrap="none" lIns="91429" tIns="45715" rIns="91429" bIns="45715" anchor="ctr"/>
          <a:lstStyle/>
          <a:p>
            <a:pPr algn="ctr">
              <a:defRPr/>
            </a:pPr>
            <a:r>
              <a:rPr lang="zh-CN" altLang="en-US" sz="2400" b="1" dirty="0">
                <a:solidFill>
                  <a:schemeClr val="bg1"/>
                </a:solidFill>
                <a:latin typeface="黑体" panose="02010609060101010101" pitchFamily="49" charset="-122"/>
                <a:ea typeface="黑体" panose="02010609060101010101" pitchFamily="49" charset="-122"/>
              </a:rPr>
              <a:t>一课一灵魂</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37893" name="AutoShape 37"/>
          <p:cNvSpPr>
            <a:spLocks noChangeArrowheads="1"/>
          </p:cNvSpPr>
          <p:nvPr/>
        </p:nvSpPr>
        <p:spPr bwMode="auto">
          <a:xfrm>
            <a:off x="5486400" y="4411663"/>
            <a:ext cx="1925065" cy="465137"/>
          </a:xfrm>
          <a:prstGeom prst="roundRect">
            <a:avLst>
              <a:gd name="adj" fmla="val 16667"/>
            </a:avLst>
          </a:prstGeom>
          <a:effectLst>
            <a:glow rad="63500">
              <a:schemeClr val="accent6">
                <a:satMod val="175000"/>
                <a:alpha val="40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wrap="none" lIns="91429" tIns="45715" rIns="91429" bIns="45715" anchor="ctr"/>
          <a:lstStyle/>
          <a:p>
            <a:pPr algn="ctr">
              <a:defRPr/>
            </a:pPr>
            <a:r>
              <a:rPr lang="zh-CN" altLang="en-US" sz="2400" b="1" dirty="0">
                <a:solidFill>
                  <a:schemeClr val="bg1"/>
                </a:solidFill>
                <a:latin typeface="黑体" panose="02010609060101010101" pitchFamily="49" charset="-122"/>
                <a:ea typeface="黑体" panose="02010609060101010101" pitchFamily="49" charset="-122"/>
              </a:rPr>
              <a:t>教学立意</a:t>
            </a:r>
            <a:r>
              <a:rPr lang="zh-CN" altLang="en-US" sz="2400" b="1" dirty="0">
                <a:latin typeface="黑体" panose="02010609060101010101" pitchFamily="49" charset="-122"/>
                <a:ea typeface="黑体" panose="02010609060101010101" pitchFamily="49" charset="-122"/>
              </a:rPr>
              <a:t> </a:t>
            </a:r>
            <a:endParaRPr lang="zh-CN" altLang="en-US" sz="2400" b="1" dirty="0">
              <a:latin typeface="黑体" panose="02010609060101010101" pitchFamily="49" charset="-122"/>
              <a:ea typeface="黑体" panose="02010609060101010101" pitchFamily="49" charset="-122"/>
            </a:endParaRPr>
          </a:p>
        </p:txBody>
      </p:sp>
      <p:sp>
        <p:nvSpPr>
          <p:cNvPr id="37894" name="AutoShape 37"/>
          <p:cNvSpPr>
            <a:spLocks noChangeArrowheads="1"/>
          </p:cNvSpPr>
          <p:nvPr/>
        </p:nvSpPr>
        <p:spPr bwMode="auto">
          <a:xfrm>
            <a:off x="8331200" y="3497263"/>
            <a:ext cx="2005276" cy="465137"/>
          </a:xfrm>
          <a:prstGeom prst="roundRect">
            <a:avLst>
              <a:gd name="adj" fmla="val 16667"/>
            </a:avLst>
          </a:prstGeom>
          <a:effectLst>
            <a:glow rad="63500">
              <a:schemeClr val="accent6">
                <a:satMod val="175000"/>
                <a:alpha val="40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wrap="none" lIns="91429" tIns="45715" rIns="91429" bIns="45715" anchor="ctr"/>
          <a:lstStyle/>
          <a:p>
            <a:pPr algn="ctr">
              <a:defRPr/>
            </a:pPr>
            <a:r>
              <a:rPr lang="zh-CN" altLang="en-US" sz="2400" b="1" dirty="0">
                <a:solidFill>
                  <a:schemeClr val="bg1"/>
                </a:solidFill>
                <a:latin typeface="黑体" panose="02010609060101010101" pitchFamily="49" charset="-122"/>
                <a:ea typeface="黑体" panose="02010609060101010101" pitchFamily="49" charset="-122"/>
              </a:rPr>
              <a:t>教学内容主旨</a:t>
            </a:r>
            <a:r>
              <a:rPr lang="zh-CN" altLang="en-US" sz="2400" b="1" dirty="0">
                <a:latin typeface="黑体" panose="02010609060101010101" pitchFamily="49" charset="-122"/>
                <a:ea typeface="黑体" panose="02010609060101010101" pitchFamily="49" charset="-122"/>
              </a:rPr>
              <a:t> </a:t>
            </a:r>
            <a:endParaRPr lang="zh-CN" altLang="en-US" sz="2400" b="1" dirty="0">
              <a:latin typeface="黑体" panose="02010609060101010101" pitchFamily="49" charset="-122"/>
              <a:ea typeface="黑体" panose="02010609060101010101" pitchFamily="49" charset="-122"/>
            </a:endParaRPr>
          </a:p>
        </p:txBody>
      </p:sp>
      <p:pic>
        <p:nvPicPr>
          <p:cNvPr id="18447"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81363"/>
            <a:ext cx="14859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2890838"/>
            <a:ext cx="1828800"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800" y="1955800"/>
            <a:ext cx="18796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5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830263"/>
            <a:ext cx="175895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51" name="Picture 2" descr="http://sc.chinaz.com/Files/pic/pic6/pic246.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33400"/>
            <a:ext cx="364331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37"/>
          <p:cNvSpPr>
            <a:spLocks noChangeArrowheads="1"/>
          </p:cNvSpPr>
          <p:nvPr/>
        </p:nvSpPr>
        <p:spPr bwMode="auto">
          <a:xfrm>
            <a:off x="752310" y="5362242"/>
            <a:ext cx="1365250" cy="465137"/>
          </a:xfrm>
          <a:prstGeom prst="roundRect">
            <a:avLst>
              <a:gd name="adj" fmla="val 16667"/>
            </a:avLst>
          </a:prstGeom>
        </p:spPr>
        <p:style>
          <a:lnRef idx="0">
            <a:schemeClr val="accent1"/>
          </a:lnRef>
          <a:fillRef idx="3">
            <a:schemeClr val="accent1"/>
          </a:fillRef>
          <a:effectRef idx="3">
            <a:schemeClr val="accent1"/>
          </a:effectRef>
          <a:fontRef idx="minor">
            <a:schemeClr val="lt1"/>
          </a:fontRef>
        </p:style>
        <p:txBody>
          <a:bodyPr wrap="none" lIns="91429" tIns="45715" rIns="91429" bIns="45715" anchor="ctr"/>
          <a:lstStyle/>
          <a:p>
            <a:pPr algn="ctr">
              <a:defRPr/>
            </a:pPr>
            <a:r>
              <a:rPr lang="zh-CN" altLang="en-US" sz="2400" b="1" i="1" dirty="0">
                <a:solidFill>
                  <a:schemeClr val="bg1"/>
                </a:solidFill>
                <a:latin typeface="黑体" panose="02010609060101010101" pitchFamily="49" charset="-122"/>
                <a:ea typeface="黑体" panose="02010609060101010101" pitchFamily="49" charset="-122"/>
              </a:rPr>
              <a:t>包启昌</a:t>
            </a:r>
            <a:endParaRPr lang="zh-CN" altLang="en-US" sz="2400" b="1" i="1" dirty="0">
              <a:solidFill>
                <a:schemeClr val="bg1"/>
              </a:solidFill>
              <a:latin typeface="黑体" panose="02010609060101010101" pitchFamily="49" charset="-122"/>
              <a:ea typeface="黑体" panose="02010609060101010101" pitchFamily="49" charset="-122"/>
            </a:endParaRPr>
          </a:p>
        </p:txBody>
      </p:sp>
      <p:sp>
        <p:nvSpPr>
          <p:cNvPr id="13" name="AutoShape 37"/>
          <p:cNvSpPr>
            <a:spLocks noChangeArrowheads="1"/>
          </p:cNvSpPr>
          <p:nvPr/>
        </p:nvSpPr>
        <p:spPr bwMode="auto">
          <a:xfrm>
            <a:off x="8121650" y="2890589"/>
            <a:ext cx="1365250" cy="465137"/>
          </a:xfrm>
          <a:prstGeom prst="roundRect">
            <a:avLst>
              <a:gd name="adj" fmla="val 16667"/>
            </a:avLst>
          </a:prstGeom>
        </p:spPr>
        <p:style>
          <a:lnRef idx="0">
            <a:schemeClr val="accent1"/>
          </a:lnRef>
          <a:fillRef idx="3">
            <a:schemeClr val="accent1"/>
          </a:fillRef>
          <a:effectRef idx="3">
            <a:schemeClr val="accent1"/>
          </a:effectRef>
          <a:fontRef idx="minor">
            <a:schemeClr val="lt1"/>
          </a:fontRef>
        </p:style>
        <p:txBody>
          <a:bodyPr wrap="none" lIns="91429" tIns="45715" rIns="91429" bIns="45715" anchor="ctr"/>
          <a:lstStyle/>
          <a:p>
            <a:pPr algn="ctr">
              <a:defRPr/>
            </a:pPr>
            <a:r>
              <a:rPr lang="zh-CN" altLang="en-US" sz="2400" b="1" i="1" dirty="0">
                <a:solidFill>
                  <a:schemeClr val="bg1"/>
                </a:solidFill>
                <a:latin typeface="黑体" panose="02010609060101010101" pitchFamily="49" charset="-122"/>
                <a:ea typeface="黑体" panose="02010609060101010101" pitchFamily="49" charset="-122"/>
              </a:rPr>
              <a:t>於以传</a:t>
            </a:r>
            <a:endParaRPr lang="zh-CN" altLang="en-US" sz="2400" b="1" i="1" dirty="0">
              <a:solidFill>
                <a:schemeClr val="bg1"/>
              </a:solidFill>
              <a:latin typeface="黑体" panose="02010609060101010101" pitchFamily="49" charset="-122"/>
              <a:ea typeface="黑体" panose="02010609060101010101" pitchFamily="49" charset="-122"/>
            </a:endParaRPr>
          </a:p>
        </p:txBody>
      </p:sp>
      <p:sp>
        <p:nvSpPr>
          <p:cNvPr id="14" name="AutoShape 37"/>
          <p:cNvSpPr>
            <a:spLocks noChangeArrowheads="1"/>
          </p:cNvSpPr>
          <p:nvPr/>
        </p:nvSpPr>
        <p:spPr bwMode="auto">
          <a:xfrm>
            <a:off x="5690107" y="3729831"/>
            <a:ext cx="1365250" cy="465137"/>
          </a:xfrm>
          <a:prstGeom prst="roundRect">
            <a:avLst>
              <a:gd name="adj" fmla="val 16667"/>
            </a:avLst>
          </a:prstGeom>
        </p:spPr>
        <p:style>
          <a:lnRef idx="0">
            <a:schemeClr val="accent1"/>
          </a:lnRef>
          <a:fillRef idx="3">
            <a:schemeClr val="accent1"/>
          </a:fillRef>
          <a:effectRef idx="3">
            <a:schemeClr val="accent1"/>
          </a:effectRef>
          <a:fontRef idx="minor">
            <a:schemeClr val="lt1"/>
          </a:fontRef>
        </p:style>
        <p:txBody>
          <a:bodyPr wrap="none" lIns="91429" tIns="45715" rIns="91429" bIns="45715" anchor="ctr"/>
          <a:lstStyle/>
          <a:p>
            <a:pPr algn="ctr">
              <a:defRPr/>
            </a:pPr>
            <a:r>
              <a:rPr lang="zh-CN" altLang="en-US" sz="2400" b="1" i="1" dirty="0">
                <a:solidFill>
                  <a:schemeClr val="bg1"/>
                </a:solidFill>
                <a:latin typeface="黑体" panose="02010609060101010101" pitchFamily="49" charset="-122"/>
                <a:ea typeface="黑体" panose="02010609060101010101" pitchFamily="49" charset="-122"/>
              </a:rPr>
              <a:t>聂幼犁</a:t>
            </a:r>
            <a:endParaRPr lang="zh-CN" altLang="en-US" sz="2400" b="1" i="1" dirty="0">
              <a:solidFill>
                <a:schemeClr val="bg1"/>
              </a:solidFill>
              <a:latin typeface="黑体" panose="02010609060101010101" pitchFamily="49" charset="-122"/>
              <a:ea typeface="黑体" panose="02010609060101010101" pitchFamily="49" charset="-122"/>
            </a:endParaRPr>
          </a:p>
        </p:txBody>
      </p:sp>
      <p:sp>
        <p:nvSpPr>
          <p:cNvPr id="15" name="AutoShape 37"/>
          <p:cNvSpPr>
            <a:spLocks noChangeArrowheads="1"/>
          </p:cNvSpPr>
          <p:nvPr/>
        </p:nvSpPr>
        <p:spPr bwMode="auto">
          <a:xfrm>
            <a:off x="3381375" y="4511079"/>
            <a:ext cx="1365250" cy="465137"/>
          </a:xfrm>
          <a:prstGeom prst="roundRect">
            <a:avLst>
              <a:gd name="adj" fmla="val 16667"/>
            </a:avLst>
          </a:prstGeom>
        </p:spPr>
        <p:style>
          <a:lnRef idx="0">
            <a:schemeClr val="accent1"/>
          </a:lnRef>
          <a:fillRef idx="3">
            <a:schemeClr val="accent1"/>
          </a:fillRef>
          <a:effectRef idx="3">
            <a:schemeClr val="accent1"/>
          </a:effectRef>
          <a:fontRef idx="minor">
            <a:schemeClr val="lt1"/>
          </a:fontRef>
        </p:style>
        <p:txBody>
          <a:bodyPr wrap="none" lIns="91429" tIns="45715" rIns="91429" bIns="45715" anchor="ctr"/>
          <a:lstStyle/>
          <a:p>
            <a:pPr algn="ctr">
              <a:defRPr/>
            </a:pPr>
            <a:r>
              <a:rPr lang="zh-CN" altLang="en-US" sz="2400" b="1" i="1" dirty="0">
                <a:solidFill>
                  <a:schemeClr val="bg1"/>
                </a:solidFill>
                <a:latin typeface="黑体" panose="02010609060101010101" pitchFamily="49" charset="-122"/>
                <a:ea typeface="黑体" panose="02010609060101010101" pitchFamily="49" charset="-122"/>
              </a:rPr>
              <a:t>李惠军</a:t>
            </a:r>
            <a:endParaRPr lang="zh-CN" altLang="en-US" sz="2400" b="1" i="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28800" y="2590801"/>
            <a:ext cx="3124200"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body" idx="1"/>
          </p:nvPr>
        </p:nvSpPr>
        <p:spPr>
          <a:xfrm>
            <a:off x="2286000" y="914400"/>
            <a:ext cx="8229600" cy="1676400"/>
          </a:xfrm>
        </p:spPr>
        <p:txBody>
          <a:bodyPr/>
          <a:lstStyle/>
          <a:p>
            <a:pPr eaLnBrk="1" hangingPunct="1"/>
            <a:r>
              <a:rPr lang="zh-CN" altLang="en-US" sz="6600" b="1">
                <a:latin typeface="黑体" panose="02010609060101010101" pitchFamily="49" charset="-122"/>
                <a:ea typeface="黑体" panose="02010609060101010101" pitchFamily="49" charset="-122"/>
              </a:rPr>
              <a:t>为什么要学习历史？</a:t>
            </a:r>
            <a:endParaRPr lang="en-US" altLang="zh-CN" sz="6600" b="1">
              <a:latin typeface="黑体" panose="02010609060101010101" pitchFamily="49" charset="-122"/>
              <a:ea typeface="黑体" panose="02010609060101010101" pitchFamily="49" charset="-122"/>
            </a:endParaRPr>
          </a:p>
          <a:p>
            <a:pPr eaLnBrk="1" hangingPunct="1"/>
            <a:endParaRPr lang="en-US" altLang="zh-CN" sz="6600" b="1">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txBox="1">
            <a:spLocks noChangeArrowheads="1"/>
          </p:cNvSpPr>
          <p:nvPr/>
        </p:nvSpPr>
        <p:spPr bwMode="auto">
          <a:xfrm>
            <a:off x="1930400" y="1752600"/>
            <a:ext cx="7924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ct val="90000"/>
              </a:lnSpc>
              <a:spcBef>
                <a:spcPct val="20000"/>
              </a:spcBef>
              <a:buFontTx/>
              <a:buChar char="•"/>
            </a:pPr>
            <a:endParaRPr lang="en-US" altLang="zh-CN" sz="2800" b="1">
              <a:sym typeface="Calibri" panose="020F0502020204030204" pitchFamily="34" charset="0"/>
            </a:endParaRPr>
          </a:p>
          <a:p>
            <a:pPr algn="just" eaLnBrk="1" hangingPunct="1">
              <a:lnSpc>
                <a:spcPct val="90000"/>
              </a:lnSpc>
              <a:spcBef>
                <a:spcPct val="20000"/>
              </a:spcBef>
              <a:buFontTx/>
              <a:buChar char="•"/>
            </a:pPr>
            <a:r>
              <a:rPr lang="zh-CN" altLang="en-US"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rPr>
              <a:t>教学无中心</a:t>
            </a:r>
            <a:endParaRPr lang="en-US" altLang="zh-CN"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endParaRPr>
          </a:p>
          <a:p>
            <a:pPr algn="just" eaLnBrk="1" hangingPunct="1">
              <a:lnSpc>
                <a:spcPct val="90000"/>
              </a:lnSpc>
              <a:spcBef>
                <a:spcPct val="20000"/>
              </a:spcBef>
              <a:buFontTx/>
              <a:buChar char="•"/>
            </a:pPr>
            <a:r>
              <a:rPr lang="zh-CN" altLang="en-US"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rPr>
              <a:t>史学无神韵</a:t>
            </a:r>
            <a:endParaRPr lang="en-US" altLang="zh-CN"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endParaRPr>
          </a:p>
          <a:p>
            <a:pPr algn="just" eaLnBrk="1" hangingPunct="1">
              <a:lnSpc>
                <a:spcPct val="90000"/>
              </a:lnSpc>
              <a:spcBef>
                <a:spcPct val="20000"/>
              </a:spcBef>
              <a:buFontTx/>
              <a:buChar char="•"/>
            </a:pPr>
            <a:r>
              <a:rPr lang="zh-CN" altLang="en-US"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rPr>
              <a:t>观念无灵魂</a:t>
            </a:r>
            <a:endParaRPr lang="en-US" altLang="zh-CN" sz="3600" b="1">
              <a:solidFill>
                <a:srgbClr val="953735"/>
              </a:solidFill>
              <a:latin typeface="微软雅黑" panose="020B0503020204020204" pitchFamily="34" charset="-122"/>
              <a:ea typeface="微软雅黑" panose="020B0503020204020204" pitchFamily="34" charset="-122"/>
              <a:sym typeface="Calibri" panose="020F0502020204030204" pitchFamily="34" charset="0"/>
            </a:endParaRPr>
          </a:p>
          <a:p>
            <a:pPr algn="r" eaLnBrk="1" hangingPunct="1">
              <a:lnSpc>
                <a:spcPct val="90000"/>
              </a:lnSpc>
              <a:spcBef>
                <a:spcPct val="20000"/>
              </a:spcBef>
              <a:buFontTx/>
              <a:buChar char="•"/>
            </a:pPr>
            <a:r>
              <a:rPr lang="en-US" altLang="zh-CN" sz="2400" b="1">
                <a:latin typeface="黑体" panose="02010609060101010101" pitchFamily="49" charset="-122"/>
                <a:ea typeface="黑体" panose="02010609060101010101" pitchFamily="49" charset="-122"/>
                <a:sym typeface="Calibri" panose="020F0502020204030204" pitchFamily="34" charset="0"/>
              </a:rPr>
              <a:t>——</a:t>
            </a:r>
            <a:r>
              <a:rPr lang="zh-CN" altLang="en-US" sz="2400" b="1">
                <a:latin typeface="黑体" panose="02010609060101010101" pitchFamily="49" charset="-122"/>
                <a:ea typeface="黑体" panose="02010609060101010101" pitchFamily="49" charset="-122"/>
                <a:sym typeface="Calibri" panose="020F0502020204030204" pitchFamily="34" charset="0"/>
              </a:rPr>
              <a:t>上海市中学历史教研员於以传</a:t>
            </a:r>
            <a:endParaRPr lang="zh-CN" altLang="en-US" sz="2400" b="1">
              <a:latin typeface="黑体" panose="02010609060101010101" pitchFamily="49" charset="-122"/>
              <a:ea typeface="黑体" panose="02010609060101010101" pitchFamily="49" charset="-122"/>
              <a:sym typeface="Calibri" panose="020F0502020204030204" pitchFamily="34" charset="0"/>
            </a:endParaRP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图片 9"/>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8163" y="0"/>
            <a:ext cx="917733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3" name="表格 11"/>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6">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hMerge="1">
                  <a:tcPr/>
                </a:tc>
                <a:tc rowSpan="2" hMerge="1">
                  <a:tcPr/>
                </a:tc>
                <a:tc rowSpan="2" hMerge="1">
                  <a:tcPr/>
                </a:tc>
                <a:tc rowSpan="2" hMerge="1">
                  <a:tcPr/>
                </a:tc>
                <a:tc rowSpan="2"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vMerge="1" gridSpan="6">
                  <a:tcPr/>
                </a:tc>
                <a:tc vMerge="1" hMerge="1">
                  <a:tcPr/>
                </a:tc>
                <a:tc vMerge="1" hMerge="1">
                  <a:tcPr/>
                </a:tc>
                <a:tc vMerge="1" hMerge="1">
                  <a:tcPr/>
                </a:tc>
                <a:tc vMerge="1" hMerge="1">
                  <a:tcPr/>
                </a:tc>
                <a:tc vMerge="1"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24654" name="矩形 14"/>
          <p:cNvSpPr>
            <a:spLocks noChangeArrowheads="1"/>
          </p:cNvSpPr>
          <p:nvPr/>
        </p:nvSpPr>
        <p:spPr bwMode="auto">
          <a:xfrm>
            <a:off x="7099300" y="1911350"/>
            <a:ext cx="1006475" cy="3048000"/>
          </a:xfrm>
          <a:prstGeom prst="rect">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24655" name="矩形 15"/>
          <p:cNvSpPr>
            <a:spLocks noChangeArrowheads="1"/>
          </p:cNvSpPr>
          <p:nvPr/>
        </p:nvSpPr>
        <p:spPr bwMode="auto">
          <a:xfrm>
            <a:off x="7023100" y="1935163"/>
            <a:ext cx="119538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8000"/>
              </a:lnSpc>
            </a:pPr>
            <a:r>
              <a:rPr lang="zh-CN" altLang="en-US"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指南针</a:t>
            </a:r>
            <a:endParaRPr lang="en-US" altLang="zh-CN"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24656" name="矩形 10"/>
          <p:cNvSpPr>
            <a:spLocks noChangeArrowheads="1"/>
          </p:cNvSpPr>
          <p:nvPr/>
        </p:nvSpPr>
        <p:spPr bwMode="auto">
          <a:xfrm>
            <a:off x="412750" y="4171950"/>
            <a:ext cx="6610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3600" b="1" dirty="0">
                <a:solidFill>
                  <a:srgbClr val="953735"/>
                </a:solidFill>
                <a:latin typeface="微软雅黑" panose="020B0503020204020204" pitchFamily="34" charset="-122"/>
                <a:ea typeface="微软雅黑" panose="020B0503020204020204" pitchFamily="34" charset="-122"/>
              </a:rPr>
              <a:t>价值：如何改进课堂教学？</a:t>
            </a:r>
            <a:endParaRPr lang="zh-CN" altLang="en-US" sz="3600" b="1" dirty="0">
              <a:solidFill>
                <a:srgbClr val="953735"/>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p:cNvSpPr>
          <p:nvPr>
            <p:ph type="title"/>
          </p:nvPr>
        </p:nvSpPr>
        <p:spPr/>
        <p:txBody>
          <a:bodyPr/>
          <a:lstStyle/>
          <a:p>
            <a:endParaRPr lang="zh-CN" altLang="en-US" smtClean="0"/>
          </a:p>
        </p:txBody>
      </p:sp>
      <p:sp>
        <p:nvSpPr>
          <p:cNvPr id="25603" name="日期占位符 2"/>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C072E32D-8302-4483-92BF-2EB7CAE47C10}" type="datetime1">
              <a:rPr lang="zh-CN" altLang="en-US" smtClean="0">
                <a:solidFill>
                  <a:srgbClr val="898989"/>
                </a:solidFill>
              </a:rPr>
            </a:fld>
            <a:endParaRPr lang="zh-CN" altLang="en-US" sz="1800" smtClean="0"/>
          </a:p>
        </p:txBody>
      </p:sp>
      <p:pic>
        <p:nvPicPr>
          <p:cNvPr id="25604" name="图片 3"/>
          <p:cNvPicPr>
            <a:picLocks noChangeAspect="1"/>
          </p:cNvPicPr>
          <p:nvPr/>
        </p:nvPicPr>
        <p:blipFill>
          <a:blip r:embed="rId1">
            <a:extLst>
              <a:ext uri="{28A0092B-C50C-407E-A947-70E740481C1C}">
                <a14:useLocalDpi xmlns:a14="http://schemas.microsoft.com/office/drawing/2010/main" val="0"/>
              </a:ext>
            </a:extLst>
          </a:blip>
          <a:srcRect l="24580"/>
          <a:stretch>
            <a:fillRect/>
          </a:stretch>
        </p:blipFill>
        <p:spPr bwMode="auto">
          <a:xfrm>
            <a:off x="0" y="-141288"/>
            <a:ext cx="12192000" cy="709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4"/>
          <p:cNvSpPr txBox="1">
            <a:spLocks noChangeArrowheads="1"/>
          </p:cNvSpPr>
          <p:nvPr/>
        </p:nvSpPr>
        <p:spPr bwMode="auto">
          <a:xfrm>
            <a:off x="349250" y="1074738"/>
            <a:ext cx="62436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Char char="u"/>
            </a:pPr>
            <a:r>
              <a:rPr lang="zh-CN" altLang="en-US" sz="2800" dirty="0">
                <a:solidFill>
                  <a:schemeClr val="bg1"/>
                </a:solidFill>
                <a:latin typeface="汉真广标" panose="02010609000101010101" pitchFamily="49" charset="-122"/>
                <a:ea typeface="汉真广标" panose="02010609000101010101" pitchFamily="49" charset="-122"/>
              </a:rPr>
              <a:t>从育人目的追问历史教育教学目标</a:t>
            </a:r>
            <a:endParaRPr lang="en-US" altLang="zh-CN" sz="2800" dirty="0">
              <a:solidFill>
                <a:schemeClr val="bg1"/>
              </a:solidFill>
              <a:latin typeface="汉真广标" panose="02010609000101010101" pitchFamily="49" charset="-122"/>
              <a:ea typeface="汉真广标" panose="02010609000101010101" pitchFamily="49" charset="-122"/>
            </a:endParaRPr>
          </a:p>
          <a:p>
            <a:pPr eaLnBrk="1" hangingPunct="1">
              <a:lnSpc>
                <a:spcPct val="150000"/>
              </a:lnSpc>
              <a:buFont typeface="Wingdings" panose="05000000000000000000" pitchFamily="2" charset="2"/>
              <a:buChar char="u"/>
            </a:pPr>
            <a:r>
              <a:rPr lang="zh-CN" altLang="en-US" sz="2800" dirty="0">
                <a:solidFill>
                  <a:schemeClr val="bg1"/>
                </a:solidFill>
                <a:latin typeface="汉真广标" panose="02010609000101010101" pitchFamily="49" charset="-122"/>
                <a:ea typeface="汉真广标" panose="02010609000101010101" pitchFamily="49" charset="-122"/>
              </a:rPr>
              <a:t>回应教学中三维目标散乱的现象</a:t>
            </a:r>
            <a:endParaRPr lang="en-US" altLang="zh-CN" sz="2800" dirty="0">
              <a:solidFill>
                <a:schemeClr val="bg1"/>
              </a:solidFill>
              <a:latin typeface="汉真广标" panose="02010609000101010101" pitchFamily="49" charset="-122"/>
              <a:ea typeface="汉真广标" panose="02010609000101010101" pitchFamily="49" charset="-122"/>
            </a:endParaRPr>
          </a:p>
          <a:p>
            <a:pPr eaLnBrk="1" hangingPunct="1">
              <a:lnSpc>
                <a:spcPct val="150000"/>
              </a:lnSpc>
              <a:buFont typeface="Wingdings" panose="05000000000000000000" pitchFamily="2" charset="2"/>
              <a:buChar char="u"/>
            </a:pPr>
            <a:r>
              <a:rPr lang="zh-CN" altLang="en-US" sz="2800" dirty="0">
                <a:solidFill>
                  <a:schemeClr val="bg1"/>
                </a:solidFill>
                <a:latin typeface="汉真广标" panose="02010609000101010101" pitchFamily="49" charset="-122"/>
                <a:ea typeface="汉真广标" panose="02010609000101010101" pitchFamily="49" charset="-122"/>
              </a:rPr>
              <a:t>落实以学生发展为中心的课程观</a:t>
            </a:r>
            <a:endParaRPr lang="en-US" altLang="zh-CN" sz="2800" dirty="0">
              <a:solidFill>
                <a:schemeClr val="bg1"/>
              </a:solidFill>
              <a:latin typeface="汉真广标" panose="02010609000101010101" pitchFamily="49" charset="-122"/>
              <a:ea typeface="汉真广标" panose="02010609000101010101" pitchFamily="49" charset="-122"/>
            </a:endParaRPr>
          </a:p>
          <a:p>
            <a:pPr eaLnBrk="1" hangingPunct="1">
              <a:lnSpc>
                <a:spcPct val="150000"/>
              </a:lnSpc>
              <a:buFont typeface="Wingdings" panose="05000000000000000000" pitchFamily="2" charset="2"/>
              <a:buChar char="u"/>
            </a:pPr>
            <a:r>
              <a:rPr lang="zh-CN" altLang="en-US" sz="2800" dirty="0">
                <a:solidFill>
                  <a:schemeClr val="bg1"/>
                </a:solidFill>
                <a:latin typeface="汉真广标" panose="02010609000101010101" pitchFamily="49" charset="-122"/>
                <a:ea typeface="汉真广标" panose="02010609000101010101" pitchFamily="49" charset="-122"/>
              </a:rPr>
              <a:t>为重建课堂教学过程提供一种策略</a:t>
            </a:r>
            <a:endParaRPr lang="zh-CN" altLang="en-US" dirty="0">
              <a:solidFill>
                <a:schemeClr val="bg1"/>
              </a:solidFill>
              <a:latin typeface="汉真广标" panose="02010609000101010101" pitchFamily="49" charset="-122"/>
              <a:ea typeface="汉真广标" panose="02010609000101010101" pitchFamily="49" charset="-122"/>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84150"/>
            <a:ext cx="184150" cy="3683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olid"/>
                <a:miter lim="800000"/>
                <a:headEnd/>
                <a:tailEnd/>
              </a14:hiddenLine>
            </a:ext>
          </a:extLst>
        </p:spPr>
        <p:txBody>
          <a:bodyPr wrap="none" anchor="ctr">
            <a:spAutoFit/>
          </a:bodyPr>
          <a:lstStyle/>
          <a:p>
            <a:pPr eaLnBrk="0" hangingPunct="0">
              <a:defRPr/>
            </a:pPr>
            <a:endParaRPr lang="zh-CN" altLang="en-US"/>
          </a:p>
        </p:txBody>
      </p:sp>
      <p:sp>
        <p:nvSpPr>
          <p:cNvPr id="28675" name="TextBox 3"/>
          <p:cNvSpPr txBox="1">
            <a:spLocks noChangeArrowheads="1"/>
          </p:cNvSpPr>
          <p:nvPr/>
        </p:nvSpPr>
        <p:spPr bwMode="auto">
          <a:xfrm>
            <a:off x="6902450" y="2136775"/>
            <a:ext cx="45878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zh-CN" sz="2400" b="1" dirty="0">
                <a:latin typeface="微软雅黑" panose="020B0503020204020204" pitchFamily="34" charset="-122"/>
                <a:ea typeface="微软雅黑" panose="020B0503020204020204" pitchFamily="34" charset="-122"/>
                <a:sym typeface="Calibri" panose="020F0502020204030204" pitchFamily="34" charset="0"/>
              </a:rPr>
              <a:t>教育目的</a:t>
            </a:r>
            <a:r>
              <a:rPr lang="en-US" altLang="zh-CN" sz="2400" b="1" dirty="0">
                <a:latin typeface="微软雅黑" panose="020B0503020204020204" pitchFamily="34" charset="-122"/>
                <a:ea typeface="微软雅黑" panose="020B0503020204020204" pitchFamily="34" charset="-122"/>
                <a:sym typeface="Calibri" panose="020F0502020204030204" pitchFamily="34" charset="0"/>
              </a:rPr>
              <a:t> S:</a:t>
            </a:r>
            <a:r>
              <a:rPr lang="zh-CN" altLang="zh-CN" sz="2400" b="1" dirty="0">
                <a:latin typeface="微软雅黑" panose="020B0503020204020204" pitchFamily="34" charset="-122"/>
                <a:ea typeface="微软雅黑" panose="020B0503020204020204" pitchFamily="34" charset="-122"/>
                <a:sym typeface="Calibri" panose="020F0502020204030204" pitchFamily="34" charset="0"/>
              </a:rPr>
              <a:t>：人的发展</a:t>
            </a:r>
            <a:endParaRPr lang="zh-CN" altLang="zh-CN" sz="2400" b="1" dirty="0">
              <a:latin typeface="微软雅黑" panose="020B0503020204020204" pitchFamily="34" charset="-122"/>
              <a:ea typeface="微软雅黑" panose="020B0503020204020204" pitchFamily="34" charset="-122"/>
              <a:sym typeface="Calibri" panose="020F0502020204030204" pitchFamily="34" charset="0"/>
            </a:endParaRPr>
          </a:p>
          <a:p>
            <a:r>
              <a:rPr lang="zh-CN" altLang="en-US" sz="2400" b="1" dirty="0">
                <a:latin typeface="微软雅黑" panose="020B0503020204020204" pitchFamily="34" charset="-122"/>
                <a:ea typeface="微软雅黑" panose="020B0503020204020204" pitchFamily="34" charset="-122"/>
                <a:sym typeface="Calibri" panose="020F0502020204030204" pitchFamily="34" charset="0"/>
              </a:rPr>
              <a:t>教育目标 </a:t>
            </a:r>
            <a:r>
              <a:rPr lang="en-US" altLang="zh-CN" sz="2400" b="1" dirty="0">
                <a:latin typeface="微软雅黑" panose="020B0503020204020204" pitchFamily="34" charset="-122"/>
                <a:ea typeface="微软雅黑" panose="020B0503020204020204" pitchFamily="34" charset="-122"/>
                <a:sym typeface="Calibri" panose="020F0502020204030204" pitchFamily="34" charset="0"/>
              </a:rPr>
              <a:t>O</a:t>
            </a:r>
            <a:r>
              <a:rPr lang="zh-CN" altLang="en-US" sz="2400" b="1" dirty="0">
                <a:latin typeface="微软雅黑" panose="020B0503020204020204" pitchFamily="34" charset="-122"/>
                <a:ea typeface="微软雅黑" panose="020B0503020204020204" pitchFamily="34" charset="-122"/>
                <a:sym typeface="Calibri" panose="020F0502020204030204" pitchFamily="34" charset="0"/>
              </a:rPr>
              <a:t>：</a:t>
            </a:r>
            <a:r>
              <a:rPr lang="zh-CN" altLang="zh-CN" sz="2400" b="1" dirty="0">
                <a:latin typeface="微软雅黑" panose="020B0503020204020204" pitchFamily="34" charset="-122"/>
                <a:ea typeface="微软雅黑" panose="020B0503020204020204" pitchFamily="34" charset="-122"/>
                <a:sym typeface="Calibri" panose="020F0502020204030204" pitchFamily="34" charset="0"/>
              </a:rPr>
              <a:t>中国学生核心素养</a:t>
            </a:r>
            <a:r>
              <a:rPr lang="zh-CN" altLang="en-US" sz="2400" b="1" dirty="0">
                <a:latin typeface="微软雅黑" panose="020B0503020204020204" pitchFamily="34" charset="-122"/>
                <a:ea typeface="微软雅黑" panose="020B0503020204020204" pitchFamily="34" charset="-122"/>
                <a:sym typeface="Calibri" panose="020F0502020204030204" pitchFamily="34" charset="0"/>
              </a:rPr>
              <a:t>（培养现代公民）</a:t>
            </a:r>
            <a:endParaRPr lang="zh-CN" altLang="zh-CN" sz="2400" b="1" dirty="0">
              <a:latin typeface="微软雅黑" panose="020B0503020204020204" pitchFamily="34" charset="-122"/>
              <a:ea typeface="微软雅黑" panose="020B0503020204020204" pitchFamily="34" charset="-122"/>
              <a:sym typeface="Calibri" panose="020F0502020204030204" pitchFamily="34" charset="0"/>
            </a:endParaRPr>
          </a:p>
          <a:p>
            <a:r>
              <a:rPr lang="zh-CN" altLang="zh-CN" sz="2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课程目标</a:t>
            </a:r>
            <a:r>
              <a:rPr lang="en-US" altLang="zh-CN" sz="2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 O</a:t>
            </a:r>
            <a:r>
              <a:rPr lang="zh-CN" altLang="zh-CN" sz="2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a:t>
            </a:r>
            <a:r>
              <a:rPr lang="zh-CN" altLang="en-US" sz="2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a:t>
            </a:r>
            <a:r>
              <a:rPr lang="zh-CN" altLang="zh-CN" sz="2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学科核心</a:t>
            </a:r>
            <a:r>
              <a:rPr lang="zh-CN" altLang="zh-CN" sz="2400" b="1" dirty="0" smtClean="0">
                <a:solidFill>
                  <a:srgbClr val="C00000"/>
                </a:solidFill>
                <a:latin typeface="微软雅黑" panose="020B0503020204020204" pitchFamily="34" charset="-122"/>
                <a:ea typeface="微软雅黑" panose="020B0503020204020204" pitchFamily="34" charset="-122"/>
                <a:sym typeface="Calibri" panose="020F0502020204030204" pitchFamily="34" charset="0"/>
              </a:rPr>
              <a:t>素养</a:t>
            </a:r>
            <a:endParaRPr lang="zh-CN" altLang="zh-CN" sz="2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endParaRPr>
          </a:p>
          <a:p>
            <a:r>
              <a:rPr lang="zh-CN" altLang="zh-CN" sz="2400" b="1" dirty="0">
                <a:latin typeface="微软雅黑" panose="020B0503020204020204" pitchFamily="34" charset="-122"/>
                <a:ea typeface="微软雅黑" panose="020B0503020204020204" pitchFamily="34" charset="-122"/>
                <a:sym typeface="Calibri" panose="020F0502020204030204" pitchFamily="34" charset="0"/>
              </a:rPr>
              <a:t>教学目标</a:t>
            </a:r>
            <a:r>
              <a:rPr lang="en-US" altLang="zh-CN" sz="2400" b="1" dirty="0">
                <a:latin typeface="微软雅黑" panose="020B0503020204020204" pitchFamily="34" charset="-122"/>
                <a:ea typeface="微软雅黑" panose="020B0503020204020204" pitchFamily="34" charset="-122"/>
                <a:sym typeface="Calibri" panose="020F0502020204030204" pitchFamily="34" charset="0"/>
              </a:rPr>
              <a:t> O</a:t>
            </a:r>
            <a:r>
              <a:rPr lang="zh-CN" altLang="zh-CN" sz="2400" b="1"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2400" b="1" dirty="0">
                <a:latin typeface="微软雅黑" panose="020B0503020204020204" pitchFamily="34" charset="-122"/>
                <a:ea typeface="微软雅黑" panose="020B0503020204020204" pitchFamily="34" charset="-122"/>
                <a:sym typeface="Calibri" panose="020F0502020204030204" pitchFamily="34" charset="0"/>
              </a:rPr>
              <a:t>：</a:t>
            </a:r>
            <a:r>
              <a:rPr lang="zh-CN" altLang="zh-CN" sz="2400" b="1" dirty="0">
                <a:latin typeface="微软雅黑" panose="020B0503020204020204" pitchFamily="34" charset="-122"/>
                <a:ea typeface="微软雅黑" panose="020B0503020204020204" pitchFamily="34" charset="-122"/>
                <a:sym typeface="Calibri" panose="020F0502020204030204" pitchFamily="34" charset="0"/>
              </a:rPr>
              <a:t>课堂核心目标</a:t>
            </a:r>
            <a:endParaRPr lang="zh-CN" altLang="zh-CN" sz="2400" b="1"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7" name="图片 6"/>
          <p:cNvPicPr/>
          <p:nvPr/>
        </p:nvPicPr>
        <p:blipFill>
          <a:blip r:embed="rId1"/>
          <a:srcRect/>
          <a:stretch>
            <a:fillRect/>
          </a:stretch>
        </p:blipFill>
        <p:spPr bwMode="auto">
          <a:xfrm>
            <a:off x="565150" y="1468438"/>
            <a:ext cx="6076950" cy="487203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8677" name="图片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5687"/>
          <a:stretch>
            <a:fillRect/>
          </a:stretch>
        </p:blipFill>
        <p:spPr bwMode="auto">
          <a:xfrm>
            <a:off x="10242550" y="4929188"/>
            <a:ext cx="194945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矩形 3"/>
          <p:cNvSpPr>
            <a:spLocks noChangeArrowheads="1"/>
          </p:cNvSpPr>
          <p:nvPr/>
        </p:nvSpPr>
        <p:spPr bwMode="auto">
          <a:xfrm>
            <a:off x="346075" y="712788"/>
            <a:ext cx="121920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90000"/>
              </a:lnSpc>
            </a:pPr>
            <a:r>
              <a:rPr lang="en-US" altLang="zh-CN" sz="3200" b="1" dirty="0">
                <a:latin typeface="华文细黑" panose="02010600040101010101" pitchFamily="2" charset="-122"/>
                <a:ea typeface="华文细黑" panose="02010600040101010101" pitchFamily="2" charset="-122"/>
              </a:rPr>
              <a:t>1.</a:t>
            </a:r>
            <a:r>
              <a:rPr lang="zh-CN" altLang="en-US" sz="3200" b="1" dirty="0">
                <a:latin typeface="华文细黑" panose="02010600040101010101" pitchFamily="2" charset="-122"/>
                <a:ea typeface="华文细黑" panose="02010600040101010101" pitchFamily="2" charset="-122"/>
              </a:rPr>
              <a:t>从育人目的追问历史教育教学目标</a:t>
            </a:r>
            <a:endParaRPr lang="zh-CN" altLang="en-US" sz="3200" b="1" dirty="0">
              <a:latin typeface="华文细黑" panose="02010600040101010101" pitchFamily="2" charset="-122"/>
              <a:ea typeface="华文细黑" panose="02010600040101010101" pitchFamily="2" charset="-122"/>
            </a:endParaRP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6" name="TextBox 1"/>
          <p:cNvSpPr txBox="1">
            <a:spLocks noChangeArrowheads="1"/>
          </p:cNvSpPr>
          <p:nvPr/>
        </p:nvSpPr>
        <p:spPr bwMode="auto">
          <a:xfrm>
            <a:off x="553720" y="1608802"/>
            <a:ext cx="110744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hangingPunct="1"/>
            <a:r>
              <a:rPr lang="en-US" altLang="zh-CN" dirty="0">
                <a:solidFill>
                  <a:srgbClr val="C00000"/>
                </a:solidFill>
                <a:latin typeface="汉真广标" panose="02010609000101010101" pitchFamily="49" charset="-122"/>
                <a:ea typeface="汉真广标" panose="02010609000101010101" pitchFamily="49" charset="-122"/>
              </a:rPr>
              <a:t>《</a:t>
            </a:r>
            <a:r>
              <a:rPr lang="zh-CN" altLang="en-US" dirty="0">
                <a:solidFill>
                  <a:srgbClr val="C00000"/>
                </a:solidFill>
                <a:latin typeface="汉真广标" panose="02010609000101010101" pitchFamily="49" charset="-122"/>
                <a:ea typeface="汉真广标" panose="02010609000101010101" pitchFamily="49" charset="-122"/>
              </a:rPr>
              <a:t>“用血肉筑成新的长城”</a:t>
            </a:r>
            <a:r>
              <a:rPr lang="en-US" altLang="zh-CN" dirty="0">
                <a:solidFill>
                  <a:srgbClr val="C00000"/>
                </a:solidFill>
                <a:latin typeface="汉真广标" panose="02010609000101010101" pitchFamily="49" charset="-122"/>
                <a:ea typeface="汉真广标" panose="02010609000101010101" pitchFamily="49" charset="-122"/>
              </a:rPr>
              <a:t>》</a:t>
            </a:r>
            <a:r>
              <a:rPr lang="zh-CN" altLang="en-US" dirty="0">
                <a:solidFill>
                  <a:srgbClr val="C00000"/>
                </a:solidFill>
                <a:latin typeface="汉真广标" panose="02010609000101010101" pitchFamily="49" charset="-122"/>
                <a:ea typeface="汉真广标" panose="02010609000101010101" pitchFamily="49" charset="-122"/>
              </a:rPr>
              <a:t>一课的三维目标与核心</a:t>
            </a:r>
            <a:r>
              <a:rPr lang="zh-CN" altLang="en-US" dirty="0" smtClean="0">
                <a:solidFill>
                  <a:srgbClr val="C00000"/>
                </a:solidFill>
                <a:latin typeface="汉真广标" panose="02010609000101010101" pitchFamily="49" charset="-122"/>
                <a:ea typeface="汉真广标" panose="02010609000101010101" pitchFamily="49" charset="-122"/>
              </a:rPr>
              <a:t>目标</a:t>
            </a:r>
            <a:endParaRPr lang="en-US" altLang="zh-CN" dirty="0" smtClean="0">
              <a:solidFill>
                <a:srgbClr val="C00000"/>
              </a:solidFill>
              <a:latin typeface="汉真广标" panose="02010609000101010101" pitchFamily="49" charset="-122"/>
              <a:ea typeface="汉真广标" panose="02010609000101010101" pitchFamily="49" charset="-122"/>
            </a:endParaRPr>
          </a:p>
          <a:p>
            <a:pPr eaLnBrk="1" hangingPunct="1"/>
            <a:endParaRPr lang="en-US" altLang="zh-CN" dirty="0">
              <a:solidFill>
                <a:srgbClr val="C00000"/>
              </a:solidFill>
              <a:latin typeface="汉真广标" panose="02010609000101010101" pitchFamily="49" charset="-122"/>
              <a:ea typeface="汉真广标" panose="02010609000101010101" pitchFamily="49" charset="-122"/>
            </a:endParaRPr>
          </a:p>
          <a:p>
            <a:pPr eaLnBrk="1" hangingPunct="1"/>
            <a:r>
              <a:rPr lang="zh-CN" altLang="zh-CN" sz="2400" dirty="0" smtClean="0">
                <a:solidFill>
                  <a:srgbClr val="C00000"/>
                </a:solidFill>
                <a:latin typeface="黑体" panose="02010609060101010101" pitchFamily="49" charset="-122"/>
                <a:ea typeface="黑体" panose="02010609060101010101" pitchFamily="49" charset="-122"/>
              </a:rPr>
              <a:t>知识</a:t>
            </a:r>
            <a:r>
              <a:rPr lang="zh-CN" altLang="zh-CN" sz="2400" dirty="0">
                <a:solidFill>
                  <a:srgbClr val="C00000"/>
                </a:solidFill>
                <a:latin typeface="黑体" panose="02010609060101010101" pitchFamily="49" charset="-122"/>
                <a:ea typeface="黑体" panose="02010609060101010101" pitchFamily="49" charset="-122"/>
              </a:rPr>
              <a:t>与能力：</a:t>
            </a:r>
            <a:r>
              <a:rPr lang="zh-CN" altLang="zh-CN" sz="2400" dirty="0">
                <a:solidFill>
                  <a:schemeClr val="tx1"/>
                </a:solidFill>
                <a:latin typeface="仿宋" panose="02010609060101010101" pitchFamily="49" charset="-122"/>
                <a:ea typeface="仿宋" panose="02010609060101010101" pitchFamily="49" charset="-122"/>
              </a:rPr>
              <a:t>以血战台儿庄、百团大战等事件和冼星海、徐悲鸿、侯德榜等人的主要抗日贡献为例，体会和了解中国的全民族抗战。</a:t>
            </a:r>
            <a:endParaRPr lang="zh-CN" altLang="zh-CN" sz="2400" dirty="0">
              <a:solidFill>
                <a:schemeClr val="tx1"/>
              </a:solidFill>
              <a:latin typeface="仿宋" panose="02010609060101010101" pitchFamily="49" charset="-122"/>
              <a:ea typeface="仿宋" panose="02010609060101010101" pitchFamily="49" charset="-122"/>
            </a:endParaRPr>
          </a:p>
          <a:p>
            <a:pPr eaLnBrk="1" hangingPunct="1"/>
            <a:r>
              <a:rPr lang="zh-CN" altLang="zh-CN" sz="2400" dirty="0">
                <a:solidFill>
                  <a:srgbClr val="C00000"/>
                </a:solidFill>
                <a:latin typeface="黑体" panose="02010609060101010101" pitchFamily="49" charset="-122"/>
                <a:ea typeface="黑体" panose="02010609060101010101" pitchFamily="49" charset="-122"/>
              </a:rPr>
              <a:t>过程与方法：</a:t>
            </a:r>
            <a:r>
              <a:rPr lang="zh-CN" altLang="zh-CN" sz="2400" dirty="0">
                <a:solidFill>
                  <a:schemeClr val="tx1"/>
                </a:solidFill>
                <a:latin typeface="仿宋" panose="02010609060101010101" pitchFamily="49" charset="-122"/>
                <a:ea typeface="仿宋" panose="02010609060101010101" pitchFamily="49" charset="-122"/>
              </a:rPr>
              <a:t>培养学生阅读分析、有效整合历史资料的能力；引导学生对战争问题进行理性思考，从而培养其对历史相关问题的判断力。</a:t>
            </a:r>
            <a:endParaRPr lang="zh-CN" altLang="zh-CN" sz="2400" dirty="0">
              <a:solidFill>
                <a:schemeClr val="tx1"/>
              </a:solidFill>
              <a:latin typeface="仿宋" panose="02010609060101010101" pitchFamily="49" charset="-122"/>
              <a:ea typeface="仿宋" panose="02010609060101010101" pitchFamily="49" charset="-122"/>
            </a:endParaRPr>
          </a:p>
          <a:p>
            <a:pPr eaLnBrk="1" hangingPunct="1"/>
            <a:r>
              <a:rPr lang="zh-CN" altLang="zh-CN" sz="2400" dirty="0">
                <a:solidFill>
                  <a:srgbClr val="C00000"/>
                </a:solidFill>
                <a:latin typeface="黑体" panose="02010609060101010101" pitchFamily="49" charset="-122"/>
                <a:ea typeface="黑体" panose="02010609060101010101" pitchFamily="49" charset="-122"/>
              </a:rPr>
              <a:t>情感态度与价值观：</a:t>
            </a:r>
            <a:r>
              <a:rPr lang="zh-CN" altLang="zh-CN" sz="2400" dirty="0">
                <a:solidFill>
                  <a:schemeClr val="tx1"/>
                </a:solidFill>
                <a:latin typeface="仿宋" panose="02010609060101010101" pitchFamily="49" charset="-122"/>
                <a:ea typeface="仿宋" panose="02010609060101010101" pitchFamily="49" charset="-122"/>
              </a:rPr>
              <a:t>通过唤醒中国抗日战争民族记忆，缅怀中国抗日战争中牺牲的民族英雄，体会中国民众顽强的抗战精神，增强学生的国民自信心，培养学生的中国公民素养。</a:t>
            </a:r>
            <a:endParaRPr lang="zh-CN" altLang="en-US" sz="2400" dirty="0">
              <a:solidFill>
                <a:schemeClr val="tx1"/>
              </a:solidFill>
              <a:latin typeface="仿宋" panose="02010609060101010101" pitchFamily="49" charset="-122"/>
              <a:ea typeface="仿宋" panose="02010609060101010101" pitchFamily="49" charset="-122"/>
            </a:endParaRPr>
          </a:p>
        </p:txBody>
      </p:sp>
      <p:sp>
        <p:nvSpPr>
          <p:cNvPr id="8" name="矩形 3"/>
          <p:cNvSpPr>
            <a:spLocks noChangeArrowheads="1"/>
          </p:cNvSpPr>
          <p:nvPr/>
        </p:nvSpPr>
        <p:spPr bwMode="auto">
          <a:xfrm>
            <a:off x="377825" y="709613"/>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200" b="1" dirty="0">
                <a:latin typeface="华文细黑" panose="02010600040101010101" pitchFamily="2" charset="-122"/>
                <a:ea typeface="华文细黑" panose="02010600040101010101" pitchFamily="2" charset="-122"/>
              </a:rPr>
              <a:t>2.</a:t>
            </a:r>
            <a:r>
              <a:rPr lang="zh-CN" altLang="en-US" sz="3200" b="1" dirty="0">
                <a:latin typeface="华文细黑" panose="02010600040101010101" pitchFamily="2" charset="-122"/>
                <a:ea typeface="华文细黑" panose="02010600040101010101" pitchFamily="2" charset="-122"/>
              </a:rPr>
              <a:t>回应教学中三维目标散乱的现象</a:t>
            </a:r>
            <a:endParaRPr lang="zh-CN" altLang="en-US" sz="3200" b="1" dirty="0">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568960" y="3173938"/>
            <a:ext cx="1092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953735"/>
                </a:solidFill>
                <a:latin typeface="微软雅黑" panose="020B0503020204020204" pitchFamily="34" charset="-122"/>
                <a:ea typeface="微软雅黑" panose="020B0503020204020204" pitchFamily="34" charset="-122"/>
              </a:defRPr>
            </a:lvl1pPr>
            <a:lvl2pPr marL="742950" indent="-285750" eaLnBrk="0" hangingPunct="0">
              <a:defRPr sz="3600" b="1">
                <a:solidFill>
                  <a:srgbClr val="953735"/>
                </a:solidFill>
                <a:latin typeface="微软雅黑" panose="020B0503020204020204" pitchFamily="34" charset="-122"/>
                <a:ea typeface="微软雅黑" panose="020B0503020204020204" pitchFamily="34" charset="-122"/>
              </a:defRPr>
            </a:lvl2pPr>
            <a:lvl3pPr marL="1143000" indent="-228600" eaLnBrk="0" hangingPunct="0">
              <a:defRPr sz="3600" b="1">
                <a:solidFill>
                  <a:srgbClr val="953735"/>
                </a:solidFill>
                <a:latin typeface="微软雅黑" panose="020B0503020204020204" pitchFamily="34" charset="-122"/>
                <a:ea typeface="微软雅黑" panose="020B0503020204020204" pitchFamily="34" charset="-122"/>
              </a:defRPr>
            </a:lvl3pPr>
            <a:lvl4pPr marL="1600200" indent="-228600" eaLnBrk="0" hangingPunct="0">
              <a:defRPr sz="3600" b="1">
                <a:solidFill>
                  <a:srgbClr val="953735"/>
                </a:solidFill>
                <a:latin typeface="微软雅黑" panose="020B0503020204020204" pitchFamily="34" charset="-122"/>
                <a:ea typeface="微软雅黑" panose="020B0503020204020204" pitchFamily="34" charset="-122"/>
              </a:defRPr>
            </a:lvl4pPr>
            <a:lvl5pPr marL="2057400" indent="-228600" eaLnBrk="0" hangingPunct="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eaLnBrk="1" hangingPunct="1"/>
            <a:r>
              <a:rPr lang="zh-CN" altLang="en-US" sz="2800" dirty="0">
                <a:solidFill>
                  <a:srgbClr val="C00000"/>
                </a:solidFill>
                <a:latin typeface="黑体" panose="02010609060101010101" pitchFamily="49" charset="-122"/>
                <a:ea typeface="黑体" panose="02010609060101010101" pitchFamily="49" charset="-122"/>
              </a:rPr>
              <a:t>核心目标：</a:t>
            </a:r>
            <a:r>
              <a:rPr lang="zh-CN" altLang="en-US" sz="2800" dirty="0">
                <a:solidFill>
                  <a:schemeClr val="tx1"/>
                </a:solidFill>
                <a:latin typeface="仿宋" panose="02010609060101010101" pitchFamily="49" charset="-122"/>
                <a:ea typeface="仿宋" panose="02010609060101010101" pitchFamily="49" charset="-122"/>
              </a:rPr>
              <a:t>从正面战场、敌后战场以及文艺科技战线三个角度，了解中国人民抗战的艰苦性和残酷性，理解“用血肉筑成新的长城”的精神内涵。</a:t>
            </a:r>
            <a:endParaRPr lang="zh-CN" altLang="en-US" sz="2800" dirty="0">
              <a:solidFill>
                <a:schemeClr val="tx1"/>
              </a:solidFill>
              <a:latin typeface="仿宋" panose="02010609060101010101" pitchFamily="49" charset="-122"/>
              <a:ea typeface="仿宋" panose="02010609060101010101" pitchFamily="49" charset="-122"/>
            </a:endParaRPr>
          </a:p>
        </p:txBody>
      </p:sp>
      <p:sp>
        <p:nvSpPr>
          <p:cNvPr id="8" name="矩形 3"/>
          <p:cNvSpPr>
            <a:spLocks noChangeArrowheads="1"/>
          </p:cNvSpPr>
          <p:nvPr/>
        </p:nvSpPr>
        <p:spPr bwMode="auto">
          <a:xfrm>
            <a:off x="377825" y="709613"/>
            <a:ext cx="1219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200" b="1" dirty="0">
                <a:latin typeface="华文细黑" panose="02010600040101010101" pitchFamily="2" charset="-122"/>
                <a:ea typeface="华文细黑" panose="02010600040101010101" pitchFamily="2" charset="-122"/>
              </a:rPr>
              <a:t>2.</a:t>
            </a:r>
            <a:r>
              <a:rPr lang="zh-CN" altLang="en-US" sz="3200" b="1" dirty="0">
                <a:latin typeface="华文细黑" panose="02010600040101010101" pitchFamily="2" charset="-122"/>
                <a:ea typeface="华文细黑" panose="02010600040101010101" pitchFamily="2" charset="-122"/>
              </a:rPr>
              <a:t>回应教学中三维目标散乱的现象</a:t>
            </a:r>
            <a:endParaRPr lang="zh-CN" altLang="en-US" sz="3200" b="1" dirty="0">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矩形 3"/>
          <p:cNvSpPr>
            <a:spLocks noChangeArrowheads="1"/>
          </p:cNvSpPr>
          <p:nvPr/>
        </p:nvSpPr>
        <p:spPr bwMode="auto">
          <a:xfrm>
            <a:off x="501650" y="728663"/>
            <a:ext cx="121920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90000"/>
              </a:lnSpc>
            </a:pPr>
            <a:r>
              <a:rPr lang="en-US" altLang="zh-CN" sz="3200" b="1">
                <a:latin typeface="华文细黑" panose="02010600040101010101" pitchFamily="2" charset="-122"/>
                <a:ea typeface="华文细黑" panose="02010600040101010101" pitchFamily="2" charset="-122"/>
              </a:rPr>
              <a:t>3.</a:t>
            </a:r>
            <a:r>
              <a:rPr lang="zh-CN" altLang="en-US" sz="3200" b="1">
                <a:latin typeface="华文细黑" panose="02010600040101010101" pitchFamily="2" charset="-122"/>
                <a:ea typeface="华文细黑" panose="02010600040101010101" pitchFamily="2" charset="-122"/>
              </a:rPr>
              <a:t>落实以学生发展为中心的课程观</a:t>
            </a:r>
            <a:endParaRPr lang="en-US" altLang="zh-CN" sz="2400" b="1">
              <a:latin typeface="华文细黑" panose="02010600040101010101" pitchFamily="2" charset="-122"/>
              <a:ea typeface="华文细黑" panose="02010600040101010101" pitchFamily="2" charset="-122"/>
            </a:endParaRPr>
          </a:p>
        </p:txBody>
      </p:sp>
      <p:sp>
        <p:nvSpPr>
          <p:cNvPr id="5" name="对角圆角矩形 4"/>
          <p:cNvSpPr/>
          <p:nvPr/>
        </p:nvSpPr>
        <p:spPr bwMode="auto">
          <a:xfrm>
            <a:off x="677863" y="3200400"/>
            <a:ext cx="2878137" cy="1219200"/>
          </a:xfrm>
          <a:prstGeom prst="round2Diag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fontAlgn="t">
              <a:lnSpc>
                <a:spcPct val="90000"/>
              </a:lnSpc>
              <a:spcBef>
                <a:spcPct val="20000"/>
              </a:spcBef>
              <a:buFont typeface="Wingdings" panose="05000000000000000000" pitchFamily="2" charset="2"/>
              <a:buChar char="l"/>
              <a:defRPr/>
            </a:pPr>
            <a:endParaRPr lang="zh-CN" altLang="en-US"/>
          </a:p>
        </p:txBody>
      </p:sp>
      <p:grpSp>
        <p:nvGrpSpPr>
          <p:cNvPr id="35844" name="组合 10"/>
          <p:cNvGrpSpPr/>
          <p:nvPr/>
        </p:nvGrpSpPr>
        <p:grpSpPr bwMode="auto">
          <a:xfrm>
            <a:off x="1219200" y="2882900"/>
            <a:ext cx="2560638" cy="1760538"/>
            <a:chOff x="3735" y="1762807"/>
            <a:chExt cx="1633394" cy="1117854"/>
          </a:xfrm>
        </p:grpSpPr>
        <p:sp>
          <p:nvSpPr>
            <p:cNvPr id="18" name="圆角矩形 17"/>
            <p:cNvSpPr/>
            <p:nvPr/>
          </p:nvSpPr>
          <p:spPr>
            <a:xfrm>
              <a:off x="3735" y="1762807"/>
              <a:ext cx="1633394" cy="1117854"/>
            </a:xfrm>
            <a:prstGeom prst="roundRect">
              <a:avLst>
                <a:gd name="adj" fmla="val 10000"/>
              </a:avLst>
            </a:prstGeom>
            <a:solidFill>
              <a:srgbClr val="0070C0"/>
            </a:solidFill>
          </p:spPr>
          <p:style>
            <a:lnRef idx="3">
              <a:schemeClr val="lt1">
                <a:hueOff val="0"/>
                <a:satOff val="0"/>
                <a:lumOff val="0"/>
                <a:alphaOff val="0"/>
              </a:schemeClr>
            </a:lnRef>
            <a:fillRef idx="1">
              <a:schemeClr val="accent1">
                <a:shade val="80000"/>
                <a:hueOff val="0"/>
                <a:satOff val="0"/>
                <a:lumOff val="0"/>
                <a:alphaOff val="0"/>
              </a:schemeClr>
            </a:fillRef>
            <a:effectRef idx="1">
              <a:schemeClr val="accent1">
                <a:shade val="80000"/>
                <a:hueOff val="0"/>
                <a:satOff val="0"/>
                <a:lumOff val="0"/>
                <a:alphaOff val="0"/>
              </a:schemeClr>
            </a:effectRef>
            <a:fontRef idx="minor">
              <a:schemeClr val="lt1"/>
            </a:fontRef>
          </p:style>
        </p:sp>
        <p:sp>
          <p:nvSpPr>
            <p:cNvPr id="19" name="圆角矩形 4"/>
            <p:cNvSpPr/>
            <p:nvPr/>
          </p:nvSpPr>
          <p:spPr>
            <a:xfrm>
              <a:off x="36140" y="1795062"/>
              <a:ext cx="1568585" cy="1053343"/>
            </a:xfrm>
            <a:prstGeom prst="rect">
              <a:avLst/>
            </a:prstGeom>
          </p:spPr>
          <p:style>
            <a:lnRef idx="0">
              <a:scrgbClr r="0" g="0" b="0"/>
            </a:lnRef>
            <a:fillRef idx="0">
              <a:scrgbClr r="0" g="0" b="0"/>
            </a:fillRef>
            <a:effectRef idx="0">
              <a:scrgbClr r="0" g="0" b="0"/>
            </a:effectRef>
            <a:fontRef idx="minor">
              <a:schemeClr val="lt1"/>
            </a:fontRef>
          </p:style>
          <p:txBody>
            <a:bodyPr tIns="91440" bIns="91440" spcCol="1270" anchor="ctr"/>
            <a:lstStyle/>
            <a:p>
              <a:pPr algn="ctr" defTabSz="1066800" eaLnBrk="0" hangingPunct="0">
                <a:lnSpc>
                  <a:spcPct val="90000"/>
                </a:lnSpc>
                <a:spcAft>
                  <a:spcPct val="35000"/>
                </a:spcAft>
                <a:defRPr/>
              </a:pPr>
              <a:r>
                <a:rPr lang="zh-CN" altLang="en-US" sz="2800" b="1" dirty="0">
                  <a:latin typeface="微软雅黑" panose="020B0503020204020204" pitchFamily="34" charset="-122"/>
                  <a:ea typeface="微软雅黑" panose="020B0503020204020204" pitchFamily="34" charset="-122"/>
                </a:rPr>
                <a:t>教学对象</a:t>
              </a:r>
              <a:endParaRPr lang="zh-CN" altLang="en-US" sz="2800" b="1" dirty="0">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962401" y="3560946"/>
            <a:ext cx="1320800" cy="405081"/>
            <a:chOff x="1800469" y="2119194"/>
            <a:chExt cx="346279" cy="405081"/>
          </a:xfrm>
          <a:solidFill>
            <a:srgbClr val="FFC000"/>
          </a:solidFill>
        </p:grpSpPr>
        <p:sp>
          <p:nvSpPr>
            <p:cNvPr id="16" name="右箭头 15"/>
            <p:cNvSpPr/>
            <p:nvPr/>
          </p:nvSpPr>
          <p:spPr>
            <a:xfrm>
              <a:off x="1800469" y="2119194"/>
              <a:ext cx="346279" cy="405081"/>
            </a:xfrm>
            <a:prstGeom prst="rightArrow">
              <a:avLst>
                <a:gd name="adj1" fmla="val 60000"/>
                <a:gd name="adj2" fmla="val 50000"/>
              </a:avLst>
            </a:prstGeom>
            <a:grpFill/>
          </p:spPr>
          <p:style>
            <a:lnRef idx="0">
              <a:schemeClr val="accent1">
                <a:shade val="90000"/>
                <a:hueOff val="0"/>
                <a:satOff val="0"/>
                <a:lumOff val="0"/>
                <a:alphaOff val="0"/>
              </a:schemeClr>
            </a:lnRef>
            <a:fillRef idx="1">
              <a:schemeClr val="accent1">
                <a:shade val="90000"/>
                <a:hueOff val="0"/>
                <a:satOff val="0"/>
                <a:lumOff val="0"/>
                <a:alphaOff val="0"/>
              </a:schemeClr>
            </a:fillRef>
            <a:effectRef idx="1">
              <a:schemeClr val="accent1">
                <a:shade val="90000"/>
                <a:hueOff val="0"/>
                <a:satOff val="0"/>
                <a:lumOff val="0"/>
                <a:alphaOff val="0"/>
              </a:schemeClr>
            </a:effectRef>
            <a:fontRef idx="minor">
              <a:schemeClr val="lt1"/>
            </a:fontRef>
          </p:style>
        </p:sp>
        <p:sp>
          <p:nvSpPr>
            <p:cNvPr id="17" name="右箭头 6"/>
            <p:cNvSpPr/>
            <p:nvPr/>
          </p:nvSpPr>
          <p:spPr>
            <a:xfrm>
              <a:off x="1800469" y="2200210"/>
              <a:ext cx="242395" cy="243049"/>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55650" eaLnBrk="0" hangingPunct="0">
                <a:lnSpc>
                  <a:spcPct val="90000"/>
                </a:lnSpc>
                <a:spcAft>
                  <a:spcPct val="35000"/>
                </a:spcAft>
                <a:defRPr/>
              </a:pPr>
              <a:endParaRPr lang="zh-CN" altLang="en-US" sz="1700"/>
            </a:p>
          </p:txBody>
        </p:sp>
      </p:grpSp>
      <p:grpSp>
        <p:nvGrpSpPr>
          <p:cNvPr id="35846" name="组合 12"/>
          <p:cNvGrpSpPr/>
          <p:nvPr/>
        </p:nvGrpSpPr>
        <p:grpSpPr bwMode="auto">
          <a:xfrm>
            <a:off x="5441950" y="2882900"/>
            <a:ext cx="2889250" cy="1812925"/>
            <a:chOff x="2882738" y="1762807"/>
            <a:chExt cx="1633394" cy="1117854"/>
          </a:xfrm>
        </p:grpSpPr>
        <p:sp>
          <p:nvSpPr>
            <p:cNvPr id="14" name="圆角矩形 13"/>
            <p:cNvSpPr/>
            <p:nvPr/>
          </p:nvSpPr>
          <p:spPr>
            <a:xfrm>
              <a:off x="2882738" y="1762807"/>
              <a:ext cx="1633394" cy="1117854"/>
            </a:xfrm>
            <a:prstGeom prst="roundRect">
              <a:avLst>
                <a:gd name="adj" fmla="val 10000"/>
              </a:avLst>
            </a:prstGeom>
            <a:solidFill>
              <a:srgbClr val="00B050"/>
            </a:solidFill>
          </p:spPr>
          <p:style>
            <a:lnRef idx="3">
              <a:schemeClr val="lt1">
                <a:hueOff val="0"/>
                <a:satOff val="0"/>
                <a:lumOff val="0"/>
                <a:alphaOff val="0"/>
              </a:schemeClr>
            </a:lnRef>
            <a:fillRef idx="1">
              <a:schemeClr val="accent1">
                <a:shade val="80000"/>
                <a:hueOff val="102082"/>
                <a:satOff val="-1462"/>
                <a:lumOff val="8538"/>
                <a:alphaOff val="0"/>
              </a:schemeClr>
            </a:fillRef>
            <a:effectRef idx="1">
              <a:schemeClr val="accent1">
                <a:shade val="80000"/>
                <a:hueOff val="102082"/>
                <a:satOff val="-1462"/>
                <a:lumOff val="8538"/>
                <a:alphaOff val="0"/>
              </a:schemeClr>
            </a:effectRef>
            <a:fontRef idx="minor">
              <a:schemeClr val="lt1"/>
            </a:fontRef>
          </p:style>
        </p:sp>
        <p:sp>
          <p:nvSpPr>
            <p:cNvPr id="15" name="圆角矩形 8"/>
            <p:cNvSpPr/>
            <p:nvPr/>
          </p:nvSpPr>
          <p:spPr>
            <a:xfrm>
              <a:off x="2982357" y="1795110"/>
              <a:ext cx="1501466" cy="1053249"/>
            </a:xfrm>
            <a:prstGeom prst="rect">
              <a:avLst/>
            </a:prstGeom>
          </p:spPr>
          <p:style>
            <a:lnRef idx="0">
              <a:scrgbClr r="0" g="0" b="0"/>
            </a:lnRef>
            <a:fillRef idx="0">
              <a:scrgbClr r="0" g="0" b="0"/>
            </a:fillRef>
            <a:effectRef idx="0">
              <a:scrgbClr r="0" g="0" b="0"/>
            </a:effectRef>
            <a:fontRef idx="minor">
              <a:schemeClr val="lt1"/>
            </a:fontRef>
          </p:style>
          <p:txBody>
            <a:bodyPr tIns="91440" bIns="91440" spcCol="1270" anchor="ctr"/>
            <a:lstStyle/>
            <a:p>
              <a:pPr algn="ctr" defTabSz="1066800" eaLnBrk="0" hangingPunct="0">
                <a:lnSpc>
                  <a:spcPct val="90000"/>
                </a:lnSpc>
                <a:spcAft>
                  <a:spcPct val="35000"/>
                </a:spcAft>
                <a:defRPr/>
              </a:pPr>
              <a:r>
                <a:rPr lang="zh-CN" altLang="en-US" sz="2800" b="1" dirty="0">
                  <a:latin typeface="微软雅黑" panose="020B0503020204020204" pitchFamily="34" charset="-122"/>
                  <a:ea typeface="微软雅黑" panose="020B0503020204020204" pitchFamily="34" charset="-122"/>
                </a:rPr>
                <a:t>教学主体</a:t>
              </a:r>
              <a:endParaRPr lang="zh-CN" altLang="en-US" sz="2800" b="1" dirty="0">
                <a:latin typeface="微软雅黑" panose="020B0503020204020204" pitchFamily="34" charset="-122"/>
                <a:ea typeface="微软雅黑" panose="020B0503020204020204" pitchFamily="34" charset="-122"/>
              </a:endParaRPr>
            </a:p>
          </p:txBody>
        </p:sp>
      </p:grpSp>
      <p:pic>
        <p:nvPicPr>
          <p:cNvPr id="35847" name="图片 7"/>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5687"/>
          <a:stretch>
            <a:fillRect/>
          </a:stretch>
        </p:blipFill>
        <p:spPr bwMode="auto">
          <a:xfrm>
            <a:off x="10242550" y="4929188"/>
            <a:ext cx="194945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圆角矩形 3"/>
          <p:cNvSpPr>
            <a:spLocks noChangeArrowheads="1"/>
          </p:cNvSpPr>
          <p:nvPr/>
        </p:nvSpPr>
        <p:spPr bwMode="auto">
          <a:xfrm>
            <a:off x="1016000" y="3124200"/>
            <a:ext cx="3352800" cy="1600200"/>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fontAlgn="t">
              <a:lnSpc>
                <a:spcPct val="90000"/>
              </a:lnSpc>
              <a:spcBef>
                <a:spcPct val="20000"/>
              </a:spcBef>
              <a:buFont typeface="Wingdings" panose="05000000000000000000" pitchFamily="2" charset="2"/>
              <a:buChar char="l"/>
            </a:pPr>
            <a:endParaRPr lang="zh-CN" altLang="en-US"/>
          </a:p>
        </p:txBody>
      </p:sp>
      <p:sp>
        <p:nvSpPr>
          <p:cNvPr id="5" name="对角圆角矩形 4"/>
          <p:cNvSpPr/>
          <p:nvPr/>
        </p:nvSpPr>
        <p:spPr bwMode="auto">
          <a:xfrm>
            <a:off x="677863" y="3200400"/>
            <a:ext cx="2878137" cy="1219200"/>
          </a:xfrm>
          <a:prstGeom prst="round2Diag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fontAlgn="t">
              <a:lnSpc>
                <a:spcPct val="90000"/>
              </a:lnSpc>
              <a:spcBef>
                <a:spcPct val="20000"/>
              </a:spcBef>
              <a:buFont typeface="Wingdings" panose="05000000000000000000" pitchFamily="2" charset="2"/>
              <a:buChar char="l"/>
              <a:defRPr/>
            </a:pPr>
            <a:endParaRPr lang="zh-CN" altLang="en-US"/>
          </a:p>
        </p:txBody>
      </p:sp>
      <p:grpSp>
        <p:nvGrpSpPr>
          <p:cNvPr id="36868" name="组合 10"/>
          <p:cNvGrpSpPr/>
          <p:nvPr/>
        </p:nvGrpSpPr>
        <p:grpSpPr bwMode="auto">
          <a:xfrm>
            <a:off x="677863" y="1992313"/>
            <a:ext cx="3475037" cy="1208087"/>
            <a:chOff x="3735" y="715462"/>
            <a:chExt cx="1633394" cy="1117854"/>
          </a:xfrm>
        </p:grpSpPr>
        <p:sp>
          <p:nvSpPr>
            <p:cNvPr id="12" name="圆角矩形 11"/>
            <p:cNvSpPr/>
            <p:nvPr/>
          </p:nvSpPr>
          <p:spPr>
            <a:xfrm>
              <a:off x="3735" y="715462"/>
              <a:ext cx="1633394" cy="1117854"/>
            </a:xfrm>
            <a:prstGeom prst="roundRect">
              <a:avLst>
                <a:gd name="adj" fmla="val 10000"/>
              </a:avLst>
            </a:prstGeom>
            <a:solidFill>
              <a:srgbClr val="0070C0"/>
            </a:solidFill>
          </p:spPr>
          <p:style>
            <a:lnRef idx="3">
              <a:schemeClr val="lt1">
                <a:hueOff val="0"/>
                <a:satOff val="0"/>
                <a:lumOff val="0"/>
                <a:alphaOff val="0"/>
              </a:schemeClr>
            </a:lnRef>
            <a:fillRef idx="1">
              <a:schemeClr val="accent1">
                <a:shade val="80000"/>
                <a:hueOff val="0"/>
                <a:satOff val="0"/>
                <a:lumOff val="0"/>
                <a:alphaOff val="0"/>
              </a:schemeClr>
            </a:fillRef>
            <a:effectRef idx="1">
              <a:schemeClr val="accent1">
                <a:shade val="80000"/>
                <a:hueOff val="0"/>
                <a:satOff val="0"/>
                <a:lumOff val="0"/>
                <a:alphaOff val="0"/>
              </a:schemeClr>
            </a:effectRef>
            <a:fontRef idx="minor">
              <a:schemeClr val="lt1"/>
            </a:fontRef>
          </p:style>
        </p:sp>
        <p:sp>
          <p:nvSpPr>
            <p:cNvPr id="13" name="圆角矩形 4"/>
            <p:cNvSpPr/>
            <p:nvPr/>
          </p:nvSpPr>
          <p:spPr>
            <a:xfrm>
              <a:off x="21643" y="780095"/>
              <a:ext cx="1567730" cy="1053221"/>
            </a:xfrm>
            <a:prstGeom prst="rect">
              <a:avLst/>
            </a:prstGeom>
          </p:spPr>
          <p:style>
            <a:lnRef idx="0">
              <a:scrgbClr r="0" g="0" b="0"/>
            </a:lnRef>
            <a:fillRef idx="0">
              <a:scrgbClr r="0" g="0" b="0"/>
            </a:fillRef>
            <a:effectRef idx="0">
              <a:scrgbClr r="0" g="0" b="0"/>
            </a:effectRef>
            <a:fontRef idx="minor">
              <a:schemeClr val="lt1"/>
            </a:fontRef>
          </p:style>
          <p:txBody>
            <a:bodyPr tIns="91440" bIns="91440" spcCol="1270" anchor="ctr"/>
            <a:lstStyle/>
            <a:p>
              <a:pPr algn="ctr" defTabSz="1066800" eaLnBrk="0" hangingPunct="0">
                <a:lnSpc>
                  <a:spcPct val="90000"/>
                </a:lnSpc>
                <a:spcAft>
                  <a:spcPct val="35000"/>
                </a:spcAft>
                <a:defRPr/>
              </a:pPr>
              <a:r>
                <a:rPr lang="zh-CN" altLang="en-US" sz="2800" b="1" dirty="0">
                  <a:latin typeface="微软雅黑" panose="020B0503020204020204" pitchFamily="34" charset="-122"/>
                  <a:ea typeface="微软雅黑" panose="020B0503020204020204" pitchFamily="34" charset="-122"/>
                </a:rPr>
                <a:t>学习时间单元化</a:t>
              </a:r>
              <a:endParaRPr lang="zh-CN" altLang="en-US" sz="2800" b="1" dirty="0">
                <a:latin typeface="微软雅黑" panose="020B0503020204020204" pitchFamily="34" charset="-122"/>
                <a:ea typeface="微软雅黑" panose="020B0503020204020204" pitchFamily="34" charset="-122"/>
              </a:endParaRPr>
            </a:p>
          </p:txBody>
        </p:sp>
      </p:grpSp>
      <p:grpSp>
        <p:nvGrpSpPr>
          <p:cNvPr id="36869" name="组合 13"/>
          <p:cNvGrpSpPr/>
          <p:nvPr/>
        </p:nvGrpSpPr>
        <p:grpSpPr bwMode="auto">
          <a:xfrm>
            <a:off x="5797550" y="4657725"/>
            <a:ext cx="5827713" cy="1244600"/>
            <a:chOff x="3381502" y="1931730"/>
            <a:chExt cx="1633394" cy="1117854"/>
          </a:xfrm>
        </p:grpSpPr>
        <p:sp>
          <p:nvSpPr>
            <p:cNvPr id="15" name="圆角矩形 14"/>
            <p:cNvSpPr/>
            <p:nvPr/>
          </p:nvSpPr>
          <p:spPr>
            <a:xfrm>
              <a:off x="3381502" y="1931730"/>
              <a:ext cx="1633394" cy="1117854"/>
            </a:xfrm>
            <a:prstGeom prst="roundRect">
              <a:avLst>
                <a:gd name="adj" fmla="val 10000"/>
              </a:avLst>
            </a:prstGeom>
            <a:solidFill>
              <a:srgbClr val="00B050"/>
            </a:solidFill>
          </p:spPr>
          <p:style>
            <a:lnRef idx="3">
              <a:schemeClr val="lt1">
                <a:hueOff val="0"/>
                <a:satOff val="0"/>
                <a:lumOff val="0"/>
                <a:alphaOff val="0"/>
              </a:schemeClr>
            </a:lnRef>
            <a:fillRef idx="1">
              <a:schemeClr val="accent1">
                <a:shade val="80000"/>
                <a:hueOff val="102082"/>
                <a:satOff val="-1462"/>
                <a:lumOff val="8538"/>
                <a:alphaOff val="0"/>
              </a:schemeClr>
            </a:fillRef>
            <a:effectRef idx="1">
              <a:schemeClr val="accent1">
                <a:shade val="80000"/>
                <a:hueOff val="102082"/>
                <a:satOff val="-1462"/>
                <a:lumOff val="8538"/>
                <a:alphaOff val="0"/>
              </a:schemeClr>
            </a:effectRef>
            <a:fontRef idx="minor">
              <a:schemeClr val="lt1"/>
            </a:fontRef>
          </p:style>
        </p:sp>
        <p:sp>
          <p:nvSpPr>
            <p:cNvPr id="16" name="圆角矩形 8"/>
            <p:cNvSpPr/>
            <p:nvPr/>
          </p:nvSpPr>
          <p:spPr>
            <a:xfrm>
              <a:off x="3381502" y="1997318"/>
              <a:ext cx="1568432" cy="1052266"/>
            </a:xfrm>
            <a:prstGeom prst="rect">
              <a:avLst/>
            </a:prstGeom>
          </p:spPr>
          <p:style>
            <a:lnRef idx="0">
              <a:scrgbClr r="0" g="0" b="0"/>
            </a:lnRef>
            <a:fillRef idx="0">
              <a:scrgbClr r="0" g="0" b="0"/>
            </a:fillRef>
            <a:effectRef idx="0">
              <a:scrgbClr r="0" g="0" b="0"/>
            </a:effectRef>
            <a:fontRef idx="minor">
              <a:schemeClr val="lt1"/>
            </a:fontRef>
          </p:style>
          <p:txBody>
            <a:bodyPr tIns="91440" bIns="91440" spcCol="1270" anchor="ctr"/>
            <a:lstStyle/>
            <a:p>
              <a:pPr algn="ctr" defTabSz="1066800" eaLnBrk="0" hangingPunct="0">
                <a:lnSpc>
                  <a:spcPct val="90000"/>
                </a:lnSpc>
                <a:spcAft>
                  <a:spcPct val="35000"/>
                </a:spcAft>
                <a:defRPr/>
              </a:pPr>
              <a:r>
                <a:rPr lang="zh-CN" altLang="en-US" sz="2800" b="1" dirty="0">
                  <a:latin typeface="微软雅黑" panose="020B0503020204020204" pitchFamily="34" charset="-122"/>
                  <a:ea typeface="微软雅黑" panose="020B0503020204020204" pitchFamily="34" charset="-122"/>
                </a:rPr>
                <a:t>在单位时间里集中精神，</a:t>
              </a:r>
              <a:endParaRPr lang="en-US" altLang="zh-CN" sz="2800" b="1" dirty="0">
                <a:latin typeface="微软雅黑" panose="020B0503020204020204" pitchFamily="34" charset="-122"/>
                <a:ea typeface="微软雅黑" panose="020B0503020204020204" pitchFamily="34" charset="-122"/>
              </a:endParaRPr>
            </a:p>
            <a:p>
              <a:pPr algn="ctr" defTabSz="1066800" eaLnBrk="0" hangingPunct="0">
                <a:lnSpc>
                  <a:spcPct val="90000"/>
                </a:lnSpc>
                <a:spcAft>
                  <a:spcPct val="35000"/>
                </a:spcAft>
                <a:defRPr/>
              </a:pPr>
              <a:r>
                <a:rPr lang="zh-CN" altLang="en-US" sz="2800" b="1" dirty="0">
                  <a:latin typeface="微软雅黑" panose="020B0503020204020204" pitchFamily="34" charset="-122"/>
                  <a:ea typeface="微软雅黑" panose="020B0503020204020204" pitchFamily="34" charset="-122"/>
                </a:rPr>
                <a:t>解决相对稳定的问题</a:t>
              </a:r>
              <a:endParaRPr lang="zh-CN" altLang="en-US" sz="2800" b="1" dirty="0">
                <a:latin typeface="微软雅黑" panose="020B0503020204020204" pitchFamily="34" charset="-122"/>
                <a:ea typeface="微软雅黑" panose="020B0503020204020204" pitchFamily="34" charset="-122"/>
              </a:endParaRPr>
            </a:p>
          </p:txBody>
        </p:sp>
      </p:grpSp>
      <p:pic>
        <p:nvPicPr>
          <p:cNvPr id="36870" name="Picture 2" descr="http://sc.chinaz.com/Files/pic/pic6/pic246.jpg"/>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7325" y="2565400"/>
            <a:ext cx="38306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矩形 3"/>
          <p:cNvSpPr>
            <a:spLocks noChangeArrowheads="1"/>
          </p:cNvSpPr>
          <p:nvPr/>
        </p:nvSpPr>
        <p:spPr bwMode="auto">
          <a:xfrm>
            <a:off x="501650" y="728663"/>
            <a:ext cx="121920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90000"/>
              </a:lnSpc>
            </a:pPr>
            <a:r>
              <a:rPr lang="en-US" altLang="zh-CN" sz="3200" b="1">
                <a:latin typeface="华文细黑" panose="02010600040101010101" pitchFamily="2" charset="-122"/>
                <a:ea typeface="华文细黑" panose="02010600040101010101" pitchFamily="2" charset="-122"/>
              </a:rPr>
              <a:t>3.</a:t>
            </a:r>
            <a:r>
              <a:rPr lang="zh-CN" altLang="en-US" sz="3200" b="1">
                <a:latin typeface="华文细黑" panose="02010600040101010101" pitchFamily="2" charset="-122"/>
                <a:ea typeface="华文细黑" panose="02010600040101010101" pitchFamily="2" charset="-122"/>
              </a:rPr>
              <a:t>落实以学生发展为中心的课程观</a:t>
            </a:r>
            <a:endParaRPr lang="en-US" altLang="zh-CN" sz="2400" b="1">
              <a:latin typeface="华文细黑" panose="02010600040101010101" pitchFamily="2" charset="-122"/>
              <a:ea typeface="华文细黑" panose="02010600040101010101" pitchFamily="2" charset="-122"/>
            </a:endParaRP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bwMode="auto">
          <a:xfrm>
            <a:off x="677863" y="3200400"/>
            <a:ext cx="2878137" cy="1219200"/>
          </a:xfrm>
          <a:prstGeom prst="round2Diag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fontAlgn="t">
              <a:lnSpc>
                <a:spcPct val="90000"/>
              </a:lnSpc>
              <a:spcBef>
                <a:spcPct val="20000"/>
              </a:spcBef>
              <a:buFont typeface="Wingdings" panose="05000000000000000000" pitchFamily="2" charset="2"/>
              <a:buChar char="l"/>
              <a:defRPr/>
            </a:pPr>
            <a:endParaRPr lang="zh-CN" altLang="en-US"/>
          </a:p>
        </p:txBody>
      </p:sp>
      <p:grpSp>
        <p:nvGrpSpPr>
          <p:cNvPr id="39941" name="组合 10"/>
          <p:cNvGrpSpPr/>
          <p:nvPr/>
        </p:nvGrpSpPr>
        <p:grpSpPr bwMode="auto">
          <a:xfrm>
            <a:off x="1270669" y="1997075"/>
            <a:ext cx="2560638" cy="1082648"/>
            <a:chOff x="3735" y="1762807"/>
            <a:chExt cx="1633394" cy="1117854"/>
          </a:xfrm>
          <a:solidFill>
            <a:srgbClr val="0070C0"/>
          </a:solidFill>
        </p:grpSpPr>
        <p:sp>
          <p:nvSpPr>
            <p:cNvPr id="18" name="圆角矩形 17"/>
            <p:cNvSpPr/>
            <p:nvPr/>
          </p:nvSpPr>
          <p:spPr>
            <a:xfrm>
              <a:off x="3735" y="1762807"/>
              <a:ext cx="1633394" cy="1117854"/>
            </a:xfrm>
            <a:prstGeom prst="roundRect">
              <a:avLst>
                <a:gd name="adj" fmla="val 10000"/>
              </a:avLst>
            </a:prstGeom>
            <a:grpFill/>
          </p:spPr>
          <p:style>
            <a:lnRef idx="3">
              <a:schemeClr val="lt1">
                <a:hueOff val="0"/>
                <a:satOff val="0"/>
                <a:lumOff val="0"/>
                <a:alphaOff val="0"/>
              </a:schemeClr>
            </a:lnRef>
            <a:fillRef idx="1">
              <a:schemeClr val="accent1">
                <a:shade val="80000"/>
                <a:hueOff val="0"/>
                <a:satOff val="0"/>
                <a:lumOff val="0"/>
                <a:alphaOff val="0"/>
              </a:schemeClr>
            </a:fillRef>
            <a:effectRef idx="1">
              <a:schemeClr val="accent1">
                <a:shade val="80000"/>
                <a:hueOff val="0"/>
                <a:satOff val="0"/>
                <a:lumOff val="0"/>
                <a:alphaOff val="0"/>
              </a:schemeClr>
            </a:effectRef>
            <a:fontRef idx="minor">
              <a:schemeClr val="lt1"/>
            </a:fontRef>
          </p:style>
        </p:sp>
        <p:sp>
          <p:nvSpPr>
            <p:cNvPr id="19" name="圆角矩形 4"/>
            <p:cNvSpPr/>
            <p:nvPr/>
          </p:nvSpPr>
          <p:spPr>
            <a:xfrm>
              <a:off x="36140" y="1795062"/>
              <a:ext cx="1568585" cy="1053343"/>
            </a:xfrm>
            <a:prstGeom prst="rect">
              <a:avLst/>
            </a:prstGeom>
            <a:grpFill/>
          </p:spPr>
          <p:style>
            <a:lnRef idx="0">
              <a:scrgbClr r="0" g="0" b="0"/>
            </a:lnRef>
            <a:fillRef idx="0">
              <a:scrgbClr r="0" g="0" b="0"/>
            </a:fillRef>
            <a:effectRef idx="0">
              <a:scrgbClr r="0" g="0" b="0"/>
            </a:effectRef>
            <a:fontRef idx="minor">
              <a:schemeClr val="lt1"/>
            </a:fontRef>
          </p:style>
          <p:txBody>
            <a:bodyPr tIns="91440" bIns="91440" spcCol="1270" anchor="ctr"/>
            <a:lstStyle/>
            <a:p>
              <a:pPr algn="ctr" defTabSz="1066800" eaLnBrk="0" hangingPunct="0">
                <a:lnSpc>
                  <a:spcPct val="90000"/>
                </a:lnSpc>
                <a:spcAft>
                  <a:spcPct val="35000"/>
                </a:spcAft>
                <a:defRPr/>
              </a:pPr>
              <a:r>
                <a:rPr lang="zh-CN" altLang="en-US" sz="2800" b="1" dirty="0">
                  <a:latin typeface="微软雅黑" panose="020B0503020204020204" pitchFamily="34" charset="-122"/>
                  <a:ea typeface="微软雅黑" panose="020B0503020204020204" pitchFamily="34" charset="-122"/>
                </a:rPr>
                <a:t>叙事史</a:t>
              </a:r>
              <a:endParaRPr lang="zh-CN" altLang="en-US" sz="2800" b="1" dirty="0">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4013870" y="2413578"/>
            <a:ext cx="1320800" cy="405081"/>
            <a:chOff x="1800469" y="2119194"/>
            <a:chExt cx="346279" cy="405081"/>
          </a:xfrm>
          <a:solidFill>
            <a:srgbClr val="FFC000"/>
          </a:solidFill>
        </p:grpSpPr>
        <p:sp>
          <p:nvSpPr>
            <p:cNvPr id="16" name="右箭头 15"/>
            <p:cNvSpPr/>
            <p:nvPr/>
          </p:nvSpPr>
          <p:spPr>
            <a:xfrm>
              <a:off x="1800469" y="2119194"/>
              <a:ext cx="346279" cy="405081"/>
            </a:xfrm>
            <a:prstGeom prst="rightArrow">
              <a:avLst>
                <a:gd name="adj1" fmla="val 60000"/>
                <a:gd name="adj2" fmla="val 50000"/>
              </a:avLst>
            </a:prstGeom>
            <a:grpFill/>
          </p:spPr>
          <p:style>
            <a:lnRef idx="0">
              <a:schemeClr val="accent1">
                <a:shade val="90000"/>
                <a:hueOff val="0"/>
                <a:satOff val="0"/>
                <a:lumOff val="0"/>
                <a:alphaOff val="0"/>
              </a:schemeClr>
            </a:lnRef>
            <a:fillRef idx="1">
              <a:schemeClr val="accent1">
                <a:shade val="90000"/>
                <a:hueOff val="0"/>
                <a:satOff val="0"/>
                <a:lumOff val="0"/>
                <a:alphaOff val="0"/>
              </a:schemeClr>
            </a:fillRef>
            <a:effectRef idx="1">
              <a:schemeClr val="accent1">
                <a:shade val="90000"/>
                <a:hueOff val="0"/>
                <a:satOff val="0"/>
                <a:lumOff val="0"/>
                <a:alphaOff val="0"/>
              </a:schemeClr>
            </a:effectRef>
            <a:fontRef idx="minor">
              <a:schemeClr val="lt1"/>
            </a:fontRef>
          </p:style>
        </p:sp>
        <p:sp>
          <p:nvSpPr>
            <p:cNvPr id="17" name="右箭头 6"/>
            <p:cNvSpPr/>
            <p:nvPr/>
          </p:nvSpPr>
          <p:spPr>
            <a:xfrm>
              <a:off x="1800469" y="2200210"/>
              <a:ext cx="242395" cy="243049"/>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55650" eaLnBrk="0" hangingPunct="0">
                <a:lnSpc>
                  <a:spcPct val="90000"/>
                </a:lnSpc>
                <a:spcAft>
                  <a:spcPct val="35000"/>
                </a:spcAft>
                <a:defRPr/>
              </a:pPr>
              <a:endParaRPr lang="zh-CN" altLang="en-US" sz="1700"/>
            </a:p>
          </p:txBody>
        </p:sp>
      </p:grpSp>
      <p:grpSp>
        <p:nvGrpSpPr>
          <p:cNvPr id="39943" name="组合 12"/>
          <p:cNvGrpSpPr/>
          <p:nvPr/>
        </p:nvGrpSpPr>
        <p:grpSpPr bwMode="auto">
          <a:xfrm>
            <a:off x="5493419" y="1997075"/>
            <a:ext cx="2781301" cy="1082649"/>
            <a:chOff x="2882738" y="1762807"/>
            <a:chExt cx="1633394" cy="1117854"/>
          </a:xfrm>
          <a:solidFill>
            <a:srgbClr val="0070C0"/>
          </a:solidFill>
        </p:grpSpPr>
        <p:sp>
          <p:nvSpPr>
            <p:cNvPr id="14" name="圆角矩形 13"/>
            <p:cNvSpPr/>
            <p:nvPr/>
          </p:nvSpPr>
          <p:spPr>
            <a:xfrm>
              <a:off x="2882738" y="1762807"/>
              <a:ext cx="1633394" cy="1117854"/>
            </a:xfrm>
            <a:prstGeom prst="roundRect">
              <a:avLst>
                <a:gd name="adj" fmla="val 10000"/>
              </a:avLst>
            </a:prstGeom>
            <a:grpFill/>
          </p:spPr>
          <p:style>
            <a:lnRef idx="3">
              <a:schemeClr val="lt1">
                <a:hueOff val="0"/>
                <a:satOff val="0"/>
                <a:lumOff val="0"/>
                <a:alphaOff val="0"/>
              </a:schemeClr>
            </a:lnRef>
            <a:fillRef idx="1">
              <a:schemeClr val="accent1">
                <a:shade val="80000"/>
                <a:hueOff val="102082"/>
                <a:satOff val="-1462"/>
                <a:lumOff val="8538"/>
                <a:alphaOff val="0"/>
              </a:schemeClr>
            </a:fillRef>
            <a:effectRef idx="1">
              <a:schemeClr val="accent1">
                <a:shade val="80000"/>
                <a:hueOff val="102082"/>
                <a:satOff val="-1462"/>
                <a:lumOff val="8538"/>
                <a:alphaOff val="0"/>
              </a:schemeClr>
            </a:effectRef>
            <a:fontRef idx="minor">
              <a:schemeClr val="lt1"/>
            </a:fontRef>
          </p:style>
        </p:sp>
        <p:sp>
          <p:nvSpPr>
            <p:cNvPr id="15" name="圆角矩形 8"/>
            <p:cNvSpPr/>
            <p:nvPr/>
          </p:nvSpPr>
          <p:spPr>
            <a:xfrm>
              <a:off x="2915047" y="1795110"/>
              <a:ext cx="1568776" cy="1053249"/>
            </a:xfrm>
            <a:prstGeom prst="rect">
              <a:avLst/>
            </a:prstGeom>
            <a:grpFill/>
          </p:spPr>
          <p:style>
            <a:lnRef idx="0">
              <a:scrgbClr r="0" g="0" b="0"/>
            </a:lnRef>
            <a:fillRef idx="0">
              <a:scrgbClr r="0" g="0" b="0"/>
            </a:fillRef>
            <a:effectRef idx="0">
              <a:scrgbClr r="0" g="0" b="0"/>
            </a:effectRef>
            <a:fontRef idx="minor">
              <a:schemeClr val="lt1"/>
            </a:fontRef>
          </p:style>
          <p:txBody>
            <a:bodyPr tIns="91440" bIns="91440" spcCol="1270" anchor="ctr"/>
            <a:lstStyle/>
            <a:p>
              <a:pPr algn="ctr" defTabSz="1066800" eaLnBrk="0" hangingPunct="0">
                <a:lnSpc>
                  <a:spcPct val="90000"/>
                </a:lnSpc>
                <a:spcAft>
                  <a:spcPct val="35000"/>
                </a:spcAft>
                <a:defRPr/>
              </a:pPr>
              <a:r>
                <a:rPr lang="zh-CN" altLang="en-US" sz="2800" b="1" dirty="0">
                  <a:latin typeface="微软雅黑" panose="020B0503020204020204" pitchFamily="34" charset="-122"/>
                  <a:ea typeface="微软雅黑" panose="020B0503020204020204" pitchFamily="34" charset="-122"/>
                </a:rPr>
                <a:t>问题史</a:t>
              </a:r>
              <a:endParaRPr lang="zh-CN" altLang="en-US" sz="2800" b="1" dirty="0">
                <a:latin typeface="微软雅黑" panose="020B0503020204020204" pitchFamily="34" charset="-122"/>
                <a:ea typeface="微软雅黑" panose="020B0503020204020204" pitchFamily="34" charset="-122"/>
              </a:endParaRPr>
            </a:p>
          </p:txBody>
        </p:sp>
      </p:grpSp>
      <p:sp>
        <p:nvSpPr>
          <p:cNvPr id="37894" name="矩形 3"/>
          <p:cNvSpPr>
            <a:spLocks noChangeArrowheads="1"/>
          </p:cNvSpPr>
          <p:nvPr/>
        </p:nvSpPr>
        <p:spPr bwMode="auto">
          <a:xfrm>
            <a:off x="501650" y="728663"/>
            <a:ext cx="121920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90000"/>
              </a:lnSpc>
            </a:pPr>
            <a:r>
              <a:rPr lang="en-US" altLang="zh-CN" sz="3200" b="1">
                <a:latin typeface="华文细黑" panose="02010600040101010101" pitchFamily="2" charset="-122"/>
                <a:ea typeface="华文细黑" panose="02010600040101010101" pitchFamily="2" charset="-122"/>
              </a:rPr>
              <a:t>3.</a:t>
            </a:r>
            <a:r>
              <a:rPr lang="zh-CN" altLang="en-US" sz="3200" b="1">
                <a:latin typeface="华文细黑" panose="02010600040101010101" pitchFamily="2" charset="-122"/>
                <a:ea typeface="华文细黑" panose="02010600040101010101" pitchFamily="2" charset="-122"/>
              </a:rPr>
              <a:t>落实以学生发展为中心的课程观</a:t>
            </a:r>
            <a:endParaRPr lang="en-US" altLang="zh-CN" sz="2400" b="1">
              <a:latin typeface="华文细黑" panose="02010600040101010101" pitchFamily="2" charset="-122"/>
              <a:ea typeface="华文细黑" panose="02010600040101010101" pitchFamily="2" charset="-122"/>
            </a:endParaRPr>
          </a:p>
        </p:txBody>
      </p:sp>
      <p:pic>
        <p:nvPicPr>
          <p:cNvPr id="37895" name="图片 7"/>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5687"/>
          <a:stretch>
            <a:fillRect/>
          </a:stretch>
        </p:blipFill>
        <p:spPr bwMode="auto">
          <a:xfrm>
            <a:off x="10242550" y="4929188"/>
            <a:ext cx="194945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组合 10"/>
          <p:cNvGrpSpPr/>
          <p:nvPr/>
        </p:nvGrpSpPr>
        <p:grpSpPr bwMode="auto">
          <a:xfrm>
            <a:off x="1219870" y="4242990"/>
            <a:ext cx="2560638" cy="1082648"/>
            <a:chOff x="3735" y="1762807"/>
            <a:chExt cx="1633394" cy="1117854"/>
          </a:xfrm>
          <a:solidFill>
            <a:srgbClr val="002060"/>
          </a:solidFill>
        </p:grpSpPr>
        <p:sp>
          <p:nvSpPr>
            <p:cNvPr id="25" name="圆角矩形 24"/>
            <p:cNvSpPr/>
            <p:nvPr/>
          </p:nvSpPr>
          <p:spPr>
            <a:xfrm>
              <a:off x="3735" y="1762807"/>
              <a:ext cx="1633394" cy="1117854"/>
            </a:xfrm>
            <a:prstGeom prst="roundRect">
              <a:avLst>
                <a:gd name="adj" fmla="val 10000"/>
              </a:avLst>
            </a:prstGeom>
            <a:grpFill/>
          </p:spPr>
          <p:style>
            <a:lnRef idx="3">
              <a:schemeClr val="lt1">
                <a:hueOff val="0"/>
                <a:satOff val="0"/>
                <a:lumOff val="0"/>
                <a:alphaOff val="0"/>
              </a:schemeClr>
            </a:lnRef>
            <a:fillRef idx="1">
              <a:schemeClr val="accent1">
                <a:shade val="80000"/>
                <a:hueOff val="0"/>
                <a:satOff val="0"/>
                <a:lumOff val="0"/>
                <a:alphaOff val="0"/>
              </a:schemeClr>
            </a:fillRef>
            <a:effectRef idx="1">
              <a:schemeClr val="accent1">
                <a:shade val="80000"/>
                <a:hueOff val="0"/>
                <a:satOff val="0"/>
                <a:lumOff val="0"/>
                <a:alphaOff val="0"/>
              </a:schemeClr>
            </a:effectRef>
            <a:fontRef idx="minor">
              <a:schemeClr val="lt1"/>
            </a:fontRef>
          </p:style>
        </p:sp>
        <p:sp>
          <p:nvSpPr>
            <p:cNvPr id="26" name="圆角矩形 4"/>
            <p:cNvSpPr/>
            <p:nvPr/>
          </p:nvSpPr>
          <p:spPr>
            <a:xfrm>
              <a:off x="36140" y="1795062"/>
              <a:ext cx="1568585" cy="1053343"/>
            </a:xfrm>
            <a:prstGeom prst="rect">
              <a:avLst/>
            </a:prstGeom>
            <a:grpFill/>
            <a:ln>
              <a:solidFill>
                <a:srgbClr val="0E00C0"/>
              </a:solidFill>
            </a:ln>
          </p:spPr>
          <p:style>
            <a:lnRef idx="0">
              <a:scrgbClr r="0" g="0" b="0"/>
            </a:lnRef>
            <a:fillRef idx="0">
              <a:scrgbClr r="0" g="0" b="0"/>
            </a:fillRef>
            <a:effectRef idx="0">
              <a:scrgbClr r="0" g="0" b="0"/>
            </a:effectRef>
            <a:fontRef idx="minor">
              <a:schemeClr val="lt1"/>
            </a:fontRef>
          </p:style>
          <p:txBody>
            <a:bodyPr tIns="91440" bIns="91440" spcCol="1270" anchor="ctr"/>
            <a:lstStyle/>
            <a:p>
              <a:pPr algn="ctr" defTabSz="1066800" eaLnBrk="0" hangingPunct="0">
                <a:lnSpc>
                  <a:spcPct val="90000"/>
                </a:lnSpc>
                <a:spcAft>
                  <a:spcPct val="35000"/>
                </a:spcAft>
                <a:defRPr/>
              </a:pPr>
              <a:r>
                <a:rPr lang="zh-CN" altLang="en-US" sz="2800" b="1" dirty="0">
                  <a:latin typeface="微软雅黑" panose="020B0503020204020204" pitchFamily="34" charset="-122"/>
                  <a:ea typeface="微软雅黑" panose="020B0503020204020204" pitchFamily="34" charset="-122"/>
                </a:rPr>
                <a:t>线性的</a:t>
              </a:r>
              <a:endParaRPr lang="en-US" altLang="zh-CN" sz="2800" b="1" dirty="0">
                <a:latin typeface="微软雅黑" panose="020B0503020204020204" pitchFamily="34" charset="-122"/>
                <a:ea typeface="微软雅黑" panose="020B0503020204020204" pitchFamily="34" charset="-122"/>
              </a:endParaRPr>
            </a:p>
            <a:p>
              <a:pPr algn="ctr" defTabSz="1066800" eaLnBrk="0" hangingPunct="0">
                <a:lnSpc>
                  <a:spcPct val="90000"/>
                </a:lnSpc>
                <a:spcAft>
                  <a:spcPct val="35000"/>
                </a:spcAft>
                <a:defRPr/>
              </a:pPr>
              <a:r>
                <a:rPr lang="zh-CN" altLang="en-US" sz="2800" b="1" dirty="0">
                  <a:latin typeface="微软雅黑" panose="020B0503020204020204" pitchFamily="34" charset="-122"/>
                  <a:ea typeface="微软雅黑" panose="020B0503020204020204" pitchFamily="34" charset="-122"/>
                </a:rPr>
                <a:t>历史学习</a:t>
              </a:r>
              <a:endParaRPr lang="en-US" altLang="zh-CN" sz="2800" b="1" dirty="0">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4013870" y="4631440"/>
            <a:ext cx="1320800" cy="405081"/>
            <a:chOff x="1800469" y="2119194"/>
            <a:chExt cx="346279" cy="405081"/>
          </a:xfrm>
          <a:solidFill>
            <a:srgbClr val="FFC000"/>
          </a:solidFill>
        </p:grpSpPr>
        <p:sp>
          <p:nvSpPr>
            <p:cNvPr id="28" name="右箭头 27"/>
            <p:cNvSpPr/>
            <p:nvPr/>
          </p:nvSpPr>
          <p:spPr>
            <a:xfrm>
              <a:off x="1800469" y="2119194"/>
              <a:ext cx="346279" cy="405081"/>
            </a:xfrm>
            <a:prstGeom prst="rightArrow">
              <a:avLst>
                <a:gd name="adj1" fmla="val 60000"/>
                <a:gd name="adj2" fmla="val 50000"/>
              </a:avLst>
            </a:prstGeom>
            <a:grpFill/>
          </p:spPr>
          <p:style>
            <a:lnRef idx="0">
              <a:schemeClr val="accent1">
                <a:shade val="90000"/>
                <a:hueOff val="0"/>
                <a:satOff val="0"/>
                <a:lumOff val="0"/>
                <a:alphaOff val="0"/>
              </a:schemeClr>
            </a:lnRef>
            <a:fillRef idx="1">
              <a:schemeClr val="accent1">
                <a:shade val="90000"/>
                <a:hueOff val="0"/>
                <a:satOff val="0"/>
                <a:lumOff val="0"/>
                <a:alphaOff val="0"/>
              </a:schemeClr>
            </a:fillRef>
            <a:effectRef idx="1">
              <a:schemeClr val="accent1">
                <a:shade val="90000"/>
                <a:hueOff val="0"/>
                <a:satOff val="0"/>
                <a:lumOff val="0"/>
                <a:alphaOff val="0"/>
              </a:schemeClr>
            </a:effectRef>
            <a:fontRef idx="minor">
              <a:schemeClr val="lt1"/>
            </a:fontRef>
          </p:style>
        </p:sp>
        <p:sp>
          <p:nvSpPr>
            <p:cNvPr id="29" name="右箭头 6"/>
            <p:cNvSpPr/>
            <p:nvPr/>
          </p:nvSpPr>
          <p:spPr>
            <a:xfrm>
              <a:off x="1800469" y="2200210"/>
              <a:ext cx="242395" cy="243049"/>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55650" eaLnBrk="0" hangingPunct="0">
                <a:lnSpc>
                  <a:spcPct val="90000"/>
                </a:lnSpc>
                <a:spcAft>
                  <a:spcPct val="35000"/>
                </a:spcAft>
                <a:defRPr/>
              </a:pPr>
              <a:endParaRPr lang="zh-CN" altLang="en-US" sz="1700"/>
            </a:p>
          </p:txBody>
        </p:sp>
      </p:grpSp>
      <p:grpSp>
        <p:nvGrpSpPr>
          <p:cNvPr id="30" name="组合 12"/>
          <p:cNvGrpSpPr/>
          <p:nvPr/>
        </p:nvGrpSpPr>
        <p:grpSpPr bwMode="auto">
          <a:xfrm>
            <a:off x="5548434" y="4211391"/>
            <a:ext cx="2726286" cy="1114247"/>
            <a:chOff x="2882738" y="1730180"/>
            <a:chExt cx="1633394" cy="1150482"/>
          </a:xfrm>
          <a:solidFill>
            <a:srgbClr val="002060"/>
          </a:solidFill>
        </p:grpSpPr>
        <p:sp>
          <p:nvSpPr>
            <p:cNvPr id="31" name="圆角矩形 30"/>
            <p:cNvSpPr/>
            <p:nvPr/>
          </p:nvSpPr>
          <p:spPr>
            <a:xfrm>
              <a:off x="2882738" y="1730180"/>
              <a:ext cx="1633394" cy="1117854"/>
            </a:xfrm>
            <a:prstGeom prst="roundRect">
              <a:avLst>
                <a:gd name="adj" fmla="val 10000"/>
              </a:avLst>
            </a:prstGeom>
            <a:grpFill/>
            <a:ln>
              <a:solidFill>
                <a:srgbClr val="0E00C0"/>
              </a:solidFill>
            </a:ln>
          </p:spPr>
          <p:style>
            <a:lnRef idx="3">
              <a:schemeClr val="lt1">
                <a:hueOff val="0"/>
                <a:satOff val="0"/>
                <a:lumOff val="0"/>
                <a:alphaOff val="0"/>
              </a:schemeClr>
            </a:lnRef>
            <a:fillRef idx="1">
              <a:schemeClr val="accent1">
                <a:shade val="80000"/>
                <a:hueOff val="102082"/>
                <a:satOff val="-1462"/>
                <a:lumOff val="8538"/>
                <a:alphaOff val="0"/>
              </a:schemeClr>
            </a:fillRef>
            <a:effectRef idx="1">
              <a:schemeClr val="accent1">
                <a:shade val="80000"/>
                <a:hueOff val="102082"/>
                <a:satOff val="-1462"/>
                <a:lumOff val="8538"/>
                <a:alphaOff val="0"/>
              </a:schemeClr>
            </a:effectRef>
            <a:fontRef idx="minor">
              <a:schemeClr val="lt1"/>
            </a:fontRef>
          </p:style>
        </p:sp>
        <p:sp>
          <p:nvSpPr>
            <p:cNvPr id="32" name="圆角矩形 8"/>
            <p:cNvSpPr/>
            <p:nvPr/>
          </p:nvSpPr>
          <p:spPr>
            <a:xfrm>
              <a:off x="2911456" y="1827413"/>
              <a:ext cx="1568776" cy="1053249"/>
            </a:xfrm>
            <a:prstGeom prst="rect">
              <a:avLst/>
            </a:prstGeom>
            <a:grpFill/>
            <a:ln>
              <a:noFill/>
            </a:ln>
          </p:spPr>
          <p:style>
            <a:lnRef idx="0">
              <a:scrgbClr r="0" g="0" b="0"/>
            </a:lnRef>
            <a:fillRef idx="0">
              <a:scrgbClr r="0" g="0" b="0"/>
            </a:fillRef>
            <a:effectRef idx="0">
              <a:scrgbClr r="0" g="0" b="0"/>
            </a:effectRef>
            <a:fontRef idx="minor">
              <a:schemeClr val="lt1"/>
            </a:fontRef>
          </p:style>
          <p:txBody>
            <a:bodyPr tIns="91440" bIns="91440" spcCol="1270" anchor="ctr"/>
            <a:lstStyle/>
            <a:p>
              <a:pPr algn="ctr" defTabSz="1066800" eaLnBrk="0" hangingPunct="0">
                <a:lnSpc>
                  <a:spcPct val="90000"/>
                </a:lnSpc>
                <a:spcAft>
                  <a:spcPct val="35000"/>
                </a:spcAft>
                <a:defRPr/>
              </a:pPr>
              <a:r>
                <a:rPr lang="zh-CN" altLang="en-US" sz="2800" b="1" dirty="0">
                  <a:latin typeface="微软雅黑" panose="020B0503020204020204" pitchFamily="34" charset="-122"/>
                  <a:ea typeface="微软雅黑" panose="020B0503020204020204" pitchFamily="34" charset="-122"/>
                </a:rPr>
                <a:t>结构式的</a:t>
              </a:r>
              <a:endParaRPr lang="en-US" altLang="zh-CN" sz="2800" b="1" dirty="0">
                <a:latin typeface="微软雅黑" panose="020B0503020204020204" pitchFamily="34" charset="-122"/>
                <a:ea typeface="微软雅黑" panose="020B0503020204020204" pitchFamily="34" charset="-122"/>
              </a:endParaRPr>
            </a:p>
            <a:p>
              <a:pPr algn="ctr" defTabSz="1066800" eaLnBrk="0" hangingPunct="0">
                <a:lnSpc>
                  <a:spcPct val="90000"/>
                </a:lnSpc>
                <a:spcAft>
                  <a:spcPct val="35000"/>
                </a:spcAft>
                <a:defRPr/>
              </a:pPr>
              <a:r>
                <a:rPr lang="zh-CN" altLang="en-US" sz="2800" b="1" dirty="0">
                  <a:latin typeface="微软雅黑" panose="020B0503020204020204" pitchFamily="34" charset="-122"/>
                  <a:ea typeface="微软雅黑" panose="020B0503020204020204" pitchFamily="34" charset="-122"/>
                </a:rPr>
                <a:t>历史学习</a:t>
              </a:r>
              <a:endParaRPr lang="zh-CN" altLang="en-US" sz="2800" b="1" dirty="0">
                <a:latin typeface="微软雅黑" panose="020B0503020204020204" pitchFamily="34" charset="-122"/>
                <a:ea typeface="微软雅黑" panose="020B0503020204020204" pitchFamily="34" charset="-122"/>
              </a:endParaRPr>
            </a:p>
          </p:txBody>
        </p:sp>
      </p:gr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灯片编号占位符 4"/>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C2A9554E-7FBA-4C8E-BA48-1302580DC571}" type="slidenum">
              <a:rPr lang="zh-CN" altLang="en-US" smtClean="0">
                <a:solidFill>
                  <a:srgbClr val="898989"/>
                </a:solidFill>
              </a:rPr>
            </a:fld>
            <a:endParaRPr lang="zh-CN" altLang="en-US" sz="2400" smtClean="0"/>
          </a:p>
        </p:txBody>
      </p:sp>
      <p:grpSp>
        <p:nvGrpSpPr>
          <p:cNvPr id="39939" name="组合 1"/>
          <p:cNvGrpSpPr/>
          <p:nvPr/>
        </p:nvGrpSpPr>
        <p:grpSpPr bwMode="auto">
          <a:xfrm>
            <a:off x="2222739" y="1352106"/>
            <a:ext cx="5747781" cy="5368734"/>
            <a:chOff x="-1" y="0"/>
            <a:chExt cx="3834415" cy="3836290"/>
          </a:xfrm>
        </p:grpSpPr>
        <p:sp>
          <p:nvSpPr>
            <p:cNvPr id="39941" name="矩形 4"/>
            <p:cNvSpPr>
              <a:spLocks noChangeArrowheads="1"/>
            </p:cNvSpPr>
            <p:nvPr/>
          </p:nvSpPr>
          <p:spPr bwMode="auto">
            <a:xfrm>
              <a:off x="27780" y="0"/>
              <a:ext cx="2668335" cy="1336932"/>
            </a:xfrm>
            <a:custGeom>
              <a:avLst/>
              <a:gdLst>
                <a:gd name="T0" fmla="*/ 1447433 w 2668335"/>
                <a:gd name="T1" fmla="*/ 0 h 1336932"/>
                <a:gd name="T2" fmla="*/ 2325108 w 2668335"/>
                <a:gd name="T3" fmla="*/ 6510 h 1336932"/>
                <a:gd name="T4" fmla="*/ 2485992 w 2668335"/>
                <a:gd name="T5" fmla="*/ 33244 h 1336932"/>
                <a:gd name="T6" fmla="*/ 2668335 w 2668335"/>
                <a:gd name="T7" fmla="*/ 284379 h 1336932"/>
                <a:gd name="T8" fmla="*/ 2668335 w 2668335"/>
                <a:gd name="T9" fmla="*/ 1145193 h 1336932"/>
                <a:gd name="T10" fmla="*/ 259344 w 2668335"/>
                <a:gd name="T11" fmla="*/ 1145193 h 1336932"/>
                <a:gd name="T12" fmla="*/ 0 w 2668335"/>
                <a:gd name="T13" fmla="*/ 1336932 h 1336932"/>
                <a:gd name="T14" fmla="*/ 858315 w 2668335"/>
                <a:gd name="T15" fmla="*/ 144541 h 1336932"/>
                <a:gd name="T16" fmla="*/ 925815 w 2668335"/>
                <a:gd name="T17" fmla="*/ 53822 h 1336932"/>
                <a:gd name="T18" fmla="*/ 1036078 w 2668335"/>
                <a:gd name="T19" fmla="*/ 3518 h 1336932"/>
                <a:gd name="T20" fmla="*/ 1447433 w 2668335"/>
                <a:gd name="T21" fmla="*/ 0 h 13369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68335"/>
                <a:gd name="T34" fmla="*/ 0 h 1336932"/>
                <a:gd name="T35" fmla="*/ 2668335 w 2668335"/>
                <a:gd name="T36" fmla="*/ 1336932 h 13369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68335" h="1336932">
                  <a:moveTo>
                    <a:pt x="1447433" y="0"/>
                  </a:moveTo>
                  <a:lnTo>
                    <a:pt x="2325108" y="6510"/>
                  </a:lnTo>
                  <a:cubicBezTo>
                    <a:pt x="2432281" y="6468"/>
                    <a:pt x="2460835" y="19228"/>
                    <a:pt x="2485992" y="33244"/>
                  </a:cubicBezTo>
                  <a:cubicBezTo>
                    <a:pt x="2577884" y="117841"/>
                    <a:pt x="2668335" y="166815"/>
                    <a:pt x="2668335" y="284379"/>
                  </a:cubicBezTo>
                  <a:lnTo>
                    <a:pt x="2668335" y="1145193"/>
                  </a:lnTo>
                  <a:lnTo>
                    <a:pt x="259344" y="1145193"/>
                  </a:lnTo>
                  <a:cubicBezTo>
                    <a:pt x="137892" y="1145193"/>
                    <a:pt x="89641" y="1241725"/>
                    <a:pt x="0" y="1336932"/>
                  </a:cubicBezTo>
                  <a:lnTo>
                    <a:pt x="858315" y="144541"/>
                  </a:lnTo>
                  <a:lnTo>
                    <a:pt x="925815" y="53822"/>
                  </a:lnTo>
                  <a:cubicBezTo>
                    <a:pt x="956885" y="27470"/>
                    <a:pt x="994266" y="8688"/>
                    <a:pt x="1036078" y="3518"/>
                  </a:cubicBezTo>
                  <a:cubicBezTo>
                    <a:pt x="1114663" y="930"/>
                    <a:pt x="1269702" y="24"/>
                    <a:pt x="1447433" y="0"/>
                  </a:cubicBezTo>
                  <a:close/>
                </a:path>
              </a:pathLst>
            </a:custGeom>
            <a:gradFill rotWithShape="1">
              <a:gsLst>
                <a:gs pos="0">
                  <a:srgbClr val="C98124"/>
                </a:gs>
                <a:gs pos="18999">
                  <a:srgbClr val="C98124"/>
                </a:gs>
                <a:gs pos="26999">
                  <a:srgbClr val="F9B61F"/>
                </a:gs>
                <a:gs pos="46999">
                  <a:srgbClr val="E89918"/>
                </a:gs>
                <a:gs pos="81999">
                  <a:srgbClr val="F9B61F"/>
                </a:gs>
                <a:gs pos="100000">
                  <a:srgbClr val="DCA976"/>
                </a:gs>
              </a:gsLst>
              <a:lin ang="2100000" scaled="1"/>
            </a:gra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42" name="矩形 4"/>
            <p:cNvSpPr>
              <a:spLocks noChangeArrowheads="1"/>
            </p:cNvSpPr>
            <p:nvPr/>
          </p:nvSpPr>
          <p:spPr bwMode="auto">
            <a:xfrm rot="5400000">
              <a:off x="1831780" y="687927"/>
              <a:ext cx="2668335" cy="1336932"/>
            </a:xfrm>
            <a:custGeom>
              <a:avLst/>
              <a:gdLst>
                <a:gd name="T0" fmla="*/ 1447433 w 2668335"/>
                <a:gd name="T1" fmla="*/ 0 h 1336932"/>
                <a:gd name="T2" fmla="*/ 2325108 w 2668335"/>
                <a:gd name="T3" fmla="*/ 6510 h 1336932"/>
                <a:gd name="T4" fmla="*/ 2485992 w 2668335"/>
                <a:gd name="T5" fmla="*/ 33244 h 1336932"/>
                <a:gd name="T6" fmla="*/ 2668335 w 2668335"/>
                <a:gd name="T7" fmla="*/ 284379 h 1336932"/>
                <a:gd name="T8" fmla="*/ 2668335 w 2668335"/>
                <a:gd name="T9" fmla="*/ 1145193 h 1336932"/>
                <a:gd name="T10" fmla="*/ 259344 w 2668335"/>
                <a:gd name="T11" fmla="*/ 1145193 h 1336932"/>
                <a:gd name="T12" fmla="*/ 0 w 2668335"/>
                <a:gd name="T13" fmla="*/ 1336932 h 1336932"/>
                <a:gd name="T14" fmla="*/ 858315 w 2668335"/>
                <a:gd name="T15" fmla="*/ 144541 h 1336932"/>
                <a:gd name="T16" fmla="*/ 925815 w 2668335"/>
                <a:gd name="T17" fmla="*/ 53822 h 1336932"/>
                <a:gd name="T18" fmla="*/ 1036078 w 2668335"/>
                <a:gd name="T19" fmla="*/ 3518 h 1336932"/>
                <a:gd name="T20" fmla="*/ 1447433 w 2668335"/>
                <a:gd name="T21" fmla="*/ 0 h 13369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68335"/>
                <a:gd name="T34" fmla="*/ 0 h 1336932"/>
                <a:gd name="T35" fmla="*/ 2668335 w 2668335"/>
                <a:gd name="T36" fmla="*/ 1336932 h 13369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68335" h="1336932">
                  <a:moveTo>
                    <a:pt x="1447433" y="0"/>
                  </a:moveTo>
                  <a:lnTo>
                    <a:pt x="2325108" y="6510"/>
                  </a:lnTo>
                  <a:cubicBezTo>
                    <a:pt x="2432281" y="6468"/>
                    <a:pt x="2460835" y="19228"/>
                    <a:pt x="2485992" y="33244"/>
                  </a:cubicBezTo>
                  <a:cubicBezTo>
                    <a:pt x="2577884" y="117841"/>
                    <a:pt x="2668335" y="166815"/>
                    <a:pt x="2668335" y="284379"/>
                  </a:cubicBezTo>
                  <a:lnTo>
                    <a:pt x="2668335" y="1145193"/>
                  </a:lnTo>
                  <a:lnTo>
                    <a:pt x="259344" y="1145193"/>
                  </a:lnTo>
                  <a:cubicBezTo>
                    <a:pt x="137892" y="1145193"/>
                    <a:pt x="89641" y="1241725"/>
                    <a:pt x="0" y="1336932"/>
                  </a:cubicBezTo>
                  <a:lnTo>
                    <a:pt x="858315" y="144541"/>
                  </a:lnTo>
                  <a:lnTo>
                    <a:pt x="925815" y="53822"/>
                  </a:lnTo>
                  <a:cubicBezTo>
                    <a:pt x="956885" y="27470"/>
                    <a:pt x="994266" y="8688"/>
                    <a:pt x="1036078" y="3518"/>
                  </a:cubicBezTo>
                  <a:cubicBezTo>
                    <a:pt x="1114663" y="930"/>
                    <a:pt x="1269702" y="24"/>
                    <a:pt x="1447433" y="0"/>
                  </a:cubicBezTo>
                  <a:close/>
                </a:path>
              </a:pathLst>
            </a:custGeom>
            <a:gradFill rotWithShape="1">
              <a:gsLst>
                <a:gs pos="0">
                  <a:srgbClr val="14A0C8"/>
                </a:gs>
                <a:gs pos="23999">
                  <a:srgbClr val="14A0C8"/>
                </a:gs>
                <a:gs pos="29999">
                  <a:srgbClr val="278199"/>
                </a:gs>
                <a:gs pos="46999">
                  <a:srgbClr val="50B7D0"/>
                </a:gs>
                <a:gs pos="81999">
                  <a:srgbClr val="63BED2"/>
                </a:gs>
                <a:gs pos="100000">
                  <a:srgbClr val="87CDDD"/>
                </a:gs>
              </a:gsLst>
              <a:lin ang="2400000" scaled="1"/>
            </a:gra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43" name="矩形 4"/>
            <p:cNvSpPr>
              <a:spLocks noChangeArrowheads="1"/>
            </p:cNvSpPr>
            <p:nvPr/>
          </p:nvSpPr>
          <p:spPr bwMode="auto">
            <a:xfrm flipH="1" flipV="1">
              <a:off x="1138299" y="2499358"/>
              <a:ext cx="2668335" cy="1336932"/>
            </a:xfrm>
            <a:custGeom>
              <a:avLst/>
              <a:gdLst>
                <a:gd name="T0" fmla="*/ 1447433 w 2668335"/>
                <a:gd name="T1" fmla="*/ 0 h 1336932"/>
                <a:gd name="T2" fmla="*/ 2325108 w 2668335"/>
                <a:gd name="T3" fmla="*/ 6510 h 1336932"/>
                <a:gd name="T4" fmla="*/ 2485992 w 2668335"/>
                <a:gd name="T5" fmla="*/ 33244 h 1336932"/>
                <a:gd name="T6" fmla="*/ 2668335 w 2668335"/>
                <a:gd name="T7" fmla="*/ 284379 h 1336932"/>
                <a:gd name="T8" fmla="*/ 2668335 w 2668335"/>
                <a:gd name="T9" fmla="*/ 1145193 h 1336932"/>
                <a:gd name="T10" fmla="*/ 259344 w 2668335"/>
                <a:gd name="T11" fmla="*/ 1145193 h 1336932"/>
                <a:gd name="T12" fmla="*/ 0 w 2668335"/>
                <a:gd name="T13" fmla="*/ 1336932 h 1336932"/>
                <a:gd name="T14" fmla="*/ 858315 w 2668335"/>
                <a:gd name="T15" fmla="*/ 144541 h 1336932"/>
                <a:gd name="T16" fmla="*/ 925815 w 2668335"/>
                <a:gd name="T17" fmla="*/ 53822 h 1336932"/>
                <a:gd name="T18" fmla="*/ 1036078 w 2668335"/>
                <a:gd name="T19" fmla="*/ 3518 h 1336932"/>
                <a:gd name="T20" fmla="*/ 1447433 w 2668335"/>
                <a:gd name="T21" fmla="*/ 0 h 13369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68335"/>
                <a:gd name="T34" fmla="*/ 0 h 1336932"/>
                <a:gd name="T35" fmla="*/ 2668335 w 2668335"/>
                <a:gd name="T36" fmla="*/ 1336932 h 13369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68335" h="1336932">
                  <a:moveTo>
                    <a:pt x="1447433" y="0"/>
                  </a:moveTo>
                  <a:lnTo>
                    <a:pt x="2325108" y="6510"/>
                  </a:lnTo>
                  <a:cubicBezTo>
                    <a:pt x="2432281" y="6468"/>
                    <a:pt x="2460835" y="19228"/>
                    <a:pt x="2485992" y="33244"/>
                  </a:cubicBezTo>
                  <a:cubicBezTo>
                    <a:pt x="2577884" y="117841"/>
                    <a:pt x="2668335" y="166815"/>
                    <a:pt x="2668335" y="284379"/>
                  </a:cubicBezTo>
                  <a:lnTo>
                    <a:pt x="2668335" y="1145193"/>
                  </a:lnTo>
                  <a:lnTo>
                    <a:pt x="259344" y="1145193"/>
                  </a:lnTo>
                  <a:cubicBezTo>
                    <a:pt x="137892" y="1145193"/>
                    <a:pt x="89641" y="1241725"/>
                    <a:pt x="0" y="1336932"/>
                  </a:cubicBezTo>
                  <a:lnTo>
                    <a:pt x="858315" y="144541"/>
                  </a:lnTo>
                  <a:lnTo>
                    <a:pt x="925815" y="53822"/>
                  </a:lnTo>
                  <a:cubicBezTo>
                    <a:pt x="956885" y="27470"/>
                    <a:pt x="994266" y="8688"/>
                    <a:pt x="1036078" y="3518"/>
                  </a:cubicBezTo>
                  <a:cubicBezTo>
                    <a:pt x="1114663" y="930"/>
                    <a:pt x="1269702" y="24"/>
                    <a:pt x="1447433" y="0"/>
                  </a:cubicBezTo>
                  <a:close/>
                </a:path>
              </a:pathLst>
            </a:custGeom>
            <a:gradFill rotWithShape="1">
              <a:gsLst>
                <a:gs pos="0">
                  <a:srgbClr val="C38E23"/>
                </a:gs>
                <a:gs pos="23749">
                  <a:srgbClr val="C38E23"/>
                </a:gs>
                <a:gs pos="29999">
                  <a:srgbClr val="937019"/>
                </a:gs>
                <a:gs pos="46999">
                  <a:srgbClr val="E2BA26"/>
                </a:gs>
                <a:gs pos="81999">
                  <a:srgbClr val="E1C251"/>
                </a:gs>
                <a:gs pos="100000">
                  <a:srgbClr val="C4B47C"/>
                </a:gs>
              </a:gsLst>
              <a:lin ang="2400000" scaled="1"/>
            </a:gra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44" name="矩形 4"/>
            <p:cNvSpPr>
              <a:spLocks noChangeArrowheads="1"/>
            </p:cNvSpPr>
            <p:nvPr/>
          </p:nvSpPr>
          <p:spPr bwMode="auto">
            <a:xfrm rot="5400000" flipH="1" flipV="1">
              <a:off x="-665703" y="1811431"/>
              <a:ext cx="2668335" cy="1336932"/>
            </a:xfrm>
            <a:custGeom>
              <a:avLst/>
              <a:gdLst>
                <a:gd name="T0" fmla="*/ 1447433 w 2668335"/>
                <a:gd name="T1" fmla="*/ 0 h 1336932"/>
                <a:gd name="T2" fmla="*/ 2325108 w 2668335"/>
                <a:gd name="T3" fmla="*/ 6510 h 1336932"/>
                <a:gd name="T4" fmla="*/ 2485992 w 2668335"/>
                <a:gd name="T5" fmla="*/ 33244 h 1336932"/>
                <a:gd name="T6" fmla="*/ 2668335 w 2668335"/>
                <a:gd name="T7" fmla="*/ 284379 h 1336932"/>
                <a:gd name="T8" fmla="*/ 2668335 w 2668335"/>
                <a:gd name="T9" fmla="*/ 1145193 h 1336932"/>
                <a:gd name="T10" fmla="*/ 259344 w 2668335"/>
                <a:gd name="T11" fmla="*/ 1145193 h 1336932"/>
                <a:gd name="T12" fmla="*/ 0 w 2668335"/>
                <a:gd name="T13" fmla="*/ 1336932 h 1336932"/>
                <a:gd name="T14" fmla="*/ 858315 w 2668335"/>
                <a:gd name="T15" fmla="*/ 144541 h 1336932"/>
                <a:gd name="T16" fmla="*/ 925815 w 2668335"/>
                <a:gd name="T17" fmla="*/ 53822 h 1336932"/>
                <a:gd name="T18" fmla="*/ 1036078 w 2668335"/>
                <a:gd name="T19" fmla="*/ 3518 h 1336932"/>
                <a:gd name="T20" fmla="*/ 1447433 w 2668335"/>
                <a:gd name="T21" fmla="*/ 0 h 13369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68335"/>
                <a:gd name="T34" fmla="*/ 0 h 1336932"/>
                <a:gd name="T35" fmla="*/ 2668335 w 2668335"/>
                <a:gd name="T36" fmla="*/ 1336932 h 13369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68335" h="1336932">
                  <a:moveTo>
                    <a:pt x="1447433" y="0"/>
                  </a:moveTo>
                  <a:lnTo>
                    <a:pt x="2325108" y="6510"/>
                  </a:lnTo>
                  <a:cubicBezTo>
                    <a:pt x="2432281" y="6468"/>
                    <a:pt x="2460835" y="19228"/>
                    <a:pt x="2485992" y="33244"/>
                  </a:cubicBezTo>
                  <a:cubicBezTo>
                    <a:pt x="2577884" y="117841"/>
                    <a:pt x="2668335" y="166815"/>
                    <a:pt x="2668335" y="284379"/>
                  </a:cubicBezTo>
                  <a:lnTo>
                    <a:pt x="2668335" y="1145193"/>
                  </a:lnTo>
                  <a:lnTo>
                    <a:pt x="259344" y="1145193"/>
                  </a:lnTo>
                  <a:cubicBezTo>
                    <a:pt x="137892" y="1145193"/>
                    <a:pt x="89641" y="1241725"/>
                    <a:pt x="0" y="1336932"/>
                  </a:cubicBezTo>
                  <a:lnTo>
                    <a:pt x="858315" y="144541"/>
                  </a:lnTo>
                  <a:lnTo>
                    <a:pt x="925815" y="53822"/>
                  </a:lnTo>
                  <a:cubicBezTo>
                    <a:pt x="956885" y="27470"/>
                    <a:pt x="994266" y="8688"/>
                    <a:pt x="1036078" y="3518"/>
                  </a:cubicBezTo>
                  <a:cubicBezTo>
                    <a:pt x="1114663" y="930"/>
                    <a:pt x="1269702" y="24"/>
                    <a:pt x="1447433" y="0"/>
                  </a:cubicBezTo>
                  <a:close/>
                </a:path>
              </a:pathLst>
            </a:custGeom>
            <a:gradFill rotWithShape="1">
              <a:gsLst>
                <a:gs pos="0">
                  <a:srgbClr val="C29B94"/>
                </a:gs>
                <a:gs pos="23999">
                  <a:srgbClr val="C29B94"/>
                </a:gs>
                <a:gs pos="29999">
                  <a:srgbClr val="967864"/>
                </a:gs>
                <a:gs pos="42999">
                  <a:srgbClr val="D0BFC2"/>
                </a:gs>
                <a:gs pos="100000">
                  <a:srgbClr val="EDC9C9"/>
                </a:gs>
              </a:gsLst>
              <a:lin ang="2400000" scaled="1"/>
            </a:gra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grpSp>
          <p:nvGrpSpPr>
            <p:cNvPr id="39945" name="组合 4"/>
            <p:cNvGrpSpPr/>
            <p:nvPr/>
          </p:nvGrpSpPr>
          <p:grpSpPr bwMode="auto">
            <a:xfrm>
              <a:off x="669390" y="318319"/>
              <a:ext cx="2026725" cy="633724"/>
              <a:chOff x="0" y="-10332"/>
              <a:chExt cx="2026725" cy="633724"/>
            </a:xfrm>
          </p:grpSpPr>
          <p:sp>
            <p:nvSpPr>
              <p:cNvPr id="39964" name="TextBox 43"/>
              <p:cNvSpPr>
                <a:spLocks noChangeArrowheads="1"/>
              </p:cNvSpPr>
              <p:nvPr/>
            </p:nvSpPr>
            <p:spPr bwMode="auto">
              <a:xfrm>
                <a:off x="364017" y="0"/>
                <a:ext cx="685349"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4800" dirty="0">
                    <a:solidFill>
                      <a:schemeClr val="bg1"/>
                    </a:solidFill>
                    <a:latin typeface="Algerian" panose="04020705040A02060702" pitchFamily="82" charset="0"/>
                    <a:ea typeface="方正姚体" panose="02010601030101010101" pitchFamily="2" charset="-122"/>
                    <a:sym typeface="Meiryo" panose="020B0604030504040204" pitchFamily="34" charset="-128"/>
                  </a:rPr>
                  <a:t>01</a:t>
                </a:r>
                <a:endParaRPr lang="zh-CN" altLang="en-US" sz="4800" dirty="0">
                  <a:solidFill>
                    <a:schemeClr val="bg1"/>
                  </a:solidFill>
                  <a:latin typeface="Algerian" panose="04020705040A02060702" pitchFamily="82" charset="0"/>
                  <a:ea typeface="方正姚体" panose="02010601030101010101" pitchFamily="2" charset="-122"/>
                  <a:sym typeface="Meiryo" panose="020B0604030504040204" pitchFamily="34" charset="-128"/>
                </a:endParaRPr>
              </a:p>
            </p:txBody>
          </p:sp>
          <p:sp>
            <p:nvSpPr>
              <p:cNvPr id="39965" name="等腰三角形 2"/>
              <p:cNvSpPr>
                <a:spLocks noChangeArrowheads="1"/>
              </p:cNvSpPr>
              <p:nvPr/>
            </p:nvSpPr>
            <p:spPr bwMode="auto">
              <a:xfrm rot="-5400000">
                <a:off x="-92460" y="207124"/>
                <a:ext cx="450302" cy="265382"/>
              </a:xfrm>
              <a:custGeom>
                <a:avLst/>
                <a:gdLst>
                  <a:gd name="T0" fmla="*/ 225151 w 1080120"/>
                  <a:gd name="T1" fmla="*/ 0 h 931138"/>
                  <a:gd name="T2" fmla="*/ 450302 w 1080120"/>
                  <a:gd name="T3" fmla="*/ 265382 h 931138"/>
                  <a:gd name="T4" fmla="*/ 337727 w 1080120"/>
                  <a:gd name="T5" fmla="*/ 265382 h 931138"/>
                  <a:gd name="T6" fmla="*/ 225151 w 1080120"/>
                  <a:gd name="T7" fmla="*/ 132691 h 931138"/>
                  <a:gd name="T8" fmla="*/ 112576 w 1080120"/>
                  <a:gd name="T9" fmla="*/ 265382 h 931138"/>
                  <a:gd name="T10" fmla="*/ 0 w 1080120"/>
                  <a:gd name="T11" fmla="*/ 265382 h 931138"/>
                  <a:gd name="T12" fmla="*/ 225151 w 1080120"/>
                  <a:gd name="T13" fmla="*/ 0 h 931138"/>
                  <a:gd name="T14" fmla="*/ 0 60000 65536"/>
                  <a:gd name="T15" fmla="*/ 0 60000 65536"/>
                  <a:gd name="T16" fmla="*/ 0 60000 65536"/>
                  <a:gd name="T17" fmla="*/ 0 60000 65536"/>
                  <a:gd name="T18" fmla="*/ 0 60000 65536"/>
                  <a:gd name="T19" fmla="*/ 0 60000 65536"/>
                  <a:gd name="T20" fmla="*/ 0 60000 65536"/>
                  <a:gd name="T21" fmla="*/ 0 w 1080120"/>
                  <a:gd name="T22" fmla="*/ 0 h 931138"/>
                  <a:gd name="T23" fmla="*/ 1080120 w 1080120"/>
                  <a:gd name="T24" fmla="*/ 931138 h 931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0120" h="931138">
                    <a:moveTo>
                      <a:pt x="540060" y="0"/>
                    </a:moveTo>
                    <a:lnTo>
                      <a:pt x="1080120" y="931138"/>
                    </a:lnTo>
                    <a:lnTo>
                      <a:pt x="810090" y="931138"/>
                    </a:lnTo>
                    <a:lnTo>
                      <a:pt x="540060" y="465569"/>
                    </a:lnTo>
                    <a:lnTo>
                      <a:pt x="270030" y="931138"/>
                    </a:lnTo>
                    <a:lnTo>
                      <a:pt x="0" y="931138"/>
                    </a:lnTo>
                    <a:lnTo>
                      <a:pt x="540060" y="0"/>
                    </a:lnTo>
                    <a:close/>
                  </a:path>
                </a:pathLst>
              </a:custGeom>
              <a:solidFill>
                <a:srgbClr val="543F3B">
                  <a:alpha val="78038"/>
                </a:srgbClr>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66" name="矩形 53"/>
              <p:cNvSpPr>
                <a:spLocks noChangeArrowheads="1"/>
              </p:cNvSpPr>
              <p:nvPr/>
            </p:nvSpPr>
            <p:spPr bwMode="auto">
              <a:xfrm>
                <a:off x="1025705" y="-10332"/>
                <a:ext cx="1001020"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400" dirty="0">
                    <a:solidFill>
                      <a:srgbClr val="0070C0"/>
                    </a:solidFill>
                    <a:latin typeface="汉真广标" panose="02010609000101010101" pitchFamily="49" charset="-122"/>
                    <a:ea typeface="汉真广标" panose="02010609000101010101" pitchFamily="49" charset="-122"/>
                    <a:sym typeface="Batang" panose="02030600000101010101" pitchFamily="18" charset="-127"/>
                  </a:rPr>
                  <a:t>透析三</a:t>
                </a:r>
                <a:endParaRPr lang="en-US" altLang="zh-CN" sz="2400" dirty="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a:p>
                <a:pPr algn="ctr"/>
                <a:r>
                  <a:rPr lang="zh-CN" altLang="en-US" sz="2400" dirty="0">
                    <a:solidFill>
                      <a:srgbClr val="0070C0"/>
                    </a:solidFill>
                    <a:latin typeface="汉真广标" panose="02010609000101010101" pitchFamily="49" charset="-122"/>
                    <a:ea typeface="汉真广标" panose="02010609000101010101" pitchFamily="49" charset="-122"/>
                    <a:sym typeface="Batang" panose="02030600000101010101" pitchFamily="18" charset="-127"/>
                  </a:rPr>
                  <a:t>维目标</a:t>
                </a:r>
                <a:endParaRPr lang="zh-CN" altLang="en-US" sz="2400" dirty="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p:txBody>
          </p:sp>
        </p:grpSp>
        <p:grpSp>
          <p:nvGrpSpPr>
            <p:cNvPr id="39946" name="组合 3"/>
            <p:cNvGrpSpPr/>
            <p:nvPr/>
          </p:nvGrpSpPr>
          <p:grpSpPr bwMode="auto">
            <a:xfrm>
              <a:off x="204232" y="842291"/>
              <a:ext cx="3383219" cy="1003030"/>
              <a:chOff x="-2566697" y="0"/>
              <a:chExt cx="3383219" cy="1003030"/>
            </a:xfrm>
          </p:grpSpPr>
          <p:sp>
            <p:nvSpPr>
              <p:cNvPr id="39961" name="等腰三角形 2"/>
              <p:cNvSpPr>
                <a:spLocks noChangeArrowheads="1"/>
              </p:cNvSpPr>
              <p:nvPr/>
            </p:nvSpPr>
            <p:spPr bwMode="auto">
              <a:xfrm>
                <a:off x="248696" y="0"/>
                <a:ext cx="450302" cy="265382"/>
              </a:xfrm>
              <a:custGeom>
                <a:avLst/>
                <a:gdLst>
                  <a:gd name="T0" fmla="*/ 225151 w 1080120"/>
                  <a:gd name="T1" fmla="*/ 0 h 931138"/>
                  <a:gd name="T2" fmla="*/ 450302 w 1080120"/>
                  <a:gd name="T3" fmla="*/ 265382 h 931138"/>
                  <a:gd name="T4" fmla="*/ 337727 w 1080120"/>
                  <a:gd name="T5" fmla="*/ 265382 h 931138"/>
                  <a:gd name="T6" fmla="*/ 225151 w 1080120"/>
                  <a:gd name="T7" fmla="*/ 132691 h 931138"/>
                  <a:gd name="T8" fmla="*/ 112576 w 1080120"/>
                  <a:gd name="T9" fmla="*/ 265382 h 931138"/>
                  <a:gd name="T10" fmla="*/ 0 w 1080120"/>
                  <a:gd name="T11" fmla="*/ 265382 h 931138"/>
                  <a:gd name="T12" fmla="*/ 225151 w 1080120"/>
                  <a:gd name="T13" fmla="*/ 0 h 931138"/>
                  <a:gd name="T14" fmla="*/ 0 60000 65536"/>
                  <a:gd name="T15" fmla="*/ 0 60000 65536"/>
                  <a:gd name="T16" fmla="*/ 0 60000 65536"/>
                  <a:gd name="T17" fmla="*/ 0 60000 65536"/>
                  <a:gd name="T18" fmla="*/ 0 60000 65536"/>
                  <a:gd name="T19" fmla="*/ 0 60000 65536"/>
                  <a:gd name="T20" fmla="*/ 0 60000 65536"/>
                  <a:gd name="T21" fmla="*/ 0 w 1080120"/>
                  <a:gd name="T22" fmla="*/ 0 h 931138"/>
                  <a:gd name="T23" fmla="*/ 1080120 w 1080120"/>
                  <a:gd name="T24" fmla="*/ 931138 h 931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0120" h="931138">
                    <a:moveTo>
                      <a:pt x="540060" y="0"/>
                    </a:moveTo>
                    <a:lnTo>
                      <a:pt x="1080120" y="931138"/>
                    </a:lnTo>
                    <a:lnTo>
                      <a:pt x="810090" y="931138"/>
                    </a:lnTo>
                    <a:lnTo>
                      <a:pt x="540060" y="465569"/>
                    </a:lnTo>
                    <a:lnTo>
                      <a:pt x="270030" y="931138"/>
                    </a:lnTo>
                    <a:lnTo>
                      <a:pt x="0" y="931138"/>
                    </a:lnTo>
                    <a:lnTo>
                      <a:pt x="540060" y="0"/>
                    </a:lnTo>
                    <a:close/>
                  </a:path>
                </a:pathLst>
              </a:custGeom>
              <a:solidFill>
                <a:srgbClr val="543F3B">
                  <a:alpha val="78038"/>
                </a:srgbClr>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62" name="TextBox 64"/>
              <p:cNvSpPr>
                <a:spLocks noChangeArrowheads="1"/>
              </p:cNvSpPr>
              <p:nvPr/>
            </p:nvSpPr>
            <p:spPr bwMode="auto">
              <a:xfrm>
                <a:off x="131173" y="379638"/>
                <a:ext cx="685349"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4800">
                    <a:solidFill>
                      <a:schemeClr val="bg1"/>
                    </a:solidFill>
                    <a:latin typeface="Algerian" panose="04020705040A02060702" pitchFamily="82" charset="0"/>
                    <a:ea typeface="方正姚体" panose="02010601030101010101" pitchFamily="2" charset="-122"/>
                    <a:sym typeface="Meiryo" panose="020B0604030504040204" pitchFamily="34" charset="-128"/>
                  </a:rPr>
                  <a:t>04</a:t>
                </a:r>
                <a:endParaRPr lang="zh-CN" altLang="en-US" sz="4800">
                  <a:solidFill>
                    <a:schemeClr val="bg1"/>
                  </a:solidFill>
                  <a:latin typeface="Algerian" panose="04020705040A02060702" pitchFamily="82" charset="0"/>
                  <a:ea typeface="方正姚体" panose="02010601030101010101" pitchFamily="2" charset="-122"/>
                  <a:sym typeface="Meiryo" panose="020B0604030504040204" pitchFamily="34" charset="-128"/>
                </a:endParaRPr>
              </a:p>
            </p:txBody>
          </p:sp>
          <p:sp>
            <p:nvSpPr>
              <p:cNvPr id="39963" name="矩形 65"/>
              <p:cNvSpPr>
                <a:spLocks noChangeArrowheads="1"/>
              </p:cNvSpPr>
              <p:nvPr/>
            </p:nvSpPr>
            <p:spPr bwMode="auto">
              <a:xfrm>
                <a:off x="-2566697" y="358467"/>
                <a:ext cx="894153"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rPr>
                  <a:t>提炼核心目标</a:t>
                </a:r>
                <a:endPar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p:txBody>
          </p:sp>
        </p:grpSp>
        <p:grpSp>
          <p:nvGrpSpPr>
            <p:cNvPr id="39947" name="组合 68"/>
            <p:cNvGrpSpPr/>
            <p:nvPr/>
          </p:nvGrpSpPr>
          <p:grpSpPr bwMode="auto">
            <a:xfrm flipV="1">
              <a:off x="232663" y="1799941"/>
              <a:ext cx="3481105" cy="1035494"/>
              <a:chOff x="131173" y="0"/>
              <a:chExt cx="3481105" cy="1035494"/>
            </a:xfrm>
          </p:grpSpPr>
          <p:sp>
            <p:nvSpPr>
              <p:cNvPr id="39958" name="等腰三角形 2"/>
              <p:cNvSpPr>
                <a:spLocks noChangeArrowheads="1"/>
              </p:cNvSpPr>
              <p:nvPr/>
            </p:nvSpPr>
            <p:spPr bwMode="auto">
              <a:xfrm>
                <a:off x="248696" y="0"/>
                <a:ext cx="450302" cy="265382"/>
              </a:xfrm>
              <a:custGeom>
                <a:avLst/>
                <a:gdLst>
                  <a:gd name="T0" fmla="*/ 225151 w 1080120"/>
                  <a:gd name="T1" fmla="*/ 0 h 931138"/>
                  <a:gd name="T2" fmla="*/ 450302 w 1080120"/>
                  <a:gd name="T3" fmla="*/ 265382 h 931138"/>
                  <a:gd name="T4" fmla="*/ 337727 w 1080120"/>
                  <a:gd name="T5" fmla="*/ 265382 h 931138"/>
                  <a:gd name="T6" fmla="*/ 225151 w 1080120"/>
                  <a:gd name="T7" fmla="*/ 132691 h 931138"/>
                  <a:gd name="T8" fmla="*/ 112576 w 1080120"/>
                  <a:gd name="T9" fmla="*/ 265382 h 931138"/>
                  <a:gd name="T10" fmla="*/ 0 w 1080120"/>
                  <a:gd name="T11" fmla="*/ 265382 h 931138"/>
                  <a:gd name="T12" fmla="*/ 225151 w 1080120"/>
                  <a:gd name="T13" fmla="*/ 0 h 931138"/>
                  <a:gd name="T14" fmla="*/ 0 60000 65536"/>
                  <a:gd name="T15" fmla="*/ 0 60000 65536"/>
                  <a:gd name="T16" fmla="*/ 0 60000 65536"/>
                  <a:gd name="T17" fmla="*/ 0 60000 65536"/>
                  <a:gd name="T18" fmla="*/ 0 60000 65536"/>
                  <a:gd name="T19" fmla="*/ 0 60000 65536"/>
                  <a:gd name="T20" fmla="*/ 0 60000 65536"/>
                  <a:gd name="T21" fmla="*/ 0 w 1080120"/>
                  <a:gd name="T22" fmla="*/ 0 h 931138"/>
                  <a:gd name="T23" fmla="*/ 1080120 w 1080120"/>
                  <a:gd name="T24" fmla="*/ 931138 h 931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0120" h="931138">
                    <a:moveTo>
                      <a:pt x="540060" y="0"/>
                    </a:moveTo>
                    <a:lnTo>
                      <a:pt x="1080120" y="931138"/>
                    </a:lnTo>
                    <a:lnTo>
                      <a:pt x="810090" y="931138"/>
                    </a:lnTo>
                    <a:lnTo>
                      <a:pt x="540060" y="465569"/>
                    </a:lnTo>
                    <a:lnTo>
                      <a:pt x="270030" y="931138"/>
                    </a:lnTo>
                    <a:lnTo>
                      <a:pt x="0" y="931138"/>
                    </a:lnTo>
                    <a:lnTo>
                      <a:pt x="540060" y="0"/>
                    </a:lnTo>
                    <a:close/>
                  </a:path>
                </a:pathLst>
              </a:custGeom>
              <a:solidFill>
                <a:srgbClr val="543F3B">
                  <a:alpha val="78038"/>
                </a:srgbClr>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59" name="TextBox 70"/>
              <p:cNvSpPr>
                <a:spLocks noChangeArrowheads="1"/>
              </p:cNvSpPr>
              <p:nvPr/>
            </p:nvSpPr>
            <p:spPr bwMode="auto">
              <a:xfrm flipV="1">
                <a:off x="131173" y="412102"/>
                <a:ext cx="685349"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4800">
                    <a:solidFill>
                      <a:schemeClr val="bg1"/>
                    </a:solidFill>
                    <a:latin typeface="Algerian" panose="04020705040A02060702" pitchFamily="82" charset="0"/>
                    <a:ea typeface="方正姚体" panose="02010601030101010101" pitchFamily="2" charset="-122"/>
                    <a:sym typeface="Meiryo" panose="020B0604030504040204" pitchFamily="34" charset="-128"/>
                  </a:rPr>
                  <a:t>02</a:t>
                </a:r>
                <a:endParaRPr lang="zh-CN" altLang="en-US" sz="4800">
                  <a:solidFill>
                    <a:schemeClr val="bg1"/>
                  </a:solidFill>
                  <a:latin typeface="Algerian" panose="04020705040A02060702" pitchFamily="82" charset="0"/>
                  <a:ea typeface="方正姚体" panose="02010601030101010101" pitchFamily="2" charset="-122"/>
                  <a:sym typeface="Meiryo" panose="020B0604030504040204" pitchFamily="34" charset="-128"/>
                </a:endParaRPr>
              </a:p>
            </p:txBody>
          </p:sp>
          <p:sp>
            <p:nvSpPr>
              <p:cNvPr id="39960" name="矩形 71"/>
              <p:cNvSpPr>
                <a:spLocks noChangeArrowheads="1"/>
              </p:cNvSpPr>
              <p:nvPr/>
            </p:nvSpPr>
            <p:spPr bwMode="auto">
              <a:xfrm flipV="1">
                <a:off x="2783898" y="398641"/>
                <a:ext cx="828380" cy="62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rPr>
                  <a:t>核心目</a:t>
                </a:r>
                <a:endParaRPr lang="en-US" altLang="zh-CN" sz="240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a:p>
                <a:pPr algn="ctr"/>
                <a:r>
                  <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rPr>
                  <a:t>标发散</a:t>
                </a:r>
                <a:endPar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p:txBody>
          </p:sp>
        </p:grpSp>
        <p:grpSp>
          <p:nvGrpSpPr>
            <p:cNvPr id="39948" name="组合 72"/>
            <p:cNvGrpSpPr/>
            <p:nvPr/>
          </p:nvGrpSpPr>
          <p:grpSpPr bwMode="auto">
            <a:xfrm flipH="1">
              <a:off x="1332485" y="2844658"/>
              <a:ext cx="1819275" cy="649647"/>
              <a:chOff x="0" y="0"/>
              <a:chExt cx="1819275" cy="649647"/>
            </a:xfrm>
          </p:grpSpPr>
          <p:sp>
            <p:nvSpPr>
              <p:cNvPr id="39955" name="TextBox 73"/>
              <p:cNvSpPr>
                <a:spLocks noChangeArrowheads="1"/>
              </p:cNvSpPr>
              <p:nvPr/>
            </p:nvSpPr>
            <p:spPr bwMode="auto">
              <a:xfrm>
                <a:off x="324769" y="0"/>
                <a:ext cx="685349"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4800">
                    <a:solidFill>
                      <a:schemeClr val="bg1"/>
                    </a:solidFill>
                    <a:latin typeface="Algerian" panose="04020705040A02060702" pitchFamily="82" charset="0"/>
                    <a:ea typeface="方正姚体" panose="02010601030101010101" pitchFamily="2" charset="-122"/>
                    <a:sym typeface="Meiryo" panose="020B0604030504040204" pitchFamily="34" charset="-128"/>
                  </a:rPr>
                  <a:t>03</a:t>
                </a:r>
                <a:endParaRPr lang="zh-CN" altLang="en-US" sz="4800">
                  <a:solidFill>
                    <a:schemeClr val="bg1"/>
                  </a:solidFill>
                  <a:latin typeface="Algerian" panose="04020705040A02060702" pitchFamily="82" charset="0"/>
                  <a:ea typeface="方正姚体" panose="02010601030101010101" pitchFamily="2" charset="-122"/>
                  <a:sym typeface="Meiryo" panose="020B0604030504040204" pitchFamily="34" charset="-128"/>
                </a:endParaRPr>
              </a:p>
            </p:txBody>
          </p:sp>
          <p:sp>
            <p:nvSpPr>
              <p:cNvPr id="39956" name="等腰三角形 2"/>
              <p:cNvSpPr>
                <a:spLocks noChangeArrowheads="1"/>
              </p:cNvSpPr>
              <p:nvPr/>
            </p:nvSpPr>
            <p:spPr bwMode="auto">
              <a:xfrm rot="-5400000">
                <a:off x="-92460" y="207124"/>
                <a:ext cx="450302" cy="265382"/>
              </a:xfrm>
              <a:custGeom>
                <a:avLst/>
                <a:gdLst>
                  <a:gd name="T0" fmla="*/ 225151 w 1080120"/>
                  <a:gd name="T1" fmla="*/ 0 h 931138"/>
                  <a:gd name="T2" fmla="*/ 450302 w 1080120"/>
                  <a:gd name="T3" fmla="*/ 265382 h 931138"/>
                  <a:gd name="T4" fmla="*/ 337727 w 1080120"/>
                  <a:gd name="T5" fmla="*/ 265382 h 931138"/>
                  <a:gd name="T6" fmla="*/ 225151 w 1080120"/>
                  <a:gd name="T7" fmla="*/ 132691 h 931138"/>
                  <a:gd name="T8" fmla="*/ 112576 w 1080120"/>
                  <a:gd name="T9" fmla="*/ 265382 h 931138"/>
                  <a:gd name="T10" fmla="*/ 0 w 1080120"/>
                  <a:gd name="T11" fmla="*/ 265382 h 931138"/>
                  <a:gd name="T12" fmla="*/ 225151 w 1080120"/>
                  <a:gd name="T13" fmla="*/ 0 h 931138"/>
                  <a:gd name="T14" fmla="*/ 0 60000 65536"/>
                  <a:gd name="T15" fmla="*/ 0 60000 65536"/>
                  <a:gd name="T16" fmla="*/ 0 60000 65536"/>
                  <a:gd name="T17" fmla="*/ 0 60000 65536"/>
                  <a:gd name="T18" fmla="*/ 0 60000 65536"/>
                  <a:gd name="T19" fmla="*/ 0 60000 65536"/>
                  <a:gd name="T20" fmla="*/ 0 60000 65536"/>
                  <a:gd name="T21" fmla="*/ 0 w 1080120"/>
                  <a:gd name="T22" fmla="*/ 0 h 931138"/>
                  <a:gd name="T23" fmla="*/ 1080120 w 1080120"/>
                  <a:gd name="T24" fmla="*/ 931138 h 931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0120" h="931138">
                    <a:moveTo>
                      <a:pt x="540060" y="0"/>
                    </a:moveTo>
                    <a:lnTo>
                      <a:pt x="1080120" y="931138"/>
                    </a:lnTo>
                    <a:lnTo>
                      <a:pt x="810090" y="931138"/>
                    </a:lnTo>
                    <a:lnTo>
                      <a:pt x="540060" y="465569"/>
                    </a:lnTo>
                    <a:lnTo>
                      <a:pt x="270030" y="931138"/>
                    </a:lnTo>
                    <a:lnTo>
                      <a:pt x="0" y="931138"/>
                    </a:lnTo>
                    <a:lnTo>
                      <a:pt x="540060" y="0"/>
                    </a:lnTo>
                    <a:close/>
                  </a:path>
                </a:pathLst>
              </a:custGeom>
              <a:solidFill>
                <a:srgbClr val="543F3B">
                  <a:alpha val="78038"/>
                </a:srgbClr>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57" name="矩形 75"/>
              <p:cNvSpPr>
                <a:spLocks noChangeArrowheads="1"/>
              </p:cNvSpPr>
              <p:nvPr/>
            </p:nvSpPr>
            <p:spPr bwMode="auto">
              <a:xfrm>
                <a:off x="988491" y="26255"/>
                <a:ext cx="830784"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rPr>
                  <a:t>聚焦核</a:t>
                </a:r>
                <a:endParaRPr lang="en-US" altLang="zh-CN" sz="240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a:p>
                <a:r>
                  <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rPr>
                  <a:t>心目标</a:t>
                </a:r>
                <a:endPar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p:txBody>
          </p:sp>
        </p:grpSp>
        <p:grpSp>
          <p:nvGrpSpPr>
            <p:cNvPr id="39949" name="组合 14"/>
            <p:cNvGrpSpPr/>
            <p:nvPr/>
          </p:nvGrpSpPr>
          <p:grpSpPr bwMode="auto">
            <a:xfrm>
              <a:off x="1458778" y="1410711"/>
              <a:ext cx="927881" cy="696818"/>
              <a:chOff x="0" y="0"/>
              <a:chExt cx="2438557" cy="1831303"/>
            </a:xfrm>
          </p:grpSpPr>
          <p:sp>
            <p:nvSpPr>
              <p:cNvPr id="39951" name="矩形 77"/>
              <p:cNvSpPr>
                <a:spLocks noChangeArrowheads="1"/>
              </p:cNvSpPr>
              <p:nvPr/>
            </p:nvSpPr>
            <p:spPr bwMode="auto">
              <a:xfrm>
                <a:off x="405066" y="0"/>
                <a:ext cx="1653088" cy="687928"/>
              </a:xfrm>
              <a:custGeom>
                <a:avLst/>
                <a:gdLst>
                  <a:gd name="T0" fmla="*/ 154063 w 1653088"/>
                  <a:gd name="T1" fmla="*/ 143410 h 687928"/>
                  <a:gd name="T2" fmla="*/ 105079 w 1653088"/>
                  <a:gd name="T3" fmla="*/ 192394 h 687928"/>
                  <a:gd name="T4" fmla="*/ 105079 w 1653088"/>
                  <a:gd name="T5" fmla="*/ 495534 h 687928"/>
                  <a:gd name="T6" fmla="*/ 154063 w 1653088"/>
                  <a:gd name="T7" fmla="*/ 544518 h 687928"/>
                  <a:gd name="T8" fmla="*/ 349993 w 1653088"/>
                  <a:gd name="T9" fmla="*/ 544518 h 687928"/>
                  <a:gd name="T10" fmla="*/ 398977 w 1653088"/>
                  <a:gd name="T11" fmla="*/ 495534 h 687928"/>
                  <a:gd name="T12" fmla="*/ 398977 w 1653088"/>
                  <a:gd name="T13" fmla="*/ 192394 h 687928"/>
                  <a:gd name="T14" fmla="*/ 349993 w 1653088"/>
                  <a:gd name="T15" fmla="*/ 143410 h 687928"/>
                  <a:gd name="T16" fmla="*/ 154063 w 1653088"/>
                  <a:gd name="T17" fmla="*/ 143410 h 687928"/>
                  <a:gd name="T18" fmla="*/ 84011 w 1653088"/>
                  <a:gd name="T19" fmla="*/ 0 h 687928"/>
                  <a:gd name="T20" fmla="*/ 420045 w 1653088"/>
                  <a:gd name="T21" fmla="*/ 0 h 687928"/>
                  <a:gd name="T22" fmla="*/ 504056 w 1653088"/>
                  <a:gd name="T23" fmla="*/ 84011 h 687928"/>
                  <a:gd name="T24" fmla="*/ 504056 w 1653088"/>
                  <a:gd name="T25" fmla="*/ 278486 h 687928"/>
                  <a:gd name="T26" fmla="*/ 1332148 w 1653088"/>
                  <a:gd name="T27" fmla="*/ 278486 h 687928"/>
                  <a:gd name="T28" fmla="*/ 1332148 w 1653088"/>
                  <a:gd name="T29" fmla="*/ 0 h 687928"/>
                  <a:gd name="T30" fmla="*/ 1404156 w 1653088"/>
                  <a:gd name="T31" fmla="*/ 0 h 687928"/>
                  <a:gd name="T32" fmla="*/ 1404156 w 1653088"/>
                  <a:gd name="T33" fmla="*/ 278486 h 687928"/>
                  <a:gd name="T34" fmla="*/ 1581080 w 1653088"/>
                  <a:gd name="T35" fmla="*/ 278486 h 687928"/>
                  <a:gd name="T36" fmla="*/ 1581080 w 1653088"/>
                  <a:gd name="T37" fmla="*/ 0 h 687928"/>
                  <a:gd name="T38" fmla="*/ 1653088 w 1653088"/>
                  <a:gd name="T39" fmla="*/ 0 h 687928"/>
                  <a:gd name="T40" fmla="*/ 1653088 w 1653088"/>
                  <a:gd name="T41" fmla="*/ 278486 h 687928"/>
                  <a:gd name="T42" fmla="*/ 1653088 w 1653088"/>
                  <a:gd name="T43" fmla="*/ 409442 h 687928"/>
                  <a:gd name="T44" fmla="*/ 504056 w 1653088"/>
                  <a:gd name="T45" fmla="*/ 409442 h 687928"/>
                  <a:gd name="T46" fmla="*/ 504056 w 1653088"/>
                  <a:gd name="T47" fmla="*/ 603917 h 687928"/>
                  <a:gd name="T48" fmla="*/ 420045 w 1653088"/>
                  <a:gd name="T49" fmla="*/ 687928 h 687928"/>
                  <a:gd name="T50" fmla="*/ 84011 w 1653088"/>
                  <a:gd name="T51" fmla="*/ 687928 h 687928"/>
                  <a:gd name="T52" fmla="*/ 0 w 1653088"/>
                  <a:gd name="T53" fmla="*/ 603917 h 687928"/>
                  <a:gd name="T54" fmla="*/ 0 w 1653088"/>
                  <a:gd name="T55" fmla="*/ 84011 h 687928"/>
                  <a:gd name="T56" fmla="*/ 84011 w 1653088"/>
                  <a:gd name="T57" fmla="*/ 0 h 6879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3088"/>
                  <a:gd name="T88" fmla="*/ 0 h 687928"/>
                  <a:gd name="T89" fmla="*/ 1653088 w 1653088"/>
                  <a:gd name="T90" fmla="*/ 687928 h 6879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3088" h="687928">
                    <a:moveTo>
                      <a:pt x="154063" y="143410"/>
                    </a:moveTo>
                    <a:cubicBezTo>
                      <a:pt x="127010" y="143410"/>
                      <a:pt x="105079" y="165341"/>
                      <a:pt x="105079" y="192394"/>
                    </a:cubicBezTo>
                    <a:lnTo>
                      <a:pt x="105079" y="495534"/>
                    </a:lnTo>
                    <a:cubicBezTo>
                      <a:pt x="105079" y="522587"/>
                      <a:pt x="127010" y="544518"/>
                      <a:pt x="154063" y="544518"/>
                    </a:cubicBezTo>
                    <a:lnTo>
                      <a:pt x="349993" y="544518"/>
                    </a:lnTo>
                    <a:cubicBezTo>
                      <a:pt x="377046" y="544518"/>
                      <a:pt x="398977" y="522587"/>
                      <a:pt x="398977" y="495534"/>
                    </a:cubicBezTo>
                    <a:lnTo>
                      <a:pt x="398977" y="192394"/>
                    </a:lnTo>
                    <a:cubicBezTo>
                      <a:pt x="398977" y="165341"/>
                      <a:pt x="377046" y="143410"/>
                      <a:pt x="349993" y="143410"/>
                    </a:cubicBezTo>
                    <a:lnTo>
                      <a:pt x="154063" y="143410"/>
                    </a:lnTo>
                    <a:close/>
                    <a:moveTo>
                      <a:pt x="84011" y="0"/>
                    </a:moveTo>
                    <a:lnTo>
                      <a:pt x="420045" y="0"/>
                    </a:lnTo>
                    <a:cubicBezTo>
                      <a:pt x="466443" y="0"/>
                      <a:pt x="504056" y="37613"/>
                      <a:pt x="504056" y="84011"/>
                    </a:cubicBezTo>
                    <a:lnTo>
                      <a:pt x="504056" y="278486"/>
                    </a:lnTo>
                    <a:lnTo>
                      <a:pt x="1332148" y="278486"/>
                    </a:lnTo>
                    <a:lnTo>
                      <a:pt x="1332148" y="0"/>
                    </a:lnTo>
                    <a:lnTo>
                      <a:pt x="1404156" y="0"/>
                    </a:lnTo>
                    <a:lnTo>
                      <a:pt x="1404156" y="278486"/>
                    </a:lnTo>
                    <a:lnTo>
                      <a:pt x="1581080" y="278486"/>
                    </a:lnTo>
                    <a:lnTo>
                      <a:pt x="1581080" y="0"/>
                    </a:lnTo>
                    <a:lnTo>
                      <a:pt x="1653088" y="0"/>
                    </a:lnTo>
                    <a:lnTo>
                      <a:pt x="1653088" y="278486"/>
                    </a:lnTo>
                    <a:lnTo>
                      <a:pt x="1653088" y="409442"/>
                    </a:lnTo>
                    <a:lnTo>
                      <a:pt x="504056" y="409442"/>
                    </a:lnTo>
                    <a:lnTo>
                      <a:pt x="504056" y="603917"/>
                    </a:lnTo>
                    <a:cubicBezTo>
                      <a:pt x="504056" y="650315"/>
                      <a:pt x="466443" y="687928"/>
                      <a:pt x="420045" y="687928"/>
                    </a:cubicBezTo>
                    <a:lnTo>
                      <a:pt x="84011" y="687928"/>
                    </a:lnTo>
                    <a:cubicBezTo>
                      <a:pt x="37613" y="687928"/>
                      <a:pt x="0" y="650315"/>
                      <a:pt x="0" y="603917"/>
                    </a:cubicBezTo>
                    <a:lnTo>
                      <a:pt x="0" y="84011"/>
                    </a:lnTo>
                    <a:cubicBezTo>
                      <a:pt x="0" y="37613"/>
                      <a:pt x="37613" y="0"/>
                      <a:pt x="84011" y="0"/>
                    </a:cubicBezTo>
                    <a:close/>
                  </a:path>
                </a:pathLst>
              </a:custGeom>
              <a:solidFill>
                <a:srgbClr val="4E5355"/>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grpSp>
            <p:nvGrpSpPr>
              <p:cNvPr id="39952" name="组合 13"/>
              <p:cNvGrpSpPr/>
              <p:nvPr/>
            </p:nvGrpSpPr>
            <p:grpSpPr bwMode="auto">
              <a:xfrm>
                <a:off x="0" y="842846"/>
                <a:ext cx="2438557" cy="988457"/>
                <a:chOff x="0" y="0"/>
                <a:chExt cx="526158" cy="213276"/>
              </a:xfrm>
            </p:grpSpPr>
            <p:sp>
              <p:nvSpPr>
                <p:cNvPr id="39953" name="任意多边形 10"/>
                <p:cNvSpPr>
                  <a:spLocks noChangeArrowheads="1"/>
                </p:cNvSpPr>
                <p:nvPr/>
              </p:nvSpPr>
              <p:spPr bwMode="auto">
                <a:xfrm>
                  <a:off x="26095" y="0"/>
                  <a:ext cx="500063" cy="169069"/>
                </a:xfrm>
                <a:custGeom>
                  <a:avLst/>
                  <a:gdLst>
                    <a:gd name="T0" fmla="*/ 0 w 500063"/>
                    <a:gd name="T1" fmla="*/ 71437 h 169069"/>
                    <a:gd name="T2" fmla="*/ 104775 w 500063"/>
                    <a:gd name="T3" fmla="*/ 169069 h 169069"/>
                    <a:gd name="T4" fmla="*/ 135731 w 500063"/>
                    <a:gd name="T5" fmla="*/ 152400 h 169069"/>
                    <a:gd name="T6" fmla="*/ 328613 w 500063"/>
                    <a:gd name="T7" fmla="*/ 157162 h 169069"/>
                    <a:gd name="T8" fmla="*/ 452438 w 500063"/>
                    <a:gd name="T9" fmla="*/ 78581 h 169069"/>
                    <a:gd name="T10" fmla="*/ 500063 w 500063"/>
                    <a:gd name="T11" fmla="*/ 11906 h 169069"/>
                    <a:gd name="T12" fmla="*/ 454819 w 500063"/>
                    <a:gd name="T13" fmla="*/ 4762 h 169069"/>
                    <a:gd name="T14" fmla="*/ 376238 w 500063"/>
                    <a:gd name="T15" fmla="*/ 71437 h 169069"/>
                    <a:gd name="T16" fmla="*/ 328613 w 500063"/>
                    <a:gd name="T17" fmla="*/ 90487 h 169069"/>
                    <a:gd name="T18" fmla="*/ 295275 w 500063"/>
                    <a:gd name="T19" fmla="*/ 92869 h 169069"/>
                    <a:gd name="T20" fmla="*/ 216694 w 500063"/>
                    <a:gd name="T21" fmla="*/ 83344 h 169069"/>
                    <a:gd name="T22" fmla="*/ 192881 w 500063"/>
                    <a:gd name="T23" fmla="*/ 71437 h 169069"/>
                    <a:gd name="T24" fmla="*/ 219075 w 500063"/>
                    <a:gd name="T25" fmla="*/ 71437 h 169069"/>
                    <a:gd name="T26" fmla="*/ 302419 w 500063"/>
                    <a:gd name="T27" fmla="*/ 61912 h 169069"/>
                    <a:gd name="T28" fmla="*/ 340519 w 500063"/>
                    <a:gd name="T29" fmla="*/ 54769 h 169069"/>
                    <a:gd name="T30" fmla="*/ 357188 w 500063"/>
                    <a:gd name="T31" fmla="*/ 30956 h 169069"/>
                    <a:gd name="T32" fmla="*/ 359568 w 500063"/>
                    <a:gd name="T33" fmla="*/ 0 h 169069"/>
                    <a:gd name="T34" fmla="*/ 147638 w 500063"/>
                    <a:gd name="T35" fmla="*/ 0 h 169069"/>
                    <a:gd name="T36" fmla="*/ 107156 w 500063"/>
                    <a:gd name="T37" fmla="*/ 2381 h 169069"/>
                    <a:gd name="T38" fmla="*/ 0 w 500063"/>
                    <a:gd name="T39" fmla="*/ 71437 h 1690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0063"/>
                    <a:gd name="T61" fmla="*/ 0 h 169069"/>
                    <a:gd name="T62" fmla="*/ 500063 w 500063"/>
                    <a:gd name="T63" fmla="*/ 169069 h 1690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0063" h="169069">
                      <a:moveTo>
                        <a:pt x="0" y="71437"/>
                      </a:moveTo>
                      <a:lnTo>
                        <a:pt x="104775" y="169069"/>
                      </a:lnTo>
                      <a:lnTo>
                        <a:pt x="135731" y="152400"/>
                      </a:lnTo>
                      <a:lnTo>
                        <a:pt x="328613" y="157162"/>
                      </a:lnTo>
                      <a:lnTo>
                        <a:pt x="452438" y="78581"/>
                      </a:lnTo>
                      <a:lnTo>
                        <a:pt x="500063" y="11906"/>
                      </a:lnTo>
                      <a:lnTo>
                        <a:pt x="454819" y="4762"/>
                      </a:lnTo>
                      <a:lnTo>
                        <a:pt x="376238" y="71437"/>
                      </a:lnTo>
                      <a:lnTo>
                        <a:pt x="328613" y="90487"/>
                      </a:lnTo>
                      <a:lnTo>
                        <a:pt x="295275" y="92869"/>
                      </a:lnTo>
                      <a:lnTo>
                        <a:pt x="216694" y="83344"/>
                      </a:lnTo>
                      <a:lnTo>
                        <a:pt x="192881" y="71437"/>
                      </a:lnTo>
                      <a:lnTo>
                        <a:pt x="219075" y="71437"/>
                      </a:lnTo>
                      <a:lnTo>
                        <a:pt x="302419" y="61912"/>
                      </a:lnTo>
                      <a:lnTo>
                        <a:pt x="340519" y="54769"/>
                      </a:lnTo>
                      <a:lnTo>
                        <a:pt x="357188" y="30956"/>
                      </a:lnTo>
                      <a:lnTo>
                        <a:pt x="359568" y="0"/>
                      </a:lnTo>
                      <a:lnTo>
                        <a:pt x="147638" y="0"/>
                      </a:lnTo>
                      <a:lnTo>
                        <a:pt x="107156" y="2381"/>
                      </a:lnTo>
                      <a:lnTo>
                        <a:pt x="0" y="71437"/>
                      </a:lnTo>
                      <a:close/>
                    </a:path>
                  </a:pathLst>
                </a:custGeom>
                <a:solidFill>
                  <a:srgbClr val="4E5355"/>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54" name="平行四边形 11"/>
                <p:cNvSpPr>
                  <a:spLocks noChangeArrowheads="1"/>
                </p:cNvSpPr>
                <p:nvPr/>
              </p:nvSpPr>
              <p:spPr bwMode="auto">
                <a:xfrm rot="19611732" flipV="1">
                  <a:off x="0" y="74723"/>
                  <a:ext cx="88104" cy="138553"/>
                </a:xfrm>
                <a:prstGeom prst="parallelogram">
                  <a:avLst>
                    <a:gd name="adj" fmla="val 38750"/>
                  </a:avLst>
                </a:prstGeom>
                <a:solidFill>
                  <a:srgbClr val="4E5355"/>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sp>
          <p:nvSpPr>
            <p:cNvPr id="39950" name="TextBox 78"/>
            <p:cNvSpPr>
              <a:spLocks noChangeArrowheads="1"/>
            </p:cNvSpPr>
            <p:nvPr/>
          </p:nvSpPr>
          <p:spPr bwMode="auto">
            <a:xfrm>
              <a:off x="1301139" y="2091902"/>
              <a:ext cx="1243157" cy="39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700" b="1">
                  <a:solidFill>
                    <a:srgbClr val="FF0000"/>
                  </a:solidFill>
                  <a:latin typeface="黑体" panose="02010609060101010101" pitchFamily="49" charset="-122"/>
                  <a:ea typeface="黑体" panose="02010609060101010101" pitchFamily="49" charset="-122"/>
                </a:rPr>
                <a:t>核心目标</a:t>
              </a:r>
              <a:endParaRPr lang="zh-CN" altLang="en-US" sz="2700" b="1">
                <a:solidFill>
                  <a:srgbClr val="FF0000"/>
                </a:solidFill>
                <a:latin typeface="黑体" panose="02010609060101010101" pitchFamily="49" charset="-122"/>
                <a:ea typeface="黑体" panose="02010609060101010101" pitchFamily="49" charset="-122"/>
              </a:endParaRPr>
            </a:p>
          </p:txBody>
        </p:sp>
      </p:grpSp>
      <p:sp>
        <p:nvSpPr>
          <p:cNvPr id="39940" name="矩形 3"/>
          <p:cNvSpPr>
            <a:spLocks noChangeArrowheads="1"/>
          </p:cNvSpPr>
          <p:nvPr/>
        </p:nvSpPr>
        <p:spPr bwMode="auto">
          <a:xfrm>
            <a:off x="417513" y="617538"/>
            <a:ext cx="1219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200" b="1">
                <a:latin typeface="华文细黑" panose="02010600040101010101" pitchFamily="2" charset="-122"/>
                <a:ea typeface="华文细黑" panose="02010600040101010101" pitchFamily="2" charset="-122"/>
              </a:rPr>
              <a:t>4.</a:t>
            </a:r>
            <a:r>
              <a:rPr lang="zh-CN" altLang="en-US" sz="3200" b="1">
                <a:latin typeface="华文细黑" panose="02010600040101010101" pitchFamily="2" charset="-122"/>
                <a:ea typeface="华文细黑" panose="02010600040101010101" pitchFamily="2" charset="-122"/>
              </a:rPr>
              <a:t>为重建课堂教学过程提供一种策略</a:t>
            </a:r>
            <a:endParaRPr lang="zh-CN" altLang="en-US" sz="2800" b="1">
              <a:latin typeface="华文细黑" panose="02010600040101010101" pitchFamily="2" charset="-122"/>
              <a:ea typeface="华文细黑" panose="02010600040101010101" pitchFamily="2" charset="-122"/>
            </a:endParaRPr>
          </a:p>
        </p:txBody>
      </p:sp>
      <p:pic>
        <p:nvPicPr>
          <p:cNvPr id="31"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70234" y="2220688"/>
            <a:ext cx="3021766" cy="463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05888" y="4683126"/>
            <a:ext cx="1662112"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p:cNvSpPr>
            <a:spLocks noGrp="1" noChangeArrowheads="1"/>
          </p:cNvSpPr>
          <p:nvPr>
            <p:ph type="title"/>
          </p:nvPr>
        </p:nvSpPr>
        <p:spPr/>
        <p:txBody>
          <a:bodyPr/>
          <a:lstStyle/>
          <a:p>
            <a:pPr eaLnBrk="1" hangingPunct="1"/>
            <a:r>
              <a:rPr lang="zh-CN" altLang="en-US" b="1" smtClean="0">
                <a:ea typeface="黑体" panose="02010609060101010101" pitchFamily="49" charset="-122"/>
              </a:rPr>
              <a:t>龙应台：沙漠玫瑰的开放</a:t>
            </a:r>
            <a:endParaRPr lang="zh-CN" altLang="en-US" b="1" smtClean="0">
              <a:ea typeface="黑体" panose="02010609060101010101" pitchFamily="49" charset="-122"/>
            </a:endParaRPr>
          </a:p>
        </p:txBody>
      </p:sp>
      <p:sp>
        <p:nvSpPr>
          <p:cNvPr id="39940" name="Rectangle 3"/>
          <p:cNvSpPr>
            <a:spLocks noGrp="1" noChangeArrowheads="1"/>
          </p:cNvSpPr>
          <p:nvPr>
            <p:ph type="body" idx="1"/>
          </p:nvPr>
        </p:nvSpPr>
        <p:spPr>
          <a:xfrm>
            <a:off x="838200" y="1690688"/>
            <a:ext cx="8942614" cy="4525963"/>
          </a:xfrm>
        </p:spPr>
        <p:txBody>
          <a:bodyPr/>
          <a:lstStyle/>
          <a:p>
            <a:pPr eaLnBrk="1" hangingPunct="1"/>
            <a:r>
              <a:rPr lang="zh-CN" altLang="en-US" sz="3200" b="1" dirty="0"/>
              <a:t>一蓬干草，名叫沙漠玫瑰，本是地衣。</a:t>
            </a:r>
            <a:endParaRPr lang="zh-CN" altLang="en-US" sz="3200" b="1" dirty="0"/>
          </a:p>
          <a:p>
            <a:pPr eaLnBrk="1" hangingPunct="1"/>
            <a:r>
              <a:rPr lang="zh-CN" altLang="en-US" sz="3200" b="1" dirty="0"/>
              <a:t>用一个大玻璃碗盛着，注满清水</a:t>
            </a:r>
            <a:endParaRPr lang="zh-CN" altLang="en-US" sz="3200" b="1" dirty="0"/>
          </a:p>
          <a:p>
            <a:pPr eaLnBrk="1" hangingPunct="1"/>
            <a:r>
              <a:rPr lang="zh-CN" altLang="en-US" sz="3200" b="1" dirty="0"/>
              <a:t>每一天都带着儿子探看沙漠玫瑰的动静</a:t>
            </a:r>
            <a:endParaRPr lang="zh-CN" altLang="en-US" sz="3200" b="1" dirty="0"/>
          </a:p>
          <a:p>
            <a:pPr eaLnBrk="1" hangingPunct="1"/>
            <a:r>
              <a:rPr lang="zh-CN" altLang="en-US" sz="3200" b="1" dirty="0"/>
              <a:t>第一天</a:t>
            </a:r>
            <a:r>
              <a:rPr lang="en-US" altLang="zh-CN" sz="3200" b="1" dirty="0"/>
              <a:t>……</a:t>
            </a:r>
            <a:endParaRPr lang="en-US" altLang="zh-CN" sz="3200" b="1" dirty="0"/>
          </a:p>
          <a:p>
            <a:pPr eaLnBrk="1" hangingPunct="1"/>
            <a:r>
              <a:rPr lang="zh-CN" altLang="en-US" sz="3200" b="1" dirty="0"/>
              <a:t>第二天，有了一个中心，有绿的感觉</a:t>
            </a:r>
            <a:endParaRPr lang="zh-CN" altLang="en-US" sz="3200" b="1" dirty="0"/>
          </a:p>
          <a:p>
            <a:pPr eaLnBrk="1" hangingPunct="1"/>
            <a:r>
              <a:rPr lang="zh-CN" altLang="en-US" sz="3200" b="1" dirty="0"/>
              <a:t>第三天，有实实在的绿色了，散发出青苔的气味</a:t>
            </a:r>
            <a:endParaRPr lang="zh-CN" altLang="en-US" sz="3200" b="1" dirty="0"/>
          </a:p>
          <a:p>
            <a:pPr eaLnBrk="1" hangingPunct="1"/>
            <a:r>
              <a:rPr lang="zh-CN" altLang="en-US" sz="3200" b="1" dirty="0"/>
              <a:t>第四天：张开来，真的有玫瑰的图形</a:t>
            </a:r>
            <a:endParaRPr lang="zh-CN" altLang="en-US" sz="3200" b="1" dirty="0"/>
          </a:p>
          <a:p>
            <a:pPr eaLnBrk="1" hangingPunct="1"/>
            <a:r>
              <a:rPr lang="en-US" altLang="zh-CN" sz="3200" b="1" dirty="0"/>
              <a:t>……</a:t>
            </a:r>
            <a:endParaRPr lang="en-US" altLang="zh-CN" sz="3200" b="1" dirty="0"/>
          </a:p>
          <a:p>
            <a:pPr eaLnBrk="1" hangingPunct="1"/>
            <a:endParaRPr lang="en-US" altLang="zh-CN" sz="3200"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灯片编号占位符 4"/>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C2A9554E-7FBA-4C8E-BA48-1302580DC571}" type="slidenum">
              <a:rPr lang="zh-CN" altLang="en-US" smtClean="0">
                <a:solidFill>
                  <a:srgbClr val="898989"/>
                </a:solidFill>
              </a:rPr>
            </a:fld>
            <a:endParaRPr lang="zh-CN" altLang="en-US" sz="2400" smtClean="0"/>
          </a:p>
        </p:txBody>
      </p:sp>
      <p:grpSp>
        <p:nvGrpSpPr>
          <p:cNvPr id="39939" name="组合 1"/>
          <p:cNvGrpSpPr/>
          <p:nvPr/>
        </p:nvGrpSpPr>
        <p:grpSpPr bwMode="auto">
          <a:xfrm>
            <a:off x="8058222" y="2057400"/>
            <a:ext cx="4076495" cy="4279455"/>
            <a:chOff x="-2" y="0"/>
            <a:chExt cx="3834416" cy="3836290"/>
          </a:xfrm>
        </p:grpSpPr>
        <p:sp>
          <p:nvSpPr>
            <p:cNvPr id="39941" name="矩形 4"/>
            <p:cNvSpPr>
              <a:spLocks noChangeArrowheads="1"/>
            </p:cNvSpPr>
            <p:nvPr/>
          </p:nvSpPr>
          <p:spPr bwMode="auto">
            <a:xfrm>
              <a:off x="27780" y="0"/>
              <a:ext cx="2668335" cy="1336932"/>
            </a:xfrm>
            <a:custGeom>
              <a:avLst/>
              <a:gdLst>
                <a:gd name="T0" fmla="*/ 1447433 w 2668335"/>
                <a:gd name="T1" fmla="*/ 0 h 1336932"/>
                <a:gd name="T2" fmla="*/ 2325108 w 2668335"/>
                <a:gd name="T3" fmla="*/ 6510 h 1336932"/>
                <a:gd name="T4" fmla="*/ 2485992 w 2668335"/>
                <a:gd name="T5" fmla="*/ 33244 h 1336932"/>
                <a:gd name="T6" fmla="*/ 2668335 w 2668335"/>
                <a:gd name="T7" fmla="*/ 284379 h 1336932"/>
                <a:gd name="T8" fmla="*/ 2668335 w 2668335"/>
                <a:gd name="T9" fmla="*/ 1145193 h 1336932"/>
                <a:gd name="T10" fmla="*/ 259344 w 2668335"/>
                <a:gd name="T11" fmla="*/ 1145193 h 1336932"/>
                <a:gd name="T12" fmla="*/ 0 w 2668335"/>
                <a:gd name="T13" fmla="*/ 1336932 h 1336932"/>
                <a:gd name="T14" fmla="*/ 858315 w 2668335"/>
                <a:gd name="T15" fmla="*/ 144541 h 1336932"/>
                <a:gd name="T16" fmla="*/ 925815 w 2668335"/>
                <a:gd name="T17" fmla="*/ 53822 h 1336932"/>
                <a:gd name="T18" fmla="*/ 1036078 w 2668335"/>
                <a:gd name="T19" fmla="*/ 3518 h 1336932"/>
                <a:gd name="T20" fmla="*/ 1447433 w 2668335"/>
                <a:gd name="T21" fmla="*/ 0 h 13369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68335"/>
                <a:gd name="T34" fmla="*/ 0 h 1336932"/>
                <a:gd name="T35" fmla="*/ 2668335 w 2668335"/>
                <a:gd name="T36" fmla="*/ 1336932 h 13369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68335" h="1336932">
                  <a:moveTo>
                    <a:pt x="1447433" y="0"/>
                  </a:moveTo>
                  <a:lnTo>
                    <a:pt x="2325108" y="6510"/>
                  </a:lnTo>
                  <a:cubicBezTo>
                    <a:pt x="2432281" y="6468"/>
                    <a:pt x="2460835" y="19228"/>
                    <a:pt x="2485992" y="33244"/>
                  </a:cubicBezTo>
                  <a:cubicBezTo>
                    <a:pt x="2577884" y="117841"/>
                    <a:pt x="2668335" y="166815"/>
                    <a:pt x="2668335" y="284379"/>
                  </a:cubicBezTo>
                  <a:lnTo>
                    <a:pt x="2668335" y="1145193"/>
                  </a:lnTo>
                  <a:lnTo>
                    <a:pt x="259344" y="1145193"/>
                  </a:lnTo>
                  <a:cubicBezTo>
                    <a:pt x="137892" y="1145193"/>
                    <a:pt x="89641" y="1241725"/>
                    <a:pt x="0" y="1336932"/>
                  </a:cubicBezTo>
                  <a:lnTo>
                    <a:pt x="858315" y="144541"/>
                  </a:lnTo>
                  <a:lnTo>
                    <a:pt x="925815" y="53822"/>
                  </a:lnTo>
                  <a:cubicBezTo>
                    <a:pt x="956885" y="27470"/>
                    <a:pt x="994266" y="8688"/>
                    <a:pt x="1036078" y="3518"/>
                  </a:cubicBezTo>
                  <a:cubicBezTo>
                    <a:pt x="1114663" y="930"/>
                    <a:pt x="1269702" y="24"/>
                    <a:pt x="1447433" y="0"/>
                  </a:cubicBezTo>
                  <a:close/>
                </a:path>
              </a:pathLst>
            </a:custGeom>
            <a:gradFill rotWithShape="1">
              <a:gsLst>
                <a:gs pos="0">
                  <a:srgbClr val="C98124"/>
                </a:gs>
                <a:gs pos="18999">
                  <a:srgbClr val="C98124"/>
                </a:gs>
                <a:gs pos="26999">
                  <a:srgbClr val="F9B61F"/>
                </a:gs>
                <a:gs pos="46999">
                  <a:srgbClr val="E89918"/>
                </a:gs>
                <a:gs pos="81999">
                  <a:srgbClr val="F9B61F"/>
                </a:gs>
                <a:gs pos="100000">
                  <a:srgbClr val="DCA976"/>
                </a:gs>
              </a:gsLst>
              <a:lin ang="2100000" scaled="1"/>
            </a:gra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42" name="矩形 4"/>
            <p:cNvSpPr>
              <a:spLocks noChangeArrowheads="1"/>
            </p:cNvSpPr>
            <p:nvPr/>
          </p:nvSpPr>
          <p:spPr bwMode="auto">
            <a:xfrm rot="5400000">
              <a:off x="1831780" y="687927"/>
              <a:ext cx="2668335" cy="1336932"/>
            </a:xfrm>
            <a:custGeom>
              <a:avLst/>
              <a:gdLst>
                <a:gd name="T0" fmla="*/ 1447433 w 2668335"/>
                <a:gd name="T1" fmla="*/ 0 h 1336932"/>
                <a:gd name="T2" fmla="*/ 2325108 w 2668335"/>
                <a:gd name="T3" fmla="*/ 6510 h 1336932"/>
                <a:gd name="T4" fmla="*/ 2485992 w 2668335"/>
                <a:gd name="T5" fmla="*/ 33244 h 1336932"/>
                <a:gd name="T6" fmla="*/ 2668335 w 2668335"/>
                <a:gd name="T7" fmla="*/ 284379 h 1336932"/>
                <a:gd name="T8" fmla="*/ 2668335 w 2668335"/>
                <a:gd name="T9" fmla="*/ 1145193 h 1336932"/>
                <a:gd name="T10" fmla="*/ 259344 w 2668335"/>
                <a:gd name="T11" fmla="*/ 1145193 h 1336932"/>
                <a:gd name="T12" fmla="*/ 0 w 2668335"/>
                <a:gd name="T13" fmla="*/ 1336932 h 1336932"/>
                <a:gd name="T14" fmla="*/ 858315 w 2668335"/>
                <a:gd name="T15" fmla="*/ 144541 h 1336932"/>
                <a:gd name="T16" fmla="*/ 925815 w 2668335"/>
                <a:gd name="T17" fmla="*/ 53822 h 1336932"/>
                <a:gd name="T18" fmla="*/ 1036078 w 2668335"/>
                <a:gd name="T19" fmla="*/ 3518 h 1336932"/>
                <a:gd name="T20" fmla="*/ 1447433 w 2668335"/>
                <a:gd name="T21" fmla="*/ 0 h 13369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68335"/>
                <a:gd name="T34" fmla="*/ 0 h 1336932"/>
                <a:gd name="T35" fmla="*/ 2668335 w 2668335"/>
                <a:gd name="T36" fmla="*/ 1336932 h 13369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68335" h="1336932">
                  <a:moveTo>
                    <a:pt x="1447433" y="0"/>
                  </a:moveTo>
                  <a:lnTo>
                    <a:pt x="2325108" y="6510"/>
                  </a:lnTo>
                  <a:cubicBezTo>
                    <a:pt x="2432281" y="6468"/>
                    <a:pt x="2460835" y="19228"/>
                    <a:pt x="2485992" y="33244"/>
                  </a:cubicBezTo>
                  <a:cubicBezTo>
                    <a:pt x="2577884" y="117841"/>
                    <a:pt x="2668335" y="166815"/>
                    <a:pt x="2668335" y="284379"/>
                  </a:cubicBezTo>
                  <a:lnTo>
                    <a:pt x="2668335" y="1145193"/>
                  </a:lnTo>
                  <a:lnTo>
                    <a:pt x="259344" y="1145193"/>
                  </a:lnTo>
                  <a:cubicBezTo>
                    <a:pt x="137892" y="1145193"/>
                    <a:pt x="89641" y="1241725"/>
                    <a:pt x="0" y="1336932"/>
                  </a:cubicBezTo>
                  <a:lnTo>
                    <a:pt x="858315" y="144541"/>
                  </a:lnTo>
                  <a:lnTo>
                    <a:pt x="925815" y="53822"/>
                  </a:lnTo>
                  <a:cubicBezTo>
                    <a:pt x="956885" y="27470"/>
                    <a:pt x="994266" y="8688"/>
                    <a:pt x="1036078" y="3518"/>
                  </a:cubicBezTo>
                  <a:cubicBezTo>
                    <a:pt x="1114663" y="930"/>
                    <a:pt x="1269702" y="24"/>
                    <a:pt x="1447433" y="0"/>
                  </a:cubicBezTo>
                  <a:close/>
                </a:path>
              </a:pathLst>
            </a:custGeom>
            <a:gradFill rotWithShape="1">
              <a:gsLst>
                <a:gs pos="0">
                  <a:srgbClr val="14A0C8"/>
                </a:gs>
                <a:gs pos="23999">
                  <a:srgbClr val="14A0C8"/>
                </a:gs>
                <a:gs pos="29999">
                  <a:srgbClr val="278199"/>
                </a:gs>
                <a:gs pos="46999">
                  <a:srgbClr val="50B7D0"/>
                </a:gs>
                <a:gs pos="81999">
                  <a:srgbClr val="63BED2"/>
                </a:gs>
                <a:gs pos="100000">
                  <a:srgbClr val="87CDDD"/>
                </a:gs>
              </a:gsLst>
              <a:lin ang="2400000" scaled="1"/>
            </a:gra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43" name="矩形 4"/>
            <p:cNvSpPr>
              <a:spLocks noChangeArrowheads="1"/>
            </p:cNvSpPr>
            <p:nvPr/>
          </p:nvSpPr>
          <p:spPr bwMode="auto">
            <a:xfrm flipH="1" flipV="1">
              <a:off x="1138299" y="2499358"/>
              <a:ext cx="2668335" cy="1336932"/>
            </a:xfrm>
            <a:custGeom>
              <a:avLst/>
              <a:gdLst>
                <a:gd name="T0" fmla="*/ 1447433 w 2668335"/>
                <a:gd name="T1" fmla="*/ 0 h 1336932"/>
                <a:gd name="T2" fmla="*/ 2325108 w 2668335"/>
                <a:gd name="T3" fmla="*/ 6510 h 1336932"/>
                <a:gd name="T4" fmla="*/ 2485992 w 2668335"/>
                <a:gd name="T5" fmla="*/ 33244 h 1336932"/>
                <a:gd name="T6" fmla="*/ 2668335 w 2668335"/>
                <a:gd name="T7" fmla="*/ 284379 h 1336932"/>
                <a:gd name="T8" fmla="*/ 2668335 w 2668335"/>
                <a:gd name="T9" fmla="*/ 1145193 h 1336932"/>
                <a:gd name="T10" fmla="*/ 259344 w 2668335"/>
                <a:gd name="T11" fmla="*/ 1145193 h 1336932"/>
                <a:gd name="T12" fmla="*/ 0 w 2668335"/>
                <a:gd name="T13" fmla="*/ 1336932 h 1336932"/>
                <a:gd name="T14" fmla="*/ 858315 w 2668335"/>
                <a:gd name="T15" fmla="*/ 144541 h 1336932"/>
                <a:gd name="T16" fmla="*/ 925815 w 2668335"/>
                <a:gd name="T17" fmla="*/ 53822 h 1336932"/>
                <a:gd name="T18" fmla="*/ 1036078 w 2668335"/>
                <a:gd name="T19" fmla="*/ 3518 h 1336932"/>
                <a:gd name="T20" fmla="*/ 1447433 w 2668335"/>
                <a:gd name="T21" fmla="*/ 0 h 13369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68335"/>
                <a:gd name="T34" fmla="*/ 0 h 1336932"/>
                <a:gd name="T35" fmla="*/ 2668335 w 2668335"/>
                <a:gd name="T36" fmla="*/ 1336932 h 13369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68335" h="1336932">
                  <a:moveTo>
                    <a:pt x="1447433" y="0"/>
                  </a:moveTo>
                  <a:lnTo>
                    <a:pt x="2325108" y="6510"/>
                  </a:lnTo>
                  <a:cubicBezTo>
                    <a:pt x="2432281" y="6468"/>
                    <a:pt x="2460835" y="19228"/>
                    <a:pt x="2485992" y="33244"/>
                  </a:cubicBezTo>
                  <a:cubicBezTo>
                    <a:pt x="2577884" y="117841"/>
                    <a:pt x="2668335" y="166815"/>
                    <a:pt x="2668335" y="284379"/>
                  </a:cubicBezTo>
                  <a:lnTo>
                    <a:pt x="2668335" y="1145193"/>
                  </a:lnTo>
                  <a:lnTo>
                    <a:pt x="259344" y="1145193"/>
                  </a:lnTo>
                  <a:cubicBezTo>
                    <a:pt x="137892" y="1145193"/>
                    <a:pt x="89641" y="1241725"/>
                    <a:pt x="0" y="1336932"/>
                  </a:cubicBezTo>
                  <a:lnTo>
                    <a:pt x="858315" y="144541"/>
                  </a:lnTo>
                  <a:lnTo>
                    <a:pt x="925815" y="53822"/>
                  </a:lnTo>
                  <a:cubicBezTo>
                    <a:pt x="956885" y="27470"/>
                    <a:pt x="994266" y="8688"/>
                    <a:pt x="1036078" y="3518"/>
                  </a:cubicBezTo>
                  <a:cubicBezTo>
                    <a:pt x="1114663" y="930"/>
                    <a:pt x="1269702" y="24"/>
                    <a:pt x="1447433" y="0"/>
                  </a:cubicBezTo>
                  <a:close/>
                </a:path>
              </a:pathLst>
            </a:custGeom>
            <a:gradFill rotWithShape="1">
              <a:gsLst>
                <a:gs pos="0">
                  <a:srgbClr val="C38E23"/>
                </a:gs>
                <a:gs pos="23749">
                  <a:srgbClr val="C38E23"/>
                </a:gs>
                <a:gs pos="29999">
                  <a:srgbClr val="937019"/>
                </a:gs>
                <a:gs pos="46999">
                  <a:srgbClr val="E2BA26"/>
                </a:gs>
                <a:gs pos="81999">
                  <a:srgbClr val="E1C251"/>
                </a:gs>
                <a:gs pos="100000">
                  <a:srgbClr val="C4B47C"/>
                </a:gs>
              </a:gsLst>
              <a:lin ang="2400000" scaled="1"/>
            </a:gra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44" name="矩形 4"/>
            <p:cNvSpPr>
              <a:spLocks noChangeArrowheads="1"/>
            </p:cNvSpPr>
            <p:nvPr/>
          </p:nvSpPr>
          <p:spPr bwMode="auto">
            <a:xfrm rot="5400000" flipH="1" flipV="1">
              <a:off x="-665703" y="1811431"/>
              <a:ext cx="2668335" cy="1336932"/>
            </a:xfrm>
            <a:custGeom>
              <a:avLst/>
              <a:gdLst>
                <a:gd name="T0" fmla="*/ 1447433 w 2668335"/>
                <a:gd name="T1" fmla="*/ 0 h 1336932"/>
                <a:gd name="T2" fmla="*/ 2325108 w 2668335"/>
                <a:gd name="T3" fmla="*/ 6510 h 1336932"/>
                <a:gd name="T4" fmla="*/ 2485992 w 2668335"/>
                <a:gd name="T5" fmla="*/ 33244 h 1336932"/>
                <a:gd name="T6" fmla="*/ 2668335 w 2668335"/>
                <a:gd name="T7" fmla="*/ 284379 h 1336932"/>
                <a:gd name="T8" fmla="*/ 2668335 w 2668335"/>
                <a:gd name="T9" fmla="*/ 1145193 h 1336932"/>
                <a:gd name="T10" fmla="*/ 259344 w 2668335"/>
                <a:gd name="T11" fmla="*/ 1145193 h 1336932"/>
                <a:gd name="T12" fmla="*/ 0 w 2668335"/>
                <a:gd name="T13" fmla="*/ 1336932 h 1336932"/>
                <a:gd name="T14" fmla="*/ 858315 w 2668335"/>
                <a:gd name="T15" fmla="*/ 144541 h 1336932"/>
                <a:gd name="T16" fmla="*/ 925815 w 2668335"/>
                <a:gd name="T17" fmla="*/ 53822 h 1336932"/>
                <a:gd name="T18" fmla="*/ 1036078 w 2668335"/>
                <a:gd name="T19" fmla="*/ 3518 h 1336932"/>
                <a:gd name="T20" fmla="*/ 1447433 w 2668335"/>
                <a:gd name="T21" fmla="*/ 0 h 13369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68335"/>
                <a:gd name="T34" fmla="*/ 0 h 1336932"/>
                <a:gd name="T35" fmla="*/ 2668335 w 2668335"/>
                <a:gd name="T36" fmla="*/ 1336932 h 13369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68335" h="1336932">
                  <a:moveTo>
                    <a:pt x="1447433" y="0"/>
                  </a:moveTo>
                  <a:lnTo>
                    <a:pt x="2325108" y="6510"/>
                  </a:lnTo>
                  <a:cubicBezTo>
                    <a:pt x="2432281" y="6468"/>
                    <a:pt x="2460835" y="19228"/>
                    <a:pt x="2485992" y="33244"/>
                  </a:cubicBezTo>
                  <a:cubicBezTo>
                    <a:pt x="2577884" y="117841"/>
                    <a:pt x="2668335" y="166815"/>
                    <a:pt x="2668335" y="284379"/>
                  </a:cubicBezTo>
                  <a:lnTo>
                    <a:pt x="2668335" y="1145193"/>
                  </a:lnTo>
                  <a:lnTo>
                    <a:pt x="259344" y="1145193"/>
                  </a:lnTo>
                  <a:cubicBezTo>
                    <a:pt x="137892" y="1145193"/>
                    <a:pt x="89641" y="1241725"/>
                    <a:pt x="0" y="1336932"/>
                  </a:cubicBezTo>
                  <a:lnTo>
                    <a:pt x="858315" y="144541"/>
                  </a:lnTo>
                  <a:lnTo>
                    <a:pt x="925815" y="53822"/>
                  </a:lnTo>
                  <a:cubicBezTo>
                    <a:pt x="956885" y="27470"/>
                    <a:pt x="994266" y="8688"/>
                    <a:pt x="1036078" y="3518"/>
                  </a:cubicBezTo>
                  <a:cubicBezTo>
                    <a:pt x="1114663" y="930"/>
                    <a:pt x="1269702" y="24"/>
                    <a:pt x="1447433" y="0"/>
                  </a:cubicBezTo>
                  <a:close/>
                </a:path>
              </a:pathLst>
            </a:custGeom>
            <a:gradFill rotWithShape="1">
              <a:gsLst>
                <a:gs pos="0">
                  <a:srgbClr val="C29B94"/>
                </a:gs>
                <a:gs pos="23999">
                  <a:srgbClr val="C29B94"/>
                </a:gs>
                <a:gs pos="29999">
                  <a:srgbClr val="967864"/>
                </a:gs>
                <a:gs pos="42999">
                  <a:srgbClr val="D0BFC2"/>
                </a:gs>
                <a:gs pos="100000">
                  <a:srgbClr val="EDC9C9"/>
                </a:gs>
              </a:gsLst>
              <a:lin ang="2400000" scaled="1"/>
            </a:gra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grpSp>
          <p:nvGrpSpPr>
            <p:cNvPr id="39945" name="组合 4"/>
            <p:cNvGrpSpPr/>
            <p:nvPr/>
          </p:nvGrpSpPr>
          <p:grpSpPr bwMode="auto">
            <a:xfrm>
              <a:off x="669390" y="318319"/>
              <a:ext cx="2157601" cy="744942"/>
              <a:chOff x="0" y="-10332"/>
              <a:chExt cx="2157601" cy="744942"/>
            </a:xfrm>
          </p:grpSpPr>
          <p:sp>
            <p:nvSpPr>
              <p:cNvPr id="39964" name="TextBox 43"/>
              <p:cNvSpPr>
                <a:spLocks noChangeArrowheads="1"/>
              </p:cNvSpPr>
              <p:nvPr/>
            </p:nvSpPr>
            <p:spPr bwMode="auto">
              <a:xfrm>
                <a:off x="364017" y="0"/>
                <a:ext cx="685349"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4800" dirty="0">
                    <a:solidFill>
                      <a:schemeClr val="bg1"/>
                    </a:solidFill>
                    <a:latin typeface="Algerian" panose="04020705040A02060702" pitchFamily="82" charset="0"/>
                    <a:ea typeface="方正姚体" panose="02010601030101010101" pitchFamily="2" charset="-122"/>
                    <a:sym typeface="Meiryo" panose="020B0604030504040204" pitchFamily="34" charset="-128"/>
                  </a:rPr>
                  <a:t>01</a:t>
                </a:r>
                <a:endParaRPr lang="zh-CN" altLang="en-US" sz="4800" dirty="0">
                  <a:solidFill>
                    <a:schemeClr val="bg1"/>
                  </a:solidFill>
                  <a:latin typeface="Algerian" panose="04020705040A02060702" pitchFamily="82" charset="0"/>
                  <a:ea typeface="方正姚体" panose="02010601030101010101" pitchFamily="2" charset="-122"/>
                  <a:sym typeface="Meiryo" panose="020B0604030504040204" pitchFamily="34" charset="-128"/>
                </a:endParaRPr>
              </a:p>
            </p:txBody>
          </p:sp>
          <p:sp>
            <p:nvSpPr>
              <p:cNvPr id="39965" name="等腰三角形 2"/>
              <p:cNvSpPr>
                <a:spLocks noChangeArrowheads="1"/>
              </p:cNvSpPr>
              <p:nvPr/>
            </p:nvSpPr>
            <p:spPr bwMode="auto">
              <a:xfrm rot="-5400000">
                <a:off x="-92460" y="207124"/>
                <a:ext cx="450302" cy="265382"/>
              </a:xfrm>
              <a:custGeom>
                <a:avLst/>
                <a:gdLst>
                  <a:gd name="T0" fmla="*/ 225151 w 1080120"/>
                  <a:gd name="T1" fmla="*/ 0 h 931138"/>
                  <a:gd name="T2" fmla="*/ 450302 w 1080120"/>
                  <a:gd name="T3" fmla="*/ 265382 h 931138"/>
                  <a:gd name="T4" fmla="*/ 337727 w 1080120"/>
                  <a:gd name="T5" fmla="*/ 265382 h 931138"/>
                  <a:gd name="T6" fmla="*/ 225151 w 1080120"/>
                  <a:gd name="T7" fmla="*/ 132691 h 931138"/>
                  <a:gd name="T8" fmla="*/ 112576 w 1080120"/>
                  <a:gd name="T9" fmla="*/ 265382 h 931138"/>
                  <a:gd name="T10" fmla="*/ 0 w 1080120"/>
                  <a:gd name="T11" fmla="*/ 265382 h 931138"/>
                  <a:gd name="T12" fmla="*/ 225151 w 1080120"/>
                  <a:gd name="T13" fmla="*/ 0 h 931138"/>
                  <a:gd name="T14" fmla="*/ 0 60000 65536"/>
                  <a:gd name="T15" fmla="*/ 0 60000 65536"/>
                  <a:gd name="T16" fmla="*/ 0 60000 65536"/>
                  <a:gd name="T17" fmla="*/ 0 60000 65536"/>
                  <a:gd name="T18" fmla="*/ 0 60000 65536"/>
                  <a:gd name="T19" fmla="*/ 0 60000 65536"/>
                  <a:gd name="T20" fmla="*/ 0 60000 65536"/>
                  <a:gd name="T21" fmla="*/ 0 w 1080120"/>
                  <a:gd name="T22" fmla="*/ 0 h 931138"/>
                  <a:gd name="T23" fmla="*/ 1080120 w 1080120"/>
                  <a:gd name="T24" fmla="*/ 931138 h 931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0120" h="931138">
                    <a:moveTo>
                      <a:pt x="540060" y="0"/>
                    </a:moveTo>
                    <a:lnTo>
                      <a:pt x="1080120" y="931138"/>
                    </a:lnTo>
                    <a:lnTo>
                      <a:pt x="810090" y="931138"/>
                    </a:lnTo>
                    <a:lnTo>
                      <a:pt x="540060" y="465569"/>
                    </a:lnTo>
                    <a:lnTo>
                      <a:pt x="270030" y="931138"/>
                    </a:lnTo>
                    <a:lnTo>
                      <a:pt x="0" y="931138"/>
                    </a:lnTo>
                    <a:lnTo>
                      <a:pt x="540060" y="0"/>
                    </a:lnTo>
                    <a:close/>
                  </a:path>
                </a:pathLst>
              </a:custGeom>
              <a:solidFill>
                <a:srgbClr val="543F3B">
                  <a:alpha val="78038"/>
                </a:srgbClr>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66" name="矩形 53"/>
              <p:cNvSpPr>
                <a:spLocks noChangeArrowheads="1"/>
              </p:cNvSpPr>
              <p:nvPr/>
            </p:nvSpPr>
            <p:spPr bwMode="auto">
              <a:xfrm>
                <a:off x="1025705" y="-10332"/>
                <a:ext cx="1131896" cy="74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400" dirty="0">
                    <a:solidFill>
                      <a:srgbClr val="0070C0"/>
                    </a:solidFill>
                    <a:latin typeface="汉真广标" panose="02010609000101010101" pitchFamily="49" charset="-122"/>
                    <a:ea typeface="汉真广标" panose="02010609000101010101" pitchFamily="49" charset="-122"/>
                    <a:sym typeface="Batang" panose="02030600000101010101" pitchFamily="18" charset="-127"/>
                  </a:rPr>
                  <a:t>透析三</a:t>
                </a:r>
                <a:endParaRPr lang="en-US" altLang="zh-CN" sz="2400" dirty="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a:p>
                <a:pPr algn="ctr"/>
                <a:r>
                  <a:rPr lang="zh-CN" altLang="en-US" sz="2400" dirty="0">
                    <a:solidFill>
                      <a:srgbClr val="0070C0"/>
                    </a:solidFill>
                    <a:latin typeface="汉真广标" panose="02010609000101010101" pitchFamily="49" charset="-122"/>
                    <a:ea typeface="汉真广标" panose="02010609000101010101" pitchFamily="49" charset="-122"/>
                    <a:sym typeface="Batang" panose="02030600000101010101" pitchFamily="18" charset="-127"/>
                  </a:rPr>
                  <a:t>维目标</a:t>
                </a:r>
                <a:endParaRPr lang="zh-CN" altLang="en-US" sz="2400" dirty="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p:txBody>
          </p:sp>
        </p:grpSp>
        <p:grpSp>
          <p:nvGrpSpPr>
            <p:cNvPr id="39946" name="组合 3"/>
            <p:cNvGrpSpPr/>
            <p:nvPr/>
          </p:nvGrpSpPr>
          <p:grpSpPr bwMode="auto">
            <a:xfrm>
              <a:off x="-2" y="842291"/>
              <a:ext cx="3587453" cy="1103409"/>
              <a:chOff x="-2770931" y="0"/>
              <a:chExt cx="3587453" cy="1103409"/>
            </a:xfrm>
          </p:grpSpPr>
          <p:sp>
            <p:nvSpPr>
              <p:cNvPr id="39961" name="等腰三角形 2"/>
              <p:cNvSpPr>
                <a:spLocks noChangeArrowheads="1"/>
              </p:cNvSpPr>
              <p:nvPr/>
            </p:nvSpPr>
            <p:spPr bwMode="auto">
              <a:xfrm>
                <a:off x="248696" y="0"/>
                <a:ext cx="450302" cy="265382"/>
              </a:xfrm>
              <a:custGeom>
                <a:avLst/>
                <a:gdLst>
                  <a:gd name="T0" fmla="*/ 225151 w 1080120"/>
                  <a:gd name="T1" fmla="*/ 0 h 931138"/>
                  <a:gd name="T2" fmla="*/ 450302 w 1080120"/>
                  <a:gd name="T3" fmla="*/ 265382 h 931138"/>
                  <a:gd name="T4" fmla="*/ 337727 w 1080120"/>
                  <a:gd name="T5" fmla="*/ 265382 h 931138"/>
                  <a:gd name="T6" fmla="*/ 225151 w 1080120"/>
                  <a:gd name="T7" fmla="*/ 132691 h 931138"/>
                  <a:gd name="T8" fmla="*/ 112576 w 1080120"/>
                  <a:gd name="T9" fmla="*/ 265382 h 931138"/>
                  <a:gd name="T10" fmla="*/ 0 w 1080120"/>
                  <a:gd name="T11" fmla="*/ 265382 h 931138"/>
                  <a:gd name="T12" fmla="*/ 225151 w 1080120"/>
                  <a:gd name="T13" fmla="*/ 0 h 931138"/>
                  <a:gd name="T14" fmla="*/ 0 60000 65536"/>
                  <a:gd name="T15" fmla="*/ 0 60000 65536"/>
                  <a:gd name="T16" fmla="*/ 0 60000 65536"/>
                  <a:gd name="T17" fmla="*/ 0 60000 65536"/>
                  <a:gd name="T18" fmla="*/ 0 60000 65536"/>
                  <a:gd name="T19" fmla="*/ 0 60000 65536"/>
                  <a:gd name="T20" fmla="*/ 0 60000 65536"/>
                  <a:gd name="T21" fmla="*/ 0 w 1080120"/>
                  <a:gd name="T22" fmla="*/ 0 h 931138"/>
                  <a:gd name="T23" fmla="*/ 1080120 w 1080120"/>
                  <a:gd name="T24" fmla="*/ 931138 h 931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0120" h="931138">
                    <a:moveTo>
                      <a:pt x="540060" y="0"/>
                    </a:moveTo>
                    <a:lnTo>
                      <a:pt x="1080120" y="931138"/>
                    </a:lnTo>
                    <a:lnTo>
                      <a:pt x="810090" y="931138"/>
                    </a:lnTo>
                    <a:lnTo>
                      <a:pt x="540060" y="465569"/>
                    </a:lnTo>
                    <a:lnTo>
                      <a:pt x="270030" y="931138"/>
                    </a:lnTo>
                    <a:lnTo>
                      <a:pt x="0" y="931138"/>
                    </a:lnTo>
                    <a:lnTo>
                      <a:pt x="540060" y="0"/>
                    </a:lnTo>
                    <a:close/>
                  </a:path>
                </a:pathLst>
              </a:custGeom>
              <a:solidFill>
                <a:srgbClr val="543F3B">
                  <a:alpha val="78038"/>
                </a:srgbClr>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62" name="TextBox 64"/>
              <p:cNvSpPr>
                <a:spLocks noChangeArrowheads="1"/>
              </p:cNvSpPr>
              <p:nvPr/>
            </p:nvSpPr>
            <p:spPr bwMode="auto">
              <a:xfrm>
                <a:off x="131173" y="379638"/>
                <a:ext cx="685349"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4800">
                    <a:solidFill>
                      <a:schemeClr val="bg1"/>
                    </a:solidFill>
                    <a:latin typeface="Algerian" panose="04020705040A02060702" pitchFamily="82" charset="0"/>
                    <a:ea typeface="方正姚体" panose="02010601030101010101" pitchFamily="2" charset="-122"/>
                    <a:sym typeface="Meiryo" panose="020B0604030504040204" pitchFamily="34" charset="-128"/>
                  </a:rPr>
                  <a:t>04</a:t>
                </a:r>
                <a:endParaRPr lang="zh-CN" altLang="en-US" sz="4800">
                  <a:solidFill>
                    <a:schemeClr val="bg1"/>
                  </a:solidFill>
                  <a:latin typeface="Algerian" panose="04020705040A02060702" pitchFamily="82" charset="0"/>
                  <a:ea typeface="方正姚体" panose="02010601030101010101" pitchFamily="2" charset="-122"/>
                  <a:sym typeface="Meiryo" panose="020B0604030504040204" pitchFamily="34" charset="-128"/>
                </a:endParaRPr>
              </a:p>
            </p:txBody>
          </p:sp>
          <p:sp>
            <p:nvSpPr>
              <p:cNvPr id="39963" name="矩形 65"/>
              <p:cNvSpPr>
                <a:spLocks noChangeArrowheads="1"/>
              </p:cNvSpPr>
              <p:nvPr/>
            </p:nvSpPr>
            <p:spPr bwMode="auto">
              <a:xfrm>
                <a:off x="-2770931" y="358467"/>
                <a:ext cx="1098387" cy="74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400" dirty="0">
                    <a:solidFill>
                      <a:srgbClr val="0070C0"/>
                    </a:solidFill>
                    <a:latin typeface="汉真广标" panose="02010609000101010101" pitchFamily="49" charset="-122"/>
                    <a:ea typeface="汉真广标" panose="02010609000101010101" pitchFamily="49" charset="-122"/>
                    <a:sym typeface="Batang" panose="02030600000101010101" pitchFamily="18" charset="-127"/>
                  </a:rPr>
                  <a:t>提炼核心目标</a:t>
                </a:r>
                <a:endParaRPr lang="zh-CN" altLang="en-US" sz="2400" dirty="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p:txBody>
          </p:sp>
        </p:grpSp>
        <p:grpSp>
          <p:nvGrpSpPr>
            <p:cNvPr id="39947" name="组合 68"/>
            <p:cNvGrpSpPr/>
            <p:nvPr/>
          </p:nvGrpSpPr>
          <p:grpSpPr bwMode="auto">
            <a:xfrm flipV="1">
              <a:off x="232663" y="1813401"/>
              <a:ext cx="3481105" cy="1022034"/>
              <a:chOff x="131173" y="0"/>
              <a:chExt cx="3481105" cy="1022034"/>
            </a:xfrm>
          </p:grpSpPr>
          <p:sp>
            <p:nvSpPr>
              <p:cNvPr id="39958" name="等腰三角形 2"/>
              <p:cNvSpPr>
                <a:spLocks noChangeArrowheads="1"/>
              </p:cNvSpPr>
              <p:nvPr/>
            </p:nvSpPr>
            <p:spPr bwMode="auto">
              <a:xfrm>
                <a:off x="248696" y="0"/>
                <a:ext cx="450302" cy="265382"/>
              </a:xfrm>
              <a:custGeom>
                <a:avLst/>
                <a:gdLst>
                  <a:gd name="T0" fmla="*/ 225151 w 1080120"/>
                  <a:gd name="T1" fmla="*/ 0 h 931138"/>
                  <a:gd name="T2" fmla="*/ 450302 w 1080120"/>
                  <a:gd name="T3" fmla="*/ 265382 h 931138"/>
                  <a:gd name="T4" fmla="*/ 337727 w 1080120"/>
                  <a:gd name="T5" fmla="*/ 265382 h 931138"/>
                  <a:gd name="T6" fmla="*/ 225151 w 1080120"/>
                  <a:gd name="T7" fmla="*/ 132691 h 931138"/>
                  <a:gd name="T8" fmla="*/ 112576 w 1080120"/>
                  <a:gd name="T9" fmla="*/ 265382 h 931138"/>
                  <a:gd name="T10" fmla="*/ 0 w 1080120"/>
                  <a:gd name="T11" fmla="*/ 265382 h 931138"/>
                  <a:gd name="T12" fmla="*/ 225151 w 1080120"/>
                  <a:gd name="T13" fmla="*/ 0 h 931138"/>
                  <a:gd name="T14" fmla="*/ 0 60000 65536"/>
                  <a:gd name="T15" fmla="*/ 0 60000 65536"/>
                  <a:gd name="T16" fmla="*/ 0 60000 65536"/>
                  <a:gd name="T17" fmla="*/ 0 60000 65536"/>
                  <a:gd name="T18" fmla="*/ 0 60000 65536"/>
                  <a:gd name="T19" fmla="*/ 0 60000 65536"/>
                  <a:gd name="T20" fmla="*/ 0 60000 65536"/>
                  <a:gd name="T21" fmla="*/ 0 w 1080120"/>
                  <a:gd name="T22" fmla="*/ 0 h 931138"/>
                  <a:gd name="T23" fmla="*/ 1080120 w 1080120"/>
                  <a:gd name="T24" fmla="*/ 931138 h 931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0120" h="931138">
                    <a:moveTo>
                      <a:pt x="540060" y="0"/>
                    </a:moveTo>
                    <a:lnTo>
                      <a:pt x="1080120" y="931138"/>
                    </a:lnTo>
                    <a:lnTo>
                      <a:pt x="810090" y="931138"/>
                    </a:lnTo>
                    <a:lnTo>
                      <a:pt x="540060" y="465569"/>
                    </a:lnTo>
                    <a:lnTo>
                      <a:pt x="270030" y="931138"/>
                    </a:lnTo>
                    <a:lnTo>
                      <a:pt x="0" y="931138"/>
                    </a:lnTo>
                    <a:lnTo>
                      <a:pt x="540060" y="0"/>
                    </a:lnTo>
                    <a:close/>
                  </a:path>
                </a:pathLst>
              </a:custGeom>
              <a:solidFill>
                <a:srgbClr val="543F3B">
                  <a:alpha val="78038"/>
                </a:srgbClr>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59" name="TextBox 70"/>
              <p:cNvSpPr>
                <a:spLocks noChangeArrowheads="1"/>
              </p:cNvSpPr>
              <p:nvPr/>
            </p:nvSpPr>
            <p:spPr bwMode="auto">
              <a:xfrm flipV="1">
                <a:off x="131173" y="226682"/>
                <a:ext cx="685349"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4800" dirty="0">
                    <a:solidFill>
                      <a:schemeClr val="bg1"/>
                    </a:solidFill>
                    <a:latin typeface="Algerian" panose="04020705040A02060702" pitchFamily="82" charset="0"/>
                    <a:ea typeface="方正姚体" panose="02010601030101010101" pitchFamily="2" charset="-122"/>
                    <a:sym typeface="Meiryo" panose="020B0604030504040204" pitchFamily="34" charset="-128"/>
                  </a:rPr>
                  <a:t>02</a:t>
                </a:r>
                <a:endParaRPr lang="zh-CN" altLang="en-US" sz="4800" dirty="0">
                  <a:solidFill>
                    <a:schemeClr val="bg1"/>
                  </a:solidFill>
                  <a:latin typeface="Algerian" panose="04020705040A02060702" pitchFamily="82" charset="0"/>
                  <a:ea typeface="方正姚体" panose="02010601030101010101" pitchFamily="2" charset="-122"/>
                  <a:sym typeface="Meiryo" panose="020B0604030504040204" pitchFamily="34" charset="-128"/>
                </a:endParaRPr>
              </a:p>
            </p:txBody>
          </p:sp>
          <p:sp>
            <p:nvSpPr>
              <p:cNvPr id="39960" name="矩形 71"/>
              <p:cNvSpPr>
                <a:spLocks noChangeArrowheads="1"/>
              </p:cNvSpPr>
              <p:nvPr/>
            </p:nvSpPr>
            <p:spPr bwMode="auto">
              <a:xfrm flipV="1">
                <a:off x="2783898" y="398641"/>
                <a:ext cx="828380" cy="62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rPr>
                  <a:t>核心目</a:t>
                </a:r>
                <a:endParaRPr lang="en-US" altLang="zh-CN" sz="240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a:p>
                <a:pPr algn="ctr"/>
                <a:r>
                  <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rPr>
                  <a:t>标发散</a:t>
                </a:r>
                <a:endPar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p:txBody>
          </p:sp>
        </p:grpSp>
        <p:grpSp>
          <p:nvGrpSpPr>
            <p:cNvPr id="39948" name="组合 72"/>
            <p:cNvGrpSpPr/>
            <p:nvPr/>
          </p:nvGrpSpPr>
          <p:grpSpPr bwMode="auto">
            <a:xfrm flipH="1">
              <a:off x="1332485" y="2844658"/>
              <a:ext cx="1819275" cy="649647"/>
              <a:chOff x="0" y="0"/>
              <a:chExt cx="1819275" cy="649647"/>
            </a:xfrm>
          </p:grpSpPr>
          <p:sp>
            <p:nvSpPr>
              <p:cNvPr id="39955" name="TextBox 73"/>
              <p:cNvSpPr>
                <a:spLocks noChangeArrowheads="1"/>
              </p:cNvSpPr>
              <p:nvPr/>
            </p:nvSpPr>
            <p:spPr bwMode="auto">
              <a:xfrm>
                <a:off x="324769" y="0"/>
                <a:ext cx="685349"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4800">
                    <a:solidFill>
                      <a:schemeClr val="bg1"/>
                    </a:solidFill>
                    <a:latin typeface="Algerian" panose="04020705040A02060702" pitchFamily="82" charset="0"/>
                    <a:ea typeface="方正姚体" panose="02010601030101010101" pitchFamily="2" charset="-122"/>
                    <a:sym typeface="Meiryo" panose="020B0604030504040204" pitchFamily="34" charset="-128"/>
                  </a:rPr>
                  <a:t>03</a:t>
                </a:r>
                <a:endParaRPr lang="zh-CN" altLang="en-US" sz="4800">
                  <a:solidFill>
                    <a:schemeClr val="bg1"/>
                  </a:solidFill>
                  <a:latin typeface="Algerian" panose="04020705040A02060702" pitchFamily="82" charset="0"/>
                  <a:ea typeface="方正姚体" panose="02010601030101010101" pitchFamily="2" charset="-122"/>
                  <a:sym typeface="Meiryo" panose="020B0604030504040204" pitchFamily="34" charset="-128"/>
                </a:endParaRPr>
              </a:p>
            </p:txBody>
          </p:sp>
          <p:sp>
            <p:nvSpPr>
              <p:cNvPr id="39956" name="等腰三角形 2"/>
              <p:cNvSpPr>
                <a:spLocks noChangeArrowheads="1"/>
              </p:cNvSpPr>
              <p:nvPr/>
            </p:nvSpPr>
            <p:spPr bwMode="auto">
              <a:xfrm rot="-5400000">
                <a:off x="-92460" y="207124"/>
                <a:ext cx="450302" cy="265382"/>
              </a:xfrm>
              <a:custGeom>
                <a:avLst/>
                <a:gdLst>
                  <a:gd name="T0" fmla="*/ 225151 w 1080120"/>
                  <a:gd name="T1" fmla="*/ 0 h 931138"/>
                  <a:gd name="T2" fmla="*/ 450302 w 1080120"/>
                  <a:gd name="T3" fmla="*/ 265382 h 931138"/>
                  <a:gd name="T4" fmla="*/ 337727 w 1080120"/>
                  <a:gd name="T5" fmla="*/ 265382 h 931138"/>
                  <a:gd name="T6" fmla="*/ 225151 w 1080120"/>
                  <a:gd name="T7" fmla="*/ 132691 h 931138"/>
                  <a:gd name="T8" fmla="*/ 112576 w 1080120"/>
                  <a:gd name="T9" fmla="*/ 265382 h 931138"/>
                  <a:gd name="T10" fmla="*/ 0 w 1080120"/>
                  <a:gd name="T11" fmla="*/ 265382 h 931138"/>
                  <a:gd name="T12" fmla="*/ 225151 w 1080120"/>
                  <a:gd name="T13" fmla="*/ 0 h 931138"/>
                  <a:gd name="T14" fmla="*/ 0 60000 65536"/>
                  <a:gd name="T15" fmla="*/ 0 60000 65536"/>
                  <a:gd name="T16" fmla="*/ 0 60000 65536"/>
                  <a:gd name="T17" fmla="*/ 0 60000 65536"/>
                  <a:gd name="T18" fmla="*/ 0 60000 65536"/>
                  <a:gd name="T19" fmla="*/ 0 60000 65536"/>
                  <a:gd name="T20" fmla="*/ 0 60000 65536"/>
                  <a:gd name="T21" fmla="*/ 0 w 1080120"/>
                  <a:gd name="T22" fmla="*/ 0 h 931138"/>
                  <a:gd name="T23" fmla="*/ 1080120 w 1080120"/>
                  <a:gd name="T24" fmla="*/ 931138 h 931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0120" h="931138">
                    <a:moveTo>
                      <a:pt x="540060" y="0"/>
                    </a:moveTo>
                    <a:lnTo>
                      <a:pt x="1080120" y="931138"/>
                    </a:lnTo>
                    <a:lnTo>
                      <a:pt x="810090" y="931138"/>
                    </a:lnTo>
                    <a:lnTo>
                      <a:pt x="540060" y="465569"/>
                    </a:lnTo>
                    <a:lnTo>
                      <a:pt x="270030" y="931138"/>
                    </a:lnTo>
                    <a:lnTo>
                      <a:pt x="0" y="931138"/>
                    </a:lnTo>
                    <a:lnTo>
                      <a:pt x="540060" y="0"/>
                    </a:lnTo>
                    <a:close/>
                  </a:path>
                </a:pathLst>
              </a:custGeom>
              <a:solidFill>
                <a:srgbClr val="543F3B">
                  <a:alpha val="78038"/>
                </a:srgbClr>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57" name="矩形 75"/>
              <p:cNvSpPr>
                <a:spLocks noChangeArrowheads="1"/>
              </p:cNvSpPr>
              <p:nvPr/>
            </p:nvSpPr>
            <p:spPr bwMode="auto">
              <a:xfrm>
                <a:off x="988491" y="26255"/>
                <a:ext cx="830784" cy="62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rPr>
                  <a:t>聚焦核</a:t>
                </a:r>
                <a:endParaRPr lang="en-US" altLang="zh-CN" sz="240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a:p>
                <a:r>
                  <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rPr>
                  <a:t>心目标</a:t>
                </a:r>
                <a:endParaRPr lang="zh-CN" altLang="en-US" sz="2400">
                  <a:solidFill>
                    <a:srgbClr val="0070C0"/>
                  </a:solidFill>
                  <a:latin typeface="汉真广标" panose="02010609000101010101" pitchFamily="49" charset="-122"/>
                  <a:ea typeface="汉真广标" panose="02010609000101010101" pitchFamily="49" charset="-122"/>
                  <a:sym typeface="Batang" panose="02030600000101010101" pitchFamily="18" charset="-127"/>
                </a:endParaRPr>
              </a:p>
            </p:txBody>
          </p:sp>
        </p:grpSp>
        <p:grpSp>
          <p:nvGrpSpPr>
            <p:cNvPr id="39949" name="组合 14"/>
            <p:cNvGrpSpPr/>
            <p:nvPr/>
          </p:nvGrpSpPr>
          <p:grpSpPr bwMode="auto">
            <a:xfrm>
              <a:off x="1458778" y="1410711"/>
              <a:ext cx="927881" cy="696818"/>
              <a:chOff x="0" y="0"/>
              <a:chExt cx="2438557" cy="1831303"/>
            </a:xfrm>
          </p:grpSpPr>
          <p:sp>
            <p:nvSpPr>
              <p:cNvPr id="39951" name="矩形 77"/>
              <p:cNvSpPr>
                <a:spLocks noChangeArrowheads="1"/>
              </p:cNvSpPr>
              <p:nvPr/>
            </p:nvSpPr>
            <p:spPr bwMode="auto">
              <a:xfrm>
                <a:off x="405066" y="0"/>
                <a:ext cx="1653088" cy="687928"/>
              </a:xfrm>
              <a:custGeom>
                <a:avLst/>
                <a:gdLst>
                  <a:gd name="T0" fmla="*/ 154063 w 1653088"/>
                  <a:gd name="T1" fmla="*/ 143410 h 687928"/>
                  <a:gd name="T2" fmla="*/ 105079 w 1653088"/>
                  <a:gd name="T3" fmla="*/ 192394 h 687928"/>
                  <a:gd name="T4" fmla="*/ 105079 w 1653088"/>
                  <a:gd name="T5" fmla="*/ 495534 h 687928"/>
                  <a:gd name="T6" fmla="*/ 154063 w 1653088"/>
                  <a:gd name="T7" fmla="*/ 544518 h 687928"/>
                  <a:gd name="T8" fmla="*/ 349993 w 1653088"/>
                  <a:gd name="T9" fmla="*/ 544518 h 687928"/>
                  <a:gd name="T10" fmla="*/ 398977 w 1653088"/>
                  <a:gd name="T11" fmla="*/ 495534 h 687928"/>
                  <a:gd name="T12" fmla="*/ 398977 w 1653088"/>
                  <a:gd name="T13" fmla="*/ 192394 h 687928"/>
                  <a:gd name="T14" fmla="*/ 349993 w 1653088"/>
                  <a:gd name="T15" fmla="*/ 143410 h 687928"/>
                  <a:gd name="T16" fmla="*/ 154063 w 1653088"/>
                  <a:gd name="T17" fmla="*/ 143410 h 687928"/>
                  <a:gd name="T18" fmla="*/ 84011 w 1653088"/>
                  <a:gd name="T19" fmla="*/ 0 h 687928"/>
                  <a:gd name="T20" fmla="*/ 420045 w 1653088"/>
                  <a:gd name="T21" fmla="*/ 0 h 687928"/>
                  <a:gd name="T22" fmla="*/ 504056 w 1653088"/>
                  <a:gd name="T23" fmla="*/ 84011 h 687928"/>
                  <a:gd name="T24" fmla="*/ 504056 w 1653088"/>
                  <a:gd name="T25" fmla="*/ 278486 h 687928"/>
                  <a:gd name="T26" fmla="*/ 1332148 w 1653088"/>
                  <a:gd name="T27" fmla="*/ 278486 h 687928"/>
                  <a:gd name="T28" fmla="*/ 1332148 w 1653088"/>
                  <a:gd name="T29" fmla="*/ 0 h 687928"/>
                  <a:gd name="T30" fmla="*/ 1404156 w 1653088"/>
                  <a:gd name="T31" fmla="*/ 0 h 687928"/>
                  <a:gd name="T32" fmla="*/ 1404156 w 1653088"/>
                  <a:gd name="T33" fmla="*/ 278486 h 687928"/>
                  <a:gd name="T34" fmla="*/ 1581080 w 1653088"/>
                  <a:gd name="T35" fmla="*/ 278486 h 687928"/>
                  <a:gd name="T36" fmla="*/ 1581080 w 1653088"/>
                  <a:gd name="T37" fmla="*/ 0 h 687928"/>
                  <a:gd name="T38" fmla="*/ 1653088 w 1653088"/>
                  <a:gd name="T39" fmla="*/ 0 h 687928"/>
                  <a:gd name="T40" fmla="*/ 1653088 w 1653088"/>
                  <a:gd name="T41" fmla="*/ 278486 h 687928"/>
                  <a:gd name="T42" fmla="*/ 1653088 w 1653088"/>
                  <a:gd name="T43" fmla="*/ 409442 h 687928"/>
                  <a:gd name="T44" fmla="*/ 504056 w 1653088"/>
                  <a:gd name="T45" fmla="*/ 409442 h 687928"/>
                  <a:gd name="T46" fmla="*/ 504056 w 1653088"/>
                  <a:gd name="T47" fmla="*/ 603917 h 687928"/>
                  <a:gd name="T48" fmla="*/ 420045 w 1653088"/>
                  <a:gd name="T49" fmla="*/ 687928 h 687928"/>
                  <a:gd name="T50" fmla="*/ 84011 w 1653088"/>
                  <a:gd name="T51" fmla="*/ 687928 h 687928"/>
                  <a:gd name="T52" fmla="*/ 0 w 1653088"/>
                  <a:gd name="T53" fmla="*/ 603917 h 687928"/>
                  <a:gd name="T54" fmla="*/ 0 w 1653088"/>
                  <a:gd name="T55" fmla="*/ 84011 h 687928"/>
                  <a:gd name="T56" fmla="*/ 84011 w 1653088"/>
                  <a:gd name="T57" fmla="*/ 0 h 6879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3088"/>
                  <a:gd name="T88" fmla="*/ 0 h 687928"/>
                  <a:gd name="T89" fmla="*/ 1653088 w 1653088"/>
                  <a:gd name="T90" fmla="*/ 687928 h 6879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3088" h="687928">
                    <a:moveTo>
                      <a:pt x="154063" y="143410"/>
                    </a:moveTo>
                    <a:cubicBezTo>
                      <a:pt x="127010" y="143410"/>
                      <a:pt x="105079" y="165341"/>
                      <a:pt x="105079" y="192394"/>
                    </a:cubicBezTo>
                    <a:lnTo>
                      <a:pt x="105079" y="495534"/>
                    </a:lnTo>
                    <a:cubicBezTo>
                      <a:pt x="105079" y="522587"/>
                      <a:pt x="127010" y="544518"/>
                      <a:pt x="154063" y="544518"/>
                    </a:cubicBezTo>
                    <a:lnTo>
                      <a:pt x="349993" y="544518"/>
                    </a:lnTo>
                    <a:cubicBezTo>
                      <a:pt x="377046" y="544518"/>
                      <a:pt x="398977" y="522587"/>
                      <a:pt x="398977" y="495534"/>
                    </a:cubicBezTo>
                    <a:lnTo>
                      <a:pt x="398977" y="192394"/>
                    </a:lnTo>
                    <a:cubicBezTo>
                      <a:pt x="398977" y="165341"/>
                      <a:pt x="377046" y="143410"/>
                      <a:pt x="349993" y="143410"/>
                    </a:cubicBezTo>
                    <a:lnTo>
                      <a:pt x="154063" y="143410"/>
                    </a:lnTo>
                    <a:close/>
                    <a:moveTo>
                      <a:pt x="84011" y="0"/>
                    </a:moveTo>
                    <a:lnTo>
                      <a:pt x="420045" y="0"/>
                    </a:lnTo>
                    <a:cubicBezTo>
                      <a:pt x="466443" y="0"/>
                      <a:pt x="504056" y="37613"/>
                      <a:pt x="504056" y="84011"/>
                    </a:cubicBezTo>
                    <a:lnTo>
                      <a:pt x="504056" y="278486"/>
                    </a:lnTo>
                    <a:lnTo>
                      <a:pt x="1332148" y="278486"/>
                    </a:lnTo>
                    <a:lnTo>
                      <a:pt x="1332148" y="0"/>
                    </a:lnTo>
                    <a:lnTo>
                      <a:pt x="1404156" y="0"/>
                    </a:lnTo>
                    <a:lnTo>
                      <a:pt x="1404156" y="278486"/>
                    </a:lnTo>
                    <a:lnTo>
                      <a:pt x="1581080" y="278486"/>
                    </a:lnTo>
                    <a:lnTo>
                      <a:pt x="1581080" y="0"/>
                    </a:lnTo>
                    <a:lnTo>
                      <a:pt x="1653088" y="0"/>
                    </a:lnTo>
                    <a:lnTo>
                      <a:pt x="1653088" y="278486"/>
                    </a:lnTo>
                    <a:lnTo>
                      <a:pt x="1653088" y="409442"/>
                    </a:lnTo>
                    <a:lnTo>
                      <a:pt x="504056" y="409442"/>
                    </a:lnTo>
                    <a:lnTo>
                      <a:pt x="504056" y="603917"/>
                    </a:lnTo>
                    <a:cubicBezTo>
                      <a:pt x="504056" y="650315"/>
                      <a:pt x="466443" y="687928"/>
                      <a:pt x="420045" y="687928"/>
                    </a:cubicBezTo>
                    <a:lnTo>
                      <a:pt x="84011" y="687928"/>
                    </a:lnTo>
                    <a:cubicBezTo>
                      <a:pt x="37613" y="687928"/>
                      <a:pt x="0" y="650315"/>
                      <a:pt x="0" y="603917"/>
                    </a:cubicBezTo>
                    <a:lnTo>
                      <a:pt x="0" y="84011"/>
                    </a:lnTo>
                    <a:cubicBezTo>
                      <a:pt x="0" y="37613"/>
                      <a:pt x="37613" y="0"/>
                      <a:pt x="84011" y="0"/>
                    </a:cubicBezTo>
                    <a:close/>
                  </a:path>
                </a:pathLst>
              </a:custGeom>
              <a:solidFill>
                <a:srgbClr val="4E5355"/>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grpSp>
            <p:nvGrpSpPr>
              <p:cNvPr id="39952" name="组合 13"/>
              <p:cNvGrpSpPr/>
              <p:nvPr/>
            </p:nvGrpSpPr>
            <p:grpSpPr bwMode="auto">
              <a:xfrm>
                <a:off x="0" y="842846"/>
                <a:ext cx="2438557" cy="988457"/>
                <a:chOff x="0" y="0"/>
                <a:chExt cx="526158" cy="213276"/>
              </a:xfrm>
            </p:grpSpPr>
            <p:sp>
              <p:nvSpPr>
                <p:cNvPr id="39953" name="任意多边形 10"/>
                <p:cNvSpPr>
                  <a:spLocks noChangeArrowheads="1"/>
                </p:cNvSpPr>
                <p:nvPr/>
              </p:nvSpPr>
              <p:spPr bwMode="auto">
                <a:xfrm>
                  <a:off x="26095" y="0"/>
                  <a:ext cx="500063" cy="169069"/>
                </a:xfrm>
                <a:custGeom>
                  <a:avLst/>
                  <a:gdLst>
                    <a:gd name="T0" fmla="*/ 0 w 500063"/>
                    <a:gd name="T1" fmla="*/ 71437 h 169069"/>
                    <a:gd name="T2" fmla="*/ 104775 w 500063"/>
                    <a:gd name="T3" fmla="*/ 169069 h 169069"/>
                    <a:gd name="T4" fmla="*/ 135731 w 500063"/>
                    <a:gd name="T5" fmla="*/ 152400 h 169069"/>
                    <a:gd name="T6" fmla="*/ 328613 w 500063"/>
                    <a:gd name="T7" fmla="*/ 157162 h 169069"/>
                    <a:gd name="T8" fmla="*/ 452438 w 500063"/>
                    <a:gd name="T9" fmla="*/ 78581 h 169069"/>
                    <a:gd name="T10" fmla="*/ 500063 w 500063"/>
                    <a:gd name="T11" fmla="*/ 11906 h 169069"/>
                    <a:gd name="T12" fmla="*/ 454819 w 500063"/>
                    <a:gd name="T13" fmla="*/ 4762 h 169069"/>
                    <a:gd name="T14" fmla="*/ 376238 w 500063"/>
                    <a:gd name="T15" fmla="*/ 71437 h 169069"/>
                    <a:gd name="T16" fmla="*/ 328613 w 500063"/>
                    <a:gd name="T17" fmla="*/ 90487 h 169069"/>
                    <a:gd name="T18" fmla="*/ 295275 w 500063"/>
                    <a:gd name="T19" fmla="*/ 92869 h 169069"/>
                    <a:gd name="T20" fmla="*/ 216694 w 500063"/>
                    <a:gd name="T21" fmla="*/ 83344 h 169069"/>
                    <a:gd name="T22" fmla="*/ 192881 w 500063"/>
                    <a:gd name="T23" fmla="*/ 71437 h 169069"/>
                    <a:gd name="T24" fmla="*/ 219075 w 500063"/>
                    <a:gd name="T25" fmla="*/ 71437 h 169069"/>
                    <a:gd name="T26" fmla="*/ 302419 w 500063"/>
                    <a:gd name="T27" fmla="*/ 61912 h 169069"/>
                    <a:gd name="T28" fmla="*/ 340519 w 500063"/>
                    <a:gd name="T29" fmla="*/ 54769 h 169069"/>
                    <a:gd name="T30" fmla="*/ 357188 w 500063"/>
                    <a:gd name="T31" fmla="*/ 30956 h 169069"/>
                    <a:gd name="T32" fmla="*/ 359568 w 500063"/>
                    <a:gd name="T33" fmla="*/ 0 h 169069"/>
                    <a:gd name="T34" fmla="*/ 147638 w 500063"/>
                    <a:gd name="T35" fmla="*/ 0 h 169069"/>
                    <a:gd name="T36" fmla="*/ 107156 w 500063"/>
                    <a:gd name="T37" fmla="*/ 2381 h 169069"/>
                    <a:gd name="T38" fmla="*/ 0 w 500063"/>
                    <a:gd name="T39" fmla="*/ 71437 h 1690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0063"/>
                    <a:gd name="T61" fmla="*/ 0 h 169069"/>
                    <a:gd name="T62" fmla="*/ 500063 w 500063"/>
                    <a:gd name="T63" fmla="*/ 169069 h 1690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0063" h="169069">
                      <a:moveTo>
                        <a:pt x="0" y="71437"/>
                      </a:moveTo>
                      <a:lnTo>
                        <a:pt x="104775" y="169069"/>
                      </a:lnTo>
                      <a:lnTo>
                        <a:pt x="135731" y="152400"/>
                      </a:lnTo>
                      <a:lnTo>
                        <a:pt x="328613" y="157162"/>
                      </a:lnTo>
                      <a:lnTo>
                        <a:pt x="452438" y="78581"/>
                      </a:lnTo>
                      <a:lnTo>
                        <a:pt x="500063" y="11906"/>
                      </a:lnTo>
                      <a:lnTo>
                        <a:pt x="454819" y="4762"/>
                      </a:lnTo>
                      <a:lnTo>
                        <a:pt x="376238" y="71437"/>
                      </a:lnTo>
                      <a:lnTo>
                        <a:pt x="328613" y="90487"/>
                      </a:lnTo>
                      <a:lnTo>
                        <a:pt x="295275" y="92869"/>
                      </a:lnTo>
                      <a:lnTo>
                        <a:pt x="216694" y="83344"/>
                      </a:lnTo>
                      <a:lnTo>
                        <a:pt x="192881" y="71437"/>
                      </a:lnTo>
                      <a:lnTo>
                        <a:pt x="219075" y="71437"/>
                      </a:lnTo>
                      <a:lnTo>
                        <a:pt x="302419" y="61912"/>
                      </a:lnTo>
                      <a:lnTo>
                        <a:pt x="340519" y="54769"/>
                      </a:lnTo>
                      <a:lnTo>
                        <a:pt x="357188" y="30956"/>
                      </a:lnTo>
                      <a:lnTo>
                        <a:pt x="359568" y="0"/>
                      </a:lnTo>
                      <a:lnTo>
                        <a:pt x="147638" y="0"/>
                      </a:lnTo>
                      <a:lnTo>
                        <a:pt x="107156" y="2381"/>
                      </a:lnTo>
                      <a:lnTo>
                        <a:pt x="0" y="71437"/>
                      </a:lnTo>
                      <a:close/>
                    </a:path>
                  </a:pathLst>
                </a:custGeom>
                <a:solidFill>
                  <a:srgbClr val="4E5355"/>
                </a:solidFill>
                <a:ln>
                  <a:noFill/>
                </a:ln>
                <a:extLst>
                  <a:ext uri="{91240B29-F687-4F45-9708-019B960494DF}">
                    <a14:hiddenLine xmlns:a14="http://schemas.microsoft.com/office/drawing/2010/main" w="25400">
                      <a:solidFill>
                        <a:srgbClr val="395E8A"/>
                      </a:solidFill>
                      <a:bevel/>
                    </a14:hiddenLine>
                  </a:ext>
                </a:extLst>
              </p:spPr>
              <p:txBody>
                <a:bodyPr anchor="ctr"/>
                <a:lstStyle/>
                <a:p>
                  <a:endParaRPr lang="zh-CN" altLang="en-US"/>
                </a:p>
              </p:txBody>
            </p:sp>
            <p:sp>
              <p:nvSpPr>
                <p:cNvPr id="39954" name="平行四边形 11"/>
                <p:cNvSpPr>
                  <a:spLocks noChangeArrowheads="1"/>
                </p:cNvSpPr>
                <p:nvPr/>
              </p:nvSpPr>
              <p:spPr bwMode="auto">
                <a:xfrm rot="19611732" flipV="1">
                  <a:off x="0" y="74723"/>
                  <a:ext cx="88104" cy="138553"/>
                </a:xfrm>
                <a:prstGeom prst="parallelogram">
                  <a:avLst>
                    <a:gd name="adj" fmla="val 38750"/>
                  </a:avLst>
                </a:prstGeom>
                <a:solidFill>
                  <a:srgbClr val="4E5355"/>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sp>
          <p:nvSpPr>
            <p:cNvPr id="39950" name="TextBox 78"/>
            <p:cNvSpPr>
              <a:spLocks noChangeArrowheads="1"/>
            </p:cNvSpPr>
            <p:nvPr/>
          </p:nvSpPr>
          <p:spPr bwMode="auto">
            <a:xfrm>
              <a:off x="1301139" y="2091902"/>
              <a:ext cx="1243157" cy="39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700" b="1">
                  <a:solidFill>
                    <a:srgbClr val="FF0000"/>
                  </a:solidFill>
                  <a:latin typeface="黑体" panose="02010609060101010101" pitchFamily="49" charset="-122"/>
                  <a:ea typeface="黑体" panose="02010609060101010101" pitchFamily="49" charset="-122"/>
                </a:rPr>
                <a:t>核心目标</a:t>
              </a:r>
              <a:endParaRPr lang="zh-CN" altLang="en-US" sz="2700" b="1">
                <a:solidFill>
                  <a:srgbClr val="FF0000"/>
                </a:solidFill>
                <a:latin typeface="黑体" panose="02010609060101010101" pitchFamily="49" charset="-122"/>
                <a:ea typeface="黑体" panose="02010609060101010101" pitchFamily="49" charset="-122"/>
              </a:endParaRPr>
            </a:p>
          </p:txBody>
        </p:sp>
      </p:grpSp>
      <p:sp>
        <p:nvSpPr>
          <p:cNvPr id="39940" name="矩形 3"/>
          <p:cNvSpPr>
            <a:spLocks noChangeArrowheads="1"/>
          </p:cNvSpPr>
          <p:nvPr/>
        </p:nvSpPr>
        <p:spPr bwMode="auto">
          <a:xfrm>
            <a:off x="417513" y="617538"/>
            <a:ext cx="1219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200" b="1">
                <a:latin typeface="华文细黑" panose="02010600040101010101" pitchFamily="2" charset="-122"/>
                <a:ea typeface="华文细黑" panose="02010600040101010101" pitchFamily="2" charset="-122"/>
              </a:rPr>
              <a:t>4.</a:t>
            </a:r>
            <a:r>
              <a:rPr lang="zh-CN" altLang="en-US" sz="3200" b="1">
                <a:latin typeface="华文细黑" panose="02010600040101010101" pitchFamily="2" charset="-122"/>
                <a:ea typeface="华文细黑" panose="02010600040101010101" pitchFamily="2" charset="-122"/>
              </a:rPr>
              <a:t>为重建课堂教学过程提供一种策略</a:t>
            </a:r>
            <a:endParaRPr lang="zh-CN" altLang="en-US" sz="2800" b="1">
              <a:latin typeface="华文细黑" panose="02010600040101010101" pitchFamily="2" charset="-122"/>
              <a:ea typeface="华文细黑" panose="02010600040101010101" pitchFamily="2" charset="-122"/>
            </a:endParaRPr>
          </a:p>
        </p:txBody>
      </p:sp>
      <p:sp>
        <p:nvSpPr>
          <p:cNvPr id="2" name="TextBox 1"/>
          <p:cNvSpPr txBox="1"/>
          <p:nvPr/>
        </p:nvSpPr>
        <p:spPr>
          <a:xfrm>
            <a:off x="417514" y="1928134"/>
            <a:ext cx="6592886" cy="3785652"/>
          </a:xfrm>
          <a:prstGeom prst="rect">
            <a:avLst/>
          </a:prstGeom>
          <a:noFill/>
          <a:ln>
            <a:solidFill>
              <a:schemeClr val="tx1"/>
            </a:solidFill>
          </a:ln>
        </p:spPr>
        <p:txBody>
          <a:bodyPr wrap="square" rtlCol="0">
            <a:spAutoFit/>
          </a:bodyPr>
          <a:lstStyle/>
          <a:p>
            <a:r>
              <a:rPr lang="zh-CN" altLang="en-US" sz="3200" b="1" dirty="0" smtClean="0">
                <a:solidFill>
                  <a:srgbClr val="FF0000"/>
                </a:solidFill>
                <a:latin typeface="黑体" panose="02010609060101010101" pitchFamily="49" charset="-122"/>
                <a:ea typeface="黑体" panose="02010609060101010101" pitchFamily="49" charset="-122"/>
              </a:rPr>
              <a:t>从历史学科而言：</a:t>
            </a:r>
            <a:r>
              <a:rPr lang="zh-CN" altLang="en-US" sz="2800" b="1" dirty="0" smtClean="0">
                <a:latin typeface="黑体" panose="02010609060101010101" pitchFamily="49" charset="-122"/>
                <a:ea typeface="黑体" panose="02010609060101010101" pitchFamily="49" charset="-122"/>
              </a:rPr>
              <a:t>是史实、史识、史感的交集点</a:t>
            </a:r>
            <a:endParaRPr lang="en-US" altLang="zh-CN" sz="2800" b="1" dirty="0" smtClean="0">
              <a:latin typeface="黑体" panose="02010609060101010101" pitchFamily="49" charset="-122"/>
              <a:ea typeface="黑体" panose="02010609060101010101" pitchFamily="49" charset="-122"/>
            </a:endParaRPr>
          </a:p>
          <a:p>
            <a:r>
              <a:rPr lang="zh-CN" altLang="en-US" sz="3200" b="1" dirty="0">
                <a:solidFill>
                  <a:srgbClr val="FF0000"/>
                </a:solidFill>
                <a:latin typeface="黑体" panose="02010609060101010101" pitchFamily="49" charset="-122"/>
                <a:ea typeface="黑体" panose="02010609060101010101" pitchFamily="49" charset="-122"/>
              </a:rPr>
              <a:t>从三维目标而言：</a:t>
            </a:r>
            <a:r>
              <a:rPr lang="zh-CN" altLang="en-US" sz="2800" b="1" dirty="0">
                <a:latin typeface="黑体" panose="02010609060101010101" pitchFamily="49" charset="-122"/>
                <a:ea typeface="黑体" panose="02010609060101010101" pitchFamily="49" charset="-122"/>
              </a:rPr>
              <a:t>是知识、方法、情意的着力点</a:t>
            </a:r>
            <a:endParaRPr lang="en-US" altLang="zh-CN" sz="2800" b="1" dirty="0">
              <a:latin typeface="黑体" panose="02010609060101010101" pitchFamily="49" charset="-122"/>
              <a:ea typeface="黑体" panose="02010609060101010101" pitchFamily="49" charset="-122"/>
            </a:endParaRPr>
          </a:p>
          <a:p>
            <a:r>
              <a:rPr lang="zh-CN" altLang="en-US" sz="3200" b="1" dirty="0">
                <a:solidFill>
                  <a:srgbClr val="FF0000"/>
                </a:solidFill>
                <a:latin typeface="黑体" panose="02010609060101010101" pitchFamily="49" charset="-122"/>
                <a:ea typeface="黑体" panose="02010609060101010101" pitchFamily="49" charset="-122"/>
              </a:rPr>
              <a:t>从教学流程而言：</a:t>
            </a:r>
            <a:r>
              <a:rPr lang="zh-CN" altLang="en-US" sz="2800" b="1" dirty="0" smtClean="0">
                <a:latin typeface="黑体" panose="02010609060101010101" pitchFamily="49" charset="-122"/>
                <a:ea typeface="黑体" panose="02010609060101010101" pitchFamily="49" charset="-122"/>
              </a:rPr>
              <a:t>是教学启动、展开、升华的粘合点</a:t>
            </a:r>
            <a:endParaRPr lang="en-US" altLang="zh-CN" sz="2800" b="1" dirty="0" smtClean="0">
              <a:latin typeface="黑体" panose="02010609060101010101" pitchFamily="49" charset="-122"/>
              <a:ea typeface="黑体" panose="02010609060101010101" pitchFamily="49" charset="-122"/>
            </a:endParaRPr>
          </a:p>
          <a:p>
            <a:r>
              <a:rPr lang="zh-CN" altLang="en-US" sz="3200" b="1" dirty="0">
                <a:solidFill>
                  <a:srgbClr val="FF0000"/>
                </a:solidFill>
                <a:latin typeface="黑体" panose="02010609060101010101" pitchFamily="49" charset="-122"/>
                <a:ea typeface="黑体" panose="02010609060101010101" pitchFamily="49" charset="-122"/>
              </a:rPr>
              <a:t>从课堂文化而言：</a:t>
            </a:r>
            <a:r>
              <a:rPr lang="zh-CN" altLang="en-US" sz="2800" b="1" dirty="0" smtClean="0">
                <a:latin typeface="黑体" panose="02010609060101010101" pitchFamily="49" charset="-122"/>
                <a:ea typeface="黑体" panose="02010609060101010101" pitchFamily="49" charset="-122"/>
              </a:rPr>
              <a:t>是历史演绎、教师阐发、学生体验的共性主轴</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片 9"/>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8163" y="0"/>
            <a:ext cx="917733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3" name="表格 11"/>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6">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hMerge="1">
                  <a:tcPr/>
                </a:tc>
                <a:tc rowSpan="2" hMerge="1">
                  <a:tcPr/>
                </a:tc>
                <a:tc rowSpan="2" hMerge="1">
                  <a:tcPr/>
                </a:tc>
                <a:tc rowSpan="2" hMerge="1">
                  <a:tcPr/>
                </a:tc>
                <a:tc rowSpan="2"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vMerge="1" gridSpan="6">
                  <a:tcPr/>
                </a:tc>
                <a:tc vMerge="1" hMerge="1">
                  <a:tcPr/>
                </a:tc>
                <a:tc vMerge="1" hMerge="1">
                  <a:tcPr/>
                </a:tc>
                <a:tc vMerge="1" hMerge="1">
                  <a:tcPr/>
                </a:tc>
                <a:tc vMerge="1" hMerge="1">
                  <a:tcPr/>
                </a:tc>
                <a:tc vMerge="1"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41038" name="矩形 14"/>
          <p:cNvSpPr>
            <a:spLocks noChangeArrowheads="1"/>
          </p:cNvSpPr>
          <p:nvPr/>
        </p:nvSpPr>
        <p:spPr bwMode="auto">
          <a:xfrm>
            <a:off x="7099300" y="1911350"/>
            <a:ext cx="1006475" cy="3048000"/>
          </a:xfrm>
          <a:prstGeom prst="rect">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41039" name="矩形 15"/>
          <p:cNvSpPr>
            <a:spLocks noChangeArrowheads="1"/>
          </p:cNvSpPr>
          <p:nvPr/>
        </p:nvSpPr>
        <p:spPr bwMode="auto">
          <a:xfrm>
            <a:off x="7023100" y="1935163"/>
            <a:ext cx="119538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8000"/>
              </a:lnSpc>
            </a:pPr>
            <a:r>
              <a:rPr lang="zh-CN" altLang="en-US"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指南针</a:t>
            </a:r>
            <a:endParaRPr lang="en-US" altLang="zh-CN"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41040" name="矩形 10"/>
          <p:cNvSpPr>
            <a:spLocks noChangeArrowheads="1"/>
          </p:cNvSpPr>
          <p:nvPr/>
        </p:nvSpPr>
        <p:spPr bwMode="auto">
          <a:xfrm>
            <a:off x="412750" y="4171950"/>
            <a:ext cx="6610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3600" b="1">
                <a:solidFill>
                  <a:srgbClr val="953735"/>
                </a:solidFill>
                <a:latin typeface="微软雅黑" panose="020B0503020204020204" pitchFamily="34" charset="-122"/>
                <a:ea typeface="微软雅黑" panose="020B0503020204020204" pitchFamily="34" charset="-122"/>
              </a:rPr>
              <a:t>概念：什么是核心目标？</a:t>
            </a:r>
            <a:endParaRPr lang="zh-CN" altLang="en-US" sz="3600" b="1">
              <a:solidFill>
                <a:srgbClr val="953735"/>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灯片编号占位符 4"/>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B2C6BE7E-2D08-4BC0-84A7-A31467C7A768}" type="slidenum">
              <a:rPr lang="zh-CN" altLang="en-US" smtClean="0">
                <a:solidFill>
                  <a:srgbClr val="898989"/>
                </a:solidFill>
                <a:sym typeface="Calibri" panose="020F0502020204030204" pitchFamily="34" charset="0"/>
              </a:rPr>
            </a:fld>
            <a:endParaRPr lang="zh-CN" altLang="en-US" sz="1800" smtClean="0">
              <a:solidFill>
                <a:srgbClr val="898989"/>
              </a:solidFill>
              <a:sym typeface="Calibri" panose="020F0502020204030204" pitchFamily="34" charset="0"/>
            </a:endParaRPr>
          </a:p>
        </p:txBody>
      </p:sp>
      <p:pic>
        <p:nvPicPr>
          <p:cNvPr id="41987"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图片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2207875"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图片 5"/>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60938"/>
            <a:ext cx="12192000"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椭圆 6"/>
          <p:cNvSpPr>
            <a:spLocks noChangeArrowheads="1"/>
          </p:cNvSpPr>
          <p:nvPr/>
        </p:nvSpPr>
        <p:spPr bwMode="auto">
          <a:xfrm>
            <a:off x="4060825" y="-360363"/>
            <a:ext cx="4241800" cy="3452813"/>
          </a:xfrm>
          <a:prstGeom prst="ellipse">
            <a:avLst/>
          </a:prstGeom>
          <a:gradFill rotWithShape="1">
            <a:gsLst>
              <a:gs pos="0">
                <a:srgbClr val="1AA0D7"/>
              </a:gs>
              <a:gs pos="64999">
                <a:srgbClr val="FFFFFF"/>
              </a:gs>
              <a:gs pos="100000">
                <a:srgbClr val="FFFFFF"/>
              </a:gs>
            </a:gsLst>
            <a:path path="rect">
              <a:fillToRect l="50000" t="50000" r="50000" b="50000"/>
            </a:path>
          </a:gra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pic>
        <p:nvPicPr>
          <p:cNvPr id="41991"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509648">
            <a:off x="1223168" y="-7006431"/>
            <a:ext cx="10393363" cy="1039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2" name="组合 18"/>
          <p:cNvGrpSpPr/>
          <p:nvPr/>
        </p:nvGrpSpPr>
        <p:grpSpPr bwMode="auto">
          <a:xfrm>
            <a:off x="14316075" y="5440363"/>
            <a:ext cx="4381500" cy="1570037"/>
            <a:chOff x="0" y="0"/>
            <a:chExt cx="4380596" cy="1569660"/>
          </a:xfrm>
        </p:grpSpPr>
        <p:grpSp>
          <p:nvGrpSpPr>
            <p:cNvPr id="41995" name="组合 11"/>
            <p:cNvGrpSpPr/>
            <p:nvPr/>
          </p:nvGrpSpPr>
          <p:grpSpPr bwMode="auto">
            <a:xfrm>
              <a:off x="903123" y="0"/>
              <a:ext cx="3477473" cy="1569660"/>
              <a:chOff x="0" y="0"/>
              <a:chExt cx="3477473" cy="1569660"/>
            </a:xfrm>
          </p:grpSpPr>
          <p:sp>
            <p:nvSpPr>
              <p:cNvPr id="41997" name="文本框 12"/>
              <p:cNvSpPr>
                <a:spLocks noChangeArrowheads="1"/>
              </p:cNvSpPr>
              <p:nvPr/>
            </p:nvSpPr>
            <p:spPr bwMode="auto">
              <a:xfrm>
                <a:off x="1632527" y="0"/>
                <a:ext cx="1537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9600">
                    <a:solidFill>
                      <a:srgbClr val="FFFFFF"/>
                    </a:solidFill>
                    <a:latin typeface="造字工房悦黑体验版纤细体"/>
                    <a:ea typeface="造字工房悦黑体验版纤细体"/>
                    <a:cs typeface="造字工房悦黑体验版纤细体"/>
                    <a:sym typeface="造字工房悦黑体验版纤细体"/>
                  </a:rPr>
                  <a:t>27</a:t>
                </a:r>
                <a:endParaRPr lang="zh-CN" altLang="en-US" sz="9600">
                  <a:solidFill>
                    <a:srgbClr val="FFFFFF"/>
                  </a:solidFill>
                  <a:latin typeface="造字工房悦黑体验版纤细体"/>
                  <a:ea typeface="造字工房悦黑体验版纤细体"/>
                  <a:cs typeface="造字工房悦黑体验版纤细体"/>
                  <a:sym typeface="造字工房悦黑体验版纤细体"/>
                </a:endParaRPr>
              </a:p>
            </p:txBody>
          </p:sp>
          <p:sp>
            <p:nvSpPr>
              <p:cNvPr id="41998" name="文本框 13"/>
              <p:cNvSpPr>
                <a:spLocks noChangeArrowheads="1"/>
              </p:cNvSpPr>
              <p:nvPr/>
            </p:nvSpPr>
            <p:spPr bwMode="auto">
              <a:xfrm>
                <a:off x="2758481" y="638370"/>
                <a:ext cx="718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a:solidFill>
                      <a:srgbClr val="FFFFFF"/>
                    </a:solidFill>
                    <a:latin typeface="造字工房悦黑体验版纤细体"/>
                    <a:ea typeface="造字工房悦黑体验版纤细体"/>
                    <a:cs typeface="造字工房悦黑体验版纤细体"/>
                    <a:sym typeface="造字工房悦黑体验版纤细体"/>
                  </a:rPr>
                  <a:t>日</a:t>
                </a:r>
                <a:endParaRPr lang="zh-CN" altLang="en-US"/>
              </a:p>
            </p:txBody>
          </p:sp>
          <p:sp>
            <p:nvSpPr>
              <p:cNvPr id="41999" name="文本框 14"/>
              <p:cNvSpPr>
                <a:spLocks noChangeArrowheads="1"/>
              </p:cNvSpPr>
              <p:nvPr/>
            </p:nvSpPr>
            <p:spPr bwMode="auto">
              <a:xfrm>
                <a:off x="0" y="329327"/>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zh-CN" sz="1400">
                  <a:solidFill>
                    <a:srgbClr val="FFFFFF"/>
                  </a:solidFill>
                  <a:latin typeface="造字工房悦黑体验版纤细体"/>
                  <a:ea typeface="造字工房悦黑体验版纤细体"/>
                  <a:cs typeface="造字工房悦黑体验版纤细体"/>
                  <a:sym typeface="造字工房悦黑体验版纤细体"/>
                </a:endParaRPr>
              </a:p>
            </p:txBody>
          </p:sp>
        </p:grpSp>
        <p:sp>
          <p:nvSpPr>
            <p:cNvPr id="41996" name="文本框 17"/>
            <p:cNvSpPr>
              <a:spLocks noChangeArrowheads="1"/>
            </p:cNvSpPr>
            <p:nvPr/>
          </p:nvSpPr>
          <p:spPr bwMode="auto">
            <a:xfrm>
              <a:off x="0" y="835233"/>
              <a:ext cx="28000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a:solidFill>
                    <a:srgbClr val="FFFFFF"/>
                  </a:solidFill>
                  <a:latin typeface="造字工房悦黑体验版纤细体"/>
                  <a:ea typeface="造字工房悦黑体验版纤细体"/>
                  <a:cs typeface="造字工房悦黑体验版纤细体"/>
                  <a:sym typeface="造字工房悦黑体验版纤细体"/>
                </a:rPr>
                <a:t>距离锤子手机发布还有</a:t>
              </a:r>
              <a:endParaRPr lang="zh-CN" altLang="en-US"/>
            </a:p>
          </p:txBody>
        </p:sp>
      </p:grpSp>
      <p:pic>
        <p:nvPicPr>
          <p:cNvPr id="41993" name="图片 1"/>
          <p:cNvPicPr>
            <a:picLocks noChangeAspect="1" noChangeArrowheads="1"/>
          </p:cNvPicPr>
          <p:nvPr/>
        </p:nvPicPr>
        <p:blipFill>
          <a:blip r:embed="rId5">
            <a:biLevel thresh="50000"/>
            <a:grayscl/>
            <a:extLst>
              <a:ext uri="{28A0092B-C50C-407E-A947-70E740481C1C}">
                <a14:useLocalDpi xmlns:a14="http://schemas.microsoft.com/office/drawing/2010/main" val="0"/>
              </a:ext>
            </a:extLst>
          </a:blip>
          <a:srcRect/>
          <a:stretch>
            <a:fillRect/>
          </a:stretch>
        </p:blipFill>
        <p:spPr bwMode="auto">
          <a:xfrm>
            <a:off x="5592763" y="4159250"/>
            <a:ext cx="116363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Box 1"/>
          <p:cNvSpPr txBox="1">
            <a:spLocks noChangeArrowheads="1"/>
          </p:cNvSpPr>
          <p:nvPr/>
        </p:nvSpPr>
        <p:spPr bwMode="auto">
          <a:xfrm>
            <a:off x="-15875" y="3441700"/>
            <a:ext cx="1070133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400" b="1" dirty="0">
                <a:solidFill>
                  <a:schemeClr val="bg1"/>
                </a:solidFill>
                <a:latin typeface="汉仪南宫体简" panose="02010106010101010101" pitchFamily="2" charset="-122"/>
                <a:ea typeface="汉仪南宫体简" panose="02010106010101010101" pitchFamily="2" charset="-122"/>
                <a:sym typeface="Calibri" panose="020F0502020204030204" pitchFamily="34" charset="0"/>
              </a:rPr>
              <a:t>历史课</a:t>
            </a:r>
            <a:r>
              <a:rPr lang="zh-CN" altLang="en-US" sz="4400" b="1" dirty="0" smtClean="0">
                <a:solidFill>
                  <a:schemeClr val="bg1"/>
                </a:solidFill>
                <a:latin typeface="汉仪南宫体简" panose="02010106010101010101" pitchFamily="2" charset="-122"/>
                <a:ea typeface="汉仪南宫体简" panose="02010106010101010101" pitchFamily="2" charset="-122"/>
                <a:sym typeface="Calibri" panose="020F0502020204030204" pitchFamily="34" charset="0"/>
              </a:rPr>
              <a:t>的核心目标就是</a:t>
            </a:r>
            <a:r>
              <a:rPr lang="zh-CN" altLang="en-US" sz="4400" b="1" dirty="0">
                <a:solidFill>
                  <a:schemeClr val="bg1"/>
                </a:solidFill>
                <a:latin typeface="汉仪南宫体简" panose="02010106010101010101" pitchFamily="2" charset="-122"/>
                <a:ea typeface="汉仪南宫体简" panose="02010106010101010101" pitchFamily="2" charset="-122"/>
                <a:sym typeface="Calibri" panose="020F0502020204030204" pitchFamily="34" charset="0"/>
              </a:rPr>
              <a:t>撬动历史认知、历史思维、历史情意的阿基米德支点。</a:t>
            </a:r>
            <a:endParaRPr lang="zh-CN" altLang="en-US" sz="4400" b="1" dirty="0">
              <a:solidFill>
                <a:schemeClr val="bg1"/>
              </a:solidFill>
              <a:latin typeface="汉仪南宫体简" panose="02010106010101010101" pitchFamily="2" charset="-122"/>
              <a:ea typeface="汉仪南宫体简" panose="02010106010101010101" pitchFamily="2" charset="-122"/>
              <a:sym typeface="Calibri" panose="020F0502020204030204" pitchFamily="34" charset="0"/>
            </a:endParaRPr>
          </a:p>
        </p:txBody>
      </p:sp>
    </p:spTree>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日期占位符 3"/>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823ADD4C-8BE4-4072-99EF-54D440F8A62D}" type="datetime1">
              <a:rPr lang="zh-CN" altLang="en-US" smtClean="0">
                <a:solidFill>
                  <a:srgbClr val="898989"/>
                </a:solidFill>
              </a:rPr>
            </a:fld>
            <a:endParaRPr lang="zh-CN" altLang="en-US" sz="1800" smtClean="0"/>
          </a:p>
        </p:txBody>
      </p:sp>
      <p:sp>
        <p:nvSpPr>
          <p:cNvPr id="45059" name="Rectangle 2"/>
          <p:cNvSpPr txBox="1">
            <a:spLocks noChangeArrowheads="1"/>
          </p:cNvSpPr>
          <p:nvPr/>
        </p:nvSpPr>
        <p:spPr bwMode="auto">
          <a:xfrm>
            <a:off x="806450" y="1936750"/>
            <a:ext cx="82296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ts val="1000"/>
              </a:spcBef>
              <a:buFont typeface="Arial" panose="020B0604020202020204" pitchFamily="34" charset="0"/>
              <a:buChar char="•"/>
              <a:defRPr/>
            </a:pPr>
            <a:r>
              <a:rPr lang="zh-CN" altLang="en-US" sz="6000" dirty="0" smtClean="0">
                <a:solidFill>
                  <a:srgbClr val="C00000"/>
                </a:solidFill>
                <a:latin typeface="汉真广标" panose="02010609000101010101" pitchFamily="49" charset="-122"/>
                <a:ea typeface="汉真广标" panose="02010609000101010101" pitchFamily="49" charset="-122"/>
                <a:sym typeface="Calibri" panose="020F0502020204030204" pitchFamily="34" charset="0"/>
              </a:rPr>
              <a:t>核心目标 </a:t>
            </a:r>
            <a:r>
              <a:rPr lang="zh-CN" altLang="en-US" sz="2800" b="1" dirty="0" smtClean="0">
                <a:latin typeface="+mn-ea"/>
                <a:ea typeface="+mn-ea"/>
                <a:sym typeface="Calibri" panose="020F0502020204030204" pitchFamily="34" charset="0"/>
              </a:rPr>
              <a:t>是依据“教育目的</a:t>
            </a:r>
            <a:r>
              <a:rPr lang="en-US" altLang="zh-CN" sz="2800" b="1" dirty="0" smtClean="0">
                <a:latin typeface="+mn-ea"/>
                <a:ea typeface="+mn-ea"/>
                <a:sym typeface="Calibri" panose="020F0502020204030204" pitchFamily="34" charset="0"/>
              </a:rPr>
              <a:t>—</a:t>
            </a:r>
            <a:r>
              <a:rPr lang="zh-CN" altLang="en-US" sz="2800" b="1" dirty="0" smtClean="0">
                <a:latin typeface="+mn-ea"/>
                <a:ea typeface="+mn-ea"/>
                <a:sym typeface="Calibri" panose="020F0502020204030204" pitchFamily="34" charset="0"/>
              </a:rPr>
              <a:t>教育目标</a:t>
            </a:r>
            <a:r>
              <a:rPr lang="en-US" altLang="zh-CN" sz="2800" b="1" dirty="0" smtClean="0">
                <a:latin typeface="+mn-ea"/>
                <a:ea typeface="+mn-ea"/>
                <a:sym typeface="Calibri" panose="020F0502020204030204" pitchFamily="34" charset="0"/>
              </a:rPr>
              <a:t>—</a:t>
            </a:r>
            <a:r>
              <a:rPr lang="zh-CN" altLang="en-US" sz="2800" b="1" dirty="0" smtClean="0">
                <a:latin typeface="+mn-ea"/>
                <a:ea typeface="+mn-ea"/>
                <a:sym typeface="Calibri" panose="020F0502020204030204" pitchFamily="34" charset="0"/>
              </a:rPr>
              <a:t>课程目标</a:t>
            </a:r>
            <a:r>
              <a:rPr lang="en-US" altLang="zh-CN" sz="2800" b="1" dirty="0" smtClean="0">
                <a:latin typeface="+mn-ea"/>
                <a:ea typeface="+mn-ea"/>
                <a:sym typeface="Calibri" panose="020F0502020204030204" pitchFamily="34" charset="0"/>
              </a:rPr>
              <a:t>—</a:t>
            </a:r>
            <a:r>
              <a:rPr lang="zh-CN" altLang="en-US" sz="2800" b="1" dirty="0" smtClean="0">
                <a:latin typeface="+mn-ea"/>
                <a:ea typeface="+mn-ea"/>
                <a:sym typeface="Calibri" panose="020F0502020204030204" pitchFamily="34" charset="0"/>
              </a:rPr>
              <a:t>教学目标”目标链，在对三维目标有统一性理解的基础上，构建起来的一节课的教学核心，是一节课起引领作用的目标，与其他目标一起共同构成一节课的目标体系。</a:t>
            </a:r>
            <a:endParaRPr lang="en-US" altLang="zh-CN" sz="2800" b="1" dirty="0" smtClean="0">
              <a:latin typeface="+mn-ea"/>
              <a:ea typeface="+mn-ea"/>
              <a:sym typeface="Calibri" panose="020F0502020204030204" pitchFamily="34" charset="0"/>
            </a:endParaRPr>
          </a:p>
          <a:p>
            <a:pPr eaLnBrk="1" hangingPunct="1">
              <a:lnSpc>
                <a:spcPct val="90000"/>
              </a:lnSpc>
              <a:spcBef>
                <a:spcPts val="1000"/>
              </a:spcBef>
              <a:buFont typeface="Arial" panose="020B0604020202020204" pitchFamily="34" charset="0"/>
              <a:buChar char="•"/>
              <a:defRPr/>
            </a:pPr>
            <a:endParaRPr lang="en-US" altLang="zh-CN" sz="2800" b="1" dirty="0" smtClean="0">
              <a:latin typeface="+mn-ea"/>
              <a:ea typeface="+mn-ea"/>
              <a:sym typeface="Calibri" panose="020F0502020204030204" pitchFamily="34" charset="0"/>
            </a:endParaRPr>
          </a:p>
          <a:p>
            <a:pPr algn="r" eaLnBrk="1" hangingPunct="1">
              <a:lnSpc>
                <a:spcPct val="90000"/>
              </a:lnSpc>
              <a:spcBef>
                <a:spcPts val="1000"/>
              </a:spcBef>
              <a:buFont typeface="Arial" panose="020B0604020202020204" pitchFamily="34" charset="0"/>
              <a:buChar char="•"/>
              <a:defRPr/>
            </a:pPr>
            <a:r>
              <a:rPr lang="en-US" altLang="zh-CN" sz="2800" b="1" dirty="0" smtClean="0">
                <a:latin typeface="+mn-ea"/>
                <a:ea typeface="+mn-ea"/>
                <a:sym typeface="Calibri" panose="020F0502020204030204" pitchFamily="34" charset="0"/>
              </a:rPr>
              <a:t>——</a:t>
            </a:r>
            <a:r>
              <a:rPr lang="zh-CN" altLang="en-US" sz="2800" b="1" dirty="0" smtClean="0">
                <a:latin typeface="+mn-ea"/>
                <a:ea typeface="+mn-ea"/>
                <a:sym typeface="Calibri" panose="020F0502020204030204" pitchFamily="34" charset="0"/>
              </a:rPr>
              <a:t>夏辉辉</a:t>
            </a:r>
            <a:endParaRPr lang="zh-CN" altLang="en-US" sz="2800" b="1" dirty="0" smtClean="0">
              <a:latin typeface="+mn-ea"/>
              <a:ea typeface="+mn-ea"/>
              <a:sym typeface="Calibri" panose="020F0502020204030204" pitchFamily="34" charset="0"/>
            </a:endParaRPr>
          </a:p>
        </p:txBody>
      </p:sp>
      <p:pic>
        <p:nvPicPr>
          <p:cNvPr id="44036" name="图片 7"/>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5687"/>
          <a:stretch>
            <a:fillRect/>
          </a:stretch>
        </p:blipFill>
        <p:spPr bwMode="auto">
          <a:xfrm>
            <a:off x="10242550" y="4929188"/>
            <a:ext cx="194945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p:txBody>
          <a:bodyPr/>
          <a:lstStyle/>
          <a:p>
            <a:endParaRPr lang="zh-CN" altLang="en-US" smtClean="0"/>
          </a:p>
        </p:txBody>
      </p:sp>
      <p:sp>
        <p:nvSpPr>
          <p:cNvPr id="49155" name="内容占位符 2"/>
          <p:cNvSpPr>
            <a:spLocks noGrp="1"/>
          </p:cNvSpPr>
          <p:nvPr>
            <p:ph idx="1"/>
          </p:nvPr>
        </p:nvSpPr>
        <p:spPr>
          <a:xfrm>
            <a:off x="838200" y="1825625"/>
            <a:ext cx="10515600" cy="3865563"/>
          </a:xfrm>
        </p:spPr>
        <p:txBody>
          <a:bodyPr/>
          <a:lstStyle/>
          <a:p>
            <a:pPr>
              <a:defRPr/>
            </a:pPr>
            <a:r>
              <a:rPr lang="zh-CN" altLang="en-US" sz="3600" b="1" kern="1200" dirty="0">
                <a:solidFill>
                  <a:srgbClr val="C00000"/>
                </a:solidFill>
                <a:latin typeface="汉真广标" panose="02010609000101010101" pitchFamily="49" charset="-122"/>
                <a:ea typeface="汉真广标" panose="02010609000101010101" pitchFamily="49" charset="-122"/>
              </a:rPr>
              <a:t>初中</a:t>
            </a:r>
            <a:r>
              <a:rPr lang="en-US" altLang="zh-CN" sz="3600" b="1" kern="1200" dirty="0">
                <a:solidFill>
                  <a:srgbClr val="C00000"/>
                </a:solidFill>
                <a:latin typeface="汉真广标" panose="02010609000101010101" pitchFamily="49" charset="-122"/>
                <a:ea typeface="汉真广标" panose="02010609000101010101" pitchFamily="49" charset="-122"/>
              </a:rPr>
              <a:t>《</a:t>
            </a:r>
            <a:r>
              <a:rPr lang="zh-CN" altLang="en-US" sz="3600" b="1" kern="1200" dirty="0">
                <a:solidFill>
                  <a:srgbClr val="C00000"/>
                </a:solidFill>
                <a:latin typeface="汉真广标" panose="02010609000101010101" pitchFamily="49" charset="-122"/>
                <a:ea typeface="汉真广标" panose="02010609000101010101" pitchFamily="49" charset="-122"/>
              </a:rPr>
              <a:t>南北战争</a:t>
            </a:r>
            <a:r>
              <a:rPr lang="en-US" altLang="zh-CN" sz="3600" b="1" kern="1200" dirty="0">
                <a:solidFill>
                  <a:srgbClr val="C00000"/>
                </a:solidFill>
                <a:latin typeface="汉真广标" panose="02010609000101010101" pitchFamily="49" charset="-122"/>
                <a:ea typeface="汉真广标" panose="02010609000101010101" pitchFamily="49" charset="-122"/>
              </a:rPr>
              <a:t>》</a:t>
            </a:r>
            <a:r>
              <a:rPr lang="zh-CN" altLang="en-US" sz="3600" b="1" kern="1200" dirty="0">
                <a:solidFill>
                  <a:srgbClr val="C00000"/>
                </a:solidFill>
                <a:latin typeface="汉真广标" panose="02010609000101010101" pitchFamily="49" charset="-122"/>
                <a:ea typeface="汉真广标" panose="02010609000101010101" pitchFamily="49" charset="-122"/>
              </a:rPr>
              <a:t>一课核心目标</a:t>
            </a:r>
            <a:endParaRPr lang="en-US" altLang="zh-CN" sz="3600" b="1" kern="1200" dirty="0">
              <a:solidFill>
                <a:srgbClr val="C00000"/>
              </a:solidFill>
              <a:latin typeface="汉真广标" panose="02010609000101010101" pitchFamily="49" charset="-122"/>
              <a:ea typeface="汉真广标" panose="02010609000101010101" pitchFamily="49" charset="-122"/>
            </a:endParaRPr>
          </a:p>
          <a:p>
            <a:pPr>
              <a:defRPr/>
            </a:pPr>
            <a:endParaRPr lang="en-US" altLang="zh-CN" b="1" dirty="0" smtClean="0"/>
          </a:p>
          <a:p>
            <a:pPr>
              <a:defRPr/>
            </a:pPr>
            <a:r>
              <a:rPr lang="zh-CN" altLang="en-US" b="1" dirty="0" smtClean="0">
                <a:solidFill>
                  <a:srgbClr val="0E00C0"/>
                </a:solidFill>
              </a:rPr>
              <a:t>东莞香市中学何静霞老师</a:t>
            </a:r>
            <a:r>
              <a:rPr lang="zh-CN" altLang="en-US" b="1" dirty="0" smtClean="0"/>
              <a:t>：</a:t>
            </a:r>
            <a:r>
              <a:rPr lang="zh-CN" altLang="zh-CN" b="1" dirty="0" smtClean="0"/>
              <a:t>通过对美国南北战争的初步了解，渗透国家统一</a:t>
            </a:r>
            <a:r>
              <a:rPr lang="zh-CN" altLang="en-US" b="1" dirty="0" smtClean="0"/>
              <a:t>是社会发展、人民福祇的</a:t>
            </a:r>
            <a:r>
              <a:rPr lang="zh-CN" altLang="zh-CN" b="1" dirty="0" smtClean="0"/>
              <a:t>国家意识。</a:t>
            </a:r>
            <a:endParaRPr lang="en-US" altLang="zh-CN" b="1" dirty="0" smtClean="0"/>
          </a:p>
          <a:p>
            <a:pPr>
              <a:defRPr/>
            </a:pPr>
            <a:r>
              <a:rPr lang="zh-CN" altLang="en-US" b="1" dirty="0" smtClean="0">
                <a:solidFill>
                  <a:srgbClr val="0E00C0"/>
                </a:solidFill>
              </a:rPr>
              <a:t>东莞南城中学高春秋老师</a:t>
            </a:r>
            <a:r>
              <a:rPr lang="zh-CN" altLang="en-US" b="1" dirty="0" smtClean="0"/>
              <a:t>：</a:t>
            </a:r>
            <a:r>
              <a:rPr lang="zh-CN" altLang="zh-CN" b="1" dirty="0" smtClean="0"/>
              <a:t>了解美国内战前后应对矛盾和分歧的历史智慧，培养学生妥协与宽容的品质</a:t>
            </a:r>
            <a:r>
              <a:rPr lang="zh-CN" altLang="en-US" b="1" dirty="0" smtClean="0"/>
              <a:t>，认识</a:t>
            </a:r>
            <a:r>
              <a:rPr lang="zh-CN" altLang="zh-CN" b="1" dirty="0" smtClean="0"/>
              <a:t>分裂国家的行为不容妥协，理解美国内战在美国大国崛起历程的奠基意义。</a:t>
            </a:r>
            <a:endParaRPr lang="zh-CN" altLang="zh-CN" b="1" dirty="0" smtClean="0"/>
          </a:p>
          <a:p>
            <a:pPr>
              <a:defRPr/>
            </a:pPr>
            <a:endParaRPr lang="zh-CN" altLang="en-US" b="1" dirty="0" smtClean="0"/>
          </a:p>
        </p:txBody>
      </p:sp>
      <p:sp>
        <p:nvSpPr>
          <p:cNvPr id="46084" name="日期占位符 3"/>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B73B1B1E-4E7E-4828-8660-DA954D913705}" type="datetime1">
              <a:rPr lang="zh-CN" altLang="en-US" smtClean="0">
                <a:solidFill>
                  <a:srgbClr val="898989"/>
                </a:solidFill>
              </a:rPr>
            </a:fld>
            <a:endParaRPr lang="zh-CN" altLang="en-US" sz="180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图片 9"/>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8163" y="0"/>
            <a:ext cx="9177337"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3" name="表格 11"/>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6">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hMerge="1">
                  <a:tcPr/>
                </a:tc>
                <a:tc rowSpan="2" hMerge="1">
                  <a:tcPr/>
                </a:tc>
                <a:tc rowSpan="2" hMerge="1">
                  <a:tcPr/>
                </a:tc>
                <a:tc rowSpan="2" hMerge="1">
                  <a:tcPr/>
                </a:tc>
                <a:tc rowSpan="2"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vMerge="1" gridSpan="6">
                  <a:tcPr/>
                </a:tc>
                <a:tc vMerge="1" hMerge="1">
                  <a:tcPr/>
                </a:tc>
                <a:tc vMerge="1" hMerge="1">
                  <a:tcPr/>
                </a:tc>
                <a:tc vMerge="1" hMerge="1">
                  <a:tcPr/>
                </a:tc>
                <a:tc vMerge="1" hMerge="1">
                  <a:tcPr/>
                </a:tc>
                <a:tc vMerge="1"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49230" name="矩形 14"/>
          <p:cNvSpPr>
            <a:spLocks noChangeArrowheads="1"/>
          </p:cNvSpPr>
          <p:nvPr/>
        </p:nvSpPr>
        <p:spPr bwMode="auto">
          <a:xfrm>
            <a:off x="7099300" y="1911350"/>
            <a:ext cx="1006475" cy="3048000"/>
          </a:xfrm>
          <a:prstGeom prst="rect">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49231" name="矩形 15"/>
          <p:cNvSpPr>
            <a:spLocks noChangeArrowheads="1"/>
          </p:cNvSpPr>
          <p:nvPr/>
        </p:nvSpPr>
        <p:spPr bwMode="auto">
          <a:xfrm>
            <a:off x="7023100" y="1935163"/>
            <a:ext cx="119538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8000"/>
              </a:lnSpc>
            </a:pPr>
            <a:r>
              <a:rPr lang="zh-CN" altLang="en-US"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指南针</a:t>
            </a:r>
            <a:endParaRPr lang="en-US" altLang="zh-CN"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49232" name="矩形 10"/>
          <p:cNvSpPr>
            <a:spLocks noChangeArrowheads="1"/>
          </p:cNvSpPr>
          <p:nvPr/>
        </p:nvSpPr>
        <p:spPr bwMode="auto">
          <a:xfrm>
            <a:off x="412750" y="4171950"/>
            <a:ext cx="6610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3600" b="1">
                <a:solidFill>
                  <a:srgbClr val="953735"/>
                </a:solidFill>
                <a:latin typeface="微软雅黑" panose="020B0503020204020204" pitchFamily="34" charset="-122"/>
                <a:ea typeface="微软雅黑" panose="020B0503020204020204" pitchFamily="34" charset="-122"/>
              </a:rPr>
              <a:t>策略：如何确定核心目标？</a:t>
            </a:r>
            <a:endParaRPr lang="zh-CN" altLang="en-US" sz="3600" b="1">
              <a:solidFill>
                <a:srgbClr val="953735"/>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2471" y="2187575"/>
            <a:ext cx="6115051"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矩形 10"/>
          <p:cNvSpPr>
            <a:spLocks noChangeArrowheads="1"/>
          </p:cNvSpPr>
          <p:nvPr/>
        </p:nvSpPr>
        <p:spPr bwMode="auto">
          <a:xfrm>
            <a:off x="3108325" y="1930400"/>
            <a:ext cx="11969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zh-CN" sz="138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6" name="TextBox 5"/>
          <p:cNvSpPr txBox="1">
            <a:spLocks noChangeArrowheads="1"/>
          </p:cNvSpPr>
          <p:nvPr/>
        </p:nvSpPr>
        <p:spPr bwMode="auto">
          <a:xfrm>
            <a:off x="5177790" y="1105535"/>
            <a:ext cx="649605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600" dirty="0" smtClean="0">
                <a:solidFill>
                  <a:srgbClr val="C00000"/>
                </a:solidFill>
                <a:latin typeface="汉真广标" panose="02010609000101010101" pitchFamily="49" charset="-122"/>
                <a:ea typeface="汉真广标" panose="02010609000101010101" pitchFamily="49" charset="-122"/>
                <a:sym typeface="Calibri" panose="020F0502020204030204" pitchFamily="34" charset="0"/>
              </a:rPr>
              <a:t>历史的视野：</a:t>
            </a:r>
            <a:endParaRPr lang="en-US" altLang="zh-CN" sz="6600" dirty="0" smtClean="0">
              <a:solidFill>
                <a:srgbClr val="C00000"/>
              </a:solidFill>
              <a:latin typeface="汉真广标" panose="02010609000101010101" pitchFamily="49" charset="-122"/>
              <a:ea typeface="汉真广标" panose="02010609000101010101" pitchFamily="49" charset="-122"/>
              <a:sym typeface="Calibri" panose="020F0502020204030204" pitchFamily="34" charset="0"/>
            </a:endParaRPr>
          </a:p>
          <a:p>
            <a:pPr marL="457200" indent="-457200" eaLnBrk="1" hangingPunct="1">
              <a:buFont typeface="Wingdings" panose="05000000000000000000" pitchFamily="2" charset="2"/>
              <a:buChar char="u"/>
            </a:pPr>
            <a:endParaRPr lang="en-US" altLang="zh-CN" sz="3200" b="1" dirty="0" smtClean="0">
              <a:latin typeface="微软雅黑" panose="020B0503020204020204" pitchFamily="34" charset="-122"/>
              <a:ea typeface="微软雅黑" panose="020B0503020204020204" pitchFamily="34" charset="-122"/>
              <a:sym typeface="Calibri" panose="020F0502020204030204" pitchFamily="34" charset="0"/>
            </a:endParaRPr>
          </a:p>
          <a:p>
            <a:pPr marL="457200" indent="-457200" eaLnBrk="1" hangingPunct="1">
              <a:lnSpc>
                <a:spcPct val="150000"/>
              </a:lnSpc>
              <a:buFont typeface="Wingdings" panose="05000000000000000000" pitchFamily="2" charset="2"/>
              <a:buChar char="u"/>
            </a:pPr>
            <a:r>
              <a:rPr lang="zh-CN" altLang="en-US" sz="3200" b="1" dirty="0" smtClean="0">
                <a:latin typeface="微软雅黑" panose="020B0503020204020204" pitchFamily="34" charset="-122"/>
                <a:ea typeface="微软雅黑" panose="020B0503020204020204" pitchFamily="34" charset="-122"/>
                <a:sym typeface="Calibri" panose="020F0502020204030204" pitchFamily="34" charset="0"/>
              </a:rPr>
              <a:t>在</a:t>
            </a:r>
            <a:r>
              <a:rPr lang="zh-CN" altLang="en-US" sz="3200" b="1" dirty="0">
                <a:latin typeface="微软雅黑" panose="020B0503020204020204" pitchFamily="34" charset="-122"/>
                <a:ea typeface="微软雅黑" panose="020B0503020204020204" pitchFamily="34" charset="-122"/>
                <a:sym typeface="Calibri" panose="020F0502020204030204" pitchFamily="34" charset="0"/>
              </a:rPr>
              <a:t>总的历史坐标上</a:t>
            </a:r>
            <a:r>
              <a:rPr lang="zh-CN" altLang="en-US" sz="3200" b="1" dirty="0" smtClean="0">
                <a:latin typeface="微软雅黑" panose="020B0503020204020204" pitchFamily="34" charset="-122"/>
                <a:ea typeface="微软雅黑" panose="020B0503020204020204" pitchFamily="34" charset="-122"/>
                <a:sym typeface="Calibri" panose="020F0502020204030204" pitchFamily="34" charset="0"/>
              </a:rPr>
              <a:t>发掘历史</a:t>
            </a:r>
            <a:r>
              <a:rPr lang="zh-CN" altLang="en-US" sz="3200" b="1" dirty="0">
                <a:latin typeface="微软雅黑" panose="020B0503020204020204" pitchFamily="34" charset="-122"/>
                <a:ea typeface="微软雅黑" panose="020B0503020204020204" pitchFamily="34" charset="-122"/>
                <a:sym typeface="Calibri" panose="020F0502020204030204" pitchFamily="34" charset="0"/>
              </a:rPr>
              <a:t>课堂核心</a:t>
            </a:r>
            <a:r>
              <a:rPr lang="zh-CN" altLang="en-US" sz="3200" b="1" dirty="0" smtClean="0">
                <a:latin typeface="微软雅黑" panose="020B0503020204020204" pitchFamily="34" charset="-122"/>
                <a:ea typeface="微软雅黑" panose="020B0503020204020204" pitchFamily="34" charset="-122"/>
                <a:sym typeface="Calibri" panose="020F0502020204030204" pitchFamily="34" charset="0"/>
              </a:rPr>
              <a:t>目标</a:t>
            </a:r>
            <a:endParaRPr lang="en-US" altLang="zh-CN" sz="3200" b="1" dirty="0" smtClean="0">
              <a:latin typeface="微软雅黑" panose="020B0503020204020204" pitchFamily="34" charset="-122"/>
              <a:ea typeface="微软雅黑" panose="020B0503020204020204" pitchFamily="34" charset="-122"/>
              <a:sym typeface="Calibri" panose="020F0502020204030204" pitchFamily="34" charset="0"/>
            </a:endParaRPr>
          </a:p>
          <a:p>
            <a:pPr marL="457200" indent="-457200" eaLnBrk="1" hangingPunct="1">
              <a:lnSpc>
                <a:spcPct val="150000"/>
              </a:lnSpc>
              <a:buFont typeface="Wingdings" panose="05000000000000000000" pitchFamily="2" charset="2"/>
              <a:buChar char="u"/>
            </a:pPr>
            <a:r>
              <a:rPr lang="zh-CN" altLang="en-US" sz="3200" b="1" dirty="0" smtClean="0">
                <a:latin typeface="微软雅黑" panose="020B0503020204020204" pitchFamily="34" charset="-122"/>
                <a:ea typeface="微软雅黑" panose="020B0503020204020204" pitchFamily="34" charset="-122"/>
                <a:sym typeface="Calibri" panose="020F0502020204030204" pitchFamily="34" charset="0"/>
              </a:rPr>
              <a:t>在历史的细节处挖掘历史课堂核心目标</a:t>
            </a:r>
            <a:endParaRPr lang="zh-CN" altLang="en-US" sz="3200" b="1" dirty="0">
              <a:latin typeface="微软雅黑" panose="020B0503020204020204" pitchFamily="34" charset="-122"/>
              <a:ea typeface="微软雅黑" panose="020B0503020204020204" pitchFamily="34" charset="-122"/>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descr="图片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563" y="1417638"/>
            <a:ext cx="12136437"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7"/>
          <p:cNvSpPr txBox="1">
            <a:spLocks noChangeArrowheads="1"/>
          </p:cNvSpPr>
          <p:nvPr/>
        </p:nvSpPr>
        <p:spPr bwMode="auto">
          <a:xfrm>
            <a:off x="609600" y="2590800"/>
            <a:ext cx="7315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Wingdings" panose="05000000000000000000" pitchFamily="2" charset="2"/>
              <a:buChar char="u"/>
            </a:pPr>
            <a:r>
              <a:rPr lang="zh-CN" altLang="en-US" sz="4400" b="1">
                <a:solidFill>
                  <a:srgbClr val="953735"/>
                </a:solidFill>
                <a:latin typeface="微软雅黑" panose="020B0503020204020204" pitchFamily="34" charset="-122"/>
                <a:ea typeface="微软雅黑" panose="020B0503020204020204" pitchFamily="34" charset="-122"/>
              </a:rPr>
              <a:t>在总的历史坐标上发掘历史课堂核心目标</a:t>
            </a:r>
            <a:endParaRPr lang="en-US" altLang="zh-CN" sz="4400" b="1">
              <a:solidFill>
                <a:srgbClr val="953735"/>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图片 6"/>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650" y="225425"/>
            <a:ext cx="41783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1" name="表格 3"/>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gridSpan="6">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hMerge="1">
                  <a:tcPr/>
                </a:tc>
                <a:tc hMerge="1">
                  <a:tcPr/>
                </a:tc>
                <a:tc hMerge="1">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55379" name="矩形 7"/>
          <p:cNvSpPr>
            <a:spLocks noChangeArrowheads="1"/>
          </p:cNvSpPr>
          <p:nvPr/>
        </p:nvSpPr>
        <p:spPr bwMode="auto">
          <a:xfrm>
            <a:off x="5140325" y="4057650"/>
            <a:ext cx="6338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a:solidFill>
                  <a:srgbClr val="953735"/>
                </a:solidFill>
                <a:latin typeface="微软雅黑" panose="020B0503020204020204" pitchFamily="34" charset="-122"/>
                <a:ea typeface="微软雅黑" panose="020B0503020204020204" pitchFamily="34" charset="-122"/>
              </a:rPr>
              <a:t>为什么要学习历史上的改革？</a:t>
            </a:r>
            <a:endParaRPr lang="zh-CN" altLang="en-US" sz="3600" b="1">
              <a:solidFill>
                <a:srgbClr val="953735"/>
              </a:solidFill>
              <a:latin typeface="微软雅黑" panose="020B0503020204020204" pitchFamily="34" charset="-122"/>
              <a:ea typeface="微软雅黑" panose="020B0503020204020204" pitchFamily="34" charset="-122"/>
            </a:endParaRPr>
          </a:p>
        </p:txBody>
      </p:sp>
      <p:sp>
        <p:nvSpPr>
          <p:cNvPr id="55380" name="矩形 11"/>
          <p:cNvSpPr>
            <a:spLocks noChangeArrowheads="1"/>
          </p:cNvSpPr>
          <p:nvPr/>
        </p:nvSpPr>
        <p:spPr bwMode="auto">
          <a:xfrm>
            <a:off x="4064000" y="1892300"/>
            <a:ext cx="1006475" cy="2041525"/>
          </a:xfrm>
          <a:prstGeom prst="rect">
            <a:avLst/>
          </a:prstGeom>
          <a:solidFill>
            <a:srgbClr val="0A0A0A"/>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55381" name="矩形 12"/>
          <p:cNvSpPr>
            <a:spLocks noChangeArrowheads="1"/>
          </p:cNvSpPr>
          <p:nvPr/>
        </p:nvSpPr>
        <p:spPr bwMode="auto">
          <a:xfrm>
            <a:off x="3986213" y="1919288"/>
            <a:ext cx="1195387"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8000"/>
              </a:lnSpc>
            </a:pPr>
            <a:r>
              <a:rPr lang="zh-CN" altLang="en-US" sz="7200">
                <a:solidFill>
                  <a:schemeClr val="bg1"/>
                </a:solidFill>
                <a:latin typeface="汉真广标" panose="02010609000101010101" pitchFamily="49" charset="-122"/>
                <a:ea typeface="汉真广标" panose="02010609000101010101" pitchFamily="49" charset="-122"/>
                <a:sym typeface="方正正大黑简体" panose="02000000000000000000" pitchFamily="2" charset="-122"/>
              </a:rPr>
              <a:t>改革</a:t>
            </a:r>
            <a:endParaRPr lang="en-US" altLang="zh-CN" sz="7200">
              <a:solidFill>
                <a:schemeClr val="bg1"/>
              </a:solidFill>
              <a:latin typeface="汉真广标" panose="02010609000101010101" pitchFamily="49" charset="-122"/>
              <a:ea typeface="汉真广标" panose="02010609000101010101" pitchFamily="49" charset="-122"/>
              <a:sym typeface="方正正大黑简体" panose="02000000000000000000" pitchFamily="2"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图片 6"/>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650" y="225425"/>
            <a:ext cx="41783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1" name="表格 3"/>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gridSpan="6">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hMerge="1">
                  <a:tcPr/>
                </a:tc>
                <a:tc hMerge="1">
                  <a:tcPr/>
                </a:tc>
                <a:tc hMerge="1">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56403" name="矩形 11"/>
          <p:cNvSpPr>
            <a:spLocks noChangeArrowheads="1"/>
          </p:cNvSpPr>
          <p:nvPr/>
        </p:nvSpPr>
        <p:spPr bwMode="auto">
          <a:xfrm>
            <a:off x="4064000" y="1892300"/>
            <a:ext cx="1006475" cy="2041525"/>
          </a:xfrm>
          <a:prstGeom prst="rect">
            <a:avLst/>
          </a:prstGeom>
          <a:solidFill>
            <a:srgbClr val="0A0A0A"/>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56404" name="矩形 12"/>
          <p:cNvSpPr>
            <a:spLocks noChangeArrowheads="1"/>
          </p:cNvSpPr>
          <p:nvPr/>
        </p:nvSpPr>
        <p:spPr bwMode="auto">
          <a:xfrm>
            <a:off x="3986213" y="1919288"/>
            <a:ext cx="1195387"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8000"/>
              </a:lnSpc>
            </a:pPr>
            <a:r>
              <a:rPr lang="zh-CN" altLang="en-US" sz="7200">
                <a:solidFill>
                  <a:schemeClr val="bg1"/>
                </a:solidFill>
                <a:latin typeface="汉真广标" panose="02010609000101010101" pitchFamily="49" charset="-122"/>
                <a:ea typeface="汉真广标" panose="02010609000101010101" pitchFamily="49" charset="-122"/>
                <a:sym typeface="方正正大黑简体" panose="02000000000000000000" pitchFamily="2" charset="-122"/>
              </a:rPr>
              <a:t>改革</a:t>
            </a:r>
            <a:endParaRPr lang="en-US" altLang="zh-CN" sz="7200">
              <a:solidFill>
                <a:schemeClr val="bg1"/>
              </a:solidFill>
              <a:latin typeface="汉真广标" panose="02010609000101010101" pitchFamily="49" charset="-122"/>
              <a:ea typeface="汉真广标" panose="02010609000101010101" pitchFamily="49" charset="-122"/>
              <a:sym typeface="方正正大黑简体" panose="02000000000000000000" pitchFamily="2" charset="-122"/>
            </a:endParaRPr>
          </a:p>
        </p:txBody>
      </p:sp>
      <p:sp>
        <p:nvSpPr>
          <p:cNvPr id="56405" name="TextBox 6"/>
          <p:cNvSpPr txBox="1">
            <a:spLocks noChangeArrowheads="1"/>
          </p:cNvSpPr>
          <p:nvPr/>
        </p:nvSpPr>
        <p:spPr bwMode="auto">
          <a:xfrm>
            <a:off x="6834188" y="852488"/>
            <a:ext cx="33210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b="1">
                <a:latin typeface="华文细黑" panose="02010600040101010101" pitchFamily="2" charset="-122"/>
                <a:ea typeface="华文细黑" panose="02010600040101010101" pitchFamily="2" charset="-122"/>
              </a:rPr>
              <a:t>商鞅变法</a:t>
            </a:r>
            <a:endParaRPr lang="en-US" altLang="zh-CN" b="1">
              <a:latin typeface="华文细黑" panose="02010600040101010101" pitchFamily="2" charset="-122"/>
              <a:ea typeface="华文细黑" panose="02010600040101010101" pitchFamily="2" charset="-122"/>
            </a:endParaRPr>
          </a:p>
          <a:p>
            <a:pPr algn="r" eaLnBrk="1" hangingPunct="1">
              <a:lnSpc>
                <a:spcPct val="100000"/>
              </a:lnSpc>
              <a:spcBef>
                <a:spcPct val="0"/>
              </a:spcBef>
              <a:buFont typeface="Arial" panose="020B0604020202020204" pitchFamily="34" charset="0"/>
              <a:buNone/>
            </a:pPr>
            <a:r>
              <a:rPr lang="zh-CN" altLang="en-US" b="1">
                <a:latin typeface="华文细黑" panose="02010600040101010101" pitchFamily="2" charset="-122"/>
                <a:ea typeface="华文细黑" panose="02010600040101010101" pitchFamily="2" charset="-122"/>
              </a:rPr>
              <a:t>孝文帝改革</a:t>
            </a:r>
            <a:endParaRPr lang="en-US" altLang="zh-CN" b="1">
              <a:latin typeface="华文细黑" panose="02010600040101010101" pitchFamily="2" charset="-122"/>
              <a:ea typeface="华文细黑" panose="02010600040101010101" pitchFamily="2" charset="-122"/>
            </a:endParaRPr>
          </a:p>
          <a:p>
            <a:pPr algn="r" eaLnBrk="1" hangingPunct="1">
              <a:lnSpc>
                <a:spcPct val="100000"/>
              </a:lnSpc>
              <a:spcBef>
                <a:spcPct val="0"/>
              </a:spcBef>
              <a:buFont typeface="Arial" panose="020B0604020202020204" pitchFamily="34" charset="0"/>
              <a:buNone/>
            </a:pPr>
            <a:r>
              <a:rPr lang="zh-CN" altLang="en-US" b="1">
                <a:latin typeface="华文细黑" panose="02010600040101010101" pitchFamily="2" charset="-122"/>
                <a:ea typeface="华文细黑" panose="02010600040101010101" pitchFamily="2" charset="-122"/>
              </a:rPr>
              <a:t>王安石变法</a:t>
            </a:r>
            <a:endParaRPr lang="en-US" altLang="zh-CN" b="1">
              <a:latin typeface="华文细黑" panose="02010600040101010101" pitchFamily="2" charset="-122"/>
              <a:ea typeface="华文细黑" panose="02010600040101010101" pitchFamily="2" charset="-122"/>
            </a:endParaRPr>
          </a:p>
          <a:p>
            <a:pPr algn="r" eaLnBrk="1" hangingPunct="1">
              <a:lnSpc>
                <a:spcPct val="100000"/>
              </a:lnSpc>
              <a:spcBef>
                <a:spcPct val="0"/>
              </a:spcBef>
              <a:buFont typeface="Arial" panose="020B0604020202020204" pitchFamily="34" charset="0"/>
              <a:buNone/>
            </a:pPr>
            <a:r>
              <a:rPr lang="zh-CN" altLang="en-US" b="1">
                <a:latin typeface="华文细黑" panose="02010600040101010101" pitchFamily="2" charset="-122"/>
                <a:ea typeface="华文细黑" panose="02010600040101010101" pitchFamily="2" charset="-122"/>
              </a:rPr>
              <a:t>张居正改革</a:t>
            </a:r>
            <a:endParaRPr lang="en-US" altLang="zh-CN" b="1">
              <a:latin typeface="华文细黑" panose="02010600040101010101" pitchFamily="2" charset="-122"/>
              <a:ea typeface="华文细黑" panose="02010600040101010101" pitchFamily="2" charset="-122"/>
            </a:endParaRPr>
          </a:p>
          <a:p>
            <a:pPr algn="r" eaLnBrk="1" hangingPunct="1">
              <a:lnSpc>
                <a:spcPct val="100000"/>
              </a:lnSpc>
              <a:spcBef>
                <a:spcPct val="0"/>
              </a:spcBef>
              <a:buFont typeface="Arial" panose="020B0604020202020204" pitchFamily="34" charset="0"/>
              <a:buNone/>
            </a:pPr>
            <a:endParaRPr lang="en-US" altLang="zh-CN" b="1">
              <a:latin typeface="华文细黑" panose="02010600040101010101" pitchFamily="2" charset="-122"/>
              <a:ea typeface="华文细黑" panose="02010600040101010101" pitchFamily="2" charset="-122"/>
            </a:endParaRPr>
          </a:p>
          <a:p>
            <a:pPr algn="r" eaLnBrk="1" hangingPunct="1">
              <a:lnSpc>
                <a:spcPct val="100000"/>
              </a:lnSpc>
              <a:spcBef>
                <a:spcPct val="0"/>
              </a:spcBef>
              <a:buFont typeface="Arial" panose="020B0604020202020204" pitchFamily="34" charset="0"/>
              <a:buNone/>
            </a:pPr>
            <a:r>
              <a:rPr lang="zh-CN" altLang="en-US" b="1">
                <a:latin typeface="华文细黑" panose="02010600040101010101" pitchFamily="2" charset="-122"/>
                <a:ea typeface="华文细黑" panose="02010600040101010101" pitchFamily="2" charset="-122"/>
              </a:rPr>
              <a:t>欧洲宗教改革</a:t>
            </a:r>
            <a:endParaRPr lang="en-US" altLang="zh-CN" b="1">
              <a:latin typeface="华文细黑" panose="02010600040101010101" pitchFamily="2" charset="-122"/>
              <a:ea typeface="华文细黑" panose="02010600040101010101" pitchFamily="2" charset="-122"/>
            </a:endParaRPr>
          </a:p>
          <a:p>
            <a:pPr algn="r" eaLnBrk="1" hangingPunct="1">
              <a:lnSpc>
                <a:spcPct val="100000"/>
              </a:lnSpc>
              <a:spcBef>
                <a:spcPct val="0"/>
              </a:spcBef>
              <a:buFont typeface="Arial" panose="020B0604020202020204" pitchFamily="34" charset="0"/>
              <a:buNone/>
            </a:pPr>
            <a:r>
              <a:rPr lang="zh-CN" altLang="en-US" b="1">
                <a:latin typeface="华文细黑" panose="02010600040101010101" pitchFamily="2" charset="-122"/>
                <a:ea typeface="华文细黑" panose="02010600040101010101" pitchFamily="2" charset="-122"/>
              </a:rPr>
              <a:t>彼得一世改革</a:t>
            </a:r>
            <a:endParaRPr lang="en-US" altLang="zh-CN" b="1">
              <a:latin typeface="华文细黑" panose="02010600040101010101" pitchFamily="2" charset="-122"/>
              <a:ea typeface="华文细黑" panose="02010600040101010101" pitchFamily="2" charset="-122"/>
            </a:endParaRPr>
          </a:p>
          <a:p>
            <a:pPr algn="r" eaLnBrk="1" hangingPunct="1">
              <a:lnSpc>
                <a:spcPct val="100000"/>
              </a:lnSpc>
              <a:spcBef>
                <a:spcPct val="0"/>
              </a:spcBef>
              <a:buFont typeface="Arial" panose="020B0604020202020204" pitchFamily="34" charset="0"/>
              <a:buNone/>
            </a:pPr>
            <a:r>
              <a:rPr lang="zh-CN" altLang="en-US" b="1">
                <a:latin typeface="华文细黑" panose="02010600040101010101" pitchFamily="2" charset="-122"/>
                <a:ea typeface="华文细黑" panose="02010600040101010101" pitchFamily="2" charset="-122"/>
              </a:rPr>
              <a:t>明治维新</a:t>
            </a:r>
            <a:endParaRPr lang="en-US" altLang="zh-CN" b="1">
              <a:latin typeface="华文细黑" panose="02010600040101010101" pitchFamily="2" charset="-122"/>
              <a:ea typeface="华文细黑" panose="02010600040101010101" pitchFamily="2" charset="-122"/>
            </a:endParaRPr>
          </a:p>
          <a:p>
            <a:pPr algn="r" eaLnBrk="1" hangingPunct="1">
              <a:lnSpc>
                <a:spcPct val="100000"/>
              </a:lnSpc>
              <a:spcBef>
                <a:spcPct val="0"/>
              </a:spcBef>
              <a:buFont typeface="Arial" panose="020B0604020202020204" pitchFamily="34" charset="0"/>
              <a:buNone/>
            </a:pPr>
            <a:r>
              <a:rPr lang="zh-CN" altLang="en-US" b="1">
                <a:latin typeface="华文细黑" panose="02010600040101010101" pitchFamily="2" charset="-122"/>
                <a:ea typeface="华文细黑" panose="02010600040101010101" pitchFamily="2" charset="-122"/>
              </a:rPr>
              <a:t>戊戌变法</a:t>
            </a:r>
            <a:endParaRPr lang="en-US" altLang="zh-CN" b="1">
              <a:latin typeface="华文细黑" panose="02010600040101010101" pitchFamily="2" charset="-122"/>
              <a:ea typeface="华文细黑" panose="02010600040101010101" pitchFamily="2" charset="-122"/>
            </a:endParaRPr>
          </a:p>
          <a:p>
            <a:pPr algn="r" eaLnBrk="1" hangingPunct="1">
              <a:lnSpc>
                <a:spcPct val="100000"/>
              </a:lnSpc>
              <a:spcBef>
                <a:spcPct val="0"/>
              </a:spcBef>
              <a:buFont typeface="Arial" panose="020B0604020202020204" pitchFamily="34" charset="0"/>
              <a:buNone/>
            </a:pPr>
            <a:endParaRPr lang="en-US" altLang="zh-CN" b="1">
              <a:latin typeface="华文细黑" panose="02010600040101010101" pitchFamily="2" charset="-122"/>
              <a:ea typeface="华文细黑" panose="02010600040101010101" pitchFamily="2" charset="-122"/>
            </a:endParaRPr>
          </a:p>
          <a:p>
            <a:pPr algn="r" eaLnBrk="1" hangingPunct="1">
              <a:lnSpc>
                <a:spcPct val="100000"/>
              </a:lnSpc>
              <a:spcBef>
                <a:spcPct val="0"/>
              </a:spcBef>
              <a:buFont typeface="Arial" panose="020B0604020202020204" pitchFamily="34" charset="0"/>
              <a:buNone/>
            </a:pPr>
            <a:r>
              <a:rPr lang="zh-CN" altLang="en-US" b="1">
                <a:latin typeface="华文细黑" panose="02010600040101010101" pitchFamily="2" charset="-122"/>
                <a:ea typeface="华文细黑" panose="02010600040101010101" pitchFamily="2" charset="-122"/>
              </a:rPr>
              <a:t>罗斯福新政</a:t>
            </a:r>
            <a:endParaRPr lang="en-US" altLang="zh-CN" b="1">
              <a:latin typeface="华文细黑" panose="02010600040101010101" pitchFamily="2" charset="-122"/>
              <a:ea typeface="华文细黑" panose="02010600040101010101" pitchFamily="2" charset="-122"/>
            </a:endParaRPr>
          </a:p>
          <a:p>
            <a:pPr algn="r" eaLnBrk="1" hangingPunct="1">
              <a:lnSpc>
                <a:spcPct val="100000"/>
              </a:lnSpc>
              <a:spcBef>
                <a:spcPct val="0"/>
              </a:spcBef>
              <a:buFont typeface="Arial" panose="020B0604020202020204" pitchFamily="34" charset="0"/>
              <a:buNone/>
            </a:pPr>
            <a:r>
              <a:rPr lang="zh-CN" altLang="en-US" b="1">
                <a:latin typeface="华文细黑" panose="02010600040101010101" pitchFamily="2" charset="-122"/>
                <a:ea typeface="华文细黑" panose="02010600040101010101" pitchFamily="2" charset="-122"/>
              </a:rPr>
              <a:t>改革开放</a:t>
            </a:r>
            <a:endParaRPr lang="zh-CN" altLang="en-US" b="1">
              <a:latin typeface="华文细黑" panose="02010600040101010101" pitchFamily="2" charset="-122"/>
              <a:ea typeface="华文细黑" panose="02010600040101010101"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18414" y="3352800"/>
            <a:ext cx="30495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body" idx="1"/>
          </p:nvPr>
        </p:nvSpPr>
        <p:spPr>
          <a:xfrm>
            <a:off x="913607" y="1089818"/>
            <a:ext cx="8229600" cy="4525963"/>
          </a:xfrm>
        </p:spPr>
        <p:txBody>
          <a:bodyPr/>
          <a:lstStyle/>
          <a:p>
            <a:pPr eaLnBrk="1" hangingPunct="1"/>
            <a:r>
              <a:rPr lang="zh-CN" altLang="en-US" sz="3200" b="1" dirty="0" smtClean="0"/>
              <a:t>第八天：完整的、丰润饱满、复活了的沙漠玫瑰！</a:t>
            </a:r>
            <a:endParaRPr lang="zh-CN" altLang="en-US" sz="3200" b="1" dirty="0" smtClean="0"/>
          </a:p>
          <a:p>
            <a:pPr eaLnBrk="1" hangingPunct="1"/>
            <a:endParaRPr lang="zh-CN" altLang="en-US" sz="3200" b="1" dirty="0" smtClean="0"/>
          </a:p>
          <a:p>
            <a:pPr eaLnBrk="1" hangingPunct="1"/>
            <a:r>
              <a:rPr lang="zh-CN" altLang="en-US" sz="3200" b="1" dirty="0" smtClean="0"/>
              <a:t>母子三人疯狂地大叫</a:t>
            </a:r>
            <a:r>
              <a:rPr lang="en-US" altLang="zh-CN" sz="3200" b="1" dirty="0" smtClean="0"/>
              <a:t>……</a:t>
            </a:r>
            <a:endParaRPr lang="en-US" altLang="zh-CN" sz="3200" b="1" dirty="0" smtClean="0"/>
          </a:p>
          <a:p>
            <a:pPr eaLnBrk="1" hangingPunct="1"/>
            <a:r>
              <a:rPr lang="zh-CN" altLang="en-US" sz="3200" b="1" dirty="0" smtClean="0"/>
              <a:t>邻居：你们干吗？这一把杂草！</a:t>
            </a:r>
            <a:endParaRPr lang="zh-CN" altLang="en-US" sz="3200" b="1"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图片 3"/>
          <p:cNvPicPr>
            <a:picLocks noChangeAspect="1" noChangeArrowheads="1"/>
          </p:cNvPicPr>
          <p:nvPr/>
        </p:nvPicPr>
        <p:blipFill>
          <a:blip r:embed="rId1">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7740956">
            <a:off x="-978694" y="1024731"/>
            <a:ext cx="7392988"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5" name="表格 10"/>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E6CE2D"/>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E6CE2D"/>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E6CE2D"/>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E6CE2D"/>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E6CE2D"/>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6">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hMerge="1">
                  <a:tcPr/>
                </a:tc>
                <a:tc rowSpan="2" hMerge="1">
                  <a:tcPr/>
                </a:tc>
                <a:tc rowSpan="2" hMerge="1">
                  <a:tcPr/>
                </a:tc>
                <a:tc rowSpan="2" hMerge="1">
                  <a:tcPr/>
                </a:tc>
                <a:tc rowSpan="2"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vMerge="1" gridSpan="6">
                  <a:tcPr/>
                </a:tc>
                <a:tc vMerge="1" hMerge="1">
                  <a:tcPr/>
                </a:tc>
                <a:tc vMerge="1" hMerge="1">
                  <a:tcPr/>
                </a:tc>
                <a:tc vMerge="1" hMerge="1">
                  <a:tcPr/>
                </a:tc>
                <a:tc vMerge="1" hMerge="1">
                  <a:tcPr/>
                </a:tc>
                <a:tc vMerge="1"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57422" name="矩形 4"/>
          <p:cNvSpPr>
            <a:spLocks noChangeArrowheads="1"/>
          </p:cNvSpPr>
          <p:nvPr/>
        </p:nvSpPr>
        <p:spPr bwMode="auto">
          <a:xfrm>
            <a:off x="4179888" y="4202113"/>
            <a:ext cx="7832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a:latin typeface="汉真广标" panose="02010609000101010101" pitchFamily="49" charset="-122"/>
                <a:ea typeface="汉真广标" panose="02010609000101010101" pitchFamily="49" charset="-122"/>
                <a:sym typeface="方正正大黑简体" panose="02000000000000000000" pitchFamily="2" charset="-122"/>
              </a:rPr>
              <a:t>改革之难  改革之新  改革之功</a:t>
            </a:r>
            <a:endParaRPr lang="en-US" altLang="zh-CN" sz="4000">
              <a:latin typeface="汉真广标" panose="02010609000101010101" pitchFamily="49" charset="-122"/>
              <a:ea typeface="汉真广标" panose="02010609000101010101" pitchFamily="49" charset="-122"/>
              <a:sym typeface="方正正大黑简体" panose="02000000000000000000" pitchFamily="2" charset="-122"/>
            </a:endParaRPr>
          </a:p>
        </p:txBody>
      </p:sp>
      <p:sp>
        <p:nvSpPr>
          <p:cNvPr id="57423" name="矩形 13"/>
          <p:cNvSpPr>
            <a:spLocks noChangeArrowheads="1"/>
          </p:cNvSpPr>
          <p:nvPr/>
        </p:nvSpPr>
        <p:spPr bwMode="auto">
          <a:xfrm>
            <a:off x="3062288" y="2928938"/>
            <a:ext cx="1004887" cy="2043112"/>
          </a:xfrm>
          <a:prstGeom prst="rect">
            <a:avLst/>
          </a:prstGeom>
          <a:solidFill>
            <a:srgbClr val="E6CE2D"/>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
        <p:nvSpPr>
          <p:cNvPr id="57424" name="矩形 14"/>
          <p:cNvSpPr>
            <a:spLocks noChangeArrowheads="1"/>
          </p:cNvSpPr>
          <p:nvPr/>
        </p:nvSpPr>
        <p:spPr bwMode="auto">
          <a:xfrm>
            <a:off x="2984500" y="2978150"/>
            <a:ext cx="11953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8000"/>
              </a:lnSpc>
            </a:pPr>
            <a:r>
              <a:rPr lang="zh-CN" altLang="en-US"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rPr>
              <a:t>尺子</a:t>
            </a:r>
            <a:endParaRPr lang="en-US" altLang="zh-CN" sz="7200">
              <a:solidFill>
                <a:schemeClr val="bg1"/>
              </a:solidFill>
              <a:latin typeface="方正正大黑简体" panose="02000000000000000000" pitchFamily="2" charset="-122"/>
              <a:ea typeface="方正正大黑简体" panose="02000000000000000000" pitchFamily="2" charset="-122"/>
              <a:sym typeface="方正正大黑简体" panose="02000000000000000000" pitchFamily="2" charset="-122"/>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日期占位符 2"/>
          <p:cNvSpPr>
            <a:spLocks noGrp="1"/>
          </p:cNvSpPr>
          <p:nvPr>
            <p:ph type="dt" sz="quarter" idx="10"/>
          </p:nvPr>
        </p:nvSpPr>
        <p:spPr>
          <a:noFill/>
        </p:spPr>
        <p:txBody>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fld id="{3840453B-B98E-4FE8-9D6D-50E478BA84F3}" type="datetime1">
              <a:rPr lang="zh-CN" altLang="en-US" sz="1200" smtClean="0">
                <a:solidFill>
                  <a:srgbClr val="898989"/>
                </a:solidFill>
                <a:latin typeface="Arial" panose="020B0604020202020204" pitchFamily="34" charset="0"/>
              </a:rPr>
            </a:fld>
            <a:endParaRPr lang="zh-CN" altLang="en-US" sz="1800" smtClean="0">
              <a:latin typeface="Arial" panose="020B0604020202020204" pitchFamily="34" charset="0"/>
            </a:endParaRPr>
          </a:p>
        </p:txBody>
      </p:sp>
      <p:pic>
        <p:nvPicPr>
          <p:cNvPr id="58371" name="Picture 20" descr="697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723313" y="982663"/>
            <a:ext cx="3468687"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5"/>
          <p:cNvSpPr txBox="1">
            <a:spLocks noChangeArrowheads="1"/>
          </p:cNvSpPr>
          <p:nvPr/>
        </p:nvSpPr>
        <p:spPr bwMode="auto">
          <a:xfrm>
            <a:off x="0" y="4271963"/>
            <a:ext cx="8721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zh-CN" sz="3600" b="1">
                <a:solidFill>
                  <a:srgbClr val="953735"/>
                </a:solidFill>
                <a:latin typeface="微软雅黑" panose="020B0503020204020204" pitchFamily="34" charset="-122"/>
                <a:ea typeface="微软雅黑" panose="020B0503020204020204" pitchFamily="34" charset="-122"/>
              </a:rPr>
              <a:t>张居正改革有何独特的</a:t>
            </a:r>
            <a:r>
              <a:rPr lang="zh-CN" altLang="en-US" sz="3600" b="1">
                <a:solidFill>
                  <a:srgbClr val="953735"/>
                </a:solidFill>
                <a:latin typeface="微软雅黑" panose="020B0503020204020204" pitchFamily="34" charset="-122"/>
                <a:ea typeface="微软雅黑" panose="020B0503020204020204" pitchFamily="34" charset="-122"/>
              </a:rPr>
              <a:t>历史学习</a:t>
            </a:r>
            <a:r>
              <a:rPr lang="zh-CN" altLang="zh-CN" sz="3600" b="1">
                <a:solidFill>
                  <a:srgbClr val="953735"/>
                </a:solidFill>
                <a:latin typeface="微软雅黑" panose="020B0503020204020204" pitchFamily="34" charset="-122"/>
                <a:ea typeface="微软雅黑" panose="020B0503020204020204" pitchFamily="34" charset="-122"/>
              </a:rPr>
              <a:t>价值？</a:t>
            </a:r>
            <a:endParaRPr lang="zh-CN" altLang="en-US" sz="3600" b="1">
              <a:solidFill>
                <a:srgbClr val="953735"/>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9" name="表格 10"/>
          <p:cNvGraphicFramePr>
            <a:graphicFrameLocks noGrp="1"/>
          </p:cNvGraphicFramePr>
          <p:nvPr/>
        </p:nvGraphicFramePr>
        <p:xfrm>
          <a:off x="0" y="890588"/>
          <a:ext cx="12192000" cy="5260974"/>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5979">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392">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5979">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5">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hMerge="1">
                  <a:tcPr/>
                </a:tc>
                <a:tc rowSpan="2" hMerge="1">
                  <a:tcPr/>
                </a:tc>
                <a:tc rowSpan="2" hMerge="1">
                  <a:tcPr/>
                </a:tc>
                <a:tc rowSpan="2"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198645">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vMerge="1" gridSpan="5">
                  <a:tcPr/>
                </a:tc>
                <a:tc vMerge="1" hMerge="1">
                  <a:tcPr/>
                </a:tc>
                <a:tc vMerge="1" hMerge="1">
                  <a:tcPr/>
                </a:tc>
                <a:tc vMerge="1" hMerge="1">
                  <a:tcPr/>
                </a:tc>
                <a:tc vMerge="1"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5979">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marT="45719" marB="45719"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59470" name="矩形 4"/>
          <p:cNvSpPr>
            <a:spLocks noChangeArrowheads="1"/>
          </p:cNvSpPr>
          <p:nvPr/>
        </p:nvSpPr>
        <p:spPr bwMode="auto">
          <a:xfrm>
            <a:off x="3165475" y="1012825"/>
            <a:ext cx="75819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Wingdings" panose="05000000000000000000" pitchFamily="2" charset="2"/>
              <a:buChar char="u"/>
            </a:pPr>
            <a:r>
              <a:rPr lang="zh-CN" altLang="zh-CN" sz="2800" b="1">
                <a:latin typeface="华文楷体" panose="02010600040101010101" pitchFamily="2" charset="-122"/>
                <a:ea typeface="华文楷体" panose="02010600040101010101" pitchFamily="2" charset="-122"/>
              </a:rPr>
              <a:t>从宏观与微观的角度分析改革的背景，从而理解历史人物行事的动机</a:t>
            </a:r>
            <a:r>
              <a:rPr lang="zh-CN" altLang="en-US" sz="2800" b="1">
                <a:latin typeface="华文楷体" panose="02010600040101010101" pitchFamily="2" charset="-122"/>
                <a:ea typeface="华文楷体" panose="02010600040101010101" pitchFamily="2" charset="-122"/>
              </a:rPr>
              <a:t>。</a:t>
            </a:r>
            <a:endParaRPr lang="zh-CN" altLang="zh-CN" sz="2800" b="1">
              <a:latin typeface="华文楷体" panose="02010600040101010101" pitchFamily="2" charset="-122"/>
              <a:ea typeface="华文楷体" panose="02010600040101010101" pitchFamily="2" charset="-122"/>
            </a:endParaRPr>
          </a:p>
          <a:p>
            <a:pPr eaLnBrk="1" hangingPunct="1">
              <a:buFont typeface="Wingdings" panose="05000000000000000000" pitchFamily="2" charset="2"/>
              <a:buChar char="u"/>
            </a:pPr>
            <a:r>
              <a:rPr lang="zh-CN" altLang="zh-CN" sz="2800" b="1">
                <a:latin typeface="华文楷体" panose="02010600040101010101" pitchFamily="2" charset="-122"/>
                <a:ea typeface="华文楷体" panose="02010600040101010101" pitchFamily="2" charset="-122"/>
              </a:rPr>
              <a:t>一场挽救社会危机的改革所包涵的内容，理解改革的创新价值</a:t>
            </a:r>
            <a:r>
              <a:rPr lang="zh-CN" altLang="en-US" sz="2800" b="1">
                <a:latin typeface="华文楷体" panose="02010600040101010101" pitchFamily="2" charset="-122"/>
                <a:ea typeface="华文楷体" panose="02010600040101010101" pitchFamily="2" charset="-122"/>
              </a:rPr>
              <a:t>。</a:t>
            </a:r>
            <a:endParaRPr lang="zh-CN" altLang="zh-CN" sz="2800" b="1">
              <a:latin typeface="华文楷体" panose="02010600040101010101" pitchFamily="2" charset="-122"/>
              <a:ea typeface="华文楷体" panose="02010600040101010101" pitchFamily="2" charset="-122"/>
            </a:endParaRPr>
          </a:p>
          <a:p>
            <a:pPr eaLnBrk="1" hangingPunct="1">
              <a:buFont typeface="Wingdings" panose="05000000000000000000" pitchFamily="2" charset="2"/>
              <a:buChar char="u"/>
            </a:pPr>
            <a:r>
              <a:rPr lang="zh-CN" altLang="zh-CN" sz="2800" b="1">
                <a:latin typeface="华文楷体" panose="02010600040101010101" pitchFamily="2" charset="-122"/>
                <a:ea typeface="华文楷体" panose="02010600040101010101" pitchFamily="2" charset="-122"/>
              </a:rPr>
              <a:t>理解改革的艰难与改革家精神</a:t>
            </a:r>
            <a:r>
              <a:rPr lang="zh-CN" altLang="en-US" sz="2800" b="1">
                <a:latin typeface="华文楷体" panose="02010600040101010101" pitchFamily="2" charset="-122"/>
                <a:ea typeface="华文楷体" panose="02010600040101010101" pitchFamily="2" charset="-122"/>
              </a:rPr>
              <a:t>追求。</a:t>
            </a:r>
            <a:endParaRPr lang="zh-CN" altLang="zh-CN" sz="2800" b="1">
              <a:latin typeface="华文楷体" panose="02010600040101010101" pitchFamily="2" charset="-122"/>
              <a:ea typeface="华文楷体" panose="02010600040101010101" pitchFamily="2" charset="-122"/>
            </a:endParaRPr>
          </a:p>
          <a:p>
            <a:pPr eaLnBrk="1" hangingPunct="1">
              <a:buFont typeface="Wingdings" panose="05000000000000000000" pitchFamily="2" charset="2"/>
              <a:buChar char="u"/>
            </a:pPr>
            <a:r>
              <a:rPr lang="zh-CN" altLang="zh-CN" sz="2800" b="1">
                <a:latin typeface="华文楷体" panose="02010600040101010101" pitchFamily="2" charset="-122"/>
                <a:ea typeface="华文楷体" panose="02010600040101010101" pitchFamily="2" charset="-122"/>
              </a:rPr>
              <a:t>从不同的人对改革的不同评价看一场改革的多面价值，理解主体意识对客体评价的渗透</a:t>
            </a:r>
            <a:r>
              <a:rPr lang="zh-CN" altLang="en-US" sz="2800" b="1">
                <a:latin typeface="华文楷体" panose="02010600040101010101" pitchFamily="2" charset="-122"/>
                <a:ea typeface="华文楷体" panose="02010600040101010101" pitchFamily="2" charset="-122"/>
              </a:rPr>
              <a:t>。</a:t>
            </a:r>
            <a:endParaRPr lang="zh-CN" altLang="zh-CN" sz="2800" b="1">
              <a:latin typeface="华文楷体" panose="02010600040101010101" pitchFamily="2" charset="-122"/>
              <a:ea typeface="华文楷体" panose="02010600040101010101" pitchFamily="2" charset="-122"/>
            </a:endParaRPr>
          </a:p>
          <a:p>
            <a:pPr eaLnBrk="1" hangingPunct="1">
              <a:buFont typeface="Wingdings" panose="05000000000000000000" pitchFamily="2" charset="2"/>
              <a:buChar char="u"/>
            </a:pPr>
            <a:r>
              <a:rPr lang="zh-CN" altLang="zh-CN" sz="2800" b="1">
                <a:latin typeface="华文楷体" panose="02010600040101010101" pitchFamily="2" charset="-122"/>
                <a:ea typeface="华文楷体" panose="02010600040101010101" pitchFamily="2" charset="-122"/>
              </a:rPr>
              <a:t>把改革放到相应的时代背景中去分析一场改革的价值</a:t>
            </a:r>
            <a:r>
              <a:rPr lang="zh-CN" altLang="en-US" sz="2800" b="1">
                <a:latin typeface="华文楷体" panose="02010600040101010101" pitchFamily="2" charset="-122"/>
                <a:ea typeface="华文楷体" panose="02010600040101010101" pitchFamily="2" charset="-122"/>
              </a:rPr>
              <a:t>。</a:t>
            </a:r>
            <a:endParaRPr lang="zh-CN" altLang="zh-CN" sz="2800" b="1">
              <a:latin typeface="华文楷体" panose="02010600040101010101" pitchFamily="2" charset="-122"/>
              <a:ea typeface="华文楷体" panose="02010600040101010101" pitchFamily="2" charset="-122"/>
            </a:endParaRPr>
          </a:p>
          <a:p>
            <a:pPr eaLnBrk="1" hangingPunct="1">
              <a:buFont typeface="Wingdings" panose="05000000000000000000" pitchFamily="2" charset="2"/>
              <a:buChar char="u"/>
            </a:pPr>
            <a:r>
              <a:rPr lang="zh-CN" altLang="zh-CN" sz="2800" b="1">
                <a:latin typeface="华文楷体" panose="02010600040101010101" pitchFamily="2" charset="-122"/>
                <a:ea typeface="华文楷体" panose="02010600040101010101" pitchFamily="2" charset="-122"/>
              </a:rPr>
              <a:t>认识改革的局限性，理解时代赋予改革的任务及改革成败的</a:t>
            </a:r>
            <a:r>
              <a:rPr lang="zh-CN" altLang="en-US" sz="2800" b="1">
                <a:latin typeface="华文楷体" panose="02010600040101010101" pitchFamily="2" charset="-122"/>
                <a:ea typeface="华文楷体" panose="02010600040101010101" pitchFamily="2" charset="-122"/>
              </a:rPr>
              <a:t>因素。</a:t>
            </a:r>
            <a:endParaRPr lang="zh-CN" altLang="zh-CN" sz="2800" b="1">
              <a:latin typeface="华文楷体" panose="02010600040101010101" pitchFamily="2" charset="-122"/>
              <a:ea typeface="华文楷体" panose="02010600040101010101" pitchFamily="2" charset="-122"/>
            </a:endParaRPr>
          </a:p>
        </p:txBody>
      </p:sp>
      <p:pic>
        <p:nvPicPr>
          <p:cNvPr id="59471" name="Picture 4" descr="目录丝带"/>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3650" y="3517900"/>
            <a:ext cx="7764463"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41960" y="1327805"/>
            <a:ext cx="2525395" cy="523220"/>
          </a:xfrm>
          <a:prstGeom prst="rect">
            <a:avLst/>
          </a:prstGeom>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buFont typeface="Arial" panose="020B0604020202020204" pitchFamily="34" charset="0"/>
              <a:buNone/>
              <a:defRPr/>
            </a:pPr>
            <a:r>
              <a:rPr lang="zh-CN" altLang="en-US" sz="2800" b="1" dirty="0">
                <a:latin typeface="黑体" panose="02010609060101010101" pitchFamily="49" charset="-122"/>
                <a:ea typeface="黑体" panose="02010609060101010101" pitchFamily="49" charset="-122"/>
              </a:rPr>
              <a:t>透析三维目标</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9" name="表格 10"/>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gridSpan="5">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rowSpan="2" hMerge="1">
                  <a:tcPr/>
                </a:tc>
                <a:tc rowSpan="2" hMerge="1">
                  <a:tcPr/>
                </a:tc>
                <a:tc rowSpan="2" hMerge="1">
                  <a:tcPr/>
                </a:tc>
                <a:tc rowSpan="2"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vMerge="1" gridSpan="5">
                  <a:tcPr/>
                </a:tc>
                <a:tc vMerge="1" hMerge="1">
                  <a:tcPr/>
                </a:tc>
                <a:tc vMerge="1" hMerge="1">
                  <a:tcPr/>
                </a:tc>
                <a:tc vMerge="1" hMerge="1">
                  <a:tcPr/>
                </a:tc>
                <a:tc vMerge="1"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60494" name="矩形 4"/>
          <p:cNvSpPr>
            <a:spLocks noChangeArrowheads="1"/>
          </p:cNvSpPr>
          <p:nvPr/>
        </p:nvSpPr>
        <p:spPr bwMode="auto">
          <a:xfrm>
            <a:off x="3065463" y="1157288"/>
            <a:ext cx="730567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Wingdings" panose="05000000000000000000" pitchFamily="2" charset="2"/>
              <a:buChar char="u"/>
            </a:pPr>
            <a:r>
              <a:rPr lang="zh-CN" altLang="zh-CN" sz="2800" b="1">
                <a:latin typeface="华文楷体" panose="02010600040101010101" pitchFamily="2" charset="-122"/>
                <a:ea typeface="华文楷体" panose="02010600040101010101" pitchFamily="2" charset="-122"/>
              </a:rPr>
              <a:t>从简单的阶级分析方法发展到运用文明史观来评价改革</a:t>
            </a:r>
            <a:r>
              <a:rPr lang="zh-CN" altLang="en-US" sz="2800" b="1">
                <a:latin typeface="华文楷体" panose="02010600040101010101" pitchFamily="2" charset="-122"/>
                <a:ea typeface="华文楷体" panose="02010600040101010101" pitchFamily="2" charset="-122"/>
              </a:rPr>
              <a:t>。</a:t>
            </a:r>
            <a:endParaRPr lang="zh-CN" altLang="zh-CN" sz="2800" b="1">
              <a:latin typeface="华文楷体" panose="02010600040101010101" pitchFamily="2" charset="-122"/>
              <a:ea typeface="华文楷体" panose="02010600040101010101" pitchFamily="2" charset="-122"/>
            </a:endParaRPr>
          </a:p>
          <a:p>
            <a:pPr eaLnBrk="1" hangingPunct="1">
              <a:buFont typeface="Wingdings" panose="05000000000000000000" pitchFamily="2" charset="2"/>
              <a:buChar char="u"/>
            </a:pPr>
            <a:r>
              <a:rPr lang="zh-CN" altLang="zh-CN" sz="2800" b="1">
                <a:latin typeface="华文楷体" panose="02010600040101010101" pitchFamily="2" charset="-122"/>
                <a:ea typeface="华文楷体" panose="02010600040101010101" pitchFamily="2" charset="-122"/>
              </a:rPr>
              <a:t>运用大历史观进行分析，理解人物悲剧、朝代悲剧与时代悲剧的关系</a:t>
            </a:r>
            <a:r>
              <a:rPr lang="zh-CN" altLang="en-US" sz="2800" b="1">
                <a:latin typeface="华文楷体" panose="02010600040101010101" pitchFamily="2" charset="-122"/>
                <a:ea typeface="华文楷体" panose="02010600040101010101" pitchFamily="2" charset="-122"/>
              </a:rPr>
              <a:t>。</a:t>
            </a:r>
            <a:endParaRPr lang="zh-CN" altLang="zh-CN" sz="2800" b="1">
              <a:latin typeface="华文楷体" panose="02010600040101010101" pitchFamily="2" charset="-122"/>
              <a:ea typeface="华文楷体" panose="02010600040101010101" pitchFamily="2" charset="-122"/>
            </a:endParaRPr>
          </a:p>
          <a:p>
            <a:pPr eaLnBrk="1" hangingPunct="1">
              <a:buFont typeface="Wingdings" panose="05000000000000000000" pitchFamily="2" charset="2"/>
              <a:buChar char="u"/>
            </a:pPr>
            <a:r>
              <a:rPr lang="zh-CN" altLang="zh-CN" sz="2800" b="1">
                <a:latin typeface="华文楷体" panose="02010600040101010101" pitchFamily="2" charset="-122"/>
                <a:ea typeface="华文楷体" panose="02010600040101010101" pitchFamily="2" charset="-122"/>
              </a:rPr>
              <a:t>与欧洲宗教改革进行比较，看二者在挽救封建统治危机中的不同做法及作用</a:t>
            </a:r>
            <a:r>
              <a:rPr lang="zh-CN" altLang="en-US" sz="2800" b="1">
                <a:latin typeface="华文楷体" panose="02010600040101010101" pitchFamily="2" charset="-122"/>
                <a:ea typeface="华文楷体" panose="02010600040101010101" pitchFamily="2" charset="-122"/>
              </a:rPr>
              <a:t>。</a:t>
            </a:r>
            <a:endParaRPr lang="zh-CN" altLang="zh-CN" sz="2800" b="1">
              <a:latin typeface="华文楷体" panose="02010600040101010101" pitchFamily="2" charset="-122"/>
              <a:ea typeface="华文楷体" panose="02010600040101010101" pitchFamily="2" charset="-122"/>
            </a:endParaRPr>
          </a:p>
          <a:p>
            <a:pPr eaLnBrk="1" hangingPunct="1">
              <a:buFont typeface="Wingdings" panose="05000000000000000000" pitchFamily="2" charset="2"/>
              <a:buChar char="u"/>
            </a:pPr>
            <a:r>
              <a:rPr lang="zh-CN" altLang="zh-CN" sz="2800" b="1">
                <a:latin typeface="华文楷体" panose="02010600040101010101" pitchFamily="2" charset="-122"/>
                <a:ea typeface="华文楷体" panose="02010600040101010101" pitchFamily="2" charset="-122"/>
              </a:rPr>
              <a:t>与王安石变法进行比较，挖掘中国古代社会改革的规律</a:t>
            </a:r>
            <a:r>
              <a:rPr lang="zh-CN" altLang="en-US" sz="2800" b="1">
                <a:latin typeface="华文楷体" panose="02010600040101010101" pitchFamily="2" charset="-122"/>
                <a:ea typeface="华文楷体" panose="02010600040101010101" pitchFamily="2" charset="-122"/>
              </a:rPr>
              <a:t>。</a:t>
            </a:r>
            <a:endParaRPr lang="zh-CN" altLang="zh-CN" sz="2800" b="1">
              <a:latin typeface="华文楷体" panose="02010600040101010101" pitchFamily="2" charset="-122"/>
              <a:ea typeface="华文楷体" panose="02010600040101010101" pitchFamily="2" charset="-122"/>
            </a:endParaRPr>
          </a:p>
          <a:p>
            <a:pPr eaLnBrk="1" hangingPunct="1">
              <a:buFont typeface="Wingdings" panose="05000000000000000000" pitchFamily="2" charset="2"/>
              <a:buChar char="u"/>
            </a:pPr>
            <a:r>
              <a:rPr lang="zh-CN" altLang="zh-CN" sz="2800" b="1">
                <a:latin typeface="华文楷体" panose="02010600040101010101" pitchFamily="2" charset="-122"/>
                <a:ea typeface="华文楷体" panose="02010600040101010101" pitchFamily="2" charset="-122"/>
              </a:rPr>
              <a:t>改革与黄宗羲定律的联系</a:t>
            </a:r>
            <a:r>
              <a:rPr lang="zh-CN" altLang="en-US" sz="2800" b="1">
                <a:latin typeface="华文楷体" panose="02010600040101010101" pitchFamily="2" charset="-122"/>
                <a:ea typeface="华文楷体" panose="02010600040101010101" pitchFamily="2" charset="-122"/>
              </a:rPr>
              <a:t>。</a:t>
            </a:r>
            <a:endParaRPr lang="zh-CN" altLang="zh-CN" sz="2800" b="1">
              <a:latin typeface="华文楷体" panose="02010600040101010101" pitchFamily="2" charset="-122"/>
              <a:ea typeface="华文楷体" panose="02010600040101010101" pitchFamily="2" charset="-122"/>
            </a:endParaRPr>
          </a:p>
        </p:txBody>
      </p:sp>
      <p:pic>
        <p:nvPicPr>
          <p:cNvPr id="60495" name="Picture 4" descr="目录丝带"/>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63650" y="3517900"/>
            <a:ext cx="7764463"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1960" y="1327805"/>
            <a:ext cx="2525395" cy="523220"/>
          </a:xfrm>
          <a:prstGeom prst="rect">
            <a:avLst/>
          </a:prstGeom>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buFont typeface="Arial" panose="020B0604020202020204" pitchFamily="34" charset="0"/>
              <a:buNone/>
              <a:defRPr/>
            </a:pPr>
            <a:r>
              <a:rPr lang="zh-CN" altLang="en-US" sz="2800" b="1" dirty="0">
                <a:latin typeface="黑体" panose="02010609060101010101" pitchFamily="49" charset="-122"/>
                <a:ea typeface="黑体" panose="02010609060101010101" pitchFamily="49" charset="-122"/>
              </a:rPr>
              <a:t>透析三维目标</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图片 22"/>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12602" b="-84"/>
          <a:stretch>
            <a:fillRect/>
          </a:stretch>
        </p:blipFill>
        <p:spPr bwMode="auto">
          <a:xfrm>
            <a:off x="5880100" y="903288"/>
            <a:ext cx="631190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7" name="表格 17"/>
          <p:cNvGraphicFramePr>
            <a:graphicFrameLocks noGrp="1"/>
          </p:cNvGraphicFramePr>
          <p:nvPr/>
        </p:nvGraphicFramePr>
        <p:xfrm>
          <a:off x="0" y="890588"/>
          <a:ext cx="12192000" cy="5076826"/>
        </p:xfrm>
        <a:graphic>
          <a:graphicData uri="http://schemas.openxmlformats.org/drawingml/2006/table">
            <a:tbl>
              <a:tblPr/>
              <a:tblGrid>
                <a:gridCol w="1016000"/>
                <a:gridCol w="1016000"/>
                <a:gridCol w="1016000"/>
                <a:gridCol w="1016000"/>
                <a:gridCol w="1016000"/>
                <a:gridCol w="1016000"/>
                <a:gridCol w="1016000"/>
                <a:gridCol w="1016000"/>
                <a:gridCol w="1016000"/>
                <a:gridCol w="1016000"/>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dirty="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4413">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gridSpan="6">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汉真广标" panose="02010609000101010101" pitchFamily="49" charset="-122"/>
                        <a:ea typeface="汉真广标" panose="02010609000101010101" pitchFamily="49"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hMerge="1">
                  <a:tcPr/>
                </a:tc>
                <a:tc hMerge="1">
                  <a:tcPr/>
                </a:tc>
                <a:tc hMerge="1">
                  <a:tcPr/>
                </a:tc>
                <a:tc hMerge="1">
                  <a:tcPr/>
                </a:tc>
                <a:tc hMerge="1">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汉真广标" panose="02010609000101010101" pitchFamily="49" charset="-122"/>
                        <a:ea typeface="汉真广标" panose="02010609000101010101" pitchFamily="49"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汉真广标" panose="02010609000101010101" pitchFamily="49" charset="-122"/>
                        <a:ea typeface="汉真广标" panose="02010609000101010101" pitchFamily="49"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汉真广标" panose="02010609000101010101" pitchFamily="49" charset="-122"/>
                        <a:ea typeface="汉真广标" panose="02010609000101010101" pitchFamily="49"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C00000"/>
                        </a:solidFill>
                        <a:effectLst/>
                        <a:latin typeface="汉真广标" panose="02010609000101010101" pitchFamily="49" charset="-122"/>
                        <a:ea typeface="汉真广标" panose="02010609000101010101" pitchFamily="49"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汉真广标" panose="02010609000101010101" pitchFamily="49" charset="-122"/>
                        <a:ea typeface="汉真广标" panose="02010609000101010101" pitchFamily="49"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endParaRPr>
                    </a:p>
                  </a:txBody>
                  <a:tcPr horzOverflow="overflow">
                    <a:lnL w="28575" cap="flat" cmpd="sng" algn="ctr">
                      <a:solidFill>
                        <a:schemeClr val="bg1"/>
                      </a:solidFill>
                      <a:prstDash val="solid"/>
                      <a:bevel/>
                      <a:headEnd type="none" w="med" len="med"/>
                      <a:tailEnd type="none" w="med" len="med"/>
                    </a:lnL>
                    <a:lnR w="28575" cap="flat" cmpd="sng" algn="ctr">
                      <a:solidFill>
                        <a:schemeClr val="bg1"/>
                      </a:solidFill>
                      <a:prstDash val="solid"/>
                      <a:bevel/>
                      <a:headEnd type="none" w="med" len="med"/>
                      <a:tailEnd type="none" w="med" len="med"/>
                    </a:lnR>
                    <a:lnT w="28575" cap="flat" cmpd="sng" algn="ctr">
                      <a:solidFill>
                        <a:schemeClr val="bg1"/>
                      </a:solidFill>
                      <a:prstDash val="solid"/>
                      <a:bevel/>
                      <a:headEnd type="none" w="med" len="med"/>
                      <a:tailEnd type="none" w="med" len="med"/>
                    </a:lnT>
                    <a:lnB w="28575" cap="flat" cmpd="sng" algn="ctr">
                      <a:solidFill>
                        <a:schemeClr val="bg1"/>
                      </a:solidFill>
                      <a:prstDash val="solid"/>
                      <a:bevel/>
                      <a:headEnd type="none" w="med" len="med"/>
                      <a:tailEnd type="none" w="med" len="med"/>
                    </a:lnB>
                    <a:lnTlToBr>
                      <a:noFill/>
                    </a:lnTlToBr>
                    <a:lnBlToTr>
                      <a:noFill/>
                    </a:lnBlToTr>
                    <a:noFill/>
                  </a:tcPr>
                </a:tc>
              </a:tr>
            </a:tbl>
          </a:graphicData>
        </a:graphic>
      </p:graphicFrame>
      <p:sp>
        <p:nvSpPr>
          <p:cNvPr id="61523" name="矩形 6"/>
          <p:cNvSpPr>
            <a:spLocks noChangeArrowheads="1"/>
          </p:cNvSpPr>
          <p:nvPr/>
        </p:nvSpPr>
        <p:spPr bwMode="auto">
          <a:xfrm>
            <a:off x="733425" y="4064000"/>
            <a:ext cx="7532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4800">
                <a:solidFill>
                  <a:srgbClr val="C00000"/>
                </a:solidFill>
                <a:latin typeface="汉真广标" panose="02010609000101010101" pitchFamily="49" charset="-122"/>
                <a:ea typeface="汉真广标" panose="02010609000101010101" pitchFamily="49" charset="-122"/>
                <a:sym typeface="方正正大黑简体" panose="02000000000000000000" pitchFamily="2" charset="-122"/>
              </a:rPr>
              <a:t>大红之日，便是大悲之时</a:t>
            </a:r>
            <a:r>
              <a:rPr lang="zh-CN" altLang="en-US" sz="4800">
                <a:solidFill>
                  <a:srgbClr val="C00000"/>
                </a:solidFill>
                <a:latin typeface="汉仪南宫体简" panose="02010106010101010101" pitchFamily="2" charset="-122"/>
                <a:ea typeface="汉仪南宫体简" panose="02010106010101010101" pitchFamily="2" charset="-122"/>
                <a:sym typeface="方正正大黑简体" panose="02000000000000000000" pitchFamily="2" charset="-122"/>
              </a:rPr>
              <a:t> </a:t>
            </a:r>
            <a:endParaRPr lang="zh-CN" altLang="en-US">
              <a:solidFill>
                <a:srgbClr val="C00000"/>
              </a:solidFill>
              <a:latin typeface="汉仪南宫体简" panose="02010106010101010101" pitchFamily="2" charset="-122"/>
              <a:ea typeface="汉仪南宫体简" panose="02010106010101010101" pitchFamily="2" charset="-122"/>
            </a:endParaRPr>
          </a:p>
        </p:txBody>
      </p:sp>
      <p:pic>
        <p:nvPicPr>
          <p:cNvPr id="61524" name="Picture 15" descr="87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71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日期占位符 2"/>
          <p:cNvSpPr>
            <a:spLocks noGrp="1"/>
          </p:cNvSpPr>
          <p:nvPr>
            <p:ph type="dt" sz="quarter" idx="10"/>
          </p:nvPr>
        </p:nvSpPr>
        <p:spPr>
          <a:noFill/>
        </p:spPr>
        <p:txBody>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fld id="{D004974B-9BDB-4BB9-8D16-2CCFD3181851}" type="datetime1">
              <a:rPr lang="zh-CN" altLang="en-US" sz="1200" smtClean="0">
                <a:solidFill>
                  <a:srgbClr val="898989"/>
                </a:solidFill>
                <a:latin typeface="Arial" panose="020B0604020202020204" pitchFamily="34" charset="0"/>
              </a:rPr>
            </a:fld>
            <a:endParaRPr lang="zh-CN" altLang="en-US" sz="1800" smtClean="0">
              <a:latin typeface="Arial" panose="020B0604020202020204" pitchFamily="34" charset="0"/>
            </a:endParaRPr>
          </a:p>
        </p:txBody>
      </p:sp>
      <p:sp>
        <p:nvSpPr>
          <p:cNvPr id="62467" name="TextBox 3"/>
          <p:cNvSpPr txBox="1">
            <a:spLocks noChangeArrowheads="1"/>
          </p:cNvSpPr>
          <p:nvPr/>
        </p:nvSpPr>
        <p:spPr bwMode="auto">
          <a:xfrm>
            <a:off x="3970338" y="3243263"/>
            <a:ext cx="7593012" cy="2062162"/>
          </a:xfrm>
          <a:prstGeom prst="rect">
            <a:avLst/>
          </a:prstGeom>
          <a:noFill/>
          <a:ln w="38100">
            <a:solidFill>
              <a:srgbClr val="0070C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zh-CN" b="1">
                <a:solidFill>
                  <a:srgbClr val="C00000"/>
                </a:solidFill>
                <a:latin typeface="汉真广标" panose="02010609000101010101" pitchFamily="49" charset="-122"/>
                <a:ea typeface="汉真广标" panose="02010609000101010101" pitchFamily="49" charset="-122"/>
              </a:rPr>
              <a:t>利：</a:t>
            </a:r>
            <a:r>
              <a:rPr lang="zh-CN" altLang="zh-CN" sz="2400" b="1">
                <a:latin typeface="楷体" panose="02010609060101010101" pitchFamily="49" charset="-122"/>
                <a:ea typeface="楷体" panose="02010609060101010101" pitchFamily="49" charset="-122"/>
              </a:rPr>
              <a:t>教材中有相关资料，比如张居正对自己改革命运的忧虑、当时人的反对、邹元标态度的变化等，这种变化反差之大有很强烈的冲击效果。</a:t>
            </a:r>
            <a:endParaRPr lang="zh-CN" altLang="zh-CN" sz="2400" b="1">
              <a:latin typeface="楷体" panose="02010609060101010101" pitchFamily="49" charset="-122"/>
              <a:ea typeface="楷体" panose="02010609060101010101" pitchFamily="49" charset="-122"/>
            </a:endParaRPr>
          </a:p>
          <a:p>
            <a:pPr eaLnBrk="1" hangingPunct="1">
              <a:lnSpc>
                <a:spcPct val="100000"/>
              </a:lnSpc>
              <a:spcBef>
                <a:spcPct val="0"/>
              </a:spcBef>
              <a:buFont typeface="Arial" panose="020B0604020202020204" pitchFamily="34" charset="0"/>
              <a:buNone/>
            </a:pPr>
            <a:r>
              <a:rPr lang="zh-CN" altLang="zh-CN" b="1">
                <a:solidFill>
                  <a:srgbClr val="C00000"/>
                </a:solidFill>
                <a:latin typeface="汉真广标" panose="02010609000101010101" pitchFamily="49" charset="-122"/>
                <a:ea typeface="汉真广标" panose="02010609000101010101" pitchFamily="49" charset="-122"/>
              </a:rPr>
              <a:t>弊：</a:t>
            </a:r>
            <a:r>
              <a:rPr lang="zh-CN" altLang="zh-CN" sz="2400" b="1">
                <a:latin typeface="楷体" panose="02010609060101010101" pitchFamily="49" charset="-122"/>
                <a:ea typeface="楷体" panose="02010609060101010101" pitchFamily="49" charset="-122"/>
              </a:rPr>
              <a:t>原始史料不足，要补充大量资料，增加阅读量，从而增加了学生负担。</a:t>
            </a:r>
            <a:endParaRPr lang="zh-CN" altLang="en-US" sz="1800" b="1">
              <a:latin typeface="Arial" panose="020B0604020202020204" pitchFamily="34" charset="0"/>
            </a:endParaRPr>
          </a:p>
        </p:txBody>
      </p:sp>
      <p:pic>
        <p:nvPicPr>
          <p:cNvPr id="62468" name="Picture 18" descr="张居正：悬崖之舞"/>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57238"/>
            <a:ext cx="3368675"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1"/>
          <p:cNvSpPr txBox="1">
            <a:spLocks noChangeArrowheads="1"/>
          </p:cNvSpPr>
          <p:nvPr/>
        </p:nvSpPr>
        <p:spPr bwMode="auto">
          <a:xfrm>
            <a:off x="3970338" y="1214438"/>
            <a:ext cx="7593012" cy="1570037"/>
          </a:xfrm>
          <a:prstGeom prst="rect">
            <a:avLst/>
          </a:prstGeom>
          <a:noFill/>
          <a:ln w="38100">
            <a:solidFill>
              <a:srgbClr val="0070C0"/>
            </a:solidFill>
            <a:miter lim="800000"/>
          </a:ln>
          <a:extLst>
            <a:ext uri="{909E8E84-426E-40DD-AFC4-6F175D3DCCD1}">
              <a14:hiddenFill xmlns:a14="http://schemas.microsoft.com/office/drawing/2010/main">
                <a:solidFill>
                  <a:srgbClr val="FFFFFF"/>
                </a:solidFill>
              </a14:hiddenFill>
            </a:ext>
          </a:extLst>
        </p:spPr>
        <p:txBody>
          <a:bodyPr>
            <a:spAutoFit/>
          </a:bodyPr>
          <a:lstStyle>
            <a:lvl1pPr marL="342900" indent="-34290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lvl="2" eaLnBrk="1" hangingPunct="1">
              <a:lnSpc>
                <a:spcPct val="100000"/>
              </a:lnSpc>
              <a:spcBef>
                <a:spcPct val="0"/>
              </a:spcBef>
              <a:buFont typeface="Arial" panose="020B0604020202020204" pitchFamily="34" charset="0"/>
              <a:buNone/>
            </a:pPr>
            <a:r>
              <a:rPr lang="en-US" altLang="zh-CN" sz="2400" b="1">
                <a:latin typeface="楷体" panose="02010609060101010101" pitchFamily="49" charset="-122"/>
                <a:ea typeface="楷体" panose="02010609060101010101" pitchFamily="49" charset="-122"/>
              </a:rPr>
              <a:t>    </a:t>
            </a:r>
            <a:r>
              <a:rPr lang="zh-CN" altLang="zh-CN" sz="2400" b="1">
                <a:latin typeface="楷体" panose="02010609060101010101" pitchFamily="49" charset="-122"/>
                <a:ea typeface="楷体" panose="02010609060101010101" pitchFamily="49" charset="-122"/>
              </a:rPr>
              <a:t>从不同时代、不同的人对张居正评价的不同，感受到历史评价主体的渗透性。可以设计出“张居正如何看自己的改革、当时的人如何看张居正改革、后人如何看张居正改革、当下我们又应该如何看张居正改革”。</a:t>
            </a:r>
            <a:endParaRPr lang="zh-CN" altLang="en-US" sz="1800" b="1">
              <a:latin typeface="Arial" panose="020B060402020202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日期占位符 2"/>
          <p:cNvSpPr>
            <a:spLocks noGrp="1"/>
          </p:cNvSpPr>
          <p:nvPr>
            <p:ph type="dt" sz="quarter" idx="10"/>
          </p:nvPr>
        </p:nvSpPr>
        <p:spPr>
          <a:noFill/>
        </p:spPr>
        <p:txBody>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fld id="{81087A1E-EC94-4FC9-A106-62C73397518C}" type="datetime1">
              <a:rPr lang="zh-CN" altLang="en-US" sz="1200" smtClean="0">
                <a:solidFill>
                  <a:srgbClr val="898989"/>
                </a:solidFill>
                <a:latin typeface="Arial" panose="020B0604020202020204" pitchFamily="34" charset="0"/>
              </a:rPr>
            </a:fld>
            <a:endParaRPr lang="zh-CN" altLang="en-US" sz="1800" smtClean="0">
              <a:latin typeface="Arial" panose="020B0604020202020204" pitchFamily="34" charset="0"/>
            </a:endParaRPr>
          </a:p>
        </p:txBody>
      </p:sp>
      <p:sp>
        <p:nvSpPr>
          <p:cNvPr id="63491" name="TextBox 3"/>
          <p:cNvSpPr txBox="1">
            <a:spLocks noChangeArrowheads="1"/>
          </p:cNvSpPr>
          <p:nvPr/>
        </p:nvSpPr>
        <p:spPr bwMode="auto">
          <a:xfrm>
            <a:off x="3970338" y="3395663"/>
            <a:ext cx="7593012" cy="2062162"/>
          </a:xfrm>
          <a:prstGeom prst="rect">
            <a:avLst/>
          </a:prstGeom>
          <a:noFill/>
          <a:ln w="38100">
            <a:solidFill>
              <a:srgbClr val="0070C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zh-CN" b="1">
                <a:solidFill>
                  <a:srgbClr val="C00000"/>
                </a:solidFill>
                <a:latin typeface="汉真广标" panose="02010609000101010101" pitchFamily="49" charset="-122"/>
                <a:ea typeface="汉真广标" panose="02010609000101010101" pitchFamily="49" charset="-122"/>
              </a:rPr>
              <a:t>利：</a:t>
            </a:r>
            <a:r>
              <a:rPr lang="zh-CN" altLang="en-US" sz="2400" b="1">
                <a:latin typeface="楷体" panose="02010609060101010101" pitchFamily="49" charset="-122"/>
                <a:ea typeface="楷体" panose="02010609060101010101" pitchFamily="49" charset="-122"/>
              </a:rPr>
              <a:t>学生兴趣极大，教材素材丰富，而且可以突破教材的局限，给学生一个更广阔的空间。</a:t>
            </a:r>
            <a:endParaRPr lang="zh-CN" altLang="en-US" sz="2400" b="1">
              <a:latin typeface="楷体" panose="02010609060101010101" pitchFamily="49" charset="-122"/>
              <a:ea typeface="楷体" panose="02010609060101010101" pitchFamily="49" charset="-122"/>
            </a:endParaRPr>
          </a:p>
          <a:p>
            <a:pPr eaLnBrk="1" hangingPunct="1">
              <a:lnSpc>
                <a:spcPct val="100000"/>
              </a:lnSpc>
              <a:spcBef>
                <a:spcPct val="0"/>
              </a:spcBef>
              <a:buFont typeface="Arial" panose="020B0604020202020204" pitchFamily="34" charset="0"/>
              <a:buNone/>
            </a:pPr>
            <a:r>
              <a:rPr lang="zh-CN" altLang="zh-CN" b="1">
                <a:solidFill>
                  <a:srgbClr val="C00000"/>
                </a:solidFill>
                <a:latin typeface="汉真广标" panose="02010609000101010101" pitchFamily="49" charset="-122"/>
                <a:ea typeface="汉真广标" panose="02010609000101010101" pitchFamily="49" charset="-122"/>
              </a:rPr>
              <a:t>弊：</a:t>
            </a:r>
            <a:r>
              <a:rPr lang="zh-CN" altLang="en-US" sz="2400" b="1">
                <a:latin typeface="楷体" panose="02010609060101010101" pitchFamily="49" charset="-122"/>
                <a:ea typeface="楷体" panose="02010609060101010101" pitchFamily="49" charset="-122"/>
              </a:rPr>
              <a:t>有些偏题。本模块教学的主旨是“历史上重大改革回眸”，而不是“中外历史人物评说”，应该在改革中谈人物，而不是抛开改革评人物。</a:t>
            </a:r>
            <a:endParaRPr lang="zh-CN" altLang="en-US" sz="2400" b="1">
              <a:latin typeface="楷体" panose="02010609060101010101" pitchFamily="49" charset="-122"/>
              <a:ea typeface="楷体" panose="02010609060101010101" pitchFamily="49" charset="-122"/>
            </a:endParaRPr>
          </a:p>
        </p:txBody>
      </p:sp>
      <p:sp>
        <p:nvSpPr>
          <p:cNvPr id="63492" name="TextBox 1"/>
          <p:cNvSpPr txBox="1">
            <a:spLocks noChangeArrowheads="1"/>
          </p:cNvSpPr>
          <p:nvPr/>
        </p:nvSpPr>
        <p:spPr bwMode="auto">
          <a:xfrm>
            <a:off x="3970338" y="1155700"/>
            <a:ext cx="7593012" cy="1938338"/>
          </a:xfrm>
          <a:prstGeom prst="rect">
            <a:avLst/>
          </a:prstGeom>
          <a:noFill/>
          <a:ln w="38100">
            <a:solidFill>
              <a:srgbClr val="0070C0"/>
            </a:solidFill>
            <a:miter lim="800000"/>
          </a:ln>
          <a:extLst>
            <a:ext uri="{909E8E84-426E-40DD-AFC4-6F175D3DCCD1}">
              <a14:hiddenFill xmlns:a14="http://schemas.microsoft.com/office/drawing/2010/main">
                <a:solidFill>
                  <a:srgbClr val="FFFFFF"/>
                </a:solidFill>
              </a14:hiddenFill>
            </a:ext>
          </a:extLst>
        </p:spPr>
        <p:txBody>
          <a:bodyPr>
            <a:spAutoFit/>
          </a:bodyPr>
          <a:lstStyle>
            <a:lvl1pPr marL="342900" indent="-34290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lvl="2" eaLnBrk="1" hangingPunct="1">
              <a:lnSpc>
                <a:spcPct val="100000"/>
              </a:lnSpc>
              <a:spcBef>
                <a:spcPct val="0"/>
              </a:spcBef>
              <a:buFont typeface="Arial" panose="020B0604020202020204" pitchFamily="34" charset="0"/>
              <a:buNone/>
            </a:pPr>
            <a:r>
              <a:rPr lang="zh-CN" altLang="en-US" sz="2400">
                <a:latin typeface="楷体" panose="02010609060101010101" pitchFamily="49" charset="-122"/>
                <a:ea typeface="楷体" panose="02010609060101010101" pitchFamily="49" charset="-122"/>
              </a:rPr>
              <a:t>    </a:t>
            </a:r>
            <a:r>
              <a:rPr lang="zh-CN" altLang="en-US" sz="2400" b="1">
                <a:latin typeface="楷体" panose="02010609060101010101" pitchFamily="49" charset="-122"/>
                <a:ea typeface="楷体" panose="02010609060101010101" pitchFamily="49" charset="-122"/>
              </a:rPr>
              <a:t>从历史人物命运的跌宕，感受时代对人物命运的影响力，从而神入历史，同情、理解人物的历史选择。张居正本人命运与商鞅、王安石的命运非常类似，而且又更显神秘让人嗟叹，这是学生极感兴趣的一点，同时也是历史学习需要掌握的基本能力。</a:t>
            </a:r>
            <a:endParaRPr lang="zh-CN" altLang="en-US" sz="1800" b="1">
              <a:latin typeface="Arial" panose="020B0604020202020204" pitchFamily="34" charset="0"/>
            </a:endParaRPr>
          </a:p>
        </p:txBody>
      </p:sp>
      <p:pic>
        <p:nvPicPr>
          <p:cNvPr id="63493" name="Picture 10" descr="1174981088_b"/>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985838"/>
            <a:ext cx="32845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日期占位符 2"/>
          <p:cNvSpPr>
            <a:spLocks noGrp="1"/>
          </p:cNvSpPr>
          <p:nvPr>
            <p:ph type="dt" sz="quarter" idx="10"/>
          </p:nvPr>
        </p:nvSpPr>
        <p:spPr>
          <a:noFill/>
        </p:spPr>
        <p:txBody>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fld id="{54587DA8-4F67-4BF9-A1C0-60020B4D3484}" type="datetime1">
              <a:rPr lang="zh-CN" altLang="en-US" sz="1200" smtClean="0">
                <a:solidFill>
                  <a:srgbClr val="898989"/>
                </a:solidFill>
                <a:latin typeface="Arial" panose="020B0604020202020204" pitchFamily="34" charset="0"/>
              </a:rPr>
            </a:fld>
            <a:endParaRPr lang="zh-CN" altLang="en-US" sz="1800" smtClean="0">
              <a:latin typeface="Arial" panose="020B0604020202020204" pitchFamily="34" charset="0"/>
            </a:endParaRPr>
          </a:p>
        </p:txBody>
      </p:sp>
      <p:sp>
        <p:nvSpPr>
          <p:cNvPr id="64515" name="TextBox 3"/>
          <p:cNvSpPr txBox="1">
            <a:spLocks noChangeArrowheads="1"/>
          </p:cNvSpPr>
          <p:nvPr/>
        </p:nvSpPr>
        <p:spPr bwMode="auto">
          <a:xfrm>
            <a:off x="3970338" y="3395663"/>
            <a:ext cx="7593012" cy="1692275"/>
          </a:xfrm>
          <a:prstGeom prst="rect">
            <a:avLst/>
          </a:prstGeom>
          <a:noFill/>
          <a:ln w="38100">
            <a:solidFill>
              <a:srgbClr val="0070C0"/>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zh-CN" b="1">
                <a:solidFill>
                  <a:srgbClr val="C00000"/>
                </a:solidFill>
                <a:latin typeface="汉真广标" panose="02010609000101010101" pitchFamily="49" charset="-122"/>
                <a:ea typeface="汉真广标" panose="02010609000101010101" pitchFamily="49" charset="-122"/>
              </a:rPr>
              <a:t>利：</a:t>
            </a:r>
            <a:r>
              <a:rPr lang="zh-CN" altLang="en-US" sz="2400" b="1">
                <a:latin typeface="楷体" panose="02010609060101010101" pitchFamily="49" charset="-122"/>
                <a:ea typeface="楷体" panose="02010609060101010101" pitchFamily="49" charset="-122"/>
              </a:rPr>
              <a:t>学生有了前面学习做基础，可以宏观地看问题，从而总结出在封建王朝后期所进行的改革大多以失败而终的原因。</a:t>
            </a:r>
            <a:endParaRPr lang="zh-CN" altLang="en-US" sz="2400" b="1">
              <a:latin typeface="楷体" panose="02010609060101010101" pitchFamily="49" charset="-122"/>
              <a:ea typeface="楷体" panose="02010609060101010101" pitchFamily="49" charset="-122"/>
            </a:endParaRPr>
          </a:p>
          <a:p>
            <a:pPr eaLnBrk="1" hangingPunct="1">
              <a:lnSpc>
                <a:spcPct val="100000"/>
              </a:lnSpc>
              <a:spcBef>
                <a:spcPct val="0"/>
              </a:spcBef>
              <a:buFont typeface="Arial" panose="020B0604020202020204" pitchFamily="34" charset="0"/>
              <a:buNone/>
            </a:pPr>
            <a:r>
              <a:rPr lang="zh-CN" altLang="zh-CN" b="1">
                <a:solidFill>
                  <a:srgbClr val="C00000"/>
                </a:solidFill>
                <a:latin typeface="汉真广标" panose="02010609000101010101" pitchFamily="49" charset="-122"/>
                <a:ea typeface="汉真广标" panose="02010609000101010101" pitchFamily="49" charset="-122"/>
              </a:rPr>
              <a:t>弊：</a:t>
            </a:r>
            <a:r>
              <a:rPr lang="zh-CN" altLang="en-US" sz="2400" b="1">
                <a:latin typeface="楷体" panose="02010609060101010101" pitchFamily="49" charset="-122"/>
                <a:ea typeface="楷体" panose="02010609060101010101" pitchFamily="49" charset="-122"/>
              </a:rPr>
              <a:t>受课时的限制很难完成。</a:t>
            </a:r>
            <a:endParaRPr lang="zh-CN" altLang="en-US" sz="2400" b="1">
              <a:latin typeface="楷体" panose="02010609060101010101" pitchFamily="49" charset="-122"/>
              <a:ea typeface="楷体" panose="02010609060101010101" pitchFamily="49" charset="-122"/>
            </a:endParaRPr>
          </a:p>
        </p:txBody>
      </p:sp>
      <p:sp>
        <p:nvSpPr>
          <p:cNvPr id="64516" name="TextBox 1"/>
          <p:cNvSpPr txBox="1">
            <a:spLocks noChangeArrowheads="1"/>
          </p:cNvSpPr>
          <p:nvPr/>
        </p:nvSpPr>
        <p:spPr bwMode="auto">
          <a:xfrm>
            <a:off x="3970338" y="1828800"/>
            <a:ext cx="7593012" cy="830263"/>
          </a:xfrm>
          <a:prstGeom prst="rect">
            <a:avLst/>
          </a:prstGeom>
          <a:noFill/>
          <a:ln w="38100">
            <a:solidFill>
              <a:srgbClr val="0070C0"/>
            </a:solidFill>
            <a:miter lim="800000"/>
          </a:ln>
          <a:extLst>
            <a:ext uri="{909E8E84-426E-40DD-AFC4-6F175D3DCCD1}">
              <a14:hiddenFill xmlns:a14="http://schemas.microsoft.com/office/drawing/2010/main">
                <a:solidFill>
                  <a:srgbClr val="FFFFFF"/>
                </a:solidFill>
              </a14:hiddenFill>
            </a:ext>
          </a:extLst>
        </p:spPr>
        <p:txBody>
          <a:bodyPr>
            <a:spAutoFit/>
          </a:bodyPr>
          <a:lstStyle>
            <a:lvl1pPr marL="342900" indent="-34290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lvl="2" eaLnBrk="1" hangingPunct="1">
              <a:lnSpc>
                <a:spcPct val="100000"/>
              </a:lnSpc>
              <a:spcBef>
                <a:spcPct val="0"/>
              </a:spcBef>
              <a:buFont typeface="Arial" panose="020B0604020202020204" pitchFamily="34" charset="0"/>
              <a:buNone/>
            </a:pPr>
            <a:r>
              <a:rPr lang="zh-CN" altLang="en-US" sz="2400">
                <a:latin typeface="楷体" panose="02010609060101010101" pitchFamily="49" charset="-122"/>
                <a:ea typeface="楷体" panose="02010609060101010101" pitchFamily="49" charset="-122"/>
              </a:rPr>
              <a:t>    </a:t>
            </a:r>
            <a:r>
              <a:rPr lang="zh-CN" altLang="en-US" sz="2400" b="1">
                <a:latin typeface="楷体" panose="02010609060101010101" pitchFamily="49" charset="-122"/>
                <a:ea typeface="楷体" panose="02010609060101010101" pitchFamily="49" charset="-122"/>
              </a:rPr>
              <a:t>把张居正改革与前一课的王安石变法相比较，从而习得历史的比较方法与能力。</a:t>
            </a:r>
            <a:endParaRPr lang="zh-CN" altLang="en-US" sz="2400" b="1">
              <a:latin typeface="楷体" panose="02010609060101010101" pitchFamily="49" charset="-122"/>
              <a:ea typeface="楷体" panose="02010609060101010101" pitchFamily="49" charset="-122"/>
            </a:endParaRPr>
          </a:p>
        </p:txBody>
      </p:sp>
      <p:pic>
        <p:nvPicPr>
          <p:cNvPr id="64517" name="Picture 12" descr="张居正"/>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16063"/>
            <a:ext cx="2719388"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日期占位符 2"/>
          <p:cNvSpPr>
            <a:spLocks noGrp="1"/>
          </p:cNvSpPr>
          <p:nvPr>
            <p:ph type="dt" sz="quarter" idx="10"/>
          </p:nvPr>
        </p:nvSpPr>
        <p:spPr>
          <a:noFill/>
        </p:spPr>
        <p:txBody>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fld id="{8A1B3B26-E815-4A72-ACB8-D3D615C668BE}" type="datetime1">
              <a:rPr lang="zh-CN" altLang="en-US" sz="1200" smtClean="0">
                <a:solidFill>
                  <a:srgbClr val="898989"/>
                </a:solidFill>
                <a:latin typeface="Arial" panose="020B0604020202020204" pitchFamily="34" charset="0"/>
              </a:rPr>
            </a:fld>
            <a:endParaRPr lang="zh-CN" altLang="en-US" sz="1800" smtClean="0">
              <a:latin typeface="Arial" panose="020B0604020202020204" pitchFamily="34" charset="0"/>
            </a:endParaRPr>
          </a:p>
        </p:txBody>
      </p:sp>
      <p:sp>
        <p:nvSpPr>
          <p:cNvPr id="65539" name="TextBox 3"/>
          <p:cNvSpPr txBox="1">
            <a:spLocks noChangeArrowheads="1"/>
          </p:cNvSpPr>
          <p:nvPr/>
        </p:nvSpPr>
        <p:spPr bwMode="auto">
          <a:xfrm>
            <a:off x="3959225" y="2282825"/>
            <a:ext cx="738663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a:latin typeface="华文细黑" panose="02010600040101010101" pitchFamily="2" charset="-122"/>
                <a:ea typeface="华文细黑" panose="02010600040101010101" pitchFamily="2" charset="-122"/>
              </a:rPr>
              <a:t>        </a:t>
            </a:r>
            <a:endParaRPr lang="en-US" altLang="zh-CN" b="1">
              <a:latin typeface="华文细黑" panose="02010600040101010101" pitchFamily="2" charset="-122"/>
              <a:ea typeface="华文细黑" panose="02010600040101010101" pitchFamily="2" charset="-122"/>
            </a:endParaRPr>
          </a:p>
          <a:p>
            <a:pPr eaLnBrk="1" hangingPunct="1">
              <a:lnSpc>
                <a:spcPct val="100000"/>
              </a:lnSpc>
              <a:spcBef>
                <a:spcPct val="0"/>
              </a:spcBef>
              <a:buFont typeface="Arial" panose="020B0604020202020204" pitchFamily="34" charset="0"/>
              <a:buNone/>
            </a:pPr>
            <a:r>
              <a:rPr lang="en-US" altLang="zh-CN" b="1">
                <a:latin typeface="楷体" panose="02010609060101010101" pitchFamily="49" charset="-122"/>
                <a:ea typeface="楷体" panose="02010609060101010101" pitchFamily="49" charset="-122"/>
              </a:rPr>
              <a:t>                  </a:t>
            </a:r>
            <a:r>
              <a:rPr lang="zh-CN" altLang="zh-CN" sz="3200" b="1">
                <a:latin typeface="楷体" panose="02010609060101010101" pitchFamily="49" charset="-122"/>
                <a:ea typeface="楷体" panose="02010609060101010101" pitchFamily="49" charset="-122"/>
              </a:rPr>
              <a:t>把张居正改革分别放入</a:t>
            </a:r>
            <a:r>
              <a:rPr lang="zh-CN" altLang="en-US" sz="3200" b="1">
                <a:latin typeface="楷体" panose="02010609060101010101" pitchFamily="49" charset="-122"/>
                <a:ea typeface="楷体" panose="02010609060101010101" pitchFamily="49" charset="-122"/>
              </a:rPr>
              <a:t>短时段、中时段、长时段</a:t>
            </a:r>
            <a:r>
              <a:rPr lang="zh-CN" altLang="zh-CN" sz="3200" b="1">
                <a:latin typeface="楷体" panose="02010609060101010101" pitchFamily="49" charset="-122"/>
                <a:ea typeface="楷体" panose="02010609060101010101" pitchFamily="49" charset="-122"/>
              </a:rPr>
              <a:t>三个维度的时代背景中进行评析，培养评价改革的基本方法。</a:t>
            </a:r>
            <a:endParaRPr lang="zh-CN" altLang="en-US" sz="3200">
              <a:latin typeface="楷体" panose="02010609060101010101" pitchFamily="49" charset="-122"/>
              <a:ea typeface="楷体" panose="02010609060101010101" pitchFamily="49" charset="-122"/>
            </a:endParaRPr>
          </a:p>
        </p:txBody>
      </p:sp>
      <p:pic>
        <p:nvPicPr>
          <p:cNvPr id="65540" name="Picture 8" descr="1823343506530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87463"/>
            <a:ext cx="309245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Box 1"/>
          <p:cNvSpPr txBox="1">
            <a:spLocks noChangeArrowheads="1"/>
          </p:cNvSpPr>
          <p:nvPr/>
        </p:nvSpPr>
        <p:spPr bwMode="auto">
          <a:xfrm>
            <a:off x="3959225" y="2262188"/>
            <a:ext cx="33321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6000">
                <a:solidFill>
                  <a:srgbClr val="C00000"/>
                </a:solidFill>
                <a:latin typeface="汉真广标" panose="02010609000101010101" pitchFamily="49" charset="-122"/>
                <a:ea typeface="汉真广标" panose="02010609000101010101" pitchFamily="49" charset="-122"/>
              </a:rPr>
              <a:t>核心目标</a:t>
            </a:r>
            <a:endParaRPr lang="zh-CN" altLang="en-US" sz="6000">
              <a:solidFill>
                <a:srgbClr val="C00000"/>
              </a:solidFill>
              <a:latin typeface="汉真广标" panose="02010609000101010101" pitchFamily="49" charset="-122"/>
              <a:ea typeface="汉真广标" panose="02010609000101010101" pitchFamily="49" charset="-122"/>
            </a:endParaRPr>
          </a:p>
        </p:txBody>
      </p:sp>
      <p:sp>
        <p:nvSpPr>
          <p:cNvPr id="6" name="TextBox 5"/>
          <p:cNvSpPr txBox="1"/>
          <p:nvPr/>
        </p:nvSpPr>
        <p:spPr>
          <a:xfrm>
            <a:off x="8564880" y="766168"/>
            <a:ext cx="2525395" cy="523220"/>
          </a:xfrm>
          <a:prstGeom prst="rect">
            <a:avLst/>
          </a:prstGeom>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buFont typeface="Arial" panose="020B0604020202020204" pitchFamily="34" charset="0"/>
              <a:buNone/>
              <a:defRPr/>
            </a:pPr>
            <a:r>
              <a:rPr lang="zh-CN" altLang="en-US" sz="2800" b="1" dirty="0">
                <a:latin typeface="黑体" panose="02010609060101010101" pitchFamily="49" charset="-122"/>
                <a:ea typeface="黑体" panose="02010609060101010101" pitchFamily="49" charset="-122"/>
              </a:rPr>
              <a:t>提炼核心目标</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p:cNvGrpSpPr/>
          <p:nvPr/>
        </p:nvGrpSpPr>
        <p:grpSpPr bwMode="auto">
          <a:xfrm>
            <a:off x="1050925" y="4024313"/>
            <a:ext cx="5289550" cy="1181100"/>
            <a:chOff x="451" y="2535"/>
            <a:chExt cx="2499" cy="744"/>
          </a:xfrm>
        </p:grpSpPr>
        <p:sp>
          <p:nvSpPr>
            <p:cNvPr id="66575" name="Oval 3"/>
            <p:cNvSpPr>
              <a:spLocks noChangeArrowheads="1"/>
            </p:cNvSpPr>
            <p:nvPr/>
          </p:nvSpPr>
          <p:spPr bwMode="auto">
            <a:xfrm rot="-812160">
              <a:off x="451" y="2535"/>
              <a:ext cx="2499" cy="744"/>
            </a:xfrm>
            <a:prstGeom prst="ellipse">
              <a:avLst/>
            </a:prstGeom>
            <a:noFill/>
            <a:ln w="5715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6576" name="Rectangle 4"/>
            <p:cNvSpPr>
              <a:spLocks noChangeArrowheads="1"/>
            </p:cNvSpPr>
            <p:nvPr/>
          </p:nvSpPr>
          <p:spPr bwMode="auto">
            <a:xfrm rot="-742144">
              <a:off x="630" y="2760"/>
              <a:ext cx="20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solidFill>
                    <a:schemeClr val="tx2"/>
                  </a:solidFill>
                  <a:ea typeface="黑体" panose="02010609060101010101" pitchFamily="49" charset="-122"/>
                </a:rPr>
                <a:t>内外交困的明代中晚期</a:t>
              </a:r>
              <a:endParaRPr lang="zh-CN" altLang="en-US" sz="2400" b="1">
                <a:solidFill>
                  <a:schemeClr val="tx2"/>
                </a:solidFill>
                <a:ea typeface="黑体" panose="02010609060101010101" pitchFamily="49" charset="-122"/>
              </a:endParaRPr>
            </a:p>
          </p:txBody>
        </p:sp>
      </p:grpSp>
      <p:grpSp>
        <p:nvGrpSpPr>
          <p:cNvPr id="60421" name="Group 5"/>
          <p:cNvGrpSpPr/>
          <p:nvPr/>
        </p:nvGrpSpPr>
        <p:grpSpPr bwMode="auto">
          <a:xfrm>
            <a:off x="792163" y="2979738"/>
            <a:ext cx="9144000" cy="1879600"/>
            <a:chOff x="374" y="1877"/>
            <a:chExt cx="4320" cy="1184"/>
          </a:xfrm>
        </p:grpSpPr>
        <p:sp>
          <p:nvSpPr>
            <p:cNvPr id="66573" name="Oval 6"/>
            <p:cNvSpPr>
              <a:spLocks noChangeArrowheads="1"/>
            </p:cNvSpPr>
            <p:nvPr/>
          </p:nvSpPr>
          <p:spPr bwMode="auto">
            <a:xfrm rot="-1078823">
              <a:off x="374" y="1957"/>
              <a:ext cx="4320" cy="1104"/>
            </a:xfrm>
            <a:prstGeom prst="ellipse">
              <a:avLst/>
            </a:prstGeom>
            <a:noFill/>
            <a:ln w="57150">
              <a:solidFill>
                <a:srgbClr val="0070C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6574" name="Rectangle 7"/>
            <p:cNvSpPr>
              <a:spLocks noChangeArrowheads="1"/>
            </p:cNvSpPr>
            <p:nvPr/>
          </p:nvSpPr>
          <p:spPr bwMode="auto">
            <a:xfrm rot="-1353125">
              <a:off x="2814" y="1877"/>
              <a:ext cx="153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solidFill>
                    <a:schemeClr val="tx2"/>
                  </a:solidFill>
                  <a:ea typeface="黑体" panose="02010609060101010101" pitchFamily="49" charset="-122"/>
                </a:rPr>
                <a:t>君主专制日益强化的明清时期</a:t>
              </a:r>
              <a:endParaRPr lang="zh-CN" altLang="en-US" sz="2400" b="1">
                <a:solidFill>
                  <a:schemeClr val="tx2"/>
                </a:solidFill>
                <a:ea typeface="黑体" panose="02010609060101010101" pitchFamily="49" charset="-122"/>
              </a:endParaRPr>
            </a:p>
          </p:txBody>
        </p:sp>
      </p:grpSp>
      <p:grpSp>
        <p:nvGrpSpPr>
          <p:cNvPr id="60424" name="Group 8"/>
          <p:cNvGrpSpPr/>
          <p:nvPr/>
        </p:nvGrpSpPr>
        <p:grpSpPr bwMode="auto">
          <a:xfrm>
            <a:off x="585788" y="1865313"/>
            <a:ext cx="11658600" cy="3074987"/>
            <a:chOff x="277" y="1175"/>
            <a:chExt cx="5508" cy="1937"/>
          </a:xfrm>
        </p:grpSpPr>
        <p:sp>
          <p:nvSpPr>
            <p:cNvPr id="66571" name="Oval 9"/>
            <p:cNvSpPr>
              <a:spLocks noChangeArrowheads="1"/>
            </p:cNvSpPr>
            <p:nvPr/>
          </p:nvSpPr>
          <p:spPr bwMode="auto">
            <a:xfrm rot="-1272974">
              <a:off x="277" y="1253"/>
              <a:ext cx="5508" cy="1859"/>
            </a:xfrm>
            <a:prstGeom prst="ellipse">
              <a:avLst/>
            </a:prstGeom>
            <a:noFill/>
            <a:ln w="57150">
              <a:solidFill>
                <a:srgbClr val="00206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6572" name="Rectangle 10"/>
            <p:cNvSpPr>
              <a:spLocks noChangeArrowheads="1"/>
            </p:cNvSpPr>
            <p:nvPr/>
          </p:nvSpPr>
          <p:spPr bwMode="auto">
            <a:xfrm rot="-177565">
              <a:off x="3119" y="1175"/>
              <a:ext cx="213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solidFill>
                    <a:schemeClr val="tx2"/>
                  </a:solidFill>
                  <a:latin typeface="黑体" panose="02010609060101010101" pitchFamily="49" charset="-122"/>
                  <a:ea typeface="黑体" panose="02010609060101010101" pitchFamily="49" charset="-122"/>
                </a:rPr>
                <a:t>世界日益连成一个整体的</a:t>
              </a:r>
              <a:r>
                <a:rPr lang="en-US" altLang="zh-CN" sz="2400" b="1">
                  <a:solidFill>
                    <a:schemeClr val="tx2"/>
                  </a:solidFill>
                  <a:latin typeface="黑体" panose="02010609060101010101" pitchFamily="49" charset="-122"/>
                  <a:ea typeface="黑体" panose="02010609060101010101" pitchFamily="49" charset="-122"/>
                </a:rPr>
                <a:t>16</a:t>
              </a:r>
              <a:r>
                <a:rPr lang="zh-CN" altLang="en-US" sz="2400" b="1">
                  <a:solidFill>
                    <a:schemeClr val="tx2"/>
                  </a:solidFill>
                  <a:latin typeface="黑体" panose="02010609060101010101" pitchFamily="49" charset="-122"/>
                  <a:ea typeface="黑体" panose="02010609060101010101" pitchFamily="49" charset="-122"/>
                </a:rPr>
                <a:t>世纪</a:t>
              </a:r>
              <a:endParaRPr lang="zh-CN" altLang="en-US" sz="2400" b="1">
                <a:solidFill>
                  <a:schemeClr val="tx2"/>
                </a:solidFill>
                <a:latin typeface="黑体" panose="02010609060101010101" pitchFamily="49" charset="-122"/>
                <a:ea typeface="黑体" panose="02010609060101010101" pitchFamily="49" charset="-122"/>
              </a:endParaRPr>
            </a:p>
          </p:txBody>
        </p:sp>
      </p:grpSp>
      <p:sp>
        <p:nvSpPr>
          <p:cNvPr id="66565" name="Oval 11"/>
          <p:cNvSpPr>
            <a:spLocks noChangeArrowheads="1"/>
          </p:cNvSpPr>
          <p:nvPr/>
        </p:nvSpPr>
        <p:spPr bwMode="auto">
          <a:xfrm>
            <a:off x="914400" y="4953000"/>
            <a:ext cx="304800" cy="228600"/>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66566" name="TextBox 2"/>
          <p:cNvSpPr txBox="1">
            <a:spLocks noChangeArrowheads="1"/>
          </p:cNvSpPr>
          <p:nvPr/>
        </p:nvSpPr>
        <p:spPr bwMode="auto">
          <a:xfrm>
            <a:off x="358775" y="1863725"/>
            <a:ext cx="862013"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4400">
                <a:latin typeface="汉真广标" panose="02010609000101010101" pitchFamily="49" charset="-122"/>
                <a:ea typeface="汉真广标" panose="02010609000101010101" pitchFamily="49" charset="-122"/>
              </a:rPr>
              <a:t>张居正改革</a:t>
            </a:r>
            <a:endParaRPr lang="zh-CN" altLang="en-US" sz="4400">
              <a:latin typeface="汉真广标" panose="02010609000101010101" pitchFamily="49" charset="-122"/>
              <a:ea typeface="汉真广标" panose="02010609000101010101" pitchFamily="49" charset="-122"/>
            </a:endParaRPr>
          </a:p>
        </p:txBody>
      </p:sp>
      <p:pic>
        <p:nvPicPr>
          <p:cNvPr id="17" name="Picture 4" descr="目录丝带"/>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34035" y="3510648"/>
            <a:ext cx="7764463" cy="4557713"/>
          </a:xfrm>
          <a:prstGeom prst="rect">
            <a:avLst/>
          </a:prstGeom>
          <a:noFill/>
          <a:ln>
            <a:noFill/>
          </a:ln>
          <a:scene3d>
            <a:camera prst="orthographicFront">
              <a:rot lat="0" lon="10799983"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499925" y="504558"/>
            <a:ext cx="2525395" cy="523220"/>
          </a:xfrm>
          <a:prstGeom prst="rect">
            <a:avLst/>
          </a:prstGeom>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buFont typeface="Arial" panose="020B0604020202020204" pitchFamily="34" charset="0"/>
              <a:buNone/>
              <a:defRPr/>
            </a:pPr>
            <a:r>
              <a:rPr lang="zh-CN" altLang="en-US" sz="2800" b="1" dirty="0">
                <a:latin typeface="黑体" panose="02010609060101010101" pitchFamily="49" charset="-122"/>
                <a:ea typeface="黑体" panose="02010609060101010101" pitchFamily="49" charset="-122"/>
              </a:rPr>
              <a:t>聚焦核心目标</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box(in)">
                                      <p:cBhvr>
                                        <p:cTn id="7" dur="500"/>
                                        <p:tgtEl>
                                          <p:spTgt spid="604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0421"/>
                                        </p:tgtEl>
                                        <p:attrNameLst>
                                          <p:attrName>style.visibility</p:attrName>
                                        </p:attrNameLst>
                                      </p:cBhvr>
                                      <p:to>
                                        <p:strVal val="visible"/>
                                      </p:to>
                                    </p:set>
                                    <p:animEffect transition="in" filter="box(in)">
                                      <p:cBhvr>
                                        <p:cTn id="12" dur="500"/>
                                        <p:tgtEl>
                                          <p:spTgt spid="604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0424"/>
                                        </p:tgtEl>
                                        <p:attrNameLst>
                                          <p:attrName>style.visibility</p:attrName>
                                        </p:attrNameLst>
                                      </p:cBhvr>
                                      <p:to>
                                        <p:strVal val="visible"/>
                                      </p:to>
                                    </p:set>
                                    <p:animEffect transition="in" filter="box(in)">
                                      <p:cBhvr>
                                        <p:cTn id="17"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663443" y="3352799"/>
            <a:ext cx="30495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body" idx="1"/>
          </p:nvPr>
        </p:nvSpPr>
        <p:spPr>
          <a:xfrm>
            <a:off x="805543" y="1089818"/>
            <a:ext cx="7391400" cy="4525963"/>
          </a:xfrm>
        </p:spPr>
        <p:txBody>
          <a:bodyPr/>
          <a:lstStyle/>
          <a:p>
            <a:pPr eaLnBrk="1" hangingPunct="1"/>
            <a:r>
              <a:rPr lang="zh-CN" altLang="en-US" sz="3200" b="1" dirty="0" smtClean="0"/>
              <a:t>我们：看到现象背后一点一滴的线索、辗转曲折、千丝万缕的来历。</a:t>
            </a:r>
            <a:endParaRPr lang="zh-CN" altLang="en-US" sz="3200" b="1" dirty="0" smtClean="0"/>
          </a:p>
          <a:p>
            <a:pPr eaLnBrk="1" hangingPunct="1"/>
            <a:r>
              <a:rPr lang="zh-CN" altLang="en-US" sz="3200" b="1" dirty="0" smtClean="0"/>
              <a:t>我们：知道它的起点在哪里。</a:t>
            </a:r>
            <a:endParaRPr lang="zh-CN" altLang="en-US" sz="3200" b="1" dirty="0" smtClean="0"/>
          </a:p>
          <a:p>
            <a:pPr eaLnBrk="1" hangingPunct="1"/>
            <a:endParaRPr lang="zh-CN" altLang="en-US" sz="3200" b="1" dirty="0" smtClean="0"/>
          </a:p>
          <a:p>
            <a:pPr eaLnBrk="1" hangingPunct="1"/>
            <a:r>
              <a:rPr lang="zh-CN" altLang="en-US" sz="3200" b="1" dirty="0" smtClean="0"/>
              <a:t>邻居：看到的现象是定在那一个时刻，是孤立的。</a:t>
            </a:r>
            <a:endParaRPr lang="zh-CN" altLang="en-US" sz="3200" b="1" dirty="0" smtClean="0"/>
          </a:p>
          <a:p>
            <a:pPr eaLnBrk="1" hangingPunct="1"/>
            <a:endParaRPr lang="en-US" altLang="zh-CN" sz="3200" b="1"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格 13"/>
          <p:cNvGraphicFramePr>
            <a:graphicFrameLocks noGrp="1"/>
          </p:cNvGraphicFramePr>
          <p:nvPr/>
        </p:nvGraphicFramePr>
        <p:xfrm>
          <a:off x="601250" y="601248"/>
          <a:ext cx="10871200" cy="4524440"/>
        </p:xfrm>
        <a:graphic>
          <a:graphicData uri="http://schemas.openxmlformats.org/drawingml/2006/table">
            <a:tbl>
              <a:tblPr firstRow="1">
                <a:effectLst>
                  <a:outerShdw blurRad="50800" dist="38100" algn="l" rotWithShape="0">
                    <a:prstClr val="black">
                      <a:alpha val="40000"/>
                    </a:prstClr>
                  </a:outerShdw>
                  <a:reflection blurRad="6350" stA="52000" endA="300" endPos="35000" dir="5400000" sy="-100000" algn="bl" rotWithShape="0"/>
                </a:effectLst>
                <a:tableStyleId>{6E25E649-3F16-4E02-A733-19D2CDBF48F0}</a:tableStyleId>
              </a:tblPr>
              <a:tblGrid>
                <a:gridCol w="3632547"/>
                <a:gridCol w="7238653"/>
              </a:tblGrid>
              <a:tr h="1112822">
                <a:tc gridSpan="2">
                  <a:txBody>
                    <a:bodyPr/>
                    <a:lstStyle/>
                    <a:p>
                      <a:pPr algn="ctr"/>
                      <a:r>
                        <a:rPr lang="zh-CN" altLang="en-US" sz="3600" b="0"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汉真广标" panose="02010609000101010101" pitchFamily="49" charset="-122"/>
                          <a:ea typeface="汉真广标" panose="02010609000101010101" pitchFamily="49" charset="-122"/>
                        </a:rPr>
                        <a:t>在短时段、中时段、长时段的视野评价张居正改革</a:t>
                      </a:r>
                      <a:endParaRPr lang="zh-CN" altLang="en-US" sz="3600" b="0"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汉真广标" panose="02010609000101010101" pitchFamily="49" charset="-122"/>
                        <a:ea typeface="汉真广标" panose="02010609000101010101" pitchFamily="49" charset="-122"/>
                      </a:endParaRPr>
                    </a:p>
                  </a:txBody>
                  <a:tcPr marL="121920" marR="121920" anchor="ctr">
                    <a:lnB w="12700" cap="flat" cmpd="sng" algn="ctr">
                      <a:solidFill>
                        <a:schemeClr val="bg1">
                          <a:lumMod val="75000"/>
                        </a:schemeClr>
                      </a:solidFill>
                      <a:prstDash val="solid"/>
                      <a:round/>
                      <a:headEnd type="none" w="med" len="med"/>
                      <a:tailEnd type="none" w="med" len="med"/>
                    </a:lnB>
                    <a:solidFill>
                      <a:schemeClr val="bg1"/>
                    </a:solidFill>
                  </a:tcPr>
                </a:tc>
                <a:tc hMerge="1">
                  <a:tcPr anchor="ctr"/>
                </a:tc>
              </a:tr>
              <a:tr h="1111449">
                <a:tc>
                  <a:txBody>
                    <a:bodyPr/>
                    <a:lstStyle/>
                    <a:p>
                      <a:pPr algn="ctr">
                        <a:lnSpc>
                          <a:spcPct val="100000"/>
                        </a:lnSpc>
                        <a:spcBef>
                          <a:spcPts val="0"/>
                        </a:spcBef>
                        <a:spcAft>
                          <a:spcPts val="0"/>
                        </a:spcAft>
                      </a:pPr>
                      <a:r>
                        <a:rPr lang="zh-CN" altLang="en-US" sz="2800" b="1" dirty="0" smtClean="0">
                          <a:ln w="1905"/>
                          <a:effectLst/>
                          <a:latin typeface="黑体" panose="02010609060101010101" pitchFamily="49" charset="-122"/>
                          <a:ea typeface="黑体" panose="02010609060101010101" pitchFamily="49" charset="-122"/>
                        </a:rPr>
                        <a:t>内外交困的</a:t>
                      </a:r>
                      <a:endParaRPr lang="en-US" altLang="zh-CN" sz="2800" b="1" dirty="0" smtClean="0">
                        <a:ln w="1905"/>
                        <a:effectLst/>
                        <a:latin typeface="黑体" panose="02010609060101010101" pitchFamily="49" charset="-122"/>
                        <a:ea typeface="黑体" panose="02010609060101010101" pitchFamily="49" charset="-122"/>
                      </a:endParaRPr>
                    </a:p>
                    <a:p>
                      <a:pPr algn="ctr">
                        <a:lnSpc>
                          <a:spcPct val="100000"/>
                        </a:lnSpc>
                        <a:spcBef>
                          <a:spcPts val="0"/>
                        </a:spcBef>
                        <a:spcAft>
                          <a:spcPts val="0"/>
                        </a:spcAft>
                      </a:pPr>
                      <a:r>
                        <a:rPr lang="zh-CN" altLang="en-US" sz="2800" b="1" dirty="0" smtClean="0">
                          <a:ln w="1905"/>
                          <a:effectLst/>
                          <a:latin typeface="黑体" panose="02010609060101010101" pitchFamily="49" charset="-122"/>
                          <a:ea typeface="黑体" panose="02010609060101010101" pitchFamily="49" charset="-122"/>
                        </a:rPr>
                        <a:t>明代中晚期</a:t>
                      </a:r>
                      <a:endParaRPr lang="zh-CN" altLang="en-US" sz="2800" b="1" dirty="0" smtClean="0">
                        <a:ln w="1905"/>
                        <a:effectLst/>
                        <a:latin typeface="黑体" panose="02010609060101010101" pitchFamily="49" charset="-122"/>
                        <a:ea typeface="黑体" panose="02010609060101010101" pitchFamily="49" charset="-122"/>
                      </a:endParaRPr>
                    </a:p>
                  </a:txBody>
                  <a:tcPr marL="121920" marR="121920">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r>
                        <a:rPr kumimoji="1" lang="zh-CN" altLang="en-US" sz="2400" b="1" dirty="0" smtClean="0">
                          <a:latin typeface="幼圆" panose="02010509060101010101" pitchFamily="49" charset="-122"/>
                          <a:ea typeface="幼圆" panose="02010509060101010101" pitchFamily="49" charset="-122"/>
                        </a:rPr>
                        <a:t>魏源：张驰驾驭</a:t>
                      </a:r>
                      <a:r>
                        <a:rPr kumimoji="1" lang="en-US" altLang="zh-CN" sz="2400" b="1" dirty="0" smtClean="0">
                          <a:latin typeface="幼圆" panose="02010509060101010101" pitchFamily="49" charset="-122"/>
                          <a:ea typeface="幼圆" panose="02010509060101010101" pitchFamily="49" charset="-122"/>
                        </a:rPr>
                        <a:t>,</a:t>
                      </a:r>
                      <a:r>
                        <a:rPr kumimoji="1" lang="zh-CN" altLang="en-US" sz="2400" b="1" dirty="0" smtClean="0">
                          <a:latin typeface="幼圆" panose="02010509060101010101" pitchFamily="49" charset="-122"/>
                          <a:ea typeface="幼圆" panose="02010509060101010101" pitchFamily="49" charset="-122"/>
                        </a:rPr>
                        <a:t>因势推移</a:t>
                      </a:r>
                      <a:r>
                        <a:rPr kumimoji="1" lang="en-US" altLang="zh-CN" sz="2400" b="1" dirty="0" smtClean="0">
                          <a:latin typeface="幼圆" panose="02010509060101010101" pitchFamily="49" charset="-122"/>
                          <a:ea typeface="幼圆" panose="02010509060101010101" pitchFamily="49" charset="-122"/>
                        </a:rPr>
                        <a:t>,</a:t>
                      </a:r>
                      <a:r>
                        <a:rPr kumimoji="1" lang="zh-CN" altLang="en-US" sz="2400" b="1" dirty="0" smtClean="0">
                          <a:latin typeface="幼圆" panose="02010509060101010101" pitchFamily="49" charset="-122"/>
                          <a:ea typeface="幼圆" panose="02010509060101010101" pitchFamily="49" charset="-122"/>
                        </a:rPr>
                        <a:t>不独明塞息五十年之烽燧</a:t>
                      </a:r>
                      <a:r>
                        <a:rPr kumimoji="1" lang="en-US" altLang="zh-CN" sz="2400" b="1" dirty="0" smtClean="0">
                          <a:latin typeface="幼圆" panose="02010509060101010101" pitchFamily="49" charset="-122"/>
                          <a:ea typeface="幼圆" panose="02010509060101010101" pitchFamily="49" charset="-122"/>
                        </a:rPr>
                        <a:t>,</a:t>
                      </a:r>
                      <a:r>
                        <a:rPr kumimoji="1" lang="zh-CN" altLang="en-US" sz="2400" b="1" dirty="0" smtClean="0">
                          <a:latin typeface="幼圆" panose="02010509060101010101" pitchFamily="49" charset="-122"/>
                          <a:ea typeface="幼圆" panose="02010509060101010101" pitchFamily="49" charset="-122"/>
                        </a:rPr>
                        <a:t>且为本朝开二百年之太平。</a:t>
                      </a:r>
                      <a:endParaRPr lang="zh-CN" altLang="en-US" sz="2400" b="0" kern="1200" dirty="0">
                        <a:solidFill>
                          <a:schemeClr val="dk1"/>
                        </a:solidFill>
                        <a:latin typeface="+mn-lt"/>
                        <a:ea typeface="+mn-ea"/>
                        <a:cs typeface="+mn-cs"/>
                      </a:endParaRPr>
                    </a:p>
                  </a:txBody>
                  <a:tcPr marL="121920" marR="121920">
                    <a:lnL w="12700" cap="flat" cmpd="sng" algn="ctr">
                      <a:solidFill>
                        <a:schemeClr val="bg1">
                          <a:lumMod val="6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996684">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2800" b="1" dirty="0" smtClean="0">
                          <a:ln w="1905"/>
                          <a:effectLst/>
                          <a:latin typeface="黑体" panose="02010609060101010101" pitchFamily="49" charset="-122"/>
                          <a:ea typeface="黑体" panose="02010609060101010101" pitchFamily="49" charset="-122"/>
                        </a:rPr>
                        <a:t>君主专制日益强化的明清时期</a:t>
                      </a:r>
                      <a:endParaRPr lang="zh-CN" altLang="en-US" sz="2800" b="1" dirty="0" smtClean="0">
                        <a:ln w="1905"/>
                        <a:effectLst/>
                        <a:latin typeface="黑体" panose="02010609060101010101" pitchFamily="49" charset="-122"/>
                        <a:ea typeface="黑体" panose="02010609060101010101" pitchFamily="49" charset="-122"/>
                      </a:endParaRPr>
                    </a:p>
                  </a:txBody>
                  <a:tcPr marL="121920" marR="12192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r>
                        <a:rPr kumimoji="1" lang="zh-CN" altLang="en-US" sz="2400" b="1" kern="1200" dirty="0" smtClean="0">
                          <a:solidFill>
                            <a:schemeClr val="dk1"/>
                          </a:solidFill>
                          <a:latin typeface="幼圆" panose="02010509060101010101" pitchFamily="49" charset="-122"/>
                          <a:ea typeface="幼圆" panose="02010509060101010101" pitchFamily="49" charset="-122"/>
                          <a:cs typeface="+mn-cs"/>
                        </a:rPr>
                        <a:t>钱穆：张居正是“权臣”，因为张居正只是内阁大学士（相当于皇帝的秘书），不是政府中的最高领袖（宰相）。</a:t>
                      </a:r>
                      <a:endParaRPr kumimoji="1" lang="zh-CN" altLang="en-US" sz="2400" b="1" kern="1200" dirty="0">
                        <a:solidFill>
                          <a:schemeClr val="dk1"/>
                        </a:solidFill>
                        <a:latin typeface="幼圆" panose="02010509060101010101" pitchFamily="49" charset="-122"/>
                        <a:ea typeface="幼圆" panose="02010509060101010101" pitchFamily="49" charset="-122"/>
                        <a:cs typeface="+mn-cs"/>
                      </a:endParaRPr>
                    </a:p>
                  </a:txBody>
                  <a:tcPr marL="121920" marR="12192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111449">
                <a:tc>
                  <a:txBody>
                    <a:bodyPr/>
                    <a:lstStyle/>
                    <a:p>
                      <a:pPr algn="ctr"/>
                      <a:r>
                        <a:rPr lang="zh-CN" altLang="en-US" sz="2800" b="1" dirty="0" smtClean="0">
                          <a:solidFill>
                            <a:schemeClr val="tx1"/>
                          </a:solidFill>
                          <a:effectLst/>
                          <a:latin typeface="黑体" panose="02010609060101010101" pitchFamily="49" charset="-122"/>
                          <a:ea typeface="黑体" panose="02010609060101010101" pitchFamily="49" charset="-122"/>
                        </a:rPr>
                        <a:t>世界日益连成一个整体的</a:t>
                      </a:r>
                      <a:r>
                        <a:rPr lang="en-US" altLang="zh-CN" sz="2800" b="1" dirty="0" smtClean="0">
                          <a:solidFill>
                            <a:schemeClr val="tx1"/>
                          </a:solidFill>
                          <a:effectLst/>
                          <a:latin typeface="黑体" panose="02010609060101010101" pitchFamily="49" charset="-122"/>
                          <a:ea typeface="黑体" panose="02010609060101010101" pitchFamily="49" charset="-122"/>
                        </a:rPr>
                        <a:t>16</a:t>
                      </a:r>
                      <a:r>
                        <a:rPr lang="zh-CN" altLang="en-US" sz="2800" b="1" dirty="0" smtClean="0">
                          <a:solidFill>
                            <a:schemeClr val="tx1"/>
                          </a:solidFill>
                          <a:effectLst/>
                          <a:latin typeface="黑体" panose="02010609060101010101" pitchFamily="49" charset="-122"/>
                          <a:ea typeface="黑体" panose="02010609060101010101" pitchFamily="49" charset="-122"/>
                        </a:rPr>
                        <a:t>世纪</a:t>
                      </a:r>
                      <a:endParaRPr lang="zh-CN" altLang="en-US" sz="2800" b="1" dirty="0" smtClean="0">
                        <a:solidFill>
                          <a:schemeClr val="tx1"/>
                        </a:solidFill>
                        <a:effectLst/>
                        <a:latin typeface="黑体" panose="02010609060101010101" pitchFamily="49" charset="-122"/>
                        <a:ea typeface="黑体" panose="02010609060101010101" pitchFamily="49" charset="-122"/>
                      </a:endParaRPr>
                    </a:p>
                  </a:txBody>
                  <a:tcPr marL="121920" marR="12192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r>
                        <a:rPr kumimoji="1" lang="zh-CN" altLang="en-US" sz="2400" b="1" kern="1200" dirty="0" smtClean="0">
                          <a:solidFill>
                            <a:schemeClr val="dk1"/>
                          </a:solidFill>
                          <a:latin typeface="幼圆" panose="02010509060101010101" pitchFamily="49" charset="-122"/>
                          <a:ea typeface="幼圆" panose="02010509060101010101" pitchFamily="49" charset="-122"/>
                          <a:cs typeface="+mn-cs"/>
                        </a:rPr>
                        <a:t>“救时”宰相，而不是“救世”宰相</a:t>
                      </a:r>
                      <a:endParaRPr lang="zh-CN" altLang="en-US" sz="2400" b="0" dirty="0"/>
                    </a:p>
                  </a:txBody>
                  <a:tcPr marL="121920" marR="12192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bl>
          </a:graphicData>
        </a:graphic>
      </p:graphicFrame>
      <p:pic>
        <p:nvPicPr>
          <p:cNvPr id="17" name="Picture 4" descr="目录丝带"/>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34035" y="3510648"/>
            <a:ext cx="7764463" cy="4557713"/>
          </a:xfrm>
          <a:prstGeom prst="rect">
            <a:avLst/>
          </a:prstGeom>
          <a:noFill/>
          <a:ln>
            <a:noFill/>
          </a:ln>
          <a:scene3d>
            <a:camera prst="orthographicFront">
              <a:rot lat="0" lon="10799983"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目录丝带"/>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34035" y="3510648"/>
            <a:ext cx="7764463" cy="4557713"/>
          </a:xfrm>
          <a:prstGeom prst="rect">
            <a:avLst/>
          </a:prstGeom>
          <a:noFill/>
          <a:ln>
            <a:noFill/>
          </a:ln>
          <a:scene3d>
            <a:camera prst="orthographicFront">
              <a:rot lat="0" lon="10799983"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表格 13"/>
          <p:cNvGraphicFramePr>
            <a:graphicFrameLocks noGrp="1"/>
          </p:cNvGraphicFramePr>
          <p:nvPr/>
        </p:nvGraphicFramePr>
        <p:xfrm>
          <a:off x="601250" y="601248"/>
          <a:ext cx="10871201" cy="4332404"/>
        </p:xfrm>
        <a:graphic>
          <a:graphicData uri="http://schemas.openxmlformats.org/drawingml/2006/table">
            <a:tbl>
              <a:tblPr firstRow="1">
                <a:effectLst>
                  <a:outerShdw blurRad="50800" dist="38100" algn="l" rotWithShape="0">
                    <a:prstClr val="black">
                      <a:alpha val="40000"/>
                    </a:prstClr>
                  </a:outerShdw>
                  <a:reflection blurRad="6350" stA="52000" endA="300" endPos="35000" dir="5400000" sy="-100000" algn="bl" rotWithShape="0"/>
                </a:effectLst>
                <a:tableStyleId>{6E25E649-3F16-4E02-A733-19D2CDBF48F0}</a:tableStyleId>
              </a:tblPr>
              <a:tblGrid>
                <a:gridCol w="2880986"/>
                <a:gridCol w="4772416"/>
                <a:gridCol w="3217799"/>
              </a:tblGrid>
              <a:tr h="1112822">
                <a:tc gridSpan="3">
                  <a:txBody>
                    <a:bodyPr/>
                    <a:lstStyle/>
                    <a:p>
                      <a:pPr algn="ctr"/>
                      <a:r>
                        <a:rPr lang="zh-CN" altLang="en-US" sz="3600" b="0"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汉真广标" panose="02010609000101010101" pitchFamily="49" charset="-122"/>
                          <a:ea typeface="汉真广标" panose="02010609000101010101" pitchFamily="49" charset="-122"/>
                        </a:rPr>
                        <a:t>在短时段、中时段、长时段的视野评价张居正改革</a:t>
                      </a:r>
                      <a:endParaRPr lang="zh-CN" altLang="en-US" sz="3600" b="0" cap="all" spc="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汉真广标" panose="02010609000101010101" pitchFamily="49" charset="-122"/>
                        <a:ea typeface="汉真广标" panose="02010609000101010101" pitchFamily="49" charset="-122"/>
                      </a:endParaRPr>
                    </a:p>
                  </a:txBody>
                  <a:tcPr marL="121920" marR="121920" anchor="ctr">
                    <a:lnB w="12700" cap="flat" cmpd="sng" algn="ctr">
                      <a:solidFill>
                        <a:schemeClr val="bg1">
                          <a:lumMod val="75000"/>
                        </a:schemeClr>
                      </a:solidFill>
                      <a:prstDash val="solid"/>
                      <a:round/>
                      <a:headEnd type="none" w="med" len="med"/>
                      <a:tailEnd type="none" w="med" len="med"/>
                    </a:lnB>
                    <a:solidFill>
                      <a:schemeClr val="bg1"/>
                    </a:solidFill>
                  </a:tcPr>
                </a:tc>
                <a:tc hMerge="1">
                  <a:tcPr/>
                </a:tc>
                <a:tc hMerge="1">
                  <a:tcPr anchor="ctr"/>
                </a:tc>
              </a:tr>
              <a:tr h="1111449">
                <a:tc>
                  <a:txBody>
                    <a:bodyPr/>
                    <a:lstStyle/>
                    <a:p>
                      <a:pPr algn="l">
                        <a:lnSpc>
                          <a:spcPct val="100000"/>
                        </a:lnSpc>
                        <a:spcBef>
                          <a:spcPts val="0"/>
                        </a:spcBef>
                        <a:spcAft>
                          <a:spcPts val="0"/>
                        </a:spcAft>
                      </a:pPr>
                      <a:r>
                        <a:rPr lang="zh-CN" altLang="en-US" sz="3200" b="1" dirty="0" smtClean="0">
                          <a:ln w="1905"/>
                          <a:effectLst/>
                          <a:latin typeface="黑体" panose="02010609060101010101" pitchFamily="49" charset="-122"/>
                          <a:ea typeface="黑体" panose="02010609060101010101" pitchFamily="49" charset="-122"/>
                        </a:rPr>
                        <a:t>明代中晚期</a:t>
                      </a:r>
                      <a:endParaRPr lang="zh-CN" altLang="en-US" sz="3200" b="1" dirty="0" smtClean="0">
                        <a:ln w="1905"/>
                        <a:effectLst/>
                        <a:latin typeface="黑体" panose="02010609060101010101" pitchFamily="49" charset="-122"/>
                        <a:ea typeface="黑体" panose="02010609060101010101" pitchFamily="49" charset="-122"/>
                      </a:endParaRPr>
                    </a:p>
                  </a:txBody>
                  <a:tcPr marL="121920" marR="121920">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algn="l"/>
                      <a:r>
                        <a:rPr kumimoji="1" lang="zh-CN" altLang="en-US" sz="3200" b="1" kern="1200" dirty="0" smtClean="0">
                          <a:solidFill>
                            <a:schemeClr val="dk1"/>
                          </a:solidFill>
                          <a:latin typeface="幼圆" panose="02010509060101010101" pitchFamily="49" charset="-122"/>
                          <a:ea typeface="幼圆" panose="02010509060101010101" pitchFamily="49" charset="-122"/>
                          <a:cs typeface="+mn-cs"/>
                        </a:rPr>
                        <a:t>事件：内外交困</a:t>
                      </a:r>
                      <a:endParaRPr kumimoji="1" lang="zh-CN" altLang="en-US" sz="3200" b="1" kern="1200" dirty="0">
                        <a:solidFill>
                          <a:schemeClr val="dk1"/>
                        </a:solidFill>
                        <a:latin typeface="幼圆" panose="02010509060101010101" pitchFamily="49" charset="-122"/>
                        <a:ea typeface="幼圆" panose="02010509060101010101" pitchFamily="49" charset="-122"/>
                        <a:cs typeface="+mn-cs"/>
                      </a:endParaRPr>
                    </a:p>
                  </a:txBody>
                  <a:tcPr marL="121920" marR="12192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r>
                        <a:rPr kumimoji="1" lang="zh-CN" altLang="en-US" sz="3200" b="1" kern="1200" dirty="0" smtClean="0">
                          <a:solidFill>
                            <a:schemeClr val="dk1"/>
                          </a:solidFill>
                          <a:latin typeface="幼圆" panose="02010509060101010101" pitchFamily="49" charset="-122"/>
                          <a:ea typeface="幼圆" panose="02010509060101010101" pitchFamily="49" charset="-122"/>
                          <a:cs typeface="+mn-cs"/>
                        </a:rPr>
                        <a:t>短时段</a:t>
                      </a:r>
                      <a:endParaRPr kumimoji="1" lang="zh-CN" altLang="en-US" sz="3200" b="1" kern="1200" dirty="0">
                        <a:solidFill>
                          <a:schemeClr val="dk1"/>
                        </a:solidFill>
                        <a:latin typeface="幼圆" panose="02010509060101010101" pitchFamily="49" charset="-122"/>
                        <a:ea typeface="幼圆" panose="02010509060101010101" pitchFamily="49" charset="-122"/>
                        <a:cs typeface="+mn-cs"/>
                      </a:endParaRPr>
                    </a:p>
                  </a:txBody>
                  <a:tcPr marL="121920" marR="121920">
                    <a:lnL w="12700" cap="flat" cmpd="sng" algn="ctr">
                      <a:solidFill>
                        <a:schemeClr val="bg1">
                          <a:lumMod val="6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99668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3200" b="1" dirty="0" smtClean="0">
                          <a:ln w="1905"/>
                          <a:effectLst/>
                          <a:latin typeface="黑体" panose="02010609060101010101" pitchFamily="49" charset="-122"/>
                          <a:ea typeface="黑体" panose="02010609060101010101" pitchFamily="49" charset="-122"/>
                        </a:rPr>
                        <a:t>明清时期</a:t>
                      </a:r>
                      <a:endParaRPr lang="zh-CN" altLang="en-US" sz="3200" b="1" dirty="0" smtClean="0">
                        <a:ln w="1905"/>
                        <a:effectLst/>
                        <a:latin typeface="黑体" panose="02010609060101010101" pitchFamily="49" charset="-122"/>
                        <a:ea typeface="黑体" panose="02010609060101010101" pitchFamily="49" charset="-122"/>
                      </a:endParaRPr>
                    </a:p>
                  </a:txBody>
                  <a:tcPr marL="121920" marR="12192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algn="l"/>
                      <a:r>
                        <a:rPr kumimoji="1" lang="zh-CN" altLang="en-US" sz="3200" b="1" kern="1200" dirty="0" smtClean="0">
                          <a:solidFill>
                            <a:schemeClr val="dk1"/>
                          </a:solidFill>
                          <a:latin typeface="幼圆" panose="02010509060101010101" pitchFamily="49" charset="-122"/>
                          <a:ea typeface="幼圆" panose="02010509060101010101" pitchFamily="49" charset="-122"/>
                          <a:cs typeface="+mn-cs"/>
                        </a:rPr>
                        <a:t>趋势：君主专制日益强化</a:t>
                      </a:r>
                      <a:endParaRPr kumimoji="1" lang="zh-CN" altLang="en-US" sz="3200" b="1" kern="1200" dirty="0">
                        <a:solidFill>
                          <a:schemeClr val="dk1"/>
                        </a:solidFill>
                        <a:latin typeface="幼圆" panose="02010509060101010101" pitchFamily="49" charset="-122"/>
                        <a:ea typeface="幼圆" panose="02010509060101010101" pitchFamily="49" charset="-122"/>
                        <a:cs typeface="+mn-cs"/>
                      </a:endParaRPr>
                    </a:p>
                  </a:txBody>
                  <a:tcPr marL="121920" marR="12192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tc>
                  <a:txBody>
                    <a:bodyPr/>
                    <a:lstStyle/>
                    <a:p>
                      <a:pPr algn="l"/>
                      <a:r>
                        <a:rPr kumimoji="1" lang="zh-CN" altLang="en-US" sz="3200" b="1" kern="1200" dirty="0" smtClean="0">
                          <a:solidFill>
                            <a:schemeClr val="dk1"/>
                          </a:solidFill>
                          <a:latin typeface="幼圆" panose="02010509060101010101" pitchFamily="49" charset="-122"/>
                          <a:ea typeface="幼圆" panose="02010509060101010101" pitchFamily="49" charset="-122"/>
                          <a:cs typeface="+mn-cs"/>
                        </a:rPr>
                        <a:t>中时段</a:t>
                      </a:r>
                      <a:endParaRPr kumimoji="1" lang="zh-CN" altLang="en-US" sz="3200" b="1" kern="1200" dirty="0">
                        <a:solidFill>
                          <a:schemeClr val="dk1"/>
                        </a:solidFill>
                        <a:latin typeface="幼圆" panose="02010509060101010101" pitchFamily="49" charset="-122"/>
                        <a:ea typeface="幼圆" panose="02010509060101010101" pitchFamily="49" charset="-122"/>
                        <a:cs typeface="+mn-cs"/>
                      </a:endParaRPr>
                    </a:p>
                  </a:txBody>
                  <a:tcPr marL="121920" marR="12192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111449">
                <a:tc>
                  <a:txBody>
                    <a:bodyPr/>
                    <a:lstStyle/>
                    <a:p>
                      <a:pPr algn="l"/>
                      <a:r>
                        <a:rPr lang="en-US" altLang="zh-CN" sz="3200" b="1" dirty="0" smtClean="0">
                          <a:solidFill>
                            <a:schemeClr val="tx1"/>
                          </a:solidFill>
                          <a:effectLst/>
                          <a:latin typeface="黑体" panose="02010609060101010101" pitchFamily="49" charset="-122"/>
                          <a:ea typeface="黑体" panose="02010609060101010101" pitchFamily="49" charset="-122"/>
                        </a:rPr>
                        <a:t>16</a:t>
                      </a:r>
                      <a:r>
                        <a:rPr lang="zh-CN" altLang="en-US" sz="3200" b="1" dirty="0" smtClean="0">
                          <a:solidFill>
                            <a:schemeClr val="tx1"/>
                          </a:solidFill>
                          <a:effectLst/>
                          <a:latin typeface="黑体" panose="02010609060101010101" pitchFamily="49" charset="-122"/>
                          <a:ea typeface="黑体" panose="02010609060101010101" pitchFamily="49" charset="-122"/>
                        </a:rPr>
                        <a:t>世纪以来</a:t>
                      </a:r>
                      <a:endParaRPr lang="zh-CN" altLang="en-US" sz="3200" b="1" dirty="0" smtClean="0">
                        <a:solidFill>
                          <a:schemeClr val="tx1"/>
                        </a:solidFill>
                        <a:effectLst/>
                        <a:latin typeface="黑体" panose="02010609060101010101" pitchFamily="49" charset="-122"/>
                        <a:ea typeface="黑体" panose="02010609060101010101" pitchFamily="49" charset="-122"/>
                      </a:endParaRPr>
                    </a:p>
                  </a:txBody>
                  <a:tcPr marL="121920" marR="121920">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5">
                        <a:lumMod val="60000"/>
                        <a:lumOff val="4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r>
                        <a:rPr kumimoji="1" lang="zh-CN" altLang="en-US" sz="3200" b="1" kern="1200" dirty="0" smtClean="0">
                          <a:solidFill>
                            <a:schemeClr val="dk1"/>
                          </a:solidFill>
                          <a:latin typeface="幼圆" panose="02010509060101010101" pitchFamily="49" charset="-122"/>
                          <a:ea typeface="幼圆" panose="02010509060101010101" pitchFamily="49" charset="-122"/>
                          <a:cs typeface="+mn-cs"/>
                        </a:rPr>
                        <a:t>结构：世界日益连成一个整体</a:t>
                      </a:r>
                      <a:endParaRPr kumimoji="1" lang="zh-CN" altLang="en-US" sz="3200" b="1" kern="1200" dirty="0">
                        <a:solidFill>
                          <a:schemeClr val="dk1"/>
                        </a:solidFill>
                        <a:latin typeface="幼圆" panose="02010509060101010101" pitchFamily="49" charset="-122"/>
                        <a:ea typeface="幼圆" panose="02010509060101010101" pitchFamily="49" charset="-122"/>
                        <a:cs typeface="+mn-cs"/>
                      </a:endParaRPr>
                    </a:p>
                  </a:txBody>
                  <a:tcPr marL="121920" marR="12192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tc>
                  <a:txBody>
                    <a:bodyPr/>
                    <a:lstStyle/>
                    <a:p>
                      <a:pPr algn="l"/>
                      <a:r>
                        <a:rPr kumimoji="1" lang="zh-CN" altLang="en-US" sz="3200" b="1" kern="1200" dirty="0" smtClean="0">
                          <a:solidFill>
                            <a:schemeClr val="dk1"/>
                          </a:solidFill>
                          <a:latin typeface="幼圆" panose="02010509060101010101" pitchFamily="49" charset="-122"/>
                          <a:ea typeface="幼圆" panose="02010509060101010101" pitchFamily="49" charset="-122"/>
                          <a:cs typeface="+mn-cs"/>
                        </a:rPr>
                        <a:t>长时段</a:t>
                      </a:r>
                      <a:endParaRPr kumimoji="1" lang="zh-CN" altLang="en-US" sz="3200" b="1" kern="1200" dirty="0">
                        <a:solidFill>
                          <a:schemeClr val="dk1"/>
                        </a:solidFill>
                        <a:latin typeface="幼圆" panose="02010509060101010101" pitchFamily="49" charset="-122"/>
                        <a:ea typeface="幼圆" panose="02010509060101010101" pitchFamily="49" charset="-122"/>
                        <a:cs typeface="+mn-cs"/>
                      </a:endParaRPr>
                    </a:p>
                  </a:txBody>
                  <a:tcPr marL="121920" marR="121920">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bl>
          </a:graphicData>
        </a:graphic>
      </p:graphicFrame>
      <p:sp>
        <p:nvSpPr>
          <p:cNvPr id="68612" name="TextBox 1"/>
          <p:cNvSpPr txBox="1">
            <a:spLocks noChangeArrowheads="1"/>
          </p:cNvSpPr>
          <p:nvPr/>
        </p:nvSpPr>
        <p:spPr bwMode="auto">
          <a:xfrm>
            <a:off x="1778000" y="5148263"/>
            <a:ext cx="6489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en-US" altLang="zh-CN" sz="2400" b="1">
                <a:latin typeface="楷体" panose="02010609060101010101" pitchFamily="49" charset="-122"/>
                <a:ea typeface="楷体" panose="02010609060101010101" pitchFamily="49" charset="-122"/>
              </a:rPr>
              <a:t>——</a:t>
            </a:r>
            <a:r>
              <a:rPr lang="zh-CN" altLang="en-US" sz="2400" b="1">
                <a:latin typeface="楷体" panose="02010609060101010101" pitchFamily="49" charset="-122"/>
                <a:ea typeface="楷体" panose="02010609060101010101" pitchFamily="49" charset="-122"/>
              </a:rPr>
              <a:t>根据布罗代尔的时段理论分析</a:t>
            </a:r>
            <a:endParaRPr lang="zh-CN" altLang="en-US" sz="2400" b="1">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3454400" y="2971800"/>
            <a:ext cx="7823200" cy="990600"/>
          </a:xfrm>
          <a:ln w="57150" cmpd="thickThin">
            <a:solidFill>
              <a:schemeClr val="tx1"/>
            </a:solidFill>
            <a:miter lim="800000"/>
          </a:ln>
        </p:spPr>
        <p:txBody>
          <a:bodyPr/>
          <a:lstStyle/>
          <a:p>
            <a:pPr>
              <a:buFontTx/>
              <a:buNone/>
            </a:pPr>
            <a:r>
              <a:rPr lang="zh-TW" altLang="en-US" b="1" smtClean="0">
                <a:ea typeface="PMingLiU" panose="02020500000000000000" pitchFamily="18" charset="-120"/>
              </a:rPr>
              <a:t>朱</a:t>
            </a:r>
            <a:r>
              <a:rPr lang="zh-CN" altLang="en-US" b="1" smtClean="0">
                <a:ea typeface="PMingLiU" panose="02020500000000000000" pitchFamily="18" charset="-120"/>
              </a:rPr>
              <a:t>东润的</a:t>
            </a:r>
            <a:r>
              <a:rPr lang="en-US" altLang="zh-CN" b="1" smtClean="0">
                <a:ea typeface="PMingLiU" panose="02020500000000000000" pitchFamily="18" charset="-120"/>
              </a:rPr>
              <a:t>《</a:t>
            </a:r>
            <a:r>
              <a:rPr lang="zh-CN" altLang="en-US" b="1" smtClean="0">
                <a:ea typeface="PMingLiU" panose="02020500000000000000" pitchFamily="18" charset="-120"/>
              </a:rPr>
              <a:t>张居正大传</a:t>
            </a:r>
            <a:r>
              <a:rPr lang="en-US" altLang="zh-CN" b="1" smtClean="0">
                <a:ea typeface="PMingLiU" panose="02020500000000000000" pitchFamily="18" charset="-120"/>
              </a:rPr>
              <a:t>》</a:t>
            </a:r>
            <a:r>
              <a:rPr lang="zh-CN" altLang="en-US" b="1" smtClean="0">
                <a:ea typeface="PMingLiU" panose="02020500000000000000" pitchFamily="18" charset="-120"/>
              </a:rPr>
              <a:t>，始写于</a:t>
            </a:r>
            <a:r>
              <a:rPr lang="en-US" altLang="zh-CN" b="1" smtClean="0">
                <a:ea typeface="PMingLiU" panose="02020500000000000000" pitchFamily="18" charset="-120"/>
              </a:rPr>
              <a:t>1939</a:t>
            </a:r>
            <a:r>
              <a:rPr lang="zh-CN" altLang="en-US" b="1" smtClean="0">
                <a:ea typeface="PMingLiU" panose="02020500000000000000" pitchFamily="18" charset="-120"/>
              </a:rPr>
              <a:t>年，于抗战末期</a:t>
            </a:r>
            <a:r>
              <a:rPr lang="en-US" altLang="zh-CN" b="1" smtClean="0">
                <a:ea typeface="PMingLiU" panose="02020500000000000000" pitchFamily="18" charset="-120"/>
              </a:rPr>
              <a:t>1945</a:t>
            </a:r>
            <a:r>
              <a:rPr lang="zh-CN" altLang="en-US" b="1" smtClean="0">
                <a:ea typeface="PMingLiU" panose="02020500000000000000" pitchFamily="18" charset="-120"/>
              </a:rPr>
              <a:t>年出版</a:t>
            </a:r>
            <a:endParaRPr lang="zh-CN" altLang="en-US" b="1" smtClean="0">
              <a:ea typeface="PMingLiU" panose="02020500000000000000" pitchFamily="18" charset="-120"/>
            </a:endParaRPr>
          </a:p>
        </p:txBody>
      </p:sp>
      <p:pic>
        <p:nvPicPr>
          <p:cNvPr id="69635" name="Picture 6" descr="张居正大传"/>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8000" y="1524000"/>
            <a:ext cx="23812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7"/>
          <p:cNvSpPr txBox="1">
            <a:spLocks noChangeArrowheads="1"/>
          </p:cNvSpPr>
          <p:nvPr/>
        </p:nvSpPr>
        <p:spPr bwMode="auto">
          <a:xfrm>
            <a:off x="3454400" y="4572000"/>
            <a:ext cx="7823200" cy="954088"/>
          </a:xfrm>
          <a:prstGeom prst="rect">
            <a:avLst/>
          </a:prstGeom>
          <a:noFill/>
          <a:ln w="57150" cmpd="thickThin">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a:ea typeface="PMingLiU" panose="02020500000000000000" pitchFamily="18" charset="-120"/>
              </a:rPr>
              <a:t>熊召政写长篇历史小说</a:t>
            </a:r>
            <a:r>
              <a:rPr lang="en-US" altLang="zh-CN" sz="2800" b="1">
                <a:ea typeface="PMingLiU" panose="02020500000000000000" pitchFamily="18" charset="-120"/>
              </a:rPr>
              <a:t>《</a:t>
            </a:r>
            <a:r>
              <a:rPr lang="zh-CN" altLang="en-US" sz="2800" b="1">
                <a:ea typeface="PMingLiU" panose="02020500000000000000" pitchFamily="18" charset="-120"/>
              </a:rPr>
              <a:t>张居正</a:t>
            </a:r>
            <a:r>
              <a:rPr lang="en-US" altLang="zh-CN" sz="2800" b="1">
                <a:ea typeface="PMingLiU" panose="02020500000000000000" pitchFamily="18" charset="-120"/>
              </a:rPr>
              <a:t>》</a:t>
            </a:r>
            <a:r>
              <a:rPr lang="zh-CN" altLang="en-US" sz="2800" b="1">
                <a:ea typeface="PMingLiU" panose="02020500000000000000" pitchFamily="18" charset="-120"/>
              </a:rPr>
              <a:t>，获得</a:t>
            </a:r>
            <a:r>
              <a:rPr lang="en-US" altLang="zh-CN" sz="2800" b="1">
                <a:ea typeface="PMingLiU" panose="02020500000000000000" pitchFamily="18" charset="-120"/>
              </a:rPr>
              <a:t>2005</a:t>
            </a:r>
            <a:r>
              <a:rPr lang="zh-CN" altLang="en-US" sz="2800" b="1">
                <a:ea typeface="PMingLiU" panose="02020500000000000000" pitchFamily="18" charset="-120"/>
              </a:rPr>
              <a:t>年茅盾文学奖</a:t>
            </a:r>
            <a:endParaRPr lang="zh-CN" altLang="en-US" sz="2800" b="1">
              <a:ea typeface="PMingLiU" panose="02020500000000000000" pitchFamily="18" charset="-120"/>
            </a:endParaRPr>
          </a:p>
        </p:txBody>
      </p:sp>
      <p:pic>
        <p:nvPicPr>
          <p:cNvPr id="69637" name="Picture 8" descr="张居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4114800"/>
            <a:ext cx="24272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AutoShape 10"/>
          <p:cNvSpPr>
            <a:spLocks noChangeArrowheads="1"/>
          </p:cNvSpPr>
          <p:nvPr/>
        </p:nvSpPr>
        <p:spPr bwMode="auto">
          <a:xfrm>
            <a:off x="4775200" y="990600"/>
            <a:ext cx="7010400" cy="1066800"/>
          </a:xfrm>
          <a:prstGeom prst="cloudCallout">
            <a:avLst>
              <a:gd name="adj1" fmla="val -55829"/>
              <a:gd name="adj2" fmla="val 119347"/>
            </a:avLst>
          </a:prstGeom>
          <a:solidFill>
            <a:srgbClr val="0000FF"/>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a:solidFill>
                  <a:srgbClr val="FFFF00"/>
                </a:solidFill>
                <a:ea typeface="华文行楷" panose="02010800040101010101" pitchFamily="2" charset="-122"/>
              </a:rPr>
              <a:t>“</a:t>
            </a:r>
            <a:r>
              <a:rPr lang="zh-CN" altLang="en-US" sz="2800" b="1">
                <a:solidFill>
                  <a:srgbClr val="FFFF00"/>
                </a:solidFill>
                <a:ea typeface="华文行楷" panose="02010800040101010101" pitchFamily="2" charset="-122"/>
              </a:rPr>
              <a:t>我”为什么要写张居正？</a:t>
            </a:r>
            <a:endParaRPr lang="zh-CN" altLang="en-US" sz="2800" b="1">
              <a:solidFill>
                <a:srgbClr val="FFFF00"/>
              </a:solidFill>
              <a:ea typeface="华文行楷" panose="02010800040101010101" pitchFamily="2" charset="-122"/>
            </a:endParaRPr>
          </a:p>
        </p:txBody>
      </p:sp>
      <p:sp>
        <p:nvSpPr>
          <p:cNvPr id="9" name="TextBox 8"/>
          <p:cNvSpPr txBox="1"/>
          <p:nvPr/>
        </p:nvSpPr>
        <p:spPr>
          <a:xfrm>
            <a:off x="1499925" y="504558"/>
            <a:ext cx="2525395" cy="523220"/>
          </a:xfrm>
          <a:prstGeom prst="rect">
            <a:avLst/>
          </a:prstGeom>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buFont typeface="Arial" panose="020B0604020202020204" pitchFamily="34" charset="0"/>
              <a:buNone/>
              <a:defRPr/>
            </a:pPr>
            <a:r>
              <a:rPr lang="zh-CN" altLang="en-US" sz="2800" b="1" dirty="0">
                <a:latin typeface="黑体" panose="02010609060101010101" pitchFamily="49" charset="-122"/>
                <a:ea typeface="黑体" panose="02010609060101010101" pitchFamily="49" charset="-122"/>
              </a:rPr>
              <a:t>核心目标发散</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706"/>
                                        </p:tgtEl>
                                        <p:attrNameLst>
                                          <p:attrName>style.visibility</p:attrName>
                                        </p:attrNameLst>
                                      </p:cBhvr>
                                      <p:to>
                                        <p:strVal val="visible"/>
                                      </p:to>
                                    </p:set>
                                    <p:animEffect transition="in" filter="box(in)">
                                      <p:cBhvr>
                                        <p:cTn id="7" dur="500"/>
                                        <p:tgtEl>
                                          <p:spTgt spid="29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内容占位符 2"/>
          <p:cNvSpPr>
            <a:spLocks noGrp="1"/>
          </p:cNvSpPr>
          <p:nvPr>
            <p:ph idx="1"/>
          </p:nvPr>
        </p:nvSpPr>
        <p:spPr>
          <a:xfrm>
            <a:off x="622300" y="958850"/>
            <a:ext cx="10515600" cy="2049463"/>
          </a:xfrm>
        </p:spPr>
        <p:txBody>
          <a:bodyPr/>
          <a:lstStyle/>
          <a:p>
            <a:r>
              <a:rPr lang="zh-CN" altLang="en-US" b="1" smtClean="0">
                <a:latin typeface="微软雅黑" panose="020B0503020204020204" pitchFamily="34" charset="-122"/>
                <a:ea typeface="微软雅黑" panose="020B0503020204020204" pitchFamily="34" charset="-122"/>
              </a:rPr>
              <a:t>唯有</a:t>
            </a:r>
            <a:r>
              <a:rPr lang="zh-CN" altLang="en-US" sz="5400" smtClean="0">
                <a:solidFill>
                  <a:srgbClr val="C00000"/>
                </a:solidFill>
                <a:latin typeface="汉真广标" panose="02010609000101010101" pitchFamily="49" charset="-122"/>
                <a:ea typeface="汉真广标" panose="02010609000101010101" pitchFamily="49" charset="-122"/>
              </a:rPr>
              <a:t>大视野</a:t>
            </a:r>
            <a:r>
              <a:rPr lang="zh-CN" altLang="en-US" b="1" smtClean="0">
                <a:latin typeface="微软雅黑" panose="020B0503020204020204" pitchFamily="34" charset="-122"/>
                <a:ea typeface="微软雅黑" panose="020B0503020204020204" pitchFamily="34" charset="-122"/>
              </a:rPr>
              <a:t>才能见到</a:t>
            </a:r>
            <a:r>
              <a:rPr lang="zh-CN" altLang="en-US" sz="5400" smtClean="0">
                <a:solidFill>
                  <a:srgbClr val="C00000"/>
                </a:solidFill>
                <a:latin typeface="汉真广标" panose="02010609000101010101" pitchFamily="49" charset="-122"/>
                <a:ea typeface="汉真广标" panose="02010609000101010101" pitchFamily="49" charset="-122"/>
              </a:rPr>
              <a:t>大历史</a:t>
            </a:r>
            <a:r>
              <a:rPr lang="zh-CN" altLang="en-US" b="1" smtClean="0">
                <a:latin typeface="微软雅黑" panose="020B0503020204020204" pitchFamily="34" charset="-122"/>
                <a:ea typeface="微软雅黑" panose="020B0503020204020204" pitchFamily="34" charset="-122"/>
              </a:rPr>
              <a:t>，才能在宏大的历史景致中，发掘一节历史课的灵魂。</a:t>
            </a:r>
            <a:endParaRPr lang="en-US" altLang="zh-CN" b="1" smtClean="0">
              <a:latin typeface="微软雅黑" panose="020B0503020204020204" pitchFamily="34" charset="-122"/>
              <a:ea typeface="微软雅黑" panose="020B0503020204020204" pitchFamily="34" charset="-122"/>
            </a:endParaRPr>
          </a:p>
          <a:p>
            <a:pPr algn="r"/>
            <a:r>
              <a:rPr lang="en-US" altLang="zh-CN" b="1" smtClean="0">
                <a:latin typeface="楷体" panose="02010609060101010101" pitchFamily="49" charset="-122"/>
                <a:ea typeface="楷体" panose="02010609060101010101" pitchFamily="49" charset="-122"/>
              </a:rPr>
              <a:t>—</a:t>
            </a:r>
            <a:r>
              <a:rPr lang="zh-CN" altLang="en-US" b="1" smtClean="0">
                <a:latin typeface="楷体" panose="02010609060101010101" pitchFamily="49" charset="-122"/>
                <a:ea typeface="楷体" panose="02010609060101010101" pitchFamily="49" charset="-122"/>
              </a:rPr>
              <a:t>李惠军</a:t>
            </a:r>
            <a:endParaRPr lang="en-US" altLang="zh-CN" b="1" smtClean="0">
              <a:latin typeface="楷体" panose="02010609060101010101" pitchFamily="49" charset="-122"/>
              <a:ea typeface="楷体" panose="02010609060101010101" pitchFamily="49" charset="-122"/>
            </a:endParaRPr>
          </a:p>
        </p:txBody>
      </p:sp>
      <p:sp>
        <p:nvSpPr>
          <p:cNvPr id="70659" name="日期占位符 3"/>
          <p:cNvSpPr>
            <a:spLocks noGrp="1"/>
          </p:cNvSpPr>
          <p:nvPr>
            <p:ph type="dt" sz="quarter" idx="10"/>
          </p:nvPr>
        </p:nvSpPr>
        <p:spPr>
          <a:noFill/>
        </p:spPr>
        <p:txBody>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fld id="{4E5B0E36-CBF2-4EE9-8B1D-22F02BE2A592}" type="datetime1">
              <a:rPr lang="zh-CN" altLang="en-US" sz="1200" smtClean="0">
                <a:solidFill>
                  <a:srgbClr val="898989"/>
                </a:solidFill>
                <a:latin typeface="Arial" panose="020B0604020202020204" pitchFamily="34" charset="0"/>
              </a:rPr>
            </a:fld>
            <a:endParaRPr lang="zh-CN" altLang="en-US" sz="1800" smtClean="0">
              <a:latin typeface="Arial" panose="020B0604020202020204" pitchFamily="34" charset="0"/>
            </a:endParaRPr>
          </a:p>
        </p:txBody>
      </p:sp>
      <p:sp>
        <p:nvSpPr>
          <p:cNvPr id="70660" name="TextBox 4"/>
          <p:cNvSpPr txBox="1">
            <a:spLocks noChangeArrowheads="1"/>
          </p:cNvSpPr>
          <p:nvPr/>
        </p:nvSpPr>
        <p:spPr bwMode="auto">
          <a:xfrm>
            <a:off x="565150" y="3435350"/>
            <a:ext cx="101187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5400">
                <a:solidFill>
                  <a:srgbClr val="C00000"/>
                </a:solidFill>
                <a:latin typeface="汉真广标" panose="02010609000101010101" pitchFamily="49" charset="-122"/>
                <a:ea typeface="汉真广标" panose="02010609000101010101" pitchFamily="49" charset="-122"/>
              </a:rPr>
              <a:t>阅读推荐</a:t>
            </a:r>
            <a:endParaRPr lang="en-US" altLang="zh-CN" sz="5400">
              <a:solidFill>
                <a:srgbClr val="C00000"/>
              </a:solidFill>
              <a:latin typeface="汉真广标" panose="02010609000101010101" pitchFamily="49" charset="-122"/>
              <a:ea typeface="汉真广标" panose="02010609000101010101" pitchFamily="49" charset="-122"/>
            </a:endParaRPr>
          </a:p>
          <a:p>
            <a:pPr eaLnBrk="1" hangingPunct="1">
              <a:lnSpc>
                <a:spcPct val="100000"/>
              </a:lnSpc>
              <a:spcBef>
                <a:spcPct val="0"/>
              </a:spcBef>
              <a:buFont typeface="Arial" panose="020B0604020202020204" pitchFamily="34" charset="0"/>
              <a:buNone/>
            </a:pPr>
            <a:r>
              <a:rPr lang="zh-CN" altLang="en-US" b="1">
                <a:latin typeface="楷体" panose="02010609060101010101" pitchFamily="49" charset="-122"/>
                <a:ea typeface="楷体" panose="02010609060101010101" pitchFamily="49" charset="-122"/>
              </a:rPr>
              <a:t>黄仁宇</a:t>
            </a:r>
            <a:r>
              <a:rPr lang="en-US" altLang="zh-CN" b="1">
                <a:latin typeface="楷体" panose="02010609060101010101" pitchFamily="49" charset="-122"/>
                <a:ea typeface="楷体" panose="02010609060101010101" pitchFamily="49" charset="-122"/>
              </a:rPr>
              <a:t>《</a:t>
            </a:r>
            <a:r>
              <a:rPr lang="zh-CN" altLang="en-US" b="1">
                <a:latin typeface="楷体" panose="02010609060101010101" pitchFamily="49" charset="-122"/>
                <a:ea typeface="楷体" panose="02010609060101010101" pitchFamily="49" charset="-122"/>
              </a:rPr>
              <a:t>中国大历史</a:t>
            </a:r>
            <a:r>
              <a:rPr lang="en-US" altLang="zh-CN" b="1">
                <a:latin typeface="楷体" panose="02010609060101010101" pitchFamily="49" charset="-122"/>
                <a:ea typeface="楷体" panose="02010609060101010101" pitchFamily="49" charset="-122"/>
              </a:rPr>
              <a:t>》</a:t>
            </a:r>
            <a:endParaRPr lang="en-US" altLang="zh-CN" b="1">
              <a:latin typeface="楷体" panose="02010609060101010101" pitchFamily="49" charset="-122"/>
              <a:ea typeface="楷体" panose="02010609060101010101" pitchFamily="49" charset="-122"/>
            </a:endParaRPr>
          </a:p>
          <a:p>
            <a:pPr eaLnBrk="1" hangingPunct="1">
              <a:lnSpc>
                <a:spcPct val="100000"/>
              </a:lnSpc>
              <a:spcBef>
                <a:spcPct val="0"/>
              </a:spcBef>
              <a:buFont typeface="Arial" panose="020B0604020202020204" pitchFamily="34" charset="0"/>
              <a:buNone/>
            </a:pPr>
            <a:r>
              <a:rPr lang="zh-CN" altLang="en-US" b="1">
                <a:latin typeface="楷体" panose="02010609060101010101" pitchFamily="49" charset="-122"/>
                <a:ea typeface="楷体" panose="02010609060101010101" pitchFamily="49" charset="-122"/>
              </a:rPr>
              <a:t>黄仁宇</a:t>
            </a:r>
            <a:r>
              <a:rPr lang="en-US" altLang="zh-CN" b="1">
                <a:latin typeface="楷体" panose="02010609060101010101" pitchFamily="49" charset="-122"/>
                <a:ea typeface="楷体" panose="02010609060101010101" pitchFamily="49" charset="-122"/>
              </a:rPr>
              <a:t>《</a:t>
            </a:r>
            <a:r>
              <a:rPr lang="zh-CN" altLang="en-US" b="1">
                <a:latin typeface="楷体" panose="02010609060101010101" pitchFamily="49" charset="-122"/>
                <a:ea typeface="楷体" panose="02010609060101010101" pitchFamily="49" charset="-122"/>
              </a:rPr>
              <a:t>万历十五年</a:t>
            </a:r>
            <a:r>
              <a:rPr lang="en-US" altLang="zh-CN" b="1">
                <a:latin typeface="楷体" panose="02010609060101010101" pitchFamily="49" charset="-122"/>
                <a:ea typeface="楷体" panose="02010609060101010101" pitchFamily="49" charset="-122"/>
              </a:rPr>
              <a:t>》</a:t>
            </a:r>
            <a:endParaRPr lang="en-US" altLang="zh-CN" b="1">
              <a:latin typeface="楷体" panose="02010609060101010101" pitchFamily="49" charset="-122"/>
              <a:ea typeface="楷体" panose="02010609060101010101" pitchFamily="49" charset="-122"/>
            </a:endParaRPr>
          </a:p>
          <a:p>
            <a:pPr eaLnBrk="1" hangingPunct="1">
              <a:lnSpc>
                <a:spcPct val="100000"/>
              </a:lnSpc>
              <a:spcBef>
                <a:spcPct val="0"/>
              </a:spcBef>
              <a:buFont typeface="Arial" panose="020B0604020202020204" pitchFamily="34" charset="0"/>
              <a:buNone/>
            </a:pPr>
            <a:r>
              <a:rPr lang="zh-CN" altLang="en-US" b="1">
                <a:latin typeface="楷体" panose="02010609060101010101" pitchFamily="49" charset="-122"/>
                <a:ea typeface="楷体" panose="02010609060101010101" pitchFamily="49" charset="-122"/>
              </a:rPr>
              <a:t>余英时</a:t>
            </a:r>
            <a:r>
              <a:rPr lang="en-US" altLang="zh-CN" b="1">
                <a:latin typeface="楷体" panose="02010609060101010101" pitchFamily="49" charset="-122"/>
                <a:ea typeface="楷体" panose="02010609060101010101" pitchFamily="49" charset="-122"/>
              </a:rPr>
              <a:t>《</a:t>
            </a:r>
            <a:r>
              <a:rPr lang="zh-CN" altLang="en-US" b="1">
                <a:latin typeface="楷体" panose="02010609060101010101" pitchFamily="49" charset="-122"/>
                <a:ea typeface="楷体" panose="02010609060101010101" pitchFamily="49" charset="-122"/>
              </a:rPr>
              <a:t>中国文化与现代变迁</a:t>
            </a:r>
            <a:r>
              <a:rPr lang="en-US" altLang="zh-CN" b="1">
                <a:latin typeface="楷体" panose="02010609060101010101" pitchFamily="49" charset="-122"/>
                <a:ea typeface="楷体" panose="02010609060101010101" pitchFamily="49" charset="-122"/>
              </a:rPr>
              <a:t>》</a:t>
            </a:r>
            <a:endParaRPr lang="en-US" altLang="zh-CN" b="1">
              <a:latin typeface="楷体" panose="02010609060101010101" pitchFamily="49" charset="-122"/>
              <a:ea typeface="楷体" panose="02010609060101010101" pitchFamily="49" charset="-122"/>
            </a:endParaRPr>
          </a:p>
          <a:p>
            <a:pPr eaLnBrk="1" hangingPunct="1">
              <a:lnSpc>
                <a:spcPct val="100000"/>
              </a:lnSpc>
              <a:spcBef>
                <a:spcPct val="0"/>
              </a:spcBef>
              <a:buFont typeface="Arial" panose="020B0604020202020204" pitchFamily="34" charset="0"/>
              <a:buNone/>
            </a:pPr>
            <a:r>
              <a:rPr lang="zh-CN" altLang="en-US" b="1">
                <a:latin typeface="楷体" panose="02010609060101010101" pitchFamily="49" charset="-122"/>
                <a:ea typeface="楷体" panose="02010609060101010101" pitchFamily="49" charset="-122"/>
              </a:rPr>
              <a:t>唐德刚</a:t>
            </a:r>
            <a:r>
              <a:rPr lang="en-US" altLang="zh-CN" b="1">
                <a:latin typeface="楷体" panose="02010609060101010101" pitchFamily="49" charset="-122"/>
                <a:ea typeface="楷体" panose="02010609060101010101" pitchFamily="49" charset="-122"/>
              </a:rPr>
              <a:t>《</a:t>
            </a:r>
            <a:r>
              <a:rPr lang="zh-CN" altLang="en-US" b="1">
                <a:latin typeface="楷体" panose="02010609060101010101" pitchFamily="49" charset="-122"/>
                <a:ea typeface="楷体" panose="02010609060101010101" pitchFamily="49" charset="-122"/>
              </a:rPr>
              <a:t>晚清七十年</a:t>
            </a:r>
            <a:r>
              <a:rPr lang="en-US" altLang="zh-CN" b="1">
                <a:latin typeface="楷体" panose="02010609060101010101" pitchFamily="49" charset="-122"/>
                <a:ea typeface="楷体" panose="02010609060101010101" pitchFamily="49" charset="-122"/>
              </a:rPr>
              <a:t>》</a:t>
            </a:r>
            <a:endParaRPr lang="zh-CN" altLang="en-US" b="1">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图片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034" y="1417638"/>
            <a:ext cx="12136967"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7"/>
          <p:cNvSpPr txBox="1">
            <a:spLocks noChangeArrowheads="1"/>
          </p:cNvSpPr>
          <p:nvPr/>
        </p:nvSpPr>
        <p:spPr bwMode="auto">
          <a:xfrm>
            <a:off x="609600" y="2590801"/>
            <a:ext cx="7315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pPr marL="457200" indent="-457200" eaLnBrk="1" hangingPunct="1">
              <a:buFont typeface="Wingdings" panose="05000000000000000000" pitchFamily="2" charset="2"/>
              <a:buChar char="u"/>
            </a:pPr>
            <a:r>
              <a:rPr lang="zh-CN" altLang="en-US" sz="4400" dirty="0">
                <a:sym typeface="Calibri" panose="020F0502020204030204" pitchFamily="34" charset="0"/>
              </a:rPr>
              <a:t>在历史的细节处挖掘历史课堂核心目标</a:t>
            </a:r>
            <a:endParaRPr lang="zh-CN" altLang="en-US" sz="4400" dirty="0">
              <a:sym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524933" y="1190625"/>
            <a:ext cx="2762251"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cxnSp>
        <p:nvCxnSpPr>
          <p:cNvPr id="31" name="直接连接符 30"/>
          <p:cNvCxnSpPr/>
          <p:nvPr/>
        </p:nvCxnSpPr>
        <p:spPr>
          <a:xfrm>
            <a:off x="4248151" y="1848169"/>
            <a:ext cx="7143749" cy="15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6024" name="Group 33"/>
          <p:cNvGrpSpPr/>
          <p:nvPr/>
        </p:nvGrpSpPr>
        <p:grpSpPr bwMode="auto">
          <a:xfrm>
            <a:off x="914400" y="533400"/>
            <a:ext cx="93472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dirty="0">
                  <a:solidFill>
                    <a:schemeClr val="bg1"/>
                  </a:solidFill>
                  <a:latin typeface="微软雅黑" panose="020B0503020204020204" pitchFamily="34" charset="-122"/>
                  <a:ea typeface="微软雅黑" panose="020B0503020204020204" pitchFamily="34" charset="-122"/>
                </a:rPr>
                <a:t>在历史的细节处挖掘历史课堂核心目标</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86028" name="Picture 8" descr="eyes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025" name="TextBox 1"/>
          <p:cNvSpPr txBox="1">
            <a:spLocks noChangeArrowheads="1"/>
          </p:cNvSpPr>
          <p:nvPr/>
        </p:nvSpPr>
        <p:spPr bwMode="auto">
          <a:xfrm>
            <a:off x="524933" y="2453641"/>
            <a:ext cx="1105746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r>
              <a:rPr lang="en-US" altLang="zh-CN" sz="2800" dirty="0">
                <a:solidFill>
                  <a:schemeClr val="tx1"/>
                </a:solidFill>
                <a:latin typeface="仿宋" panose="02010609060101010101" pitchFamily="49" charset="-122"/>
                <a:ea typeface="仿宋" panose="02010609060101010101" pitchFamily="49" charset="-122"/>
              </a:rPr>
              <a:t> </a:t>
            </a:r>
            <a:r>
              <a:rPr lang="zh-CN" altLang="en-US" sz="2800" dirty="0">
                <a:solidFill>
                  <a:schemeClr val="tx1"/>
                </a:solidFill>
                <a:latin typeface="黑体" panose="02010609060101010101" pitchFamily="49" charset="-122"/>
                <a:ea typeface="黑体" panose="02010609060101010101" pitchFamily="49" charset="-122"/>
              </a:rPr>
              <a:t>案例：杀死一个鬼子有</a:t>
            </a:r>
            <a:r>
              <a:rPr lang="zh-CN" altLang="en-US" sz="2800" dirty="0" smtClean="0">
                <a:solidFill>
                  <a:schemeClr val="tx1"/>
                </a:solidFill>
                <a:latin typeface="黑体" panose="02010609060101010101" pitchFamily="49" charset="-122"/>
                <a:ea typeface="黑体" panose="02010609060101010101" pitchFamily="49" charset="-122"/>
              </a:rPr>
              <a:t>多难（东莞横沥中学夏玲老师）</a:t>
            </a:r>
            <a:endParaRPr lang="en-US" altLang="zh-CN" sz="2800" dirty="0">
              <a:solidFill>
                <a:schemeClr val="tx1"/>
              </a:solidFill>
              <a:latin typeface="黑体" panose="02010609060101010101" pitchFamily="49" charset="-122"/>
              <a:ea typeface="黑体" panose="02010609060101010101" pitchFamily="49" charset="-122"/>
            </a:endParaRPr>
          </a:p>
          <a:p>
            <a:endParaRPr lang="en-US" altLang="zh-CN" sz="2800" dirty="0">
              <a:solidFill>
                <a:schemeClr val="tx1"/>
              </a:solidFill>
              <a:latin typeface="仿宋" panose="02010609060101010101" pitchFamily="49" charset="-122"/>
              <a:ea typeface="仿宋" panose="02010609060101010101" pitchFamily="49" charset="-122"/>
            </a:endParaRPr>
          </a:p>
          <a:p>
            <a:r>
              <a:rPr lang="zh-CN" altLang="en-US" sz="2800" dirty="0" smtClean="0">
                <a:solidFill>
                  <a:schemeClr val="tx1"/>
                </a:solidFill>
                <a:latin typeface="仿宋" panose="02010609060101010101" pitchFamily="49" charset="-122"/>
                <a:ea typeface="仿宋" panose="02010609060101010101" pitchFamily="49" charset="-122"/>
              </a:rPr>
              <a:t>抗日战争</a:t>
            </a:r>
            <a:r>
              <a:rPr lang="zh-CN" altLang="en-US" sz="2800" dirty="0">
                <a:solidFill>
                  <a:schemeClr val="tx1"/>
                </a:solidFill>
                <a:latin typeface="仿宋" panose="02010609060101010101" pitchFamily="49" charset="-122"/>
                <a:ea typeface="仿宋" panose="02010609060101010101" pitchFamily="49" charset="-122"/>
              </a:rPr>
              <a:t>胜利的代价有多大？</a:t>
            </a:r>
            <a:endParaRPr lang="zh-CN" altLang="en-US" sz="2800" dirty="0">
              <a:solidFill>
                <a:schemeClr val="tx1"/>
              </a:solidFill>
              <a:latin typeface="仿宋" panose="02010609060101010101" pitchFamily="49" charset="-122"/>
              <a:ea typeface="仿宋" panose="02010609060101010101" pitchFamily="49" charset="-122"/>
            </a:endParaRPr>
          </a:p>
          <a:p>
            <a:r>
              <a:rPr lang="zh-CN" altLang="en-US" sz="2800" dirty="0" smtClean="0">
                <a:solidFill>
                  <a:schemeClr val="tx1"/>
                </a:solidFill>
                <a:latin typeface="仿宋" panose="02010609060101010101" pitchFamily="49" charset="-122"/>
                <a:ea typeface="仿宋" panose="02010609060101010101" pitchFamily="49" charset="-122"/>
              </a:rPr>
              <a:t>    据</a:t>
            </a:r>
            <a:r>
              <a:rPr lang="zh-CN" altLang="en-US" sz="2800" dirty="0">
                <a:solidFill>
                  <a:schemeClr val="tx1"/>
                </a:solidFill>
                <a:latin typeface="仿宋" panose="02010609060101010101" pitchFamily="49" charset="-122"/>
                <a:ea typeface="仿宋" panose="02010609060101010101" pitchFamily="49" charset="-122"/>
              </a:rPr>
              <a:t>国民政府</a:t>
            </a:r>
            <a:r>
              <a:rPr lang="en-US" altLang="zh-CN" sz="2800" dirty="0">
                <a:solidFill>
                  <a:schemeClr val="tx1"/>
                </a:solidFill>
                <a:latin typeface="仿宋" panose="02010609060101010101" pitchFamily="49" charset="-122"/>
                <a:ea typeface="仿宋" panose="02010609060101010101" pitchFamily="49" charset="-122"/>
              </a:rPr>
              <a:t>1947</a:t>
            </a:r>
            <a:r>
              <a:rPr lang="zh-CN" altLang="en-US" sz="2800" dirty="0">
                <a:solidFill>
                  <a:schemeClr val="tx1"/>
                </a:solidFill>
                <a:latin typeface="仿宋" panose="02010609060101010101" pitchFamily="49" charset="-122"/>
                <a:ea typeface="仿宋" panose="02010609060101010101" pitchFamily="49" charset="-122"/>
              </a:rPr>
              <a:t>年</a:t>
            </a:r>
            <a:r>
              <a:rPr lang="en-US" altLang="zh-CN" sz="2800" dirty="0">
                <a:solidFill>
                  <a:schemeClr val="tx1"/>
                </a:solidFill>
                <a:latin typeface="仿宋" panose="02010609060101010101" pitchFamily="49" charset="-122"/>
                <a:ea typeface="仿宋" panose="02010609060101010101" pitchFamily="49" charset="-122"/>
              </a:rPr>
              <a:t>10</a:t>
            </a:r>
            <a:r>
              <a:rPr lang="zh-CN" altLang="en-US" sz="2800" dirty="0">
                <a:solidFill>
                  <a:schemeClr val="tx1"/>
                </a:solidFill>
                <a:latin typeface="仿宋" panose="02010609060101010101" pitchFamily="49" charset="-122"/>
                <a:ea typeface="仿宋" panose="02010609060101010101" pitchFamily="49" charset="-122"/>
              </a:rPr>
              <a:t>月统计，抗战中中国军队阵亡</a:t>
            </a:r>
            <a:r>
              <a:rPr lang="en-US" altLang="zh-CN" sz="2800" dirty="0">
                <a:solidFill>
                  <a:schemeClr val="tx1"/>
                </a:solidFill>
                <a:latin typeface="仿宋" panose="02010609060101010101" pitchFamily="49" charset="-122"/>
                <a:ea typeface="仿宋" panose="02010609060101010101" pitchFamily="49" charset="-122"/>
              </a:rPr>
              <a:t>1328501</a:t>
            </a:r>
            <a:r>
              <a:rPr lang="zh-CN" altLang="en-US" sz="2800" dirty="0">
                <a:solidFill>
                  <a:schemeClr val="tx1"/>
                </a:solidFill>
                <a:latin typeface="仿宋" panose="02010609060101010101" pitchFamily="49" charset="-122"/>
                <a:ea typeface="仿宋" panose="02010609060101010101" pitchFamily="49" charset="-122"/>
              </a:rPr>
              <a:t>人，负伤</a:t>
            </a:r>
            <a:r>
              <a:rPr lang="en-US" altLang="zh-CN" sz="2800" dirty="0">
                <a:solidFill>
                  <a:schemeClr val="tx1"/>
                </a:solidFill>
                <a:latin typeface="仿宋" panose="02010609060101010101" pitchFamily="49" charset="-122"/>
                <a:ea typeface="仿宋" panose="02010609060101010101" pitchFamily="49" charset="-122"/>
              </a:rPr>
              <a:t>1769299</a:t>
            </a:r>
            <a:r>
              <a:rPr lang="zh-CN" altLang="en-US" sz="2800" dirty="0">
                <a:solidFill>
                  <a:schemeClr val="tx1"/>
                </a:solidFill>
                <a:latin typeface="仿宋" panose="02010609060101010101" pitchFamily="49" charset="-122"/>
                <a:ea typeface="仿宋" panose="02010609060101010101" pitchFamily="49" charset="-122"/>
              </a:rPr>
              <a:t>人，失踪</a:t>
            </a:r>
            <a:r>
              <a:rPr lang="en-US" altLang="zh-CN" sz="2800" dirty="0">
                <a:solidFill>
                  <a:schemeClr val="tx1"/>
                </a:solidFill>
                <a:latin typeface="仿宋" panose="02010609060101010101" pitchFamily="49" charset="-122"/>
                <a:ea typeface="仿宋" panose="02010609060101010101" pitchFamily="49" charset="-122"/>
              </a:rPr>
              <a:t>130126</a:t>
            </a:r>
            <a:r>
              <a:rPr lang="zh-CN" altLang="en-US" sz="2800" dirty="0">
                <a:solidFill>
                  <a:schemeClr val="tx1"/>
                </a:solidFill>
                <a:latin typeface="仿宋" panose="02010609060101010101" pitchFamily="49" charset="-122"/>
                <a:ea typeface="仿宋" panose="02010609060101010101" pitchFamily="49" charset="-122"/>
              </a:rPr>
              <a:t>人</a:t>
            </a:r>
            <a:r>
              <a:rPr lang="en-US" altLang="zh-CN" sz="2800" dirty="0">
                <a:solidFill>
                  <a:schemeClr val="tx1"/>
                </a:solidFill>
                <a:latin typeface="仿宋" panose="02010609060101010101" pitchFamily="49" charset="-122"/>
                <a:ea typeface="仿宋" panose="02010609060101010101" pitchFamily="49" charset="-122"/>
              </a:rPr>
              <a:t>……</a:t>
            </a:r>
            <a:r>
              <a:rPr lang="zh-CN" altLang="en-US" sz="2800" dirty="0">
                <a:solidFill>
                  <a:schemeClr val="tx1"/>
                </a:solidFill>
                <a:latin typeface="仿宋" panose="02010609060101010101" pitchFamily="49" charset="-122"/>
                <a:ea typeface="仿宋" panose="02010609060101010101" pitchFamily="49" charset="-122"/>
              </a:rPr>
              <a:t>据</a:t>
            </a:r>
            <a:r>
              <a:rPr lang="en-US" altLang="zh-CN" sz="2800" dirty="0">
                <a:solidFill>
                  <a:schemeClr val="tx1"/>
                </a:solidFill>
                <a:latin typeface="仿宋" panose="02010609060101010101" pitchFamily="49" charset="-122"/>
                <a:ea typeface="仿宋" panose="02010609060101010101" pitchFamily="49" charset="-122"/>
              </a:rPr>
              <a:t>《</a:t>
            </a:r>
            <a:r>
              <a:rPr lang="zh-CN" altLang="en-US" sz="2800" dirty="0">
                <a:solidFill>
                  <a:schemeClr val="tx1"/>
                </a:solidFill>
                <a:latin typeface="仿宋" panose="02010609060101010101" pitchFamily="49" charset="-122"/>
                <a:ea typeface="仿宋" panose="02010609060101010101" pitchFamily="49" charset="-122"/>
              </a:rPr>
              <a:t>日本陆海军事典</a:t>
            </a:r>
            <a:r>
              <a:rPr lang="en-US" altLang="zh-CN" sz="2800" dirty="0">
                <a:solidFill>
                  <a:schemeClr val="tx1"/>
                </a:solidFill>
                <a:latin typeface="仿宋" panose="02010609060101010101" pitchFamily="49" charset="-122"/>
                <a:ea typeface="仿宋" panose="02010609060101010101" pitchFamily="49" charset="-122"/>
              </a:rPr>
              <a:t>》</a:t>
            </a:r>
            <a:r>
              <a:rPr lang="zh-CN" altLang="en-US" sz="2800" dirty="0">
                <a:solidFill>
                  <a:schemeClr val="tx1"/>
                </a:solidFill>
                <a:latin typeface="仿宋" panose="02010609060101010101" pitchFamily="49" charset="-122"/>
                <a:ea typeface="仿宋" panose="02010609060101010101" pitchFamily="49" charset="-122"/>
              </a:rPr>
              <a:t>中记载日军死亡</a:t>
            </a:r>
            <a:r>
              <a:rPr lang="en-US" altLang="zh-CN" sz="2800" dirty="0">
                <a:solidFill>
                  <a:schemeClr val="tx1"/>
                </a:solidFill>
                <a:latin typeface="仿宋" panose="02010609060101010101" pitchFamily="49" charset="-122"/>
                <a:ea typeface="仿宋" panose="02010609060101010101" pitchFamily="49" charset="-122"/>
              </a:rPr>
              <a:t>40.46</a:t>
            </a:r>
            <a:r>
              <a:rPr lang="zh-CN" altLang="en-US" sz="2800" dirty="0">
                <a:solidFill>
                  <a:schemeClr val="tx1"/>
                </a:solidFill>
                <a:latin typeface="仿宋" panose="02010609060101010101" pitchFamily="49" charset="-122"/>
                <a:ea typeface="仿宋" panose="02010609060101010101" pitchFamily="49" charset="-122"/>
              </a:rPr>
              <a:t>（不包括东北），战后遣返中死亡</a:t>
            </a:r>
            <a:r>
              <a:rPr lang="en-US" altLang="zh-CN" sz="2800" dirty="0">
                <a:solidFill>
                  <a:schemeClr val="tx1"/>
                </a:solidFill>
                <a:latin typeface="仿宋" panose="02010609060101010101" pitchFamily="49" charset="-122"/>
                <a:ea typeface="仿宋" panose="02010609060101010101" pitchFamily="49" charset="-122"/>
              </a:rPr>
              <a:t>5.11</a:t>
            </a:r>
            <a:r>
              <a:rPr lang="zh-CN" altLang="en-US" sz="2800" dirty="0">
                <a:solidFill>
                  <a:schemeClr val="tx1"/>
                </a:solidFill>
                <a:latin typeface="仿宋" panose="02010609060101010101" pitchFamily="49" charset="-122"/>
                <a:ea typeface="仿宋" panose="02010609060101010101" pitchFamily="49" charset="-122"/>
              </a:rPr>
              <a:t>万。</a:t>
            </a:r>
            <a:endParaRPr lang="zh-CN" altLang="en-US" sz="2800" dirty="0">
              <a:solidFill>
                <a:schemeClr val="tx1"/>
              </a:solidFill>
              <a:latin typeface="仿宋" panose="02010609060101010101" pitchFamily="49" charset="-122"/>
              <a:ea typeface="仿宋" panose="02010609060101010101" pitchFamily="49" charset="-122"/>
            </a:endParaRPr>
          </a:p>
          <a:p>
            <a:pPr algn="r"/>
            <a:r>
              <a:rPr lang="en-US" altLang="zh-CN" sz="2800" dirty="0">
                <a:solidFill>
                  <a:schemeClr val="tx1"/>
                </a:solidFill>
                <a:latin typeface="仿宋" panose="02010609060101010101" pitchFamily="49" charset="-122"/>
                <a:ea typeface="仿宋" panose="02010609060101010101" pitchFamily="49" charset="-122"/>
              </a:rPr>
              <a:t>—— </a:t>
            </a:r>
            <a:r>
              <a:rPr lang="zh-CN" altLang="en-US" sz="2800" dirty="0">
                <a:solidFill>
                  <a:schemeClr val="tx1"/>
                </a:solidFill>
                <a:latin typeface="仿宋" panose="02010609060101010101" pitchFamily="49" charset="-122"/>
                <a:ea typeface="仿宋" panose="02010609060101010101" pitchFamily="49" charset="-122"/>
              </a:rPr>
              <a:t>喻德文 </a:t>
            </a:r>
            <a:r>
              <a:rPr lang="en-US" altLang="zh-CN" sz="2800" dirty="0">
                <a:solidFill>
                  <a:schemeClr val="tx1"/>
                </a:solidFill>
                <a:latin typeface="仿宋" panose="02010609060101010101" pitchFamily="49" charset="-122"/>
                <a:ea typeface="仿宋" panose="02010609060101010101" pitchFamily="49" charset="-122"/>
              </a:rPr>
              <a:t>《</a:t>
            </a:r>
            <a:r>
              <a:rPr lang="zh-CN" altLang="en-US" sz="2800" dirty="0">
                <a:solidFill>
                  <a:schemeClr val="tx1"/>
                </a:solidFill>
                <a:latin typeface="仿宋" panose="02010609060101010101" pitchFamily="49" charset="-122"/>
                <a:ea typeface="仿宋" panose="02010609060101010101" pitchFamily="49" charset="-122"/>
              </a:rPr>
              <a:t>中国抗战损失和战后索赔始末</a:t>
            </a:r>
            <a:r>
              <a:rPr lang="en-US" altLang="zh-CN" sz="2800" dirty="0">
                <a:solidFill>
                  <a:schemeClr val="tx1"/>
                </a:solidFill>
                <a:latin typeface="仿宋" panose="02010609060101010101" pitchFamily="49" charset="-122"/>
                <a:ea typeface="仿宋" panose="02010609060101010101" pitchFamily="49" charset="-122"/>
              </a:rPr>
              <a:t>》 1995</a:t>
            </a:r>
            <a:r>
              <a:rPr lang="zh-CN" altLang="en-US" sz="2800" dirty="0">
                <a:solidFill>
                  <a:schemeClr val="tx1"/>
                </a:solidFill>
                <a:latin typeface="仿宋" panose="02010609060101010101" pitchFamily="49" charset="-122"/>
                <a:ea typeface="仿宋" panose="02010609060101010101" pitchFamily="49" charset="-122"/>
              </a:rPr>
              <a:t>年</a:t>
            </a:r>
            <a:endParaRPr lang="zh-CN" altLang="en-US" sz="2800" dirty="0">
              <a:solidFill>
                <a:schemeClr val="tx1"/>
              </a:solidFill>
              <a:latin typeface="仿宋" panose="02010609060101010101" pitchFamily="49" charset="-122"/>
              <a:ea typeface="仿宋" panose="02010609060101010101" pitchFamily="49" charset="-122"/>
            </a:endParaRPr>
          </a:p>
          <a:p>
            <a:pPr algn="r"/>
            <a:endParaRPr lang="zh-CN" altLang="en-US" sz="2800" dirty="0">
              <a:solidFill>
                <a:schemeClr val="tx1"/>
              </a:solidFill>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524933" y="1190625"/>
            <a:ext cx="2762251"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grpSp>
        <p:nvGrpSpPr>
          <p:cNvPr id="88067" name="Group 33"/>
          <p:cNvGrpSpPr/>
          <p:nvPr/>
        </p:nvGrpSpPr>
        <p:grpSpPr bwMode="auto">
          <a:xfrm>
            <a:off x="914400" y="533400"/>
            <a:ext cx="93472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dirty="0">
                  <a:solidFill>
                    <a:schemeClr val="bg1"/>
                  </a:solidFill>
                  <a:latin typeface="微软雅黑" panose="020B0503020204020204" pitchFamily="34" charset="-122"/>
                  <a:ea typeface="微软雅黑" panose="020B0503020204020204" pitchFamily="34" charset="-122"/>
                </a:rPr>
                <a:t>在历史的细节处挖掘历史课堂核心目标</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88071" name="Picture 8" descr="eyes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068" name="TextBox 1"/>
          <p:cNvSpPr txBox="1">
            <a:spLocks noChangeArrowheads="1"/>
          </p:cNvSpPr>
          <p:nvPr/>
        </p:nvSpPr>
        <p:spPr bwMode="auto">
          <a:xfrm>
            <a:off x="350520" y="1676399"/>
            <a:ext cx="11597639"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r>
              <a:rPr lang="en-US" altLang="zh-CN" sz="2400" dirty="0">
                <a:solidFill>
                  <a:schemeClr val="tx1"/>
                </a:solidFill>
                <a:latin typeface="仿宋" panose="02010609060101010101" pitchFamily="49" charset="-122"/>
                <a:ea typeface="仿宋" panose="02010609060101010101" pitchFamily="49" charset="-122"/>
              </a:rPr>
              <a:t> </a:t>
            </a:r>
            <a:r>
              <a:rPr lang="zh-CN" altLang="en-US" sz="2800" dirty="0">
                <a:solidFill>
                  <a:schemeClr val="tx1"/>
                </a:solidFill>
                <a:latin typeface="黑体" panose="02010609060101010101" pitchFamily="49" charset="-122"/>
                <a:ea typeface="黑体" panose="02010609060101010101" pitchFamily="49" charset="-122"/>
              </a:rPr>
              <a:t>案例：杀死一个鬼子有多难</a:t>
            </a:r>
            <a:endParaRPr lang="en-US" altLang="zh-CN" sz="2800" dirty="0">
              <a:solidFill>
                <a:schemeClr val="tx1"/>
              </a:solidFill>
              <a:latin typeface="黑体" panose="02010609060101010101" pitchFamily="49" charset="-122"/>
              <a:ea typeface="黑体" panose="02010609060101010101" pitchFamily="49" charset="-122"/>
            </a:endParaRPr>
          </a:p>
          <a:p>
            <a:endParaRPr lang="en-US" altLang="zh-CN" sz="2400" dirty="0" smtClean="0"/>
          </a:p>
          <a:p>
            <a:r>
              <a:rPr lang="en-US" altLang="zh-CN" sz="2400" dirty="0" smtClean="0"/>
              <a:t>1</a:t>
            </a:r>
            <a:r>
              <a:rPr lang="zh-CN" altLang="zh-CN" sz="2400" dirty="0"/>
              <a:t>．中国军队战斗力分析</a:t>
            </a:r>
            <a:endParaRPr lang="en-US" altLang="zh-CN" sz="2400" dirty="0"/>
          </a:p>
          <a:p>
            <a:r>
              <a:rPr lang="zh-CN" altLang="zh-CN" sz="2400" dirty="0" smtClean="0">
                <a:solidFill>
                  <a:schemeClr val="tx1"/>
                </a:solidFill>
                <a:latin typeface="仿宋" panose="02010609060101010101" pitchFamily="49" charset="-122"/>
                <a:ea typeface="仿宋" panose="02010609060101010101" pitchFamily="49" charset="-122"/>
              </a:rPr>
              <a:t>细节</a:t>
            </a:r>
            <a:r>
              <a:rPr lang="zh-CN" altLang="en-US" sz="2400" dirty="0" smtClean="0">
                <a:solidFill>
                  <a:schemeClr val="tx1"/>
                </a:solidFill>
                <a:latin typeface="仿宋" panose="02010609060101010101" pitchFamily="49" charset="-122"/>
                <a:ea typeface="仿宋" panose="02010609060101010101" pitchFamily="49" charset="-122"/>
              </a:rPr>
              <a:t>一</a:t>
            </a:r>
            <a:r>
              <a:rPr lang="zh-CN" altLang="zh-CN" sz="2400" dirty="0" smtClean="0">
                <a:solidFill>
                  <a:schemeClr val="tx1"/>
                </a:solidFill>
                <a:latin typeface="仿宋" panose="02010609060101010101" pitchFamily="49" charset="-122"/>
                <a:ea typeface="仿宋" panose="02010609060101010101" pitchFamily="49" charset="-122"/>
              </a:rPr>
              <a:t>：</a:t>
            </a:r>
            <a:r>
              <a:rPr lang="zh-CN" altLang="zh-CN" sz="2400" dirty="0">
                <a:solidFill>
                  <a:schemeClr val="tx1"/>
                </a:solidFill>
                <a:latin typeface="仿宋" panose="02010609060101010101" pitchFamily="49" charset="-122"/>
                <a:ea typeface="仿宋" panose="02010609060101010101" pitchFamily="49" charset="-122"/>
              </a:rPr>
              <a:t>战时国军士兵</a:t>
            </a:r>
            <a:r>
              <a:rPr lang="en-US" altLang="zh-CN" sz="2400" u="sng" dirty="0">
                <a:solidFill>
                  <a:schemeClr val="tx1"/>
                </a:solidFill>
                <a:latin typeface="仿宋" panose="02010609060101010101" pitchFamily="49" charset="-122"/>
                <a:ea typeface="仿宋" panose="02010609060101010101" pitchFamily="49" charset="-122"/>
              </a:rPr>
              <a:t>90</a:t>
            </a:r>
            <a:r>
              <a:rPr lang="zh-CN" altLang="zh-CN" sz="2400" u="sng" dirty="0">
                <a:solidFill>
                  <a:schemeClr val="tx1"/>
                </a:solidFill>
                <a:latin typeface="仿宋" panose="02010609060101010101" pitchFamily="49" charset="-122"/>
                <a:ea typeface="仿宋" panose="02010609060101010101" pitchFamily="49" charset="-122"/>
              </a:rPr>
              <a:t>﹪以上是文盲</a:t>
            </a:r>
            <a:r>
              <a:rPr lang="zh-CN" altLang="zh-CN" sz="2400" dirty="0">
                <a:solidFill>
                  <a:schemeClr val="tx1"/>
                </a:solidFill>
                <a:latin typeface="仿宋" panose="02010609060101010101" pitchFamily="49" charset="-122"/>
                <a:ea typeface="仿宋" panose="02010609060101010101" pitchFamily="49" charset="-122"/>
              </a:rPr>
              <a:t>……新兵入伍后半年，还不知如何瞄准，如何使用表尺与目测距离，</a:t>
            </a:r>
            <a:r>
              <a:rPr lang="zh-CN" altLang="zh-CN" sz="2400" u="sng" dirty="0">
                <a:solidFill>
                  <a:schemeClr val="tx1"/>
                </a:solidFill>
                <a:latin typeface="仿宋" panose="02010609060101010101" pitchFamily="49" charset="-122"/>
                <a:ea typeface="仿宋" panose="02010609060101010101" pitchFamily="49" charset="-122"/>
              </a:rPr>
              <a:t>大多数士兵打仗时只是胡乱扳放</a:t>
            </a:r>
            <a:r>
              <a:rPr lang="zh-CN" altLang="zh-CN" sz="2400" dirty="0">
                <a:solidFill>
                  <a:schemeClr val="tx1"/>
                </a:solidFill>
                <a:latin typeface="仿宋" panose="02010609060101010101" pitchFamily="49" charset="-122"/>
                <a:ea typeface="仿宋" panose="02010609060101010101" pitchFamily="49" charset="-122"/>
              </a:rPr>
              <a:t>。</a:t>
            </a:r>
            <a:endParaRPr lang="zh-CN" altLang="zh-CN" sz="2400" dirty="0">
              <a:solidFill>
                <a:schemeClr val="tx1"/>
              </a:solidFill>
              <a:latin typeface="仿宋" panose="02010609060101010101" pitchFamily="49" charset="-122"/>
              <a:ea typeface="仿宋" panose="02010609060101010101" pitchFamily="49" charset="-122"/>
            </a:endParaRPr>
          </a:p>
          <a:p>
            <a:endParaRPr lang="en-US" altLang="zh-CN" sz="2400" dirty="0" smtClean="0">
              <a:solidFill>
                <a:schemeClr val="tx1"/>
              </a:solidFill>
              <a:latin typeface="仿宋" panose="02010609060101010101" pitchFamily="49" charset="-122"/>
              <a:ea typeface="仿宋" panose="02010609060101010101" pitchFamily="49" charset="-122"/>
            </a:endParaRPr>
          </a:p>
          <a:p>
            <a:r>
              <a:rPr lang="zh-CN" altLang="zh-CN" sz="2400" dirty="0" smtClean="0">
                <a:solidFill>
                  <a:schemeClr val="tx1"/>
                </a:solidFill>
                <a:latin typeface="仿宋" panose="02010609060101010101" pitchFamily="49" charset="-122"/>
                <a:ea typeface="仿宋" panose="02010609060101010101" pitchFamily="49" charset="-122"/>
              </a:rPr>
              <a:t>细节</a:t>
            </a:r>
            <a:r>
              <a:rPr lang="zh-CN" altLang="en-US" sz="2400" dirty="0" smtClean="0">
                <a:solidFill>
                  <a:schemeClr val="tx1"/>
                </a:solidFill>
                <a:latin typeface="仿宋" panose="02010609060101010101" pitchFamily="49" charset="-122"/>
                <a:ea typeface="仿宋" panose="02010609060101010101" pitchFamily="49" charset="-122"/>
              </a:rPr>
              <a:t>二</a:t>
            </a:r>
            <a:r>
              <a:rPr lang="zh-CN" altLang="zh-CN" sz="2400" dirty="0" smtClean="0">
                <a:solidFill>
                  <a:schemeClr val="tx1"/>
                </a:solidFill>
                <a:latin typeface="仿宋" panose="02010609060101010101" pitchFamily="49" charset="-122"/>
                <a:ea typeface="仿宋" panose="02010609060101010101" pitchFamily="49" charset="-122"/>
              </a:rPr>
              <a:t>：</a:t>
            </a:r>
            <a:r>
              <a:rPr lang="zh-CN" altLang="zh-CN" sz="2400" dirty="0">
                <a:solidFill>
                  <a:schemeClr val="tx1"/>
                </a:solidFill>
                <a:latin typeface="仿宋" panose="02010609060101010101" pitchFamily="49" charset="-122"/>
                <a:ea typeface="仿宋" panose="02010609060101010101" pitchFamily="49" charset="-122"/>
              </a:rPr>
              <a:t>战时国军士兵</a:t>
            </a:r>
            <a:r>
              <a:rPr lang="zh-CN" altLang="zh-CN" sz="2400" u="sng" dirty="0">
                <a:solidFill>
                  <a:schemeClr val="tx1"/>
                </a:solidFill>
                <a:latin typeface="仿宋" panose="02010609060101010101" pitchFamily="49" charset="-122"/>
                <a:ea typeface="仿宋" panose="02010609060101010101" pitchFamily="49" charset="-122"/>
              </a:rPr>
              <a:t>因营养不良，体质严重恶化。缺乏食品，而不是武器</a:t>
            </a:r>
            <a:r>
              <a:rPr lang="zh-CN" altLang="zh-CN" sz="2400" dirty="0">
                <a:solidFill>
                  <a:schemeClr val="tx1"/>
                </a:solidFill>
                <a:latin typeface="仿宋" panose="02010609060101010101" pitchFamily="49" charset="-122"/>
                <a:ea typeface="仿宋" panose="02010609060101010101" pitchFamily="49" charset="-122"/>
              </a:rPr>
              <a:t>，是导致战时国军战斗力下降的首要原因。前方</a:t>
            </a:r>
            <a:r>
              <a:rPr lang="zh-CN" altLang="zh-CN" sz="2400" u="sng" dirty="0">
                <a:solidFill>
                  <a:schemeClr val="tx1"/>
                </a:solidFill>
                <a:latin typeface="仿宋" panose="02010609060101010101" pitchFamily="49" charset="-122"/>
                <a:ea typeface="仿宋" panose="02010609060101010101" pitchFamily="49" charset="-122"/>
              </a:rPr>
              <a:t>缺乏药品，伤兵不能得到及时救治</a:t>
            </a:r>
            <a:r>
              <a:rPr lang="zh-CN" altLang="zh-CN" sz="2400" dirty="0">
                <a:solidFill>
                  <a:schemeClr val="tx1"/>
                </a:solidFill>
                <a:latin typeface="仿宋" panose="02010609060101010101" pitchFamily="49" charset="-122"/>
                <a:ea typeface="仿宋" panose="02010609060101010101" pitchFamily="49" charset="-122"/>
              </a:rPr>
              <a:t>，因伤不及救治而致死者占死亡率之大部。</a:t>
            </a:r>
            <a:endParaRPr lang="zh-CN" altLang="zh-CN" sz="2400" dirty="0">
              <a:solidFill>
                <a:schemeClr val="tx1"/>
              </a:solidFill>
              <a:latin typeface="仿宋" panose="02010609060101010101" pitchFamily="49" charset="-122"/>
              <a:ea typeface="仿宋" panose="02010609060101010101" pitchFamily="49" charset="-122"/>
            </a:endParaRPr>
          </a:p>
          <a:p>
            <a:endParaRPr lang="en-US" altLang="zh-CN" sz="2400" dirty="0" smtClean="0">
              <a:solidFill>
                <a:schemeClr val="tx1"/>
              </a:solidFill>
              <a:latin typeface="仿宋" panose="02010609060101010101" pitchFamily="49" charset="-122"/>
              <a:ea typeface="仿宋" panose="02010609060101010101" pitchFamily="49" charset="-122"/>
            </a:endParaRPr>
          </a:p>
          <a:p>
            <a:r>
              <a:rPr lang="zh-CN" altLang="zh-CN" sz="2400" dirty="0" smtClean="0">
                <a:solidFill>
                  <a:schemeClr val="tx1"/>
                </a:solidFill>
                <a:latin typeface="仿宋" panose="02010609060101010101" pitchFamily="49" charset="-122"/>
                <a:ea typeface="仿宋" panose="02010609060101010101" pitchFamily="49" charset="-122"/>
              </a:rPr>
              <a:t>细节</a:t>
            </a:r>
            <a:r>
              <a:rPr lang="zh-CN" altLang="en-US" sz="2400" dirty="0" smtClean="0">
                <a:solidFill>
                  <a:schemeClr val="tx1"/>
                </a:solidFill>
                <a:latin typeface="仿宋" panose="02010609060101010101" pitchFamily="49" charset="-122"/>
                <a:ea typeface="仿宋" panose="02010609060101010101" pitchFamily="49" charset="-122"/>
              </a:rPr>
              <a:t>三</a:t>
            </a:r>
            <a:r>
              <a:rPr lang="zh-CN" altLang="zh-CN" sz="2400" dirty="0" smtClean="0">
                <a:solidFill>
                  <a:schemeClr val="tx1"/>
                </a:solidFill>
                <a:latin typeface="仿宋" panose="02010609060101010101" pitchFamily="49" charset="-122"/>
                <a:ea typeface="仿宋" panose="02010609060101010101" pitchFamily="49" charset="-122"/>
              </a:rPr>
              <a:t>：</a:t>
            </a:r>
            <a:r>
              <a:rPr lang="zh-CN" altLang="zh-CN" sz="2400" dirty="0">
                <a:solidFill>
                  <a:schemeClr val="tx1"/>
                </a:solidFill>
                <a:latin typeface="仿宋" panose="02010609060101010101" pitchFamily="49" charset="-122"/>
                <a:ea typeface="仿宋" panose="02010609060101010101" pitchFamily="49" charset="-122"/>
              </a:rPr>
              <a:t>蒋介石承认，“我们军队里面的所有车辆马匹，不载武器，不载弹药，而</a:t>
            </a:r>
            <a:r>
              <a:rPr lang="zh-CN" altLang="zh-CN" sz="2400" u="sng" dirty="0">
                <a:solidFill>
                  <a:schemeClr val="tx1"/>
                </a:solidFill>
                <a:latin typeface="仿宋" panose="02010609060101010101" pitchFamily="49" charset="-122"/>
                <a:ea typeface="仿宋" panose="02010609060101010101" pitchFamily="49" charset="-122"/>
              </a:rPr>
              <a:t>专载走私的货物</a:t>
            </a:r>
            <a:r>
              <a:rPr lang="zh-CN" altLang="zh-CN" sz="2400" dirty="0">
                <a:solidFill>
                  <a:schemeClr val="tx1"/>
                </a:solidFill>
                <a:latin typeface="仿宋" panose="02010609060101010101" pitchFamily="49" charset="-122"/>
                <a:ea typeface="仿宋" panose="02010609060101010101" pitchFamily="49" charset="-122"/>
              </a:rPr>
              <a:t>……在撤退的时候，若干部队的官兵到处骚扰，甚至于奸淫掳掠，弄得民不聊生！”</a:t>
            </a:r>
            <a:endParaRPr lang="zh-CN" altLang="en-US" sz="2400" dirty="0">
              <a:solidFill>
                <a:schemeClr val="tx1"/>
              </a:solidFill>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524933" y="1190625"/>
            <a:ext cx="2762251"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grpSp>
        <p:nvGrpSpPr>
          <p:cNvPr id="89091" name="Group 33"/>
          <p:cNvGrpSpPr/>
          <p:nvPr/>
        </p:nvGrpSpPr>
        <p:grpSpPr bwMode="auto">
          <a:xfrm>
            <a:off x="914400" y="533400"/>
            <a:ext cx="93472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dirty="0">
                  <a:solidFill>
                    <a:schemeClr val="bg1"/>
                  </a:solidFill>
                  <a:latin typeface="微软雅黑" panose="020B0503020204020204" pitchFamily="34" charset="-122"/>
                  <a:ea typeface="微软雅黑" panose="020B0503020204020204" pitchFamily="34" charset="-122"/>
                </a:rPr>
                <a:t>在历史的细节处挖掘历史课堂核心目标</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89095" name="Picture 8" descr="eyes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092" name="TextBox 1"/>
          <p:cNvSpPr txBox="1">
            <a:spLocks noChangeArrowheads="1"/>
          </p:cNvSpPr>
          <p:nvPr/>
        </p:nvSpPr>
        <p:spPr bwMode="auto">
          <a:xfrm>
            <a:off x="243841" y="1518226"/>
            <a:ext cx="1161288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r>
              <a:rPr lang="en-US" altLang="zh-CN" sz="2400" dirty="0">
                <a:solidFill>
                  <a:schemeClr val="tx1"/>
                </a:solidFill>
                <a:latin typeface="仿宋" panose="02010609060101010101" pitchFamily="49" charset="-122"/>
                <a:ea typeface="仿宋" panose="02010609060101010101" pitchFamily="49" charset="-122"/>
              </a:rPr>
              <a:t> </a:t>
            </a:r>
            <a:r>
              <a:rPr lang="zh-CN" altLang="en-US" sz="2800" dirty="0">
                <a:solidFill>
                  <a:schemeClr val="tx1"/>
                </a:solidFill>
                <a:latin typeface="黑体" panose="02010609060101010101" pitchFamily="49" charset="-122"/>
                <a:ea typeface="黑体" panose="02010609060101010101" pitchFamily="49" charset="-122"/>
              </a:rPr>
              <a:t>案例：杀死一个鬼子有多难</a:t>
            </a:r>
            <a:endParaRPr lang="en-US" altLang="zh-CN" sz="2800" dirty="0">
              <a:solidFill>
                <a:schemeClr val="tx1"/>
              </a:solidFill>
              <a:latin typeface="黑体" panose="02010609060101010101" pitchFamily="49" charset="-122"/>
              <a:ea typeface="黑体" panose="02010609060101010101" pitchFamily="49" charset="-122"/>
            </a:endParaRPr>
          </a:p>
          <a:p>
            <a:endParaRPr lang="en-US" altLang="zh-CN" sz="2400" dirty="0" smtClean="0"/>
          </a:p>
          <a:p>
            <a:r>
              <a:rPr lang="en-US" altLang="zh-CN" sz="2400" dirty="0" smtClean="0"/>
              <a:t>2</a:t>
            </a:r>
            <a:r>
              <a:rPr lang="zh-CN" altLang="zh-CN" sz="2400" dirty="0"/>
              <a:t>．日军战斗力分析</a:t>
            </a:r>
            <a:endParaRPr lang="zh-CN" altLang="zh-CN" sz="2400" dirty="0"/>
          </a:p>
          <a:p>
            <a:r>
              <a:rPr lang="zh-CN" altLang="zh-CN" sz="2400" dirty="0" smtClean="0">
                <a:solidFill>
                  <a:schemeClr val="tx1"/>
                </a:solidFill>
                <a:latin typeface="仿宋" panose="02010609060101010101" pitchFamily="49" charset="-122"/>
                <a:ea typeface="仿宋" panose="02010609060101010101" pitchFamily="49" charset="-122"/>
              </a:rPr>
              <a:t>细节</a:t>
            </a:r>
            <a:r>
              <a:rPr lang="zh-CN" altLang="en-US" sz="2400" dirty="0" smtClean="0">
                <a:solidFill>
                  <a:schemeClr val="tx1"/>
                </a:solidFill>
                <a:latin typeface="仿宋" panose="02010609060101010101" pitchFamily="49" charset="-122"/>
                <a:ea typeface="仿宋" panose="02010609060101010101" pitchFamily="49" charset="-122"/>
              </a:rPr>
              <a:t>四</a:t>
            </a:r>
            <a:r>
              <a:rPr lang="zh-CN" altLang="zh-CN" sz="2400" dirty="0" smtClean="0">
                <a:solidFill>
                  <a:schemeClr val="tx1"/>
                </a:solidFill>
                <a:latin typeface="仿宋" panose="02010609060101010101" pitchFamily="49" charset="-122"/>
                <a:ea typeface="仿宋" panose="02010609060101010101" pitchFamily="49" charset="-122"/>
              </a:rPr>
              <a:t>：</a:t>
            </a:r>
            <a:r>
              <a:rPr lang="zh-CN" altLang="zh-CN" sz="2400" dirty="0">
                <a:solidFill>
                  <a:schemeClr val="tx1"/>
                </a:solidFill>
                <a:latin typeface="仿宋" panose="02010609060101010101" pitchFamily="49" charset="-122"/>
                <a:ea typeface="仿宋" panose="02010609060101010101" pitchFamily="49" charset="-122"/>
              </a:rPr>
              <a:t>如果苏军每发射出</a:t>
            </a:r>
            <a:r>
              <a:rPr lang="en-US" altLang="zh-CN" sz="2400" dirty="0">
                <a:solidFill>
                  <a:schemeClr val="tx1"/>
                </a:solidFill>
                <a:latin typeface="仿宋" panose="02010609060101010101" pitchFamily="49" charset="-122"/>
                <a:ea typeface="仿宋" panose="02010609060101010101" pitchFamily="49" charset="-122"/>
              </a:rPr>
              <a:t>100</a:t>
            </a:r>
            <a:r>
              <a:rPr lang="zh-CN" altLang="zh-CN" sz="2400" dirty="0">
                <a:solidFill>
                  <a:schemeClr val="tx1"/>
                </a:solidFill>
                <a:latin typeface="仿宋" panose="02010609060101010101" pitchFamily="49" charset="-122"/>
                <a:ea typeface="仿宋" panose="02010609060101010101" pitchFamily="49" charset="-122"/>
              </a:rPr>
              <a:t>发子弹可能杀死</a:t>
            </a:r>
            <a:r>
              <a:rPr lang="en-US" altLang="zh-CN" sz="2400" dirty="0">
                <a:solidFill>
                  <a:schemeClr val="tx1"/>
                </a:solidFill>
                <a:latin typeface="仿宋" panose="02010609060101010101" pitchFamily="49" charset="-122"/>
                <a:ea typeface="仿宋" panose="02010609060101010101" pitchFamily="49" charset="-122"/>
              </a:rPr>
              <a:t>5</a:t>
            </a:r>
            <a:r>
              <a:rPr lang="zh-CN" altLang="zh-CN" sz="2400" dirty="0">
                <a:solidFill>
                  <a:schemeClr val="tx1"/>
                </a:solidFill>
                <a:latin typeface="仿宋" panose="02010609060101010101" pitchFamily="49" charset="-122"/>
                <a:ea typeface="仿宋" panose="02010609060101010101" pitchFamily="49" charset="-122"/>
              </a:rPr>
              <a:t>名敌军的话，那么，日军</a:t>
            </a:r>
            <a:r>
              <a:rPr lang="en-US" altLang="zh-CN" sz="2400" dirty="0">
                <a:solidFill>
                  <a:schemeClr val="tx1"/>
                </a:solidFill>
                <a:latin typeface="仿宋" panose="02010609060101010101" pitchFamily="49" charset="-122"/>
                <a:ea typeface="仿宋" panose="02010609060101010101" pitchFamily="49" charset="-122"/>
              </a:rPr>
              <a:t>100</a:t>
            </a:r>
            <a:r>
              <a:rPr lang="zh-CN" altLang="zh-CN" sz="2400" dirty="0">
                <a:solidFill>
                  <a:schemeClr val="tx1"/>
                </a:solidFill>
                <a:latin typeface="仿宋" panose="02010609060101010101" pitchFamily="49" charset="-122"/>
                <a:ea typeface="仿宋" panose="02010609060101010101" pitchFamily="49" charset="-122"/>
              </a:rPr>
              <a:t>发子弹就可能杀伤</a:t>
            </a:r>
            <a:r>
              <a:rPr lang="en-US" altLang="zh-CN" sz="2400" dirty="0">
                <a:solidFill>
                  <a:schemeClr val="tx1"/>
                </a:solidFill>
                <a:latin typeface="仿宋" panose="02010609060101010101" pitchFamily="49" charset="-122"/>
                <a:ea typeface="仿宋" panose="02010609060101010101" pitchFamily="49" charset="-122"/>
              </a:rPr>
              <a:t>10</a:t>
            </a:r>
            <a:r>
              <a:rPr lang="zh-CN" altLang="zh-CN" sz="2400" dirty="0">
                <a:solidFill>
                  <a:schemeClr val="tx1"/>
                </a:solidFill>
                <a:latin typeface="仿宋" panose="02010609060101010101" pitchFamily="49" charset="-122"/>
                <a:ea typeface="仿宋" panose="02010609060101010101" pitchFamily="49" charset="-122"/>
              </a:rPr>
              <a:t>名甚至</a:t>
            </a:r>
            <a:r>
              <a:rPr lang="en-US" altLang="zh-CN" sz="2400" dirty="0">
                <a:solidFill>
                  <a:schemeClr val="tx1"/>
                </a:solidFill>
                <a:latin typeface="仿宋" panose="02010609060101010101" pitchFamily="49" charset="-122"/>
                <a:ea typeface="仿宋" panose="02010609060101010101" pitchFamily="49" charset="-122"/>
              </a:rPr>
              <a:t>20</a:t>
            </a:r>
            <a:r>
              <a:rPr lang="zh-CN" altLang="zh-CN" sz="2400" dirty="0">
                <a:solidFill>
                  <a:schemeClr val="tx1"/>
                </a:solidFill>
                <a:latin typeface="仿宋" panose="02010609060101010101" pitchFamily="49" charset="-122"/>
                <a:ea typeface="仿宋" panose="02010609060101010101" pitchFamily="49" charset="-122"/>
              </a:rPr>
              <a:t>名敌军，也就是说，当年</a:t>
            </a:r>
            <a:r>
              <a:rPr lang="zh-CN" altLang="zh-CN" sz="2400" u="sng" dirty="0">
                <a:solidFill>
                  <a:schemeClr val="tx1"/>
                </a:solidFill>
                <a:latin typeface="仿宋" panose="02010609060101010101" pitchFamily="49" charset="-122"/>
                <a:ea typeface="仿宋" panose="02010609060101010101" pitchFamily="49" charset="-122"/>
              </a:rPr>
              <a:t>日军的作战效率大约是苏军一倍以上</a:t>
            </a:r>
            <a:r>
              <a:rPr lang="zh-CN" altLang="zh-CN" sz="2400" dirty="0">
                <a:solidFill>
                  <a:schemeClr val="tx1"/>
                </a:solidFill>
                <a:latin typeface="仿宋" panose="02010609060101010101" pitchFamily="49" charset="-122"/>
                <a:ea typeface="仿宋" panose="02010609060101010101" pitchFamily="49" charset="-122"/>
              </a:rPr>
              <a:t>。</a:t>
            </a:r>
            <a:endParaRPr lang="zh-CN" altLang="zh-CN" sz="2400" dirty="0">
              <a:solidFill>
                <a:schemeClr val="tx1"/>
              </a:solidFill>
              <a:latin typeface="仿宋" panose="02010609060101010101" pitchFamily="49" charset="-122"/>
              <a:ea typeface="仿宋" panose="02010609060101010101" pitchFamily="49" charset="-122"/>
            </a:endParaRPr>
          </a:p>
          <a:p>
            <a:pPr algn="r"/>
            <a:r>
              <a:rPr lang="zh-CN" altLang="zh-CN" sz="2400" dirty="0">
                <a:solidFill>
                  <a:schemeClr val="tx1"/>
                </a:solidFill>
                <a:latin typeface="仿宋" panose="02010609060101010101" pitchFamily="49" charset="-122"/>
                <a:ea typeface="仿宋" panose="02010609060101010101" pitchFamily="49" charset="-122"/>
              </a:rPr>
              <a:t>——姚天成</a:t>
            </a:r>
            <a:r>
              <a:rPr lang="en-US" altLang="zh-CN" sz="2400" dirty="0">
                <a:solidFill>
                  <a:schemeClr val="tx1"/>
                </a:solidFill>
                <a:latin typeface="仿宋" panose="02010609060101010101" pitchFamily="49" charset="-122"/>
                <a:ea typeface="仿宋" panose="02010609060101010101" pitchFamily="49" charset="-122"/>
              </a:rPr>
              <a:t>  </a:t>
            </a:r>
            <a:r>
              <a:rPr lang="zh-CN" altLang="zh-CN" sz="2400" dirty="0">
                <a:solidFill>
                  <a:schemeClr val="tx1"/>
                </a:solidFill>
                <a:latin typeface="仿宋" panose="02010609060101010101" pitchFamily="49" charset="-122"/>
                <a:ea typeface="仿宋" panose="02010609060101010101" pitchFamily="49" charset="-122"/>
              </a:rPr>
              <a:t>《看看我军抗日老战士怎样对付日军的“高效作战”》 </a:t>
            </a:r>
            <a:endParaRPr lang="zh-CN" altLang="zh-CN" sz="2400" dirty="0">
              <a:solidFill>
                <a:schemeClr val="tx1"/>
              </a:solidFill>
              <a:latin typeface="仿宋" panose="02010609060101010101" pitchFamily="49" charset="-122"/>
              <a:ea typeface="仿宋" panose="02010609060101010101" pitchFamily="49" charset="-122"/>
            </a:endParaRPr>
          </a:p>
          <a:p>
            <a:r>
              <a:rPr lang="zh-CN" altLang="zh-CN" sz="2400" dirty="0" smtClean="0">
                <a:solidFill>
                  <a:schemeClr val="tx1"/>
                </a:solidFill>
                <a:latin typeface="仿宋" panose="02010609060101010101" pitchFamily="49" charset="-122"/>
                <a:ea typeface="仿宋" panose="02010609060101010101" pitchFamily="49" charset="-122"/>
              </a:rPr>
              <a:t>细节</a:t>
            </a:r>
            <a:r>
              <a:rPr lang="zh-CN" altLang="en-US" sz="2400" dirty="0">
                <a:solidFill>
                  <a:schemeClr val="tx1"/>
                </a:solidFill>
                <a:latin typeface="仿宋" panose="02010609060101010101" pitchFamily="49" charset="-122"/>
                <a:ea typeface="仿宋" panose="02010609060101010101" pitchFamily="49" charset="-122"/>
              </a:rPr>
              <a:t>五</a:t>
            </a:r>
            <a:r>
              <a:rPr lang="zh-CN" altLang="zh-CN" sz="2400" dirty="0" smtClean="0">
                <a:solidFill>
                  <a:schemeClr val="tx1"/>
                </a:solidFill>
                <a:latin typeface="仿宋" panose="02010609060101010101" pitchFamily="49" charset="-122"/>
                <a:ea typeface="仿宋" panose="02010609060101010101" pitchFamily="49" charset="-122"/>
              </a:rPr>
              <a:t>：</a:t>
            </a:r>
            <a:r>
              <a:rPr lang="zh-CN" altLang="zh-CN" sz="2400" dirty="0">
                <a:solidFill>
                  <a:schemeClr val="tx1"/>
                </a:solidFill>
                <a:latin typeface="仿宋" panose="02010609060101010101" pitchFamily="49" charset="-122"/>
                <a:ea typeface="仿宋" panose="02010609060101010101" pitchFamily="49" charset="-122"/>
              </a:rPr>
              <a:t>在被俘和击毙的日军官兵身上都能找到《步兵操典》小册子……书上勾画的重点和读书心得比比皆是，足见日军官兵研读此类书籍所下的功夫非同一般。</a:t>
            </a:r>
            <a:r>
              <a:rPr lang="zh-CN" altLang="zh-CN" sz="2400" u="sng" dirty="0">
                <a:solidFill>
                  <a:schemeClr val="tx1"/>
                </a:solidFill>
                <a:latin typeface="仿宋" panose="02010609060101010101" pitchFamily="49" charset="-122"/>
                <a:ea typeface="仿宋" panose="02010609060101010101" pitchFamily="49" charset="-122"/>
              </a:rPr>
              <a:t>日军士兵能升为准尉或曹长的，皆是能把部队教程背得滚瓜烂熟之人</a:t>
            </a:r>
            <a:r>
              <a:rPr lang="zh-CN" altLang="zh-CN" sz="2400" dirty="0">
                <a:solidFill>
                  <a:schemeClr val="tx1"/>
                </a:solidFill>
                <a:latin typeface="仿宋" panose="02010609060101010101" pitchFamily="49" charset="-122"/>
                <a:ea typeface="仿宋" panose="02010609060101010101" pitchFamily="49" charset="-122"/>
              </a:rPr>
              <a:t>。</a:t>
            </a:r>
            <a:endParaRPr lang="zh-CN" altLang="zh-CN" sz="2400" dirty="0">
              <a:solidFill>
                <a:schemeClr val="tx1"/>
              </a:solidFill>
              <a:latin typeface="仿宋" panose="02010609060101010101" pitchFamily="49" charset="-122"/>
              <a:ea typeface="仿宋" panose="02010609060101010101" pitchFamily="49" charset="-122"/>
            </a:endParaRPr>
          </a:p>
          <a:p>
            <a:pPr algn="r"/>
            <a:r>
              <a:rPr lang="zh-CN" altLang="zh-CN" sz="2400" dirty="0">
                <a:solidFill>
                  <a:schemeClr val="tx1"/>
                </a:solidFill>
                <a:latin typeface="仿宋" panose="02010609060101010101" pitchFamily="49" charset="-122"/>
                <a:ea typeface="仿宋" panose="02010609060101010101" pitchFamily="49" charset="-122"/>
              </a:rPr>
              <a:t>——沈克尼 《侵华日军作战训练的依据——步兵操典》</a:t>
            </a:r>
            <a:r>
              <a:rPr lang="en-US" altLang="zh-CN" sz="2400" dirty="0">
                <a:solidFill>
                  <a:schemeClr val="tx1"/>
                </a:solidFill>
                <a:latin typeface="仿宋" panose="02010609060101010101" pitchFamily="49" charset="-122"/>
                <a:ea typeface="仿宋" panose="02010609060101010101" pitchFamily="49" charset="-122"/>
              </a:rPr>
              <a:t> </a:t>
            </a:r>
            <a:endParaRPr lang="zh-CN" altLang="zh-CN" sz="2400" dirty="0">
              <a:solidFill>
                <a:schemeClr val="tx1"/>
              </a:solidFill>
              <a:latin typeface="仿宋" panose="02010609060101010101" pitchFamily="49" charset="-122"/>
              <a:ea typeface="仿宋" panose="02010609060101010101" pitchFamily="49" charset="-122"/>
            </a:endParaRPr>
          </a:p>
          <a:p>
            <a:r>
              <a:rPr lang="zh-CN" altLang="zh-CN" sz="2400" dirty="0" smtClean="0">
                <a:solidFill>
                  <a:schemeClr val="tx1"/>
                </a:solidFill>
                <a:latin typeface="仿宋" panose="02010609060101010101" pitchFamily="49" charset="-122"/>
                <a:ea typeface="仿宋" panose="02010609060101010101" pitchFamily="49" charset="-122"/>
              </a:rPr>
              <a:t>细节</a:t>
            </a:r>
            <a:r>
              <a:rPr lang="zh-CN" altLang="en-US" sz="2400" dirty="0">
                <a:solidFill>
                  <a:schemeClr val="tx1"/>
                </a:solidFill>
                <a:latin typeface="仿宋" panose="02010609060101010101" pitchFamily="49" charset="-122"/>
                <a:ea typeface="仿宋" panose="02010609060101010101" pitchFamily="49" charset="-122"/>
              </a:rPr>
              <a:t>六</a:t>
            </a:r>
            <a:r>
              <a:rPr lang="zh-CN" altLang="zh-CN" sz="2400" dirty="0" smtClean="0">
                <a:solidFill>
                  <a:schemeClr val="tx1"/>
                </a:solidFill>
                <a:latin typeface="仿宋" panose="02010609060101010101" pitchFamily="49" charset="-122"/>
                <a:ea typeface="仿宋" panose="02010609060101010101" pitchFamily="49" charset="-122"/>
              </a:rPr>
              <a:t>：</a:t>
            </a:r>
            <a:r>
              <a:rPr lang="zh-CN" altLang="zh-CN" sz="2400" dirty="0">
                <a:solidFill>
                  <a:schemeClr val="tx1"/>
                </a:solidFill>
                <a:latin typeface="仿宋" panose="02010609060101010101" pitchFamily="49" charset="-122"/>
                <a:ea typeface="仿宋" panose="02010609060101010101" pitchFamily="49" charset="-122"/>
              </a:rPr>
              <a:t>日本陆军训练之精，和战斗力之强，可说举世罕有其匹。用兵行阵时，上至将官，下至士卒，</a:t>
            </a:r>
            <a:r>
              <a:rPr lang="zh-CN" altLang="zh-CN" sz="2400" u="sng" dirty="0">
                <a:solidFill>
                  <a:schemeClr val="tx1"/>
                </a:solidFill>
                <a:latin typeface="仿宋" panose="02010609060101010101" pitchFamily="49" charset="-122"/>
                <a:ea typeface="仿宋" panose="02010609060101010101" pitchFamily="49" charset="-122"/>
              </a:rPr>
              <a:t>俱按战术战斗原则作战</a:t>
            </a:r>
            <a:r>
              <a:rPr lang="zh-CN" altLang="zh-CN" sz="2400" dirty="0">
                <a:solidFill>
                  <a:schemeClr val="tx1"/>
                </a:solidFill>
                <a:latin typeface="仿宋" panose="02010609060101010101" pitchFamily="49" charset="-122"/>
                <a:ea typeface="仿宋" panose="02010609060101010101" pitchFamily="49" charset="-122"/>
              </a:rPr>
              <a:t>，一丝不乱，令敌人不易有隙可乘。</a:t>
            </a:r>
            <a:endParaRPr lang="zh-CN" altLang="zh-CN" sz="2400" dirty="0">
              <a:solidFill>
                <a:schemeClr val="tx1"/>
              </a:solidFill>
              <a:latin typeface="仿宋" panose="02010609060101010101" pitchFamily="49" charset="-122"/>
              <a:ea typeface="仿宋" panose="02010609060101010101" pitchFamily="49" charset="-122"/>
            </a:endParaRPr>
          </a:p>
          <a:p>
            <a:pPr algn="r"/>
            <a:r>
              <a:rPr lang="zh-CN" altLang="zh-CN" sz="2400" dirty="0">
                <a:solidFill>
                  <a:schemeClr val="tx1"/>
                </a:solidFill>
                <a:latin typeface="仿宋" panose="02010609060101010101" pitchFamily="49" charset="-122"/>
                <a:ea typeface="仿宋" panose="02010609060101010101" pitchFamily="49" charset="-122"/>
              </a:rPr>
              <a:t>——李宗仁唐德刚</a:t>
            </a:r>
            <a:r>
              <a:rPr lang="en-US" altLang="zh-CN" sz="2400" dirty="0">
                <a:solidFill>
                  <a:schemeClr val="tx1"/>
                </a:solidFill>
                <a:latin typeface="仿宋" panose="02010609060101010101" pitchFamily="49" charset="-122"/>
                <a:ea typeface="仿宋" panose="02010609060101010101" pitchFamily="49" charset="-122"/>
              </a:rPr>
              <a:t>  </a:t>
            </a:r>
            <a:r>
              <a:rPr lang="zh-CN" altLang="zh-CN" sz="2400" dirty="0">
                <a:solidFill>
                  <a:schemeClr val="tx1"/>
                </a:solidFill>
                <a:latin typeface="仿宋" panose="02010609060101010101" pitchFamily="49" charset="-122"/>
                <a:ea typeface="仿宋" panose="02010609060101010101" pitchFamily="49" charset="-122"/>
              </a:rPr>
              <a:t>《李宗仁回忆录》</a:t>
            </a:r>
            <a:r>
              <a:rPr lang="en-US" altLang="zh-CN" sz="2400" dirty="0">
                <a:solidFill>
                  <a:schemeClr val="tx1"/>
                </a:solidFill>
                <a:latin typeface="仿宋" panose="02010609060101010101" pitchFamily="49" charset="-122"/>
                <a:ea typeface="仿宋" panose="02010609060101010101" pitchFamily="49" charset="-122"/>
              </a:rPr>
              <a:t>  2005</a:t>
            </a:r>
            <a:r>
              <a:rPr lang="zh-CN" altLang="zh-CN" sz="2400" dirty="0">
                <a:solidFill>
                  <a:schemeClr val="tx1"/>
                </a:solidFill>
                <a:latin typeface="仿宋" panose="02010609060101010101" pitchFamily="49" charset="-122"/>
                <a:ea typeface="仿宋" panose="02010609060101010101" pitchFamily="49" charset="-122"/>
              </a:rPr>
              <a:t>年</a:t>
            </a:r>
            <a:endParaRPr lang="zh-CN" altLang="en-US" sz="2400" dirty="0">
              <a:solidFill>
                <a:schemeClr val="tx1"/>
              </a:solidFill>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524933" y="1190625"/>
            <a:ext cx="2762251"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b="0"/>
          </a:p>
        </p:txBody>
      </p:sp>
      <p:grpSp>
        <p:nvGrpSpPr>
          <p:cNvPr id="90115" name="Group 33"/>
          <p:cNvGrpSpPr/>
          <p:nvPr/>
        </p:nvGrpSpPr>
        <p:grpSpPr bwMode="auto">
          <a:xfrm>
            <a:off x="914400" y="533400"/>
            <a:ext cx="9347200" cy="844550"/>
            <a:chOff x="384" y="192"/>
            <a:chExt cx="3696" cy="532"/>
          </a:xfrm>
        </p:grpSpPr>
        <p:sp>
          <p:nvSpPr>
            <p:cNvPr id="4" name="矩形 3"/>
            <p:cNvSpPr/>
            <p:nvPr/>
          </p:nvSpPr>
          <p:spPr>
            <a:xfrm>
              <a:off x="1104" y="192"/>
              <a:ext cx="2976" cy="5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fontAlgn="base">
                <a:spcBef>
                  <a:spcPct val="0"/>
                </a:spcBef>
                <a:defRPr>
                  <a:solidFill>
                    <a:schemeClr val="tx1"/>
                  </a:solidFill>
                  <a:latin typeface="Arial" panose="020B0604020202020204" pitchFamily="34" charset="0"/>
                  <a:ea typeface="宋体" panose="02010600030101010101" pitchFamily="2" charset="-122"/>
                </a:defRPr>
              </a:lvl1pPr>
              <a:lvl2pPr marL="742950" indent="-285750" fontAlgn="base">
                <a:spcBef>
                  <a:spcPct val="0"/>
                </a:spcBef>
                <a:defRPr>
                  <a:solidFill>
                    <a:schemeClr val="tx1"/>
                  </a:solidFill>
                  <a:latin typeface="Arial" panose="020B0604020202020204" pitchFamily="34" charset="0"/>
                  <a:ea typeface="宋体" panose="02010600030101010101" pitchFamily="2" charset="-122"/>
                </a:defRPr>
              </a:lvl2pPr>
              <a:lvl3pPr marL="1143000" indent="-228600" fontAlgn="base">
                <a:spcBef>
                  <a:spcPct val="0"/>
                </a:spcBef>
                <a:defRPr>
                  <a:solidFill>
                    <a:schemeClr val="tx1"/>
                  </a:solidFill>
                  <a:latin typeface="Arial" panose="020B0604020202020204" pitchFamily="34" charset="0"/>
                  <a:ea typeface="宋体" panose="02010600030101010101" pitchFamily="2" charset="-122"/>
                </a:defRPr>
              </a:lvl3pPr>
              <a:lvl4pPr marL="1600200" indent="-228600" fontAlgn="base">
                <a:spcBef>
                  <a:spcPct val="0"/>
                </a:spcBef>
                <a:defRPr>
                  <a:solidFill>
                    <a:schemeClr val="tx1"/>
                  </a:solidFill>
                  <a:latin typeface="Arial" panose="020B0604020202020204" pitchFamily="34" charset="0"/>
                  <a:ea typeface="宋体" panose="02010600030101010101" pitchFamily="2" charset="-122"/>
                </a:defRPr>
              </a:lvl4pPr>
              <a:lvl5pPr marL="2057400" indent="-228600" fontAlgn="base">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800" dirty="0">
                  <a:solidFill>
                    <a:schemeClr val="bg1"/>
                  </a:solidFill>
                  <a:latin typeface="微软雅黑" panose="020B0503020204020204" pitchFamily="34" charset="-122"/>
                  <a:ea typeface="微软雅黑" panose="020B0503020204020204" pitchFamily="34" charset="-122"/>
                </a:rPr>
                <a:t>在历史的细节处挖掘历史课堂核心目标</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1"/>
            <a:srcRect/>
            <a:stretch>
              <a:fillRect/>
            </a:stretch>
          </p:blipFill>
          <p:spPr bwMode="auto">
            <a:xfrm>
              <a:off x="3504" y="218"/>
              <a:ext cx="528" cy="406"/>
            </a:xfrm>
            <a:prstGeom prst="rect">
              <a:avLst/>
            </a:prstGeom>
            <a:ln>
              <a:noFill/>
            </a:ln>
            <a:effectLst>
              <a:outerShdw blurRad="292100" dist="139700" dir="2700000" algn="tl" rotWithShape="0">
                <a:srgbClr val="333333">
                  <a:alpha val="65000"/>
                </a:srgbClr>
              </a:outerShdw>
            </a:effectLst>
          </p:spPr>
        </p:pic>
        <p:pic>
          <p:nvPicPr>
            <p:cNvPr id="90119" name="Picture 8" descr="eyes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192"/>
              <a:ext cx="720"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116" name="TextBox 1"/>
          <p:cNvSpPr txBox="1">
            <a:spLocks noChangeArrowheads="1"/>
          </p:cNvSpPr>
          <p:nvPr/>
        </p:nvSpPr>
        <p:spPr bwMode="auto">
          <a:xfrm>
            <a:off x="914400" y="2286001"/>
            <a:ext cx="1105746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rgbClr val="953735"/>
                </a:solidFill>
                <a:latin typeface="微软雅黑" panose="020B0503020204020204" pitchFamily="34" charset="-122"/>
                <a:ea typeface="微软雅黑" panose="020B0503020204020204" pitchFamily="34" charset="-122"/>
              </a:defRPr>
            </a:lvl1pPr>
            <a:lvl2pPr marL="742950" indent="-285750">
              <a:defRPr sz="3600" b="1">
                <a:solidFill>
                  <a:srgbClr val="953735"/>
                </a:solidFill>
                <a:latin typeface="微软雅黑" panose="020B0503020204020204" pitchFamily="34" charset="-122"/>
                <a:ea typeface="微软雅黑" panose="020B0503020204020204" pitchFamily="34" charset="-122"/>
              </a:defRPr>
            </a:lvl2pPr>
            <a:lvl3pPr marL="1143000" indent="-228600">
              <a:defRPr sz="3600" b="1">
                <a:solidFill>
                  <a:srgbClr val="953735"/>
                </a:solidFill>
                <a:latin typeface="微软雅黑" panose="020B0503020204020204" pitchFamily="34" charset="-122"/>
                <a:ea typeface="微软雅黑" panose="020B0503020204020204" pitchFamily="34" charset="-122"/>
              </a:defRPr>
            </a:lvl3pPr>
            <a:lvl4pPr marL="1600200" indent="-228600">
              <a:defRPr sz="3600" b="1">
                <a:solidFill>
                  <a:srgbClr val="953735"/>
                </a:solidFill>
                <a:latin typeface="微软雅黑" panose="020B0503020204020204" pitchFamily="34" charset="-122"/>
                <a:ea typeface="微软雅黑" panose="020B0503020204020204" pitchFamily="34" charset="-122"/>
              </a:defRPr>
            </a:lvl4pPr>
            <a:lvl5pPr marL="2057400" indent="-228600">
              <a:defRPr sz="3600" b="1">
                <a:solidFill>
                  <a:srgbClr val="953735"/>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sz="3600" b="1">
                <a:solidFill>
                  <a:srgbClr val="953735"/>
                </a:solidFill>
                <a:latin typeface="微软雅黑" panose="020B0503020204020204" pitchFamily="34" charset="-122"/>
                <a:ea typeface="微软雅黑" panose="020B0503020204020204" pitchFamily="34" charset="-122"/>
              </a:defRPr>
            </a:lvl9pPr>
          </a:lstStyle>
          <a:p>
            <a:r>
              <a:rPr lang="zh-CN" altLang="zh-CN" sz="2800" dirty="0" smtClean="0"/>
              <a:t>对话</a:t>
            </a:r>
            <a:r>
              <a:rPr lang="zh-CN" altLang="zh-CN" sz="2800" dirty="0"/>
              <a:t>：杀死一个鬼子有多难</a:t>
            </a:r>
            <a:endParaRPr lang="zh-CN" altLang="zh-CN" sz="2800" dirty="0"/>
          </a:p>
          <a:p>
            <a:endParaRPr lang="zh-CN" altLang="zh-CN" sz="2800" dirty="0"/>
          </a:p>
          <a:p>
            <a:r>
              <a:rPr lang="en-US" altLang="zh-CN" sz="2800" dirty="0" smtClean="0">
                <a:solidFill>
                  <a:schemeClr val="tx1"/>
                </a:solidFill>
                <a:latin typeface="仿宋" panose="02010609060101010101" pitchFamily="49" charset="-122"/>
                <a:ea typeface="仿宋" panose="02010609060101010101" pitchFamily="49" charset="-122"/>
              </a:rPr>
              <a:t>1.</a:t>
            </a:r>
            <a:r>
              <a:rPr lang="zh-CN" altLang="en-US" sz="2800" dirty="0" smtClean="0">
                <a:solidFill>
                  <a:schemeClr val="tx1"/>
                </a:solidFill>
                <a:latin typeface="仿宋" panose="02010609060101010101" pitchFamily="49" charset="-122"/>
                <a:ea typeface="仿宋" panose="02010609060101010101" pitchFamily="49" charset="-122"/>
              </a:rPr>
              <a:t>通过</a:t>
            </a:r>
            <a:r>
              <a:rPr lang="zh-CN" altLang="en-US" sz="2800" dirty="0">
                <a:solidFill>
                  <a:schemeClr val="tx1"/>
                </a:solidFill>
                <a:latin typeface="仿宋" panose="02010609060101010101" pitchFamily="49" charset="-122"/>
                <a:ea typeface="仿宋" panose="02010609060101010101" pitchFamily="49" charset="-122"/>
              </a:rPr>
              <a:t>阅读和比较，你对中日军队战斗力有怎样的认识？</a:t>
            </a:r>
            <a:endParaRPr lang="en-US" altLang="zh-CN" sz="2800" dirty="0">
              <a:solidFill>
                <a:schemeClr val="tx1"/>
              </a:solidFill>
              <a:latin typeface="仿宋" panose="02010609060101010101" pitchFamily="49" charset="-122"/>
              <a:ea typeface="仿宋" panose="02010609060101010101" pitchFamily="49" charset="-122"/>
            </a:endParaRPr>
          </a:p>
          <a:p>
            <a:r>
              <a:rPr lang="en-US" altLang="zh-CN" sz="2800" dirty="0" smtClean="0">
                <a:solidFill>
                  <a:schemeClr val="tx1"/>
                </a:solidFill>
                <a:latin typeface="仿宋" panose="02010609060101010101" pitchFamily="49" charset="-122"/>
                <a:ea typeface="仿宋" panose="02010609060101010101" pitchFamily="49" charset="-122"/>
              </a:rPr>
              <a:t>2.</a:t>
            </a:r>
            <a:r>
              <a:rPr lang="zh-CN" altLang="en-US" sz="2800" dirty="0" smtClean="0">
                <a:solidFill>
                  <a:schemeClr val="tx1"/>
                </a:solidFill>
                <a:latin typeface="仿宋" panose="02010609060101010101" pitchFamily="49" charset="-122"/>
                <a:ea typeface="仿宋" panose="02010609060101010101" pitchFamily="49" charset="-122"/>
              </a:rPr>
              <a:t>出现</a:t>
            </a:r>
            <a:r>
              <a:rPr lang="zh-CN" altLang="en-US" sz="2800" dirty="0">
                <a:solidFill>
                  <a:schemeClr val="tx1"/>
                </a:solidFill>
                <a:latin typeface="仿宋" panose="02010609060101010101" pitchFamily="49" charset="-122"/>
                <a:ea typeface="仿宋" panose="02010609060101010101" pitchFamily="49" charset="-122"/>
              </a:rPr>
              <a:t>这种差别的原因是什么？</a:t>
            </a:r>
            <a:endParaRPr lang="en-US" altLang="zh-CN" sz="2800" dirty="0">
              <a:solidFill>
                <a:schemeClr val="tx1"/>
              </a:solidFill>
              <a:latin typeface="仿宋" panose="02010609060101010101" pitchFamily="49" charset="-122"/>
              <a:ea typeface="仿宋" panose="02010609060101010101" pitchFamily="49" charset="-122"/>
            </a:endParaRPr>
          </a:p>
          <a:p>
            <a:r>
              <a:rPr lang="en-US" altLang="zh-CN" sz="2800" dirty="0" smtClean="0">
                <a:solidFill>
                  <a:schemeClr val="tx1"/>
                </a:solidFill>
                <a:latin typeface="仿宋" panose="02010609060101010101" pitchFamily="49" charset="-122"/>
                <a:ea typeface="仿宋" panose="02010609060101010101" pitchFamily="49" charset="-122"/>
              </a:rPr>
              <a:t>3.</a:t>
            </a:r>
            <a:r>
              <a:rPr lang="zh-CN" altLang="en-US" sz="2800" dirty="0" smtClean="0">
                <a:solidFill>
                  <a:schemeClr val="tx1"/>
                </a:solidFill>
                <a:latin typeface="仿宋" panose="02010609060101010101" pitchFamily="49" charset="-122"/>
                <a:ea typeface="仿宋" panose="02010609060101010101" pitchFamily="49" charset="-122"/>
              </a:rPr>
              <a:t>战斗力</a:t>
            </a:r>
            <a:r>
              <a:rPr lang="zh-CN" altLang="en-US" sz="2800" dirty="0">
                <a:solidFill>
                  <a:schemeClr val="tx1"/>
                </a:solidFill>
                <a:latin typeface="仿宋" panose="02010609060101010101" pitchFamily="49" charset="-122"/>
                <a:ea typeface="仿宋" panose="02010609060101010101" pitchFamily="49" charset="-122"/>
              </a:rPr>
              <a:t>差别如此大，我们为什么能取得抗战的最后胜利？</a:t>
            </a:r>
            <a:endParaRPr lang="en-US" altLang="zh-CN" sz="2800" dirty="0">
              <a:solidFill>
                <a:schemeClr val="tx1"/>
              </a:solidFill>
              <a:latin typeface="仿宋" panose="02010609060101010101" pitchFamily="49" charset="-122"/>
              <a:ea typeface="仿宋" panose="02010609060101010101" pitchFamily="49" charset="-122"/>
            </a:endParaRPr>
          </a:p>
          <a:p>
            <a:endParaRPr lang="zh-CN" altLang="en-US" sz="2800" dirty="0">
              <a:solidFill>
                <a:schemeClr val="tx1"/>
              </a:solidFill>
              <a:latin typeface="仿宋" panose="02010609060101010101" pitchFamily="49" charset="-122"/>
              <a:ea typeface="仿宋"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4"/>
          <p:cNvSpPr>
            <a:spLocks noChangeArrowheads="1"/>
          </p:cNvSpPr>
          <p:nvPr/>
        </p:nvSpPr>
        <p:spPr bwMode="auto">
          <a:xfrm>
            <a:off x="0" y="1500188"/>
            <a:ext cx="12192000" cy="1428750"/>
          </a:xfrm>
          <a:prstGeom prst="rect">
            <a:avLst/>
          </a:prstGeom>
          <a:gradFill rotWithShape="0">
            <a:gsLst>
              <a:gs pos="0">
                <a:srgbClr val="C00000"/>
              </a:gs>
              <a:gs pos="50000">
                <a:srgbClr val="FF0000"/>
              </a:gs>
              <a:gs pos="100000">
                <a:srgbClr val="C000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400" b="1">
                <a:solidFill>
                  <a:schemeClr val="bg1"/>
                </a:solidFill>
                <a:latin typeface="汉真广标" panose="02010609000101010101" pitchFamily="49" charset="-122"/>
                <a:ea typeface="汉真广标" panose="02010609000101010101" pitchFamily="49" charset="-122"/>
              </a:rPr>
              <a:t>咱们来举个例</a:t>
            </a:r>
            <a:endParaRPr lang="zh-CN" altLang="en-US" sz="4400" b="1">
              <a:solidFill>
                <a:schemeClr val="bg1"/>
              </a:solidFill>
              <a:latin typeface="汉真广标" panose="02010609000101010101" pitchFamily="49" charset="-122"/>
              <a:ea typeface="汉真广标" panose="02010609000101010101" pitchFamily="49" charset="-122"/>
            </a:endParaRPr>
          </a:p>
        </p:txBody>
      </p:sp>
      <p:pic>
        <p:nvPicPr>
          <p:cNvPr id="9219" name="Picture 2" descr="C:\Users\Nir\Desktop\新建文件夹 (4)\未标xaw题-1.png"/>
          <p:cNvPicPr>
            <a:picLocks noChangeAspect="1" noChangeArrowheads="1"/>
          </p:cNvPicPr>
          <p:nvPr/>
        </p:nvPicPr>
        <p:blipFill>
          <a:blip r:embed="rId1">
            <a:extLst>
              <a:ext uri="{28A0092B-C50C-407E-A947-70E740481C1C}">
                <a14:useLocalDpi xmlns:a14="http://schemas.microsoft.com/office/drawing/2010/main" val="0"/>
              </a:ext>
            </a:extLst>
          </a:blip>
          <a:srcRect b="22057"/>
          <a:stretch>
            <a:fillRect/>
          </a:stretch>
        </p:blipFill>
        <p:spPr bwMode="auto">
          <a:xfrm>
            <a:off x="1619250" y="2544763"/>
            <a:ext cx="8953500"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13377</Words>
  <Application>WPS 演示</Application>
  <PresentationFormat>宽屏</PresentationFormat>
  <Paragraphs>1397</Paragraphs>
  <Slides>139</Slides>
  <Notes>22</Notes>
  <HiddenSlides>0</HiddenSlides>
  <MMClips>0</MMClips>
  <ScaleCrop>false</ScaleCrop>
  <HeadingPairs>
    <vt:vector size="6" baseType="variant">
      <vt:variant>
        <vt:lpstr>已用的字体</vt:lpstr>
      </vt:variant>
      <vt:variant>
        <vt:i4>33</vt:i4>
      </vt:variant>
      <vt:variant>
        <vt:lpstr>主题</vt:lpstr>
      </vt:variant>
      <vt:variant>
        <vt:i4>1</vt:i4>
      </vt:variant>
      <vt:variant>
        <vt:lpstr>幻灯片标题</vt:lpstr>
      </vt:variant>
      <vt:variant>
        <vt:i4>139</vt:i4>
      </vt:variant>
    </vt:vector>
  </HeadingPairs>
  <TitlesOfParts>
    <vt:vector size="173" baseType="lpstr">
      <vt:lpstr>Arial</vt:lpstr>
      <vt:lpstr>宋体</vt:lpstr>
      <vt:lpstr>Wingdings</vt:lpstr>
      <vt:lpstr>Calibri Light</vt:lpstr>
      <vt:lpstr>Calibri</vt:lpstr>
      <vt:lpstr>方正正大黑简体</vt:lpstr>
      <vt:lpstr>华文彩云</vt:lpstr>
      <vt:lpstr>汉真广标</vt:lpstr>
      <vt:lpstr>黑体</vt:lpstr>
      <vt:lpstr>方正正粗黑简体</vt:lpstr>
      <vt:lpstr>华文楷体</vt:lpstr>
      <vt:lpstr>微软雅黑</vt:lpstr>
      <vt:lpstr>华文细黑</vt:lpstr>
      <vt:lpstr>华文新魏</vt:lpstr>
      <vt:lpstr>华文细黑</vt:lpstr>
      <vt:lpstr>楷体_GB2312</vt:lpstr>
      <vt:lpstr>楷体</vt:lpstr>
      <vt:lpstr>Times New Roman</vt:lpstr>
      <vt:lpstr>仿宋</vt:lpstr>
      <vt:lpstr>Algerian</vt:lpstr>
      <vt:lpstr>方正姚体</vt:lpstr>
      <vt:lpstr>Meiryo</vt:lpstr>
      <vt:lpstr>Batang</vt:lpstr>
      <vt:lpstr>造字工房悦黑体验版纤细体</vt:lpstr>
      <vt:lpstr>汉仪南宫体简</vt:lpstr>
      <vt:lpstr>幼圆</vt:lpstr>
      <vt:lpstr>PMingLiU</vt:lpstr>
      <vt:lpstr>华文行楷</vt:lpstr>
      <vt:lpstr>Times New Roman</vt:lpstr>
      <vt:lpstr>Verdana</vt:lpstr>
      <vt:lpstr>华文仿宋</vt:lpstr>
      <vt:lpstr>方正粗黑宋简体</vt:lpstr>
      <vt:lpstr>新宋体</vt:lpstr>
      <vt:lpstr>Office 主题</vt:lpstr>
      <vt:lpstr>PowerPoint 演示文稿</vt:lpstr>
      <vt:lpstr>PowerPoint 演示文稿</vt:lpstr>
      <vt:lpstr>PowerPoint 演示文稿</vt:lpstr>
      <vt:lpstr>      未来人六种核心能力</vt:lpstr>
      <vt:lpstr>教育的定位：核心素养</vt:lpstr>
      <vt:lpstr>PowerPoint 演示文稿</vt:lpstr>
      <vt:lpstr>龙应台：沙漠玫瑰的开放</vt:lpstr>
      <vt:lpstr>PowerPoint 演示文稿</vt:lpstr>
      <vt:lpstr>PowerPoint 演示文稿</vt:lpstr>
      <vt:lpstr>故事的隐喻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教学目标分层——以“商鞅变法”为例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这不是一个人在战斗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张卫东</dc:creator>
  <cp:lastModifiedBy>admin</cp:lastModifiedBy>
  <cp:revision>211</cp:revision>
  <dcterms:created xsi:type="dcterms:W3CDTF">2013-08-19T13:28:00Z</dcterms:created>
  <dcterms:modified xsi:type="dcterms:W3CDTF">2016-10-17T01:36:47Z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2052-10.1.0.5975</vt:lpwstr>
  </property>
</Properties>
</file>