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399" r:id="rId2"/>
    <p:sldId id="256" r:id="rId3"/>
    <p:sldId id="411" r:id="rId4"/>
    <p:sldId id="412" r:id="rId5"/>
    <p:sldId id="418" r:id="rId6"/>
    <p:sldId id="400" r:id="rId7"/>
    <p:sldId id="401" r:id="rId8"/>
    <p:sldId id="289" r:id="rId9"/>
    <p:sldId id="301" r:id="rId10"/>
    <p:sldId id="433" r:id="rId11"/>
    <p:sldId id="419" r:id="rId12"/>
    <p:sldId id="421" r:id="rId13"/>
    <p:sldId id="420" r:id="rId14"/>
    <p:sldId id="434" r:id="rId15"/>
    <p:sldId id="432" r:id="rId16"/>
    <p:sldId id="423" r:id="rId17"/>
    <p:sldId id="424" r:id="rId18"/>
    <p:sldId id="425" r:id="rId19"/>
    <p:sldId id="426" r:id="rId20"/>
    <p:sldId id="427" r:id="rId21"/>
    <p:sldId id="435" r:id="rId22"/>
    <p:sldId id="428" r:id="rId23"/>
    <p:sldId id="429" r:id="rId24"/>
    <p:sldId id="430" r:id="rId25"/>
    <p:sldId id="431" r:id="rId2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44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C0C5A-7E84-4095-8D3C-5175F17F7206}" type="datetimeFigureOut">
              <a:rPr lang="zh-CN" altLang="en-US" smtClean="0"/>
              <a:t>2016-5-3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7D584-EAEB-4E38-AB39-A70964F97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59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7D584-EAEB-4E38-AB39-A70964F97C5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71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接连接符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接连接符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椭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椭圆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椭圆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椭圆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椭圆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9DBC5D79-36F0-4C91-A633-1305F4FE514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6F947-65D0-4A35-ABBE-BD886D14B9B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A1CD4-0C22-4B76-A02B-DA853A0316F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3540CA26-535C-41A0-8CDA-4C52FB4A6A9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接连接符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接连接符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椭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椭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椭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椭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椭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接连接符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7042E22B-4C78-4470-9876-37EB1BE0E04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DFE9F-8FB9-4B83-B897-ECD296DDB0E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24490-29B6-4415-94D3-6E2D1674A58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13E8380D-1703-4BBF-B210-3A18CC0D171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C2E8E-54DF-4888-A1E0-DBA20BECA89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椭圆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950C88C-8DF5-426E-9CB0-FCAB03AAF63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椭圆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接连接符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479A7DAF-60E1-4592-865B-56461FB1B39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椭圆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61406B-D134-489E-B12F-79AB2FD7BE3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9.jpg"/><Relationship Id="rId12" Type="http://schemas.openxmlformats.org/officeDocument/2006/relationships/slide" Target="slide2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11.jpg"/><Relationship Id="rId5" Type="http://schemas.openxmlformats.org/officeDocument/2006/relationships/image" Target="../media/image8.jpeg"/><Relationship Id="rId10" Type="http://schemas.openxmlformats.org/officeDocument/2006/relationships/slide" Target="slide21.xml"/><Relationship Id="rId4" Type="http://schemas.openxmlformats.org/officeDocument/2006/relationships/slide" Target="slide16.xml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908" r="7291" b="3219"/>
          <a:stretch/>
        </p:blipFill>
        <p:spPr>
          <a:xfrm>
            <a:off x="-304799" y="-381000"/>
            <a:ext cx="9448800" cy="75740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58907" r="10507" b="5088"/>
          <a:stretch/>
        </p:blipFill>
        <p:spPr>
          <a:xfrm>
            <a:off x="-3810000" y="493319"/>
            <a:ext cx="15704031" cy="55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3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7"/>
          <a:stretch/>
        </p:blipFill>
        <p:spPr>
          <a:xfrm>
            <a:off x="1066800" y="381000"/>
            <a:ext cx="76768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3" descr="F:\教学\多彩的民族传统纹样\ppt用新图\T2jtN9XpdaXXXXXXXX_!!2285814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3434" t="15993" r="12670" b="21451"/>
          <a:stretch/>
        </p:blipFill>
        <p:spPr bwMode="auto">
          <a:xfrm>
            <a:off x="283778" y="986658"/>
            <a:ext cx="5921451" cy="442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33400" y="163984"/>
            <a:ext cx="1921897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苗族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4" name="Picture 2" descr="F:\教学\多彩的民族传统纹样\ppt用新图\苗族山路纹.jpg"/>
          <p:cNvPicPr>
            <a:picLocks noChangeAspect="1" noChangeArrowheads="1"/>
          </p:cNvPicPr>
          <p:nvPr/>
        </p:nvPicPr>
        <p:blipFill rotWithShape="1">
          <a:blip r:embed="rId4" cstate="print"/>
          <a:srcRect l="50768" r="16702"/>
          <a:stretch/>
        </p:blipFill>
        <p:spPr bwMode="auto">
          <a:xfrm>
            <a:off x="6477000" y="2438400"/>
            <a:ext cx="1862959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:\教学\多彩的民族传统纹样\ppt用新图\苗族星辰纹.jpg"/>
          <p:cNvPicPr>
            <a:picLocks noChangeAspect="1" noChangeArrowheads="1"/>
          </p:cNvPicPr>
          <p:nvPr/>
        </p:nvPicPr>
        <p:blipFill>
          <a:blip r:embed="rId5" cstate="print"/>
          <a:srcRect t="80376"/>
          <a:stretch>
            <a:fillRect/>
          </a:stretch>
        </p:blipFill>
        <p:spPr bwMode="auto">
          <a:xfrm>
            <a:off x="6290440" y="3809999"/>
            <a:ext cx="1939159" cy="149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4114800" y="1003738"/>
            <a:ext cx="4377559" cy="1177925"/>
            <a:chOff x="4038600" y="1143000"/>
            <a:chExt cx="4377559" cy="1177925"/>
          </a:xfrm>
        </p:grpSpPr>
        <p:pic>
          <p:nvPicPr>
            <p:cNvPr id="7" name="Picture 2" descr="F:\教学\多彩的民族传统纹样\ppt用新图\苗族山路纹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6286" r="56825"/>
            <a:stretch/>
          </p:blipFill>
          <p:spPr bwMode="auto">
            <a:xfrm>
              <a:off x="6303579" y="1143000"/>
              <a:ext cx="2112580" cy="117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直接箭头连接符 7"/>
            <p:cNvCxnSpPr>
              <a:endCxn id="7" idx="1"/>
            </p:cNvCxnSpPr>
            <p:nvPr/>
          </p:nvCxnSpPr>
          <p:spPr>
            <a:xfrm flipV="1">
              <a:off x="4038600" y="1731963"/>
              <a:ext cx="2264979" cy="1936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箭头连接符 8"/>
          <p:cNvCxnSpPr/>
          <p:nvPr/>
        </p:nvCxnSpPr>
        <p:spPr>
          <a:xfrm>
            <a:off x="3810000" y="2230438"/>
            <a:ext cx="2590800" cy="665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876800" y="3676650"/>
            <a:ext cx="1600200" cy="4762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0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33400" y="163984"/>
            <a:ext cx="1921897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苗族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4997" r="5042" b="9836"/>
          <a:stretch/>
        </p:blipFill>
        <p:spPr>
          <a:xfrm>
            <a:off x="2667000" y="152400"/>
            <a:ext cx="5313961" cy="66372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6505" r="4483" b="4891"/>
          <a:stretch/>
        </p:blipFill>
        <p:spPr>
          <a:xfrm>
            <a:off x="533400" y="517927"/>
            <a:ext cx="8027276" cy="59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教学\多彩的民族传统纹样\ppt用新图\show_mop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813" y="1078746"/>
            <a:ext cx="7391400" cy="553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33400" y="163984"/>
            <a:ext cx="1921897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苗族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95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00781592656718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913" t="21224" r="9392" b="27812"/>
          <a:stretch/>
        </p:blipFill>
        <p:spPr bwMode="auto">
          <a:xfrm>
            <a:off x="1295400" y="685799"/>
            <a:ext cx="6804865" cy="577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33400" y="163984"/>
            <a:ext cx="1921897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苗族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2942" y="580138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务么细</a:t>
            </a:r>
            <a:endParaRPr lang="zh-CN" altLang="en-US" sz="32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3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33400" y="163984"/>
            <a:ext cx="1921897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苗族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5" name="图片 4">
            <a:hlinkClick r:id="rId2" action="ppaction://hlinksldjump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60" y="1206190"/>
            <a:ext cx="6452141" cy="47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33400" y="163984"/>
            <a:ext cx="1921897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彝族</a:t>
            </a:r>
            <a:endParaRPr lang="en-US" altLang="zh-CN" sz="4000" dirty="0" smtClean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r="77164" b="34805"/>
          <a:stretch/>
        </p:blipFill>
        <p:spPr>
          <a:xfrm>
            <a:off x="2362200" y="930965"/>
            <a:ext cx="4783703" cy="4906852"/>
          </a:xfrm>
          <a:prstGeom prst="rect">
            <a:avLst/>
          </a:prstGeom>
        </p:spPr>
      </p:pic>
      <p:pic>
        <p:nvPicPr>
          <p:cNvPr id="5" name="Picture 3" descr="D:\Program Files\Tencent\QQ\Users\331002337\FileRecv\多彩的民族传统纹样\教材截图\彝族八角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21091"/>
            <a:ext cx="4783703" cy="485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276600" y="6029980"/>
            <a:ext cx="29043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itchFamily="2" charset="-122"/>
                <a:ea typeface="华文仿宋" pitchFamily="2" charset="-122"/>
              </a:rPr>
              <a:t>八角</a:t>
            </a:r>
            <a:r>
              <a:rPr lang="zh-CN" altLang="en-US" sz="2800" b="1" dirty="0" smtClean="0">
                <a:latin typeface="华文仿宋" pitchFamily="2" charset="-122"/>
                <a:ea typeface="华文仿宋" pitchFamily="2" charset="-122"/>
              </a:rPr>
              <a:t>纹（</a:t>
            </a:r>
            <a:r>
              <a:rPr lang="zh-CN" altLang="zh-CN" sz="2800" b="1" dirty="0" smtClean="0"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彝族</a:t>
            </a:r>
            <a:r>
              <a:rPr lang="zh-CN" altLang="en-US" sz="2800" b="1" dirty="0" smtClean="0"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）</a:t>
            </a:r>
            <a:endParaRPr lang="zh-CN" altLang="en-US" sz="2800" b="1" dirty="0">
              <a:latin typeface="华文仿宋" pitchFamily="2" charset="-122"/>
              <a:ea typeface="华文仿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865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 descr="F:\教学\多彩的民族传统纹样\ppt用新图\彝族人形舞蹈纹.jpg"/>
          <p:cNvPicPr>
            <a:picLocks noChangeAspect="1" noChangeArrowheads="1"/>
          </p:cNvPicPr>
          <p:nvPr/>
        </p:nvPicPr>
        <p:blipFill>
          <a:blip r:embed="rId2" cstate="print"/>
          <a:srcRect l="2025" t="5324" r="43797" b="25460"/>
          <a:stretch>
            <a:fillRect/>
          </a:stretch>
        </p:blipFill>
        <p:spPr bwMode="auto">
          <a:xfrm>
            <a:off x="524161" y="4267200"/>
            <a:ext cx="815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72068" y="381000"/>
            <a:ext cx="1921897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彝族</a:t>
            </a:r>
            <a:endParaRPr lang="en-US" altLang="zh-CN" sz="4000" dirty="0" smtClean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8" name="图片 7">
            <a:hlinkClick r:id="rId3" action="ppaction://hlinksldjump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5"/>
          <a:stretch/>
        </p:blipFill>
        <p:spPr bwMode="auto">
          <a:xfrm>
            <a:off x="2395824" y="1295400"/>
            <a:ext cx="4410075" cy="2685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79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804">
            <a:off x="236420" y="-1102616"/>
            <a:ext cx="6466267" cy="8647659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987000" y="1066800"/>
            <a:ext cx="1970600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哈尼族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955855">
            <a:off x="1242849" y="2447028"/>
            <a:ext cx="4071841" cy="133477"/>
            <a:chOff x="-2438398" y="596975"/>
            <a:chExt cx="3657598" cy="49053"/>
          </a:xfrm>
        </p:grpSpPr>
        <p:grpSp>
          <p:nvGrpSpPr>
            <p:cNvPr id="7" name="组合 6"/>
            <p:cNvGrpSpPr/>
            <p:nvPr/>
          </p:nvGrpSpPr>
          <p:grpSpPr>
            <a:xfrm>
              <a:off x="-2438398" y="600309"/>
              <a:ext cx="1834988" cy="45719"/>
              <a:chOff x="-2438399" y="600309"/>
              <a:chExt cx="3052844" cy="12711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-2438399" y="600309"/>
                <a:ext cx="1524000" cy="120490"/>
                <a:chOff x="-2438400" y="600308"/>
                <a:chExt cx="2139177" cy="169127"/>
              </a:xfrm>
            </p:grpSpPr>
            <p:cxnSp>
              <p:nvCxnSpPr>
                <p:cNvPr id="55" name="直接连接符 54"/>
                <p:cNvCxnSpPr/>
                <p:nvPr/>
              </p:nvCxnSpPr>
              <p:spPr>
                <a:xfrm>
                  <a:off x="-2438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21336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8288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5240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2192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9144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607741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 flipH="1">
                  <a:off x="-22860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 flipH="1">
                  <a:off x="-1970049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 flipH="1">
                  <a:off x="-1676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 flipH="1">
                  <a:off x="-13716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 flipH="1">
                  <a:off x="-10668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/>
                <p:cNvCxnSpPr/>
                <p:nvPr/>
              </p:nvCxnSpPr>
              <p:spPr>
                <a:xfrm flipH="1">
                  <a:off x="-760141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 flipH="1">
                  <a:off x="-451623" y="600308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组合 39"/>
              <p:cNvGrpSpPr/>
              <p:nvPr/>
            </p:nvGrpSpPr>
            <p:grpSpPr>
              <a:xfrm>
                <a:off x="-909555" y="606929"/>
                <a:ext cx="1524000" cy="120490"/>
                <a:chOff x="-2438400" y="600308"/>
                <a:chExt cx="2139177" cy="169127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-2438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21336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-18288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5240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2192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9144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607741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 flipH="1">
                  <a:off x="-22860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 flipH="1">
                  <a:off x="-1970049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 flipH="1">
                  <a:off x="-1676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 flipH="1">
                  <a:off x="-13716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 flipH="1">
                  <a:off x="-10668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 flipH="1">
                  <a:off x="-760141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 flipH="1">
                  <a:off x="-451623" y="600308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组合 7"/>
            <p:cNvGrpSpPr/>
            <p:nvPr/>
          </p:nvGrpSpPr>
          <p:grpSpPr>
            <a:xfrm>
              <a:off x="-615788" y="596975"/>
              <a:ext cx="1834988" cy="45719"/>
              <a:chOff x="-2438399" y="600309"/>
              <a:chExt cx="3052844" cy="12711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-2438399" y="600309"/>
                <a:ext cx="1524000" cy="120490"/>
                <a:chOff x="-2438400" y="600308"/>
                <a:chExt cx="2139177" cy="169127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>
                  <a:off x="-2438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21336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8288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5240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2192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9144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607741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H="1">
                  <a:off x="-22860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-1970049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H="1">
                  <a:off x="-1676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 flipH="1">
                  <a:off x="-13716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flipH="1">
                  <a:off x="-10668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H="1">
                  <a:off x="-760141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H="1">
                  <a:off x="-451623" y="600308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-909555" y="606929"/>
                <a:ext cx="1524000" cy="120490"/>
                <a:chOff x="-2438400" y="600308"/>
                <a:chExt cx="2139177" cy="169127"/>
              </a:xfrm>
            </p:grpSpPr>
            <p:cxnSp>
              <p:nvCxnSpPr>
                <p:cNvPr id="11" name="直接连接符 10"/>
                <p:cNvCxnSpPr/>
                <p:nvPr/>
              </p:nvCxnSpPr>
              <p:spPr>
                <a:xfrm>
                  <a:off x="-2438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/>
                <p:cNvCxnSpPr/>
                <p:nvPr/>
              </p:nvCxnSpPr>
              <p:spPr>
                <a:xfrm>
                  <a:off x="-21336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/>
              </p:nvCxnSpPr>
              <p:spPr>
                <a:xfrm>
                  <a:off x="-18288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-15240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-12192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-9144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-607741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 flipH="1">
                  <a:off x="-22860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 flipH="1">
                  <a:off x="-1970049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 flipH="1">
                  <a:off x="-1676400" y="609600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 flipH="1">
                  <a:off x="-1371600" y="615176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 flipH="1">
                  <a:off x="-1066800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 flipH="1">
                  <a:off x="-760141" y="617035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 flipH="1">
                  <a:off x="-451623" y="600308"/>
                  <a:ext cx="152400" cy="15240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9" name="椭圆 68"/>
          <p:cNvSpPr/>
          <p:nvPr/>
        </p:nvSpPr>
        <p:spPr>
          <a:xfrm rot="21032919">
            <a:off x="1707091" y="5328935"/>
            <a:ext cx="4597612" cy="62240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9D9D9"/>
              </a:solidFill>
            </a:endParaRPr>
          </a:p>
        </p:txBody>
      </p:sp>
      <p:sp>
        <p:nvSpPr>
          <p:cNvPr id="70" name="椭圆 69"/>
          <p:cNvSpPr/>
          <p:nvPr/>
        </p:nvSpPr>
        <p:spPr>
          <a:xfrm rot="21032919">
            <a:off x="3337845" y="3649039"/>
            <a:ext cx="439620" cy="43260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426"/>
            <a:ext cx="5486400" cy="7261774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990600" y="762000"/>
            <a:ext cx="2590800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哈萨克</a:t>
            </a: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01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488"/>
          <a:stretch/>
        </p:blipFill>
        <p:spPr>
          <a:xfrm rot="5400000">
            <a:off x="-592409" y="949247"/>
            <a:ext cx="3886202" cy="27013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94" b="3901"/>
          <a:stretch/>
        </p:blipFill>
        <p:spPr>
          <a:xfrm rot="5400000">
            <a:off x="3792122" y="1506123"/>
            <a:ext cx="6573215" cy="4130540"/>
          </a:xfrm>
          <a:prstGeom prst="rect">
            <a:avLst/>
          </a:prstGeom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788019" y="2514600"/>
            <a:ext cx="7543800" cy="10064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6000" b="1" dirty="0">
                <a:ea typeface="楷体" pitchFamily="49" charset="-122"/>
              </a:rPr>
              <a:t>多彩的民族传统纹样</a:t>
            </a:r>
          </a:p>
        </p:txBody>
      </p:sp>
      <p:pic>
        <p:nvPicPr>
          <p:cNvPr id="2052" name="Picture 2" descr="H:\颜色课\2406520_000208431076_2.jpg"/>
          <p:cNvPicPr>
            <a:picLocks noChangeAspect="1" noChangeArrowheads="1"/>
          </p:cNvPicPr>
          <p:nvPr/>
        </p:nvPicPr>
        <p:blipFill>
          <a:blip r:embed="rId6" cstate="print"/>
          <a:srcRect l="17997" t="89234" r="19966" b="6270"/>
          <a:stretch>
            <a:fillRect/>
          </a:stretch>
        </p:blipFill>
        <p:spPr bwMode="auto">
          <a:xfrm>
            <a:off x="2133600" y="3619500"/>
            <a:ext cx="59436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1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79" b="73529"/>
          <a:stretch/>
        </p:blipFill>
        <p:spPr>
          <a:xfrm>
            <a:off x="110584" y="5477107"/>
            <a:ext cx="5181600" cy="1380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1384" y="4343400"/>
            <a:ext cx="348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定陶路小学   林韵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" y="457200"/>
            <a:ext cx="6412972" cy="6019041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19800" y="914400"/>
            <a:ext cx="2590800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哈萨克族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727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3" y="609600"/>
            <a:ext cx="3826877" cy="5740316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486400" y="804218"/>
            <a:ext cx="1970600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白族</a:t>
            </a:r>
            <a:endParaRPr lang="zh-CN" altLang="en-US" sz="400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pic>
        <p:nvPicPr>
          <p:cNvPr id="5" name="图片 4">
            <a:hlinkClick r:id="rId2" action="ppaction://hlinksldjump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88474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5"/>
          <p:cNvSpPr txBox="1">
            <a:spLocks noChangeArrowheads="1"/>
          </p:cNvSpPr>
          <p:nvPr/>
        </p:nvSpPr>
        <p:spPr bwMode="auto">
          <a:xfrm>
            <a:off x="1447800" y="609600"/>
            <a:ext cx="76200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 smtClean="0">
                <a:latin typeface="华文彩云" pitchFamily="2" charset="-122"/>
                <a:ea typeface="华文彩云" pitchFamily="2" charset="-122"/>
              </a:rPr>
              <a:t>合作探究</a:t>
            </a:r>
            <a:endParaRPr lang="zh-CN" altLang="en-US" sz="2800" b="1" dirty="0">
              <a:latin typeface="华文彩云" pitchFamily="2" charset="-122"/>
              <a:ea typeface="华文彩云" pitchFamily="2" charset="-122"/>
            </a:endParaRPr>
          </a:p>
        </p:txBody>
      </p:sp>
      <p:pic>
        <p:nvPicPr>
          <p:cNvPr id="26628" name="Picture 2" descr="D:\Program Files\Tencent\QQ\Users\331002337\FileRecv\多彩的民族传统纹样\新建文件夹\11125768_110954580130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06" t="11699" r="24654" b="55728"/>
          <a:stretch>
            <a:fillRect/>
          </a:stretch>
        </p:blipFill>
        <p:spPr bwMode="auto">
          <a:xfrm>
            <a:off x="0" y="0"/>
            <a:ext cx="22098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838200" y="144780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zh-CN" altLang="en-US" sz="2400" b="1" dirty="0" smtClean="0"/>
              <a:t>        运用学到的纹样知识，</a:t>
            </a:r>
            <a:r>
              <a:rPr lang="zh-CN" altLang="en-US" sz="2400" b="1" dirty="0"/>
              <a:t>在</a:t>
            </a:r>
            <a:r>
              <a:rPr lang="zh-CN" altLang="en-US" sz="2400" b="1" dirty="0">
                <a:solidFill>
                  <a:srgbClr val="FFC000"/>
                </a:solidFill>
              </a:rPr>
              <a:t>三角形</a:t>
            </a:r>
            <a:r>
              <a:rPr lang="zh-CN" altLang="en-US" sz="2400" b="1" dirty="0"/>
              <a:t>、</a:t>
            </a:r>
            <a:r>
              <a:rPr lang="zh-CN" altLang="en-US" sz="2400" b="1" dirty="0">
                <a:solidFill>
                  <a:srgbClr val="FFC000"/>
                </a:solidFill>
              </a:rPr>
              <a:t>圆形</a:t>
            </a:r>
            <a:r>
              <a:rPr lang="zh-CN" altLang="en-US" sz="2400" b="1" dirty="0"/>
              <a:t>和</a:t>
            </a:r>
            <a:r>
              <a:rPr lang="zh-CN" altLang="en-US" sz="2400" b="1" dirty="0">
                <a:solidFill>
                  <a:srgbClr val="FFC000"/>
                </a:solidFill>
              </a:rPr>
              <a:t>正方形</a:t>
            </a:r>
            <a:r>
              <a:rPr lang="zh-CN" altLang="en-US" sz="2400" b="1" dirty="0"/>
              <a:t>里面尝试拼摆</a:t>
            </a:r>
            <a:r>
              <a:rPr lang="zh-CN" altLang="en-US" sz="2400" b="1" dirty="0" smtClean="0"/>
              <a:t>出纹样</a:t>
            </a:r>
            <a:r>
              <a:rPr lang="zh-CN" altLang="en-US" sz="2400" b="1" dirty="0"/>
              <a:t>并汇报成果。</a:t>
            </a:r>
          </a:p>
        </p:txBody>
      </p:sp>
      <p:sp>
        <p:nvSpPr>
          <p:cNvPr id="7" name="等腰三角形 6"/>
          <p:cNvSpPr/>
          <p:nvPr/>
        </p:nvSpPr>
        <p:spPr>
          <a:xfrm>
            <a:off x="1295400" y="2925763"/>
            <a:ext cx="1600200" cy="12954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657600" y="2743201"/>
            <a:ext cx="1600200" cy="15541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38875" y="2795588"/>
            <a:ext cx="1533525" cy="1425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>
            <a:off x="1295400" y="4725987"/>
            <a:ext cx="1600200" cy="12954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657600" y="4649787"/>
            <a:ext cx="1600200" cy="15541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238875" y="4703762"/>
            <a:ext cx="1533525" cy="1423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3" name="直接连接符 12"/>
          <p:cNvCxnSpPr>
            <a:stCxn id="7" idx="0"/>
            <a:endCxn id="7" idx="3"/>
          </p:cNvCxnSpPr>
          <p:nvPr/>
        </p:nvCxnSpPr>
        <p:spPr>
          <a:xfrm rot="16200000" flipH="1">
            <a:off x="1447801" y="3573463"/>
            <a:ext cx="129540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8" idx="0"/>
            <a:endCxn id="8" idx="4"/>
          </p:cNvCxnSpPr>
          <p:nvPr/>
        </p:nvCxnSpPr>
        <p:spPr>
          <a:xfrm rot="16200000" flipH="1">
            <a:off x="3679826" y="3519488"/>
            <a:ext cx="15557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9" idx="0"/>
            <a:endCxn id="9" idx="2"/>
          </p:cNvCxnSpPr>
          <p:nvPr/>
        </p:nvCxnSpPr>
        <p:spPr>
          <a:xfrm rot="16200000" flipH="1">
            <a:off x="6292056" y="3509170"/>
            <a:ext cx="1425575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10" idx="0"/>
          </p:cNvCxnSpPr>
          <p:nvPr/>
        </p:nvCxnSpPr>
        <p:spPr>
          <a:xfrm rot="16200000" flipH="1" flipV="1">
            <a:off x="1657350" y="5126037"/>
            <a:ext cx="838200" cy="38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10800000" flipV="1">
            <a:off x="1295400" y="5564187"/>
            <a:ext cx="762000" cy="4429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endCxn id="10" idx="4"/>
          </p:cNvCxnSpPr>
          <p:nvPr/>
        </p:nvCxnSpPr>
        <p:spPr>
          <a:xfrm>
            <a:off x="2057400" y="5564187"/>
            <a:ext cx="838200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rot="16200000" flipH="1">
            <a:off x="3665537" y="5426075"/>
            <a:ext cx="1554163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1" idx="6"/>
            <a:endCxn id="11" idx="2"/>
          </p:cNvCxnSpPr>
          <p:nvPr/>
        </p:nvCxnSpPr>
        <p:spPr>
          <a:xfrm flipH="1">
            <a:off x="3657600" y="5427662"/>
            <a:ext cx="16002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11" idx="1"/>
            <a:endCxn id="11" idx="5"/>
          </p:cNvCxnSpPr>
          <p:nvPr/>
        </p:nvCxnSpPr>
        <p:spPr>
          <a:xfrm rot="16200000" flipH="1">
            <a:off x="3907631" y="4861719"/>
            <a:ext cx="1100137" cy="1130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11" idx="7"/>
            <a:endCxn id="11" idx="3"/>
          </p:cNvCxnSpPr>
          <p:nvPr/>
        </p:nvCxnSpPr>
        <p:spPr>
          <a:xfrm rot="16200000" flipH="1" flipV="1">
            <a:off x="3907631" y="4861719"/>
            <a:ext cx="1100137" cy="1130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stCxn id="12" idx="0"/>
          </p:cNvCxnSpPr>
          <p:nvPr/>
        </p:nvCxnSpPr>
        <p:spPr>
          <a:xfrm rot="16200000" flipH="1">
            <a:off x="6284913" y="5424487"/>
            <a:ext cx="1447800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12" idx="3"/>
            <a:endCxn id="12" idx="1"/>
          </p:cNvCxnSpPr>
          <p:nvPr/>
        </p:nvCxnSpPr>
        <p:spPr>
          <a:xfrm flipH="1">
            <a:off x="6238875" y="5414962"/>
            <a:ext cx="1533525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rot="10800000" flipV="1">
            <a:off x="6248400" y="4725987"/>
            <a:ext cx="152400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248400" y="4725987"/>
            <a:ext cx="152400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截取 竹林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6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numSld="999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H:\DCIM\101CANON\IMG_254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316" r="2872" b="4282"/>
          <a:stretch>
            <a:fillRect/>
          </a:stretch>
        </p:blipFill>
        <p:spPr bwMode="auto">
          <a:xfrm>
            <a:off x="381000" y="1676400"/>
            <a:ext cx="5287271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15"/>
          <p:cNvSpPr txBox="1">
            <a:spLocks noChangeArrowheads="1"/>
          </p:cNvSpPr>
          <p:nvPr/>
        </p:nvSpPr>
        <p:spPr bwMode="auto">
          <a:xfrm>
            <a:off x="1524000" y="609600"/>
            <a:ext cx="76200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latin typeface="华文彩云" pitchFamily="2" charset="-122"/>
                <a:ea typeface="华文彩云" pitchFamily="2" charset="-122"/>
              </a:rPr>
              <a:t>小组实践</a:t>
            </a:r>
          </a:p>
        </p:txBody>
      </p:sp>
      <p:pic>
        <p:nvPicPr>
          <p:cNvPr id="26628" name="Picture 2" descr="D:\Program Files\Tencent\QQ\Users\331002337\FileRecv\多彩的民族传统纹样\新建文件夹\11125768_110954580130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06" t="11699" r="24654" b="55728"/>
          <a:stretch>
            <a:fillRect/>
          </a:stretch>
        </p:blipFill>
        <p:spPr bwMode="auto">
          <a:xfrm>
            <a:off x="0" y="0"/>
            <a:ext cx="22098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791200" y="1917680"/>
            <a:ext cx="3200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 smtClean="0"/>
              <a:t>   我们</a:t>
            </a:r>
            <a:r>
              <a:rPr lang="zh-CN" altLang="en-US" sz="2400" dirty="0"/>
              <a:t>小组利用的是（</a:t>
            </a:r>
            <a:r>
              <a:rPr lang="en-US" sz="2400" dirty="0"/>
              <a:t>      </a:t>
            </a:r>
            <a:r>
              <a:rPr lang="zh-CN" altLang="en-US" sz="2400" dirty="0"/>
              <a:t>）纹和（</a:t>
            </a:r>
            <a:r>
              <a:rPr lang="en-US" sz="2400" dirty="0"/>
              <a:t>      </a:t>
            </a:r>
            <a:r>
              <a:rPr lang="zh-CN" altLang="en-US" sz="2400" dirty="0"/>
              <a:t>）纹，在（</a:t>
            </a:r>
            <a:r>
              <a:rPr lang="en-US" sz="2400" dirty="0"/>
              <a:t>   </a:t>
            </a:r>
            <a:r>
              <a:rPr lang="en-US" sz="2400" dirty="0" smtClean="0"/>
              <a:t>  </a:t>
            </a:r>
            <a:r>
              <a:rPr lang="zh-CN" altLang="en-US" sz="2400" dirty="0"/>
              <a:t>）形状的外轮廓里面</a:t>
            </a:r>
            <a:r>
              <a:rPr lang="zh-CN" altLang="en-US" sz="2400" dirty="0" smtClean="0"/>
              <a:t>进行拼</a:t>
            </a:r>
            <a:r>
              <a:rPr lang="zh-CN" altLang="en-US" sz="2400" dirty="0"/>
              <a:t>摆。我们拼摆的是（</a:t>
            </a:r>
            <a:r>
              <a:rPr lang="en-US" sz="2400" dirty="0"/>
              <a:t>       </a:t>
            </a:r>
            <a:r>
              <a:rPr lang="zh-CN" altLang="en-US" sz="2400" dirty="0"/>
              <a:t>）对称式纹样。</a:t>
            </a:r>
          </a:p>
        </p:txBody>
      </p:sp>
    </p:spTree>
    <p:extLst>
      <p:ext uri="{BB962C8B-B14F-4D97-AF65-F5344CB8AC3E}">
        <p14:creationId xmlns:p14="http://schemas.microsoft.com/office/powerpoint/2010/main" val="41368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5"/>
          <p:cNvSpPr txBox="1">
            <a:spLocks noChangeArrowheads="1"/>
          </p:cNvSpPr>
          <p:nvPr/>
        </p:nvSpPr>
        <p:spPr bwMode="auto">
          <a:xfrm>
            <a:off x="1524000" y="609600"/>
            <a:ext cx="76200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latin typeface="华文彩云" pitchFamily="2" charset="-122"/>
                <a:ea typeface="华文彩云" pitchFamily="2" charset="-122"/>
              </a:rPr>
              <a:t>小组汇报</a:t>
            </a:r>
          </a:p>
        </p:txBody>
      </p:sp>
      <p:pic>
        <p:nvPicPr>
          <p:cNvPr id="27651" name="Picture 2" descr="D:\Program Files\Tencent\QQ\Users\331002337\FileRecv\多彩的民族传统纹样\新建文件夹\11125768_110954580130_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06" t="11699" r="24654" b="55728"/>
          <a:stretch>
            <a:fillRect/>
          </a:stretch>
        </p:blipFill>
        <p:spPr bwMode="auto">
          <a:xfrm>
            <a:off x="0" y="0"/>
            <a:ext cx="22098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H:\DCIM\100NC1J1\DSC_437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2547" r="10603"/>
          <a:stretch>
            <a:fillRect/>
          </a:stretch>
        </p:blipFill>
        <p:spPr bwMode="auto">
          <a:xfrm>
            <a:off x="1447800" y="1371600"/>
            <a:ext cx="289180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H:\DCIM\100NC1J1\DSC_438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3936" r="16386"/>
          <a:stretch>
            <a:fillRect/>
          </a:stretch>
        </p:blipFill>
        <p:spPr bwMode="auto">
          <a:xfrm>
            <a:off x="4463492" y="1371600"/>
            <a:ext cx="262310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H:\DCIM\100NC1J1\DSC_437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20512" r="16583" b="6042"/>
          <a:stretch>
            <a:fillRect/>
          </a:stretch>
        </p:blipFill>
        <p:spPr bwMode="auto">
          <a:xfrm>
            <a:off x="4566600" y="3962400"/>
            <a:ext cx="25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5" descr="H:\DCIM\100NC1J1\DSC_438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3435" r="14902"/>
          <a:stretch>
            <a:fillRect/>
          </a:stretch>
        </p:blipFill>
        <p:spPr bwMode="auto">
          <a:xfrm>
            <a:off x="1447800" y="3962400"/>
            <a:ext cx="269656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10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1524000" y="609600"/>
            <a:ext cx="76200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/>
              <a:t>稍作修改，看看得到了什么？</a:t>
            </a:r>
          </a:p>
        </p:txBody>
      </p:sp>
      <p:pic>
        <p:nvPicPr>
          <p:cNvPr id="29699" name="Picture 2" descr="D:\Program Files\Tencent\QQ\Users\331002337\FileRecv\多彩的民族传统纹样\新建文件夹\11125768_110954580130_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06" t="11699" r="24654" b="55728"/>
          <a:stretch>
            <a:fillRect/>
          </a:stretch>
        </p:blipFill>
        <p:spPr bwMode="auto">
          <a:xfrm>
            <a:off x="0" y="0"/>
            <a:ext cx="22098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:\DCIM\100NC1J1\DSC_437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0512" r="16583" b="6042"/>
          <a:stretch>
            <a:fillRect/>
          </a:stretch>
        </p:blipFill>
        <p:spPr bwMode="auto">
          <a:xfrm>
            <a:off x="1676400" y="1447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H:\DCIM\100NC1J1\DSC_4406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8115" t="1804" r="15463" b="2592"/>
          <a:stretch>
            <a:fillRect/>
          </a:stretch>
        </p:blipFill>
        <p:spPr bwMode="auto">
          <a:xfrm>
            <a:off x="5181600" y="1447800"/>
            <a:ext cx="216058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右箭头 9"/>
          <p:cNvSpPr/>
          <p:nvPr/>
        </p:nvSpPr>
        <p:spPr>
          <a:xfrm>
            <a:off x="4114800" y="2133600"/>
            <a:ext cx="914400" cy="76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9703" name="Picture 7" descr="H:\DCIM\100NC1J1\DSC_440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18275" r="15656" b="3412"/>
          <a:stretch>
            <a:fillRect/>
          </a:stretch>
        </p:blipFill>
        <p:spPr bwMode="auto">
          <a:xfrm>
            <a:off x="1676400" y="3810000"/>
            <a:ext cx="21018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右箭头 12"/>
          <p:cNvSpPr/>
          <p:nvPr/>
        </p:nvSpPr>
        <p:spPr>
          <a:xfrm>
            <a:off x="4114800" y="4343400"/>
            <a:ext cx="914400" cy="76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9705" name="Picture 3" descr="H:\DCIM\100NC1J1\DSC_4404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5623" r="15639" b="1993"/>
          <a:stretch>
            <a:fillRect/>
          </a:stretch>
        </p:blipFill>
        <p:spPr bwMode="auto">
          <a:xfrm>
            <a:off x="5181600" y="3810000"/>
            <a:ext cx="21558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31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781800" cy="1143000"/>
          </a:xfrm>
        </p:spPr>
        <p:txBody>
          <a:bodyPr/>
          <a:lstStyle/>
          <a:p>
            <a:r>
              <a:rPr lang="zh-CN" altLang="en-US" dirty="0" smtClean="0"/>
              <a:t>分小组汇报：说一说你们找到的</a:t>
            </a:r>
            <a:r>
              <a:rPr lang="zh-CN" altLang="en-US" dirty="0" smtClean="0"/>
              <a:t>纹样、色彩和</a:t>
            </a:r>
            <a:r>
              <a:rPr lang="zh-CN" altLang="en-US" dirty="0" smtClean="0"/>
              <a:t>它代表的含义。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002751"/>
              </p:ext>
            </p:extLst>
          </p:nvPr>
        </p:nvGraphicFramePr>
        <p:xfrm>
          <a:off x="1121155" y="1524000"/>
          <a:ext cx="741324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845"/>
                <a:gridCol w="1524000"/>
                <a:gridCol w="16764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36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民族</a:t>
                      </a:r>
                      <a:endParaRPr lang="zh-CN" altLang="en-US" sz="36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6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纹样、色彩</a:t>
                      </a:r>
                      <a:endParaRPr lang="zh-CN" altLang="en-US" sz="36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6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含义</a:t>
                      </a:r>
                      <a:endParaRPr lang="zh-CN" altLang="en-US" sz="36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F:\教学\多彩的民族传统纹样\ppt用新图\T2jtN9XpdaXXXXXXXX_!!2285814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5222" t="5470" r="3915" b="5641"/>
          <a:stretch>
            <a:fillRect/>
          </a:stretch>
        </p:blipFill>
        <p:spPr bwMode="auto">
          <a:xfrm>
            <a:off x="1600200" y="3810000"/>
            <a:ext cx="1600200" cy="119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Program Files\Tencent\QQ\Users\331002337\FileRecv\多彩的民族传统纹样\教材截图\彝族八角纹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811948"/>
            <a:ext cx="1176483" cy="119360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10" name="图片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15425"/>
            <a:ext cx="1206189" cy="1613097"/>
          </a:xfrm>
          <a:prstGeom prst="rect">
            <a:avLst/>
          </a:prstGeom>
        </p:spPr>
      </p:pic>
      <p:pic>
        <p:nvPicPr>
          <p:cNvPr id="11" name="图片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628414"/>
            <a:ext cx="1199098" cy="1587121"/>
          </a:xfrm>
          <a:prstGeom prst="rect">
            <a:avLst/>
          </a:prstGeom>
        </p:spPr>
      </p:pic>
      <p:pic>
        <p:nvPicPr>
          <p:cNvPr id="13" name="图片 12">
            <a:hlinkClick r:id="rId10" action="ppaction://hlinksldjump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05" y="5268687"/>
            <a:ext cx="1427833" cy="1372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46362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苗族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9469" y="46363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彝族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507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哈尼族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4404" y="46760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哈萨克族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0155" y="62294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白族</a:t>
            </a:r>
            <a:endParaRPr lang="zh-CN" altLang="en-US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8" name="图片 17">
            <a:hlinkClick r:id="rId12" action="ppaction://hlinksldjump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28" y="5259110"/>
            <a:ext cx="1459972" cy="13702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49604" y="63246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itchFamily="2" charset="-122"/>
                <a:ea typeface="黑体" pitchFamily="2" charset="-122"/>
              </a:rPr>
              <a:t>维吾尔族</a:t>
            </a:r>
            <a:endParaRPr lang="zh-CN" altLang="en-US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23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4064" r="9947" b="15231"/>
          <a:stretch/>
        </p:blipFill>
        <p:spPr>
          <a:xfrm>
            <a:off x="5071526" y="3810000"/>
            <a:ext cx="3851430" cy="2613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799" y="1066800"/>
            <a:ext cx="738664" cy="5029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itchFamily="2" charset="-122"/>
                <a:ea typeface="华文彩云" pitchFamily="2" charset="-122"/>
              </a:rPr>
              <a:t>什么地方有纹样？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11235" b="3354"/>
          <a:stretch/>
        </p:blipFill>
        <p:spPr>
          <a:xfrm>
            <a:off x="5486400" y="152400"/>
            <a:ext cx="3006660" cy="3429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28" y="3490750"/>
            <a:ext cx="3214850" cy="3214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7" y="365646"/>
            <a:ext cx="4249993" cy="29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7800" y="1676400"/>
            <a:ext cx="6858000" cy="1371600"/>
          </a:xfrm>
        </p:spPr>
        <p:txBody>
          <a:bodyPr>
            <a:noAutofit/>
          </a:bodyPr>
          <a:lstStyle/>
          <a:p>
            <a:r>
              <a:rPr lang="zh-CN" altLang="en-US" sz="4000" dirty="0" smtClean="0">
                <a:latin typeface="华文彩云" pitchFamily="2" charset="-122"/>
                <a:ea typeface="华文彩云" pitchFamily="2" charset="-122"/>
              </a:rPr>
              <a:t>    纹样是怎么组织到画面上去的呢？</a:t>
            </a:r>
            <a:endParaRPr lang="zh-CN" altLang="en-US" sz="4000" dirty="0">
              <a:latin typeface="华文彩云" pitchFamily="2" charset="-122"/>
              <a:ea typeface="华文彩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961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01" y="3555722"/>
            <a:ext cx="2118654" cy="21186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1" y="467642"/>
            <a:ext cx="2280657" cy="1766706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>
            <a:off x="1866899" y="242152"/>
            <a:ext cx="24998" cy="227244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115501" y="2438400"/>
            <a:ext cx="1502797" cy="52322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 smtClean="0">
                <a:solidFill>
                  <a:schemeClr val="bg1"/>
                </a:solidFill>
              </a:rPr>
              <a:t>对称式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6" y="304800"/>
            <a:ext cx="2034409" cy="2120048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364603" y="2438400"/>
            <a:ext cx="1502797" cy="52322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 smtClean="0">
                <a:solidFill>
                  <a:schemeClr val="bg1"/>
                </a:solidFill>
              </a:rPr>
              <a:t>均衡式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620000" y="483275"/>
            <a:ext cx="681149" cy="25545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单</a:t>
            </a:r>
            <a:endParaRPr lang="en-US" altLang="zh-CN" sz="4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zh-CN" alt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独</a:t>
            </a:r>
            <a:endParaRPr lang="en-US" altLang="zh-CN" sz="4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zh-CN" alt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纹</a:t>
            </a:r>
            <a:endParaRPr lang="en-US" altLang="zh-CN" sz="4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zh-CN" alt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样</a:t>
            </a:r>
            <a:endParaRPr lang="zh-CN" alt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5722"/>
            <a:ext cx="1981200" cy="198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5" y="3508384"/>
            <a:ext cx="2075875" cy="207587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619999" y="3505200"/>
            <a:ext cx="681149" cy="25545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适合</a:t>
            </a:r>
            <a:endParaRPr lang="en-US" altLang="zh-CN" sz="4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zh-CN" alt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纹</a:t>
            </a:r>
            <a:endParaRPr lang="en-US" altLang="zh-CN" sz="4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zh-CN" alt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样</a:t>
            </a:r>
            <a:endParaRPr lang="zh-CN" alt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33400" y="5877580"/>
            <a:ext cx="1502797" cy="52322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 smtClean="0">
                <a:solidFill>
                  <a:schemeClr val="bg1"/>
                </a:solidFill>
              </a:rPr>
              <a:t>对称式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5507603" y="5877580"/>
            <a:ext cx="1502797" cy="52322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 smtClean="0">
                <a:solidFill>
                  <a:schemeClr val="bg1"/>
                </a:solidFill>
              </a:rPr>
              <a:t>旋转式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8" y="3519048"/>
            <a:ext cx="2151735" cy="2057400"/>
          </a:xfrm>
          <a:prstGeom prst="rect">
            <a:avLst/>
          </a:prstGeom>
        </p:spPr>
      </p:pic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010794" y="5877580"/>
            <a:ext cx="1502797" cy="52322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 smtClean="0">
                <a:solidFill>
                  <a:schemeClr val="bg1"/>
                </a:solidFill>
              </a:rPr>
              <a:t>均衡式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217" y="3037820"/>
            <a:ext cx="814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单独纹样是指没有外轮廓</a:t>
            </a:r>
            <a:r>
              <a:rPr lang="zh-CN" altLang="en-US" b="1" dirty="0" smtClean="0"/>
              <a:t>及骨骼限制</a:t>
            </a:r>
            <a:r>
              <a:rPr lang="zh-CN" altLang="en-US" b="1" dirty="0"/>
              <a:t>，可单独处理、自由运用的一种装饰纹样。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04802" y="3555722"/>
            <a:ext cx="1981203" cy="2028537"/>
            <a:chOff x="6238875" y="4703762"/>
            <a:chExt cx="1533527" cy="1447800"/>
          </a:xfrm>
        </p:grpSpPr>
        <p:cxnSp>
          <p:nvCxnSpPr>
            <p:cNvPr id="19" name="直接连接符 18"/>
            <p:cNvCxnSpPr/>
            <p:nvPr/>
          </p:nvCxnSpPr>
          <p:spPr>
            <a:xfrm rot="16200000" flipH="1">
              <a:off x="6284911" y="5424487"/>
              <a:ext cx="1447800" cy="63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6238875" y="5414962"/>
              <a:ext cx="1533525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10800000" flipV="1">
              <a:off x="6248402" y="4725987"/>
              <a:ext cx="1524000" cy="1371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248400" y="4725987"/>
              <a:ext cx="1524000" cy="1371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33400" y="6467336"/>
            <a:ext cx="814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适合纹样：将单独纹样放在适合的形状内，并按照一定的规律组合。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16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2" grpId="0" animBg="1"/>
      <p:bldP spid="26" grpId="0" animBg="1"/>
      <p:bldP spid="28" grpId="0" animBg="1"/>
      <p:bldP spid="30" grpId="0" animBg="1"/>
      <p:bldP spid="33" grpId="0" animBg="1"/>
      <p:bldP spid="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9100"/>
            <a:ext cx="207645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" y="257264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对称        适合   </a:t>
            </a:r>
            <a:endParaRPr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31628" r="67292" b="34186"/>
          <a:stretch/>
        </p:blipFill>
        <p:spPr>
          <a:xfrm>
            <a:off x="3124200" y="228600"/>
            <a:ext cx="1828800" cy="24834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/>
          <a:stretch/>
        </p:blipFill>
        <p:spPr>
          <a:xfrm>
            <a:off x="457200" y="3352800"/>
            <a:ext cx="2154286" cy="22097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181600" y="493124"/>
            <a:ext cx="2765503" cy="2021476"/>
            <a:chOff x="5486400" y="674416"/>
            <a:chExt cx="2765503" cy="202147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" t="47357" r="45610"/>
            <a:stretch/>
          </p:blipFill>
          <p:spPr>
            <a:xfrm>
              <a:off x="5486400" y="674416"/>
              <a:ext cx="2765503" cy="189036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 rot="19991090">
              <a:off x="7004204" y="2352992"/>
              <a:ext cx="9144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9991090">
              <a:off x="7156604" y="2505392"/>
              <a:ext cx="9144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r="73125" b="54586"/>
          <a:stretch/>
        </p:blipFill>
        <p:spPr>
          <a:xfrm>
            <a:off x="3016202" y="3200400"/>
            <a:ext cx="2089198" cy="2514599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733800" y="5562600"/>
            <a:ext cx="1524000" cy="413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899">
            <a:off x="6017657" y="3743247"/>
            <a:ext cx="2277895" cy="22778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6568" y="2675381"/>
            <a:ext cx="257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 smtClean="0"/>
              <a:t>            </a:t>
            </a:r>
            <a:r>
              <a:rPr lang="zh-CN" altLang="en-US" b="1" dirty="0" smtClean="0"/>
              <a:t>式</a:t>
            </a:r>
            <a:r>
              <a:rPr lang="zh-CN" altLang="en-US" b="1" u="sng" dirty="0" smtClean="0"/>
              <a:t>             </a:t>
            </a:r>
            <a:r>
              <a:rPr lang="zh-CN" altLang="en-US" b="1" dirty="0" smtClean="0"/>
              <a:t>纹样</a:t>
            </a:r>
            <a:endParaRPr lang="zh-CN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75744" y="2667000"/>
            <a:ext cx="257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 smtClean="0"/>
              <a:t>            </a:t>
            </a:r>
            <a:r>
              <a:rPr lang="zh-CN" altLang="en-US" b="1" dirty="0" smtClean="0"/>
              <a:t>式</a:t>
            </a:r>
            <a:r>
              <a:rPr lang="zh-CN" altLang="en-US" b="1" u="sng" dirty="0" smtClean="0"/>
              <a:t>             </a:t>
            </a:r>
            <a:r>
              <a:rPr lang="zh-CN" altLang="en-US" b="1" dirty="0" smtClean="0"/>
              <a:t>纹样</a:t>
            </a:r>
            <a:endParaRPr lang="zh-CN" alt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279294" y="2667000"/>
            <a:ext cx="257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 smtClean="0"/>
              <a:t>            </a:t>
            </a:r>
            <a:r>
              <a:rPr lang="zh-CN" altLang="en-US" b="1" dirty="0" smtClean="0"/>
              <a:t>式</a:t>
            </a:r>
            <a:r>
              <a:rPr lang="zh-CN" altLang="en-US" b="1" u="sng" dirty="0" smtClean="0"/>
              <a:t>             </a:t>
            </a:r>
            <a:r>
              <a:rPr lang="zh-CN" altLang="en-US" b="1" dirty="0" smtClean="0"/>
              <a:t>纹样</a:t>
            </a:r>
            <a:endParaRPr lang="zh-CN" alt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9418" y="6004691"/>
            <a:ext cx="257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 smtClean="0"/>
              <a:t>            </a:t>
            </a:r>
            <a:r>
              <a:rPr lang="zh-CN" altLang="en-US" b="1" dirty="0" smtClean="0"/>
              <a:t>式</a:t>
            </a:r>
            <a:r>
              <a:rPr lang="zh-CN" altLang="en-US" b="1" u="sng" dirty="0" smtClean="0"/>
              <a:t>             </a:t>
            </a:r>
            <a:r>
              <a:rPr lang="zh-CN" altLang="en-US" b="1" dirty="0" smtClean="0"/>
              <a:t>纹样</a:t>
            </a:r>
            <a:endParaRPr lang="zh-CN" alt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687686" y="6004691"/>
            <a:ext cx="257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 smtClean="0"/>
              <a:t>            </a:t>
            </a:r>
            <a:r>
              <a:rPr lang="zh-CN" altLang="en-US" b="1" dirty="0" smtClean="0"/>
              <a:t>式</a:t>
            </a:r>
            <a:r>
              <a:rPr lang="zh-CN" altLang="en-US" b="1" u="sng" dirty="0" smtClean="0"/>
              <a:t>             </a:t>
            </a:r>
            <a:r>
              <a:rPr lang="zh-CN" altLang="en-US" b="1" dirty="0" smtClean="0"/>
              <a:t>纹样</a:t>
            </a:r>
            <a:endParaRPr lang="zh-CN" alt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856682" y="2558207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对称        单独   </a:t>
            </a:r>
            <a:endParaRPr lang="zh-CN" alt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91150" y="2558207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均衡        适合   </a:t>
            </a:r>
            <a:endParaRPr lang="zh-CN" alt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38150" y="594360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旋转        合适   </a:t>
            </a:r>
            <a:endParaRPr lang="zh-CN" alt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753442" y="5944461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均衡        单独   </a:t>
            </a:r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 rot="855344">
            <a:off x="6089158" y="5892763"/>
            <a:ext cx="15168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想一想</a:t>
            </a:r>
            <a:endParaRPr lang="zh-CN" alt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08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多彩的民族传统纹样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228600"/>
            <a:ext cx="62484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234" y="914400"/>
            <a:ext cx="738664" cy="5029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itchFamily="2" charset="-122"/>
                <a:ea typeface="华文彩云" pitchFamily="2" charset="-122"/>
              </a:rPr>
              <a:t>课堂微视频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81000" y="5943600"/>
            <a:ext cx="83820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完成一件用民族纹样装饰的物品，需要哪些步骤？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Program Files\Tencent\QQ\Users\331002337\FileRecv\多彩的民族传统纹样\新建文件夹\2009241137945_26666.jpg"/>
          <p:cNvPicPr>
            <a:picLocks noChangeAspect="1" noChangeArrowheads="1"/>
          </p:cNvPicPr>
          <p:nvPr/>
        </p:nvPicPr>
        <p:blipFill>
          <a:blip r:embed="rId4" cstate="print"/>
          <a:srcRect l="19328" t="4443"/>
          <a:stretch>
            <a:fillRect/>
          </a:stretch>
        </p:blipFill>
        <p:spPr bwMode="auto">
          <a:xfrm>
            <a:off x="0" y="0"/>
            <a:ext cx="4770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276600" y="2514600"/>
            <a:ext cx="5867400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zh-CN" altLang="en-US" sz="2800" b="1" dirty="0" smtClean="0">
                <a:latin typeface="Arial" pitchFamily="34" charset="0"/>
              </a:rPr>
              <a:t>       和组内的同学一起，设计一个纹样，并用它做一件富有民族味儿的物品。</a:t>
            </a:r>
            <a:endParaRPr lang="zh-CN" sz="2800" b="1" dirty="0">
              <a:latin typeface="Arial" pitchFamily="34" charset="0"/>
            </a:endParaRPr>
          </a:p>
        </p:txBody>
      </p:sp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3276600" y="1219200"/>
            <a:ext cx="5867400" cy="519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 smtClean="0">
                <a:solidFill>
                  <a:schemeClr val="bg1"/>
                </a:solidFill>
              </a:rPr>
              <a:t>艺术实践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37897" name="Picture 2" descr="H:\颜色课\2406520_000208431076_2.jpg"/>
          <p:cNvPicPr>
            <a:picLocks noChangeAspect="1" noChangeArrowheads="1"/>
          </p:cNvPicPr>
          <p:nvPr/>
        </p:nvPicPr>
        <p:blipFill>
          <a:blip r:embed="rId5" cstate="print"/>
          <a:srcRect l="18329" t="88841" r="19473" b="7589"/>
          <a:stretch>
            <a:fillRect/>
          </a:stretch>
        </p:blipFill>
        <p:spPr bwMode="auto">
          <a:xfrm>
            <a:off x="3276600" y="1828800"/>
            <a:ext cx="5867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纯音乐 - 竹林深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62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凸显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凸显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5748</TotalTime>
  <Words>281</Words>
  <Application>Microsoft Office PowerPoint</Application>
  <PresentationFormat>全屏显示(4:3)</PresentationFormat>
  <Paragraphs>63</Paragraphs>
  <Slides>25</Slides>
  <Notes>1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凸显</vt:lpstr>
      <vt:lpstr>PowerPoint 演示文稿</vt:lpstr>
      <vt:lpstr>PowerPoint 演示文稿</vt:lpstr>
      <vt:lpstr>分小组汇报：说一说你们找到的纹样、色彩和它代表的含义。</vt:lpstr>
      <vt:lpstr>PowerPoint 演示文稿</vt:lpstr>
      <vt:lpstr>    纹样是怎么组织到画面上去的呢？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china</dc:creator>
  <cp:lastModifiedBy>admin</cp:lastModifiedBy>
  <cp:revision>283</cp:revision>
  <cp:lastPrinted>1601-01-01T00:00:00Z</cp:lastPrinted>
  <dcterms:created xsi:type="dcterms:W3CDTF">2013-12-18T04:50:33Z</dcterms:created>
  <dcterms:modified xsi:type="dcterms:W3CDTF">2016-05-03T08:51:34Z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