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3" r:id="rId4"/>
    <p:sldId id="260" r:id="rId5"/>
    <p:sldId id="261" r:id="rId6"/>
    <p:sldId id="30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9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1-15T11:18:14.608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771F-3963-4691-87EF-3D0F26BCDEFE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64FB6-141E-414C-BA6D-3A5E7EC3C7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446-77EF-4871-9FB8-D17C8FE50D1D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7E195-486E-44C5-BC7B-6FD3EDC69C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0CD8F-B986-4213-9EAB-7584A0A2D950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92989-3AB6-4C18-93E4-80F5E383E4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40CA-D7F3-4CD6-BAF6-4997DA7F9393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E478A-3514-4CFF-939F-7822732D92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1D25-7882-4CD4-810F-5BF34B586AA3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38E10-FB45-4E28-9CE9-31339FB854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EC055-75C1-4F0B-BC95-9847CD36F6F4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4A30-4049-4A59-943C-080EEB7C28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DF12-E52B-42CD-AD74-2949F6DDF082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BD36-90CB-42DB-A922-5388687350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6F1A3-04AB-4CE2-B547-EBEBA0F6BA67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35A22-98CF-4144-B547-27FFD5390D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068D3-4F68-4F92-85E4-F4BADCE4568B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CB6D5-D5D0-4320-8232-64FA154446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4C367-C9E9-4D86-A013-9408C520407E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0E19-7649-405B-BF5D-7387A47187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AFC868-5E2B-4812-AE7F-04C8C089F32E}" type="datetimeFigureOut">
              <a:rPr lang="zh-CN" altLang="en-US"/>
              <a:pPr>
                <a:defRPr/>
              </a:pPr>
              <a:t>2016/11/23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2D8704E-22BF-4AB4-AEA9-63A7E75104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9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K:\&#30334;&#21464;&#22242;&#33457;&#26368;&#26032;\&#30334;&#21464;&#22242;&#33457;&#24494;&#35838;.m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K:\&#30334;&#21464;&#22242;&#33457;&#26368;&#26032;\&#32431;&#38899;&#20048;%20-%20&#33298;&#32531;&#32972;&#26223;&#38899;&#20048;%20-%20&#32431;&#38899;&#20048;&#29256;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" descr="78763189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0" y="7938"/>
            <a:ext cx="7175500" cy="65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2908300" y="26988"/>
            <a:ext cx="6429375" cy="6529387"/>
            <a:chOff x="4581" y="42"/>
            <a:chExt cx="10125" cy="10284"/>
          </a:xfrm>
        </p:grpSpPr>
        <p:cxnSp>
          <p:nvCxnSpPr>
            <p:cNvPr id="5" name="直接箭头连接符 4"/>
            <p:cNvCxnSpPr/>
            <p:nvPr/>
          </p:nvCxnSpPr>
          <p:spPr>
            <a:xfrm>
              <a:off x="9389" y="42"/>
              <a:ext cx="197" cy="4936"/>
            </a:xfrm>
            <a:prstGeom prst="straightConnector1">
              <a:avLst/>
            </a:prstGeom>
            <a:ln w="57150">
              <a:headEnd type="arrow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 flipH="1">
              <a:off x="9429" y="4650"/>
              <a:ext cx="5277" cy="195"/>
            </a:xfrm>
            <a:prstGeom prst="straightConnector1">
              <a:avLst/>
            </a:prstGeom>
            <a:ln w="57150">
              <a:headEnd type="arrow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V="1">
              <a:off x="4581" y="4825"/>
              <a:ext cx="5005" cy="48"/>
            </a:xfrm>
            <a:prstGeom prst="straightConnector1">
              <a:avLst/>
            </a:prstGeom>
            <a:ln w="57150">
              <a:headEnd type="arrow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H="1" flipV="1">
              <a:off x="9531" y="4803"/>
              <a:ext cx="70" cy="5523"/>
            </a:xfrm>
            <a:prstGeom prst="straightConnector1">
              <a:avLst/>
            </a:prstGeom>
            <a:ln w="57150">
              <a:headEnd type="arrow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1" name="椭圆 10"/>
          <p:cNvSpPr/>
          <p:nvPr/>
        </p:nvSpPr>
        <p:spPr>
          <a:xfrm>
            <a:off x="2576513" y="-11113"/>
            <a:ext cx="6926262" cy="675481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8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组合 25610"/>
          <p:cNvGrpSpPr>
            <a:grpSpLocks/>
          </p:cNvGrpSpPr>
          <p:nvPr/>
        </p:nvGrpSpPr>
        <p:grpSpPr bwMode="auto">
          <a:xfrm>
            <a:off x="1847850" y="333375"/>
            <a:ext cx="6264275" cy="6264275"/>
            <a:chOff x="204" y="210"/>
            <a:chExt cx="3946" cy="3946"/>
          </a:xfrm>
        </p:grpSpPr>
        <p:sp>
          <p:nvSpPr>
            <p:cNvPr id="21510" name="椭圆 25608"/>
            <p:cNvSpPr>
              <a:spLocks noChangeArrowheads="1"/>
            </p:cNvSpPr>
            <p:nvPr/>
          </p:nvSpPr>
          <p:spPr bwMode="auto">
            <a:xfrm>
              <a:off x="204" y="210"/>
              <a:ext cx="3946" cy="3946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>
                <a:latin typeface="Calibri" pitchFamily="34" charset="0"/>
              </a:endParaRPr>
            </a:p>
          </p:txBody>
        </p:sp>
        <p:pic>
          <p:nvPicPr>
            <p:cNvPr id="21511" name="图片 25609" descr="连年有余副本"/>
            <p:cNvPicPr>
              <a:picLocks noChangeAspect="1"/>
            </p:cNvPicPr>
            <p:nvPr/>
          </p:nvPicPr>
          <p:blipFill>
            <a:blip r:embed="rId2">
              <a:lum bright="-12000"/>
            </a:blip>
            <a:srcRect/>
            <a:stretch>
              <a:fillRect/>
            </a:stretch>
          </p:blipFill>
          <p:spPr bwMode="auto">
            <a:xfrm>
              <a:off x="204" y="210"/>
              <a:ext cx="3946" cy="3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6" name="文本框 2561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9696450" y="6200775"/>
            <a:ext cx="720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33CCFF"/>
                </a:solidFill>
                <a:latin typeface="字体管家胖丫儿"/>
                <a:ea typeface="字体管家胖丫儿"/>
                <a:cs typeface="华文新魏"/>
              </a:rPr>
              <a:t>答案</a:t>
            </a:r>
          </a:p>
        </p:txBody>
      </p:sp>
      <p:pic>
        <p:nvPicPr>
          <p:cNvPr id="25616" name="图片 25615" descr="连年有余副本456"/>
          <p:cNvPicPr>
            <a:picLocks noChangeAspect="1"/>
          </p:cNvPicPr>
          <p:nvPr/>
        </p:nvPicPr>
        <p:blipFill>
          <a:blip r:embed="rId4">
            <a:lum contrast="-26000"/>
          </a:blip>
          <a:srcRect/>
          <a:stretch>
            <a:fillRect/>
          </a:stretch>
        </p:blipFill>
        <p:spPr bwMode="auto">
          <a:xfrm>
            <a:off x="4916488" y="906463"/>
            <a:ext cx="151923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图片 25616" descr="连年有余副本23"/>
          <p:cNvPicPr>
            <a:picLocks noChangeAspect="1"/>
          </p:cNvPicPr>
          <p:nvPr/>
        </p:nvPicPr>
        <p:blipFill>
          <a:blip r:embed="rId5">
            <a:lum contrast="-26000"/>
          </a:blip>
          <a:srcRect/>
          <a:stretch>
            <a:fillRect/>
          </a:stretch>
        </p:blipFill>
        <p:spPr bwMode="auto">
          <a:xfrm>
            <a:off x="4943475" y="879475"/>
            <a:ext cx="18573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矩形 25617"/>
          <p:cNvSpPr>
            <a:spLocks noChangeArrowheads="1"/>
          </p:cNvSpPr>
          <p:nvPr/>
        </p:nvSpPr>
        <p:spPr bwMode="auto">
          <a:xfrm>
            <a:off x="6672263" y="4365625"/>
            <a:ext cx="38163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80000"/>
              </a:lnSpc>
              <a:buClr>
                <a:srgbClr val="000000"/>
              </a:buClr>
            </a:pPr>
            <a:r>
              <a:rPr lang="zh-CN" altLang="en-US" sz="3200" b="1">
                <a:solidFill>
                  <a:srgbClr val="66FFFF"/>
                </a:solidFill>
                <a:latin typeface="字体管家胖丫儿"/>
                <a:ea typeface="字体管家胖丫儿"/>
                <a:cs typeface="隶书"/>
              </a:rPr>
              <a:t>图案是什么？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  </a:t>
            </a:r>
            <a:b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</a:br>
            <a:r>
              <a:rPr lang="zh-CN" altLang="en-US" sz="3200" b="1">
                <a:solidFill>
                  <a:srgbClr val="FF0000"/>
                </a:solidFill>
                <a:latin typeface="字体管家胖丫儿"/>
                <a:ea typeface="字体管家胖丫儿"/>
                <a:cs typeface="隶书"/>
              </a:rPr>
              <a:t>为什么</a:t>
            </a:r>
            <a:r>
              <a:rPr lang="zh-CN" altLang="en-US" sz="3200" b="1">
                <a:solidFill>
                  <a:srgbClr val="66FFFF"/>
                </a:solidFill>
                <a:latin typeface="字体管家胖丫儿"/>
                <a:ea typeface="字体管家胖丫儿"/>
                <a:cs typeface="隶书"/>
              </a:rPr>
              <a:t>要这样选？</a:t>
            </a: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1 -0.037312 L 0.418230 -0.0449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98 0.006111 L 0.337656 0.010926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文本框 105473"/>
          <p:cNvSpPr txBox="1">
            <a:spLocks noChangeArrowheads="1"/>
          </p:cNvSpPr>
          <p:nvPr/>
        </p:nvSpPr>
        <p:spPr bwMode="auto">
          <a:xfrm>
            <a:off x="8328025" y="2636838"/>
            <a:ext cx="23764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chemeClr val="accent1"/>
                </a:solidFill>
                <a:latin typeface="Calibri" pitchFamily="34" charset="0"/>
                <a:ea typeface="隶书"/>
                <a:cs typeface="隶书"/>
              </a:rPr>
              <a:t>      </a:t>
            </a:r>
            <a:r>
              <a:rPr lang="en-US" altLang="zh-CN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“</a:t>
            </a:r>
            <a:r>
              <a:rPr lang="zh-CN" altLang="en-US" sz="3200" b="1">
                <a:solidFill>
                  <a:srgbClr val="FFFF00"/>
                </a:solidFill>
                <a:latin typeface="字体管家胖丫儿"/>
                <a:ea typeface="字体管家胖丫儿"/>
                <a:cs typeface="隶书"/>
              </a:rPr>
              <a:t>鱼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”与“</a:t>
            </a:r>
            <a:r>
              <a:rPr lang="zh-CN" altLang="en-US" sz="3200" b="1">
                <a:solidFill>
                  <a:srgbClr val="FFFF00"/>
                </a:solidFill>
                <a:latin typeface="字体管家胖丫儿"/>
                <a:ea typeface="字体管家胖丫儿"/>
                <a:cs typeface="隶书"/>
              </a:rPr>
              <a:t>余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”谐音，“</a:t>
            </a:r>
            <a:r>
              <a:rPr lang="zh-CN" altLang="en-US" sz="3200" b="1">
                <a:solidFill>
                  <a:srgbClr val="FFFF00"/>
                </a:solidFill>
                <a:latin typeface="字体管家胖丫儿"/>
                <a:ea typeface="字体管家胖丫儿"/>
                <a:cs typeface="隶书"/>
              </a:rPr>
              <a:t>莲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”与“</a:t>
            </a:r>
            <a:r>
              <a:rPr lang="zh-CN" altLang="en-US" sz="3200" b="1">
                <a:solidFill>
                  <a:srgbClr val="FFFF00"/>
                </a:solidFill>
                <a:latin typeface="字体管家胖丫儿"/>
                <a:ea typeface="字体管家胖丫儿"/>
                <a:cs typeface="隶书"/>
              </a:rPr>
              <a:t>连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”谐音。即组成了</a:t>
            </a:r>
            <a:r>
              <a:rPr lang="zh-CN" altLang="en-US" sz="3200" b="1">
                <a:solidFill>
                  <a:srgbClr val="FF0000"/>
                </a:solidFill>
                <a:latin typeface="字体管家胖丫儿"/>
                <a:ea typeface="字体管家胖丫儿"/>
                <a:cs typeface="隶书"/>
              </a:rPr>
              <a:t>“连年有余”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寓意生活永远富裕美好</a:t>
            </a:r>
            <a:r>
              <a:rPr lang="zh-CN" altLang="en-US" sz="3200" b="1">
                <a:solidFill>
                  <a:schemeClr val="accent1"/>
                </a:solidFill>
                <a:latin typeface="Calibri" pitchFamily="34" charset="0"/>
                <a:ea typeface="隶书"/>
                <a:cs typeface="隶书"/>
              </a:rPr>
              <a:t>。</a:t>
            </a:r>
          </a:p>
        </p:txBody>
      </p:sp>
      <p:grpSp>
        <p:nvGrpSpPr>
          <p:cNvPr id="22530" name="组合 105474"/>
          <p:cNvGrpSpPr>
            <a:grpSpLocks/>
          </p:cNvGrpSpPr>
          <p:nvPr/>
        </p:nvGrpSpPr>
        <p:grpSpPr bwMode="auto">
          <a:xfrm>
            <a:off x="1847850" y="333375"/>
            <a:ext cx="6264275" cy="6264275"/>
            <a:chOff x="204" y="210"/>
            <a:chExt cx="3946" cy="3946"/>
          </a:xfrm>
        </p:grpSpPr>
        <p:sp>
          <p:nvSpPr>
            <p:cNvPr id="22534" name="椭圆 105475"/>
            <p:cNvSpPr>
              <a:spLocks noChangeArrowheads="1"/>
            </p:cNvSpPr>
            <p:nvPr/>
          </p:nvSpPr>
          <p:spPr bwMode="auto">
            <a:xfrm>
              <a:off x="204" y="210"/>
              <a:ext cx="3946" cy="3946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>
                <a:latin typeface="Calibri" pitchFamily="34" charset="0"/>
              </a:endParaRPr>
            </a:p>
          </p:txBody>
        </p:sp>
        <p:pic>
          <p:nvPicPr>
            <p:cNvPr id="22535" name="图片 105476" descr="连年有余副本"/>
            <p:cNvPicPr>
              <a:picLocks noChangeAspect="1"/>
            </p:cNvPicPr>
            <p:nvPr/>
          </p:nvPicPr>
          <p:blipFill>
            <a:blip r:embed="rId2">
              <a:lum bright="-12000"/>
            </a:blip>
            <a:srcRect/>
            <a:stretch>
              <a:fillRect/>
            </a:stretch>
          </p:blipFill>
          <p:spPr bwMode="auto">
            <a:xfrm>
              <a:off x="204" y="210"/>
              <a:ext cx="3946" cy="3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5482" name="组合 105481"/>
          <p:cNvGrpSpPr>
            <a:grpSpLocks/>
          </p:cNvGrpSpPr>
          <p:nvPr/>
        </p:nvGrpSpPr>
        <p:grpSpPr bwMode="auto">
          <a:xfrm>
            <a:off x="8820150" y="508000"/>
            <a:ext cx="1884363" cy="1757363"/>
            <a:chOff x="4405" y="436"/>
            <a:chExt cx="1187" cy="1107"/>
          </a:xfrm>
        </p:grpSpPr>
        <p:pic>
          <p:nvPicPr>
            <p:cNvPr id="22532" name="图片 105479" descr="连年有余副本456"/>
            <p:cNvPicPr>
              <a:picLocks noChangeAspect="1"/>
            </p:cNvPicPr>
            <p:nvPr/>
          </p:nvPicPr>
          <p:blipFill>
            <a:blip r:embed="rId3">
              <a:lum contrast="-26000"/>
            </a:blip>
            <a:srcRect/>
            <a:stretch>
              <a:fillRect/>
            </a:stretch>
          </p:blipFill>
          <p:spPr bwMode="auto">
            <a:xfrm>
              <a:off x="4405" y="453"/>
              <a:ext cx="957" cy="1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图片 105480" descr="连年有余副本23"/>
            <p:cNvPicPr>
              <a:picLocks noChangeAspect="1"/>
            </p:cNvPicPr>
            <p:nvPr/>
          </p:nvPicPr>
          <p:blipFill>
            <a:blip r:embed="rId4">
              <a:lum contrast="-26000"/>
            </a:blip>
            <a:srcRect/>
            <a:stretch>
              <a:fillRect/>
            </a:stretch>
          </p:blipFill>
          <p:spPr bwMode="auto">
            <a:xfrm>
              <a:off x="4422" y="436"/>
              <a:ext cx="1170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04449" descr="1111"/>
          <p:cNvPicPr>
            <a:picLocks noChangeAspect="1"/>
          </p:cNvPicPr>
          <p:nvPr/>
        </p:nvPicPr>
        <p:blipFill>
          <a:blip r:embed="rId2">
            <a:lum bright="-12000"/>
            <a:grayscl/>
          </a:blip>
          <a:srcRect l="30450" t="50510" r="-816"/>
          <a:stretch>
            <a:fillRect/>
          </a:stretch>
        </p:blipFill>
        <p:spPr bwMode="auto">
          <a:xfrm>
            <a:off x="1524000" y="0"/>
            <a:ext cx="4859338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4" name="组合 104450"/>
          <p:cNvGrpSpPr>
            <a:grpSpLocks/>
          </p:cNvGrpSpPr>
          <p:nvPr/>
        </p:nvGrpSpPr>
        <p:grpSpPr bwMode="auto">
          <a:xfrm>
            <a:off x="1847850" y="382588"/>
            <a:ext cx="6264275" cy="6142037"/>
            <a:chOff x="567" y="799"/>
            <a:chExt cx="3583" cy="3493"/>
          </a:xfrm>
        </p:grpSpPr>
        <p:sp>
          <p:nvSpPr>
            <p:cNvPr id="23559" name="椭圆 104451"/>
            <p:cNvSpPr>
              <a:spLocks noChangeArrowheads="1"/>
            </p:cNvSpPr>
            <p:nvPr/>
          </p:nvSpPr>
          <p:spPr bwMode="auto">
            <a:xfrm>
              <a:off x="567" y="799"/>
              <a:ext cx="3583" cy="349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23560" name="图片 104452" descr="喜鹊登梅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7" y="820"/>
              <a:ext cx="3583" cy="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5" name="文本框 10445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696450" y="6200775"/>
            <a:ext cx="720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33CCFF"/>
                </a:solidFill>
                <a:latin typeface="字体管家胖丫儿"/>
                <a:ea typeface="字体管家胖丫儿"/>
                <a:cs typeface="华文新魏"/>
              </a:rPr>
              <a:t>答案</a:t>
            </a:r>
          </a:p>
        </p:txBody>
      </p:sp>
      <p:sp>
        <p:nvSpPr>
          <p:cNvPr id="23556" name="矩形 104456"/>
          <p:cNvSpPr>
            <a:spLocks noChangeArrowheads="1"/>
          </p:cNvSpPr>
          <p:nvPr/>
        </p:nvSpPr>
        <p:spPr bwMode="auto">
          <a:xfrm>
            <a:off x="6672263" y="4365625"/>
            <a:ext cx="38163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80000"/>
              </a:lnSpc>
              <a:buClr>
                <a:srgbClr val="000000"/>
              </a:buClr>
            </a:pPr>
            <a:r>
              <a:rPr lang="zh-CN" altLang="en-US" sz="3200" b="1">
                <a:solidFill>
                  <a:srgbClr val="66FFFF"/>
                </a:solidFill>
                <a:latin typeface="字体管家胖丫儿"/>
                <a:ea typeface="字体管家胖丫儿"/>
                <a:cs typeface="隶书"/>
              </a:rPr>
              <a:t>图案是什么？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  </a:t>
            </a:r>
            <a:b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</a:br>
            <a:r>
              <a:rPr lang="zh-CN" altLang="en-US" sz="3200" b="1">
                <a:solidFill>
                  <a:srgbClr val="FF0000"/>
                </a:solidFill>
                <a:latin typeface="字体管家胖丫儿"/>
                <a:ea typeface="字体管家胖丫儿"/>
                <a:cs typeface="隶书"/>
              </a:rPr>
              <a:t>为什么</a:t>
            </a:r>
            <a:r>
              <a:rPr lang="zh-CN" altLang="en-US" sz="3200" b="1">
                <a:solidFill>
                  <a:srgbClr val="66FFFF"/>
                </a:solidFill>
                <a:latin typeface="字体管家胖丫儿"/>
                <a:ea typeface="字体管家胖丫儿"/>
                <a:cs typeface="隶书"/>
              </a:rPr>
              <a:t>要这样选？</a:t>
            </a:r>
          </a:p>
        </p:txBody>
      </p:sp>
      <p:pic>
        <p:nvPicPr>
          <p:cNvPr id="104458" name="图片 104457" descr="喜鹊登梅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3638" y="474663"/>
            <a:ext cx="13239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图片 104458" descr="喜鹊登梅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715963"/>
            <a:ext cx="1608138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77058E-7 L 0.55157 -0.015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-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3913E-6 L 0.55139 -0.003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23562" descr="1111"/>
          <p:cNvPicPr>
            <a:picLocks noChangeAspect="1"/>
          </p:cNvPicPr>
          <p:nvPr/>
        </p:nvPicPr>
        <p:blipFill>
          <a:blip r:embed="rId2">
            <a:lum bright="-12000"/>
            <a:grayscl/>
          </a:blip>
          <a:srcRect l="30450" t="50510" r="-816"/>
          <a:stretch>
            <a:fillRect/>
          </a:stretch>
        </p:blipFill>
        <p:spPr bwMode="auto">
          <a:xfrm>
            <a:off x="1524000" y="0"/>
            <a:ext cx="4859338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78" name="组合 23555"/>
          <p:cNvGrpSpPr>
            <a:grpSpLocks/>
          </p:cNvGrpSpPr>
          <p:nvPr/>
        </p:nvGrpSpPr>
        <p:grpSpPr bwMode="auto">
          <a:xfrm>
            <a:off x="1847850" y="382588"/>
            <a:ext cx="6264275" cy="6142037"/>
            <a:chOff x="567" y="799"/>
            <a:chExt cx="3583" cy="3493"/>
          </a:xfrm>
        </p:grpSpPr>
        <p:sp>
          <p:nvSpPr>
            <p:cNvPr id="24583" name="椭圆 23556"/>
            <p:cNvSpPr>
              <a:spLocks noChangeArrowheads="1"/>
            </p:cNvSpPr>
            <p:nvPr/>
          </p:nvSpPr>
          <p:spPr bwMode="auto">
            <a:xfrm>
              <a:off x="567" y="799"/>
              <a:ext cx="3583" cy="349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24584" name="图片 23557" descr="喜鹊登梅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7" y="820"/>
              <a:ext cx="3583" cy="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9" name="文本框 23558"/>
          <p:cNvSpPr txBox="1">
            <a:spLocks noChangeArrowheads="1"/>
          </p:cNvSpPr>
          <p:nvPr/>
        </p:nvSpPr>
        <p:spPr bwMode="auto">
          <a:xfrm>
            <a:off x="8112125" y="3430588"/>
            <a:ext cx="25209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chemeClr val="accent1"/>
                </a:solidFill>
                <a:latin typeface="Calibri" pitchFamily="34" charset="0"/>
                <a:ea typeface="隶书"/>
                <a:cs typeface="隶书"/>
              </a:rPr>
              <a:t>       </a:t>
            </a:r>
            <a:r>
              <a:rPr lang="zh-CN" altLang="en-US" sz="3200" b="1">
                <a:solidFill>
                  <a:srgbClr val="FFFF00"/>
                </a:solidFill>
                <a:latin typeface="字体管家胖丫儿"/>
                <a:ea typeface="字体管家胖丫儿"/>
                <a:cs typeface="隶书"/>
              </a:rPr>
              <a:t>喜鹊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站在</a:t>
            </a:r>
            <a:r>
              <a:rPr lang="zh-CN" altLang="en-US" sz="3200" b="1">
                <a:solidFill>
                  <a:srgbClr val="FFFF00"/>
                </a:solidFill>
                <a:latin typeface="字体管家胖丫儿"/>
                <a:ea typeface="字体管家胖丫儿"/>
                <a:cs typeface="隶书"/>
              </a:rPr>
              <a:t>梅花枝梢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上，即组成了</a:t>
            </a:r>
            <a:r>
              <a:rPr lang="zh-CN" altLang="en-US" sz="3200" b="1">
                <a:solidFill>
                  <a:srgbClr val="FF0000"/>
                </a:solidFill>
                <a:latin typeface="字体管家胖丫儿"/>
                <a:ea typeface="字体管家胖丫儿"/>
                <a:cs typeface="隶书"/>
              </a:rPr>
              <a:t>“喜上眉（梅）梢”</a:t>
            </a:r>
            <a:r>
              <a:rPr lang="zh-CN" altLang="en-US" sz="32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>的吉祥图案</a:t>
            </a:r>
            <a:r>
              <a:rPr lang="zh-CN" altLang="en-US" sz="3200" b="1">
                <a:solidFill>
                  <a:schemeClr val="accent1"/>
                </a:solidFill>
                <a:latin typeface="Calibri" pitchFamily="34" charset="0"/>
                <a:ea typeface="隶书"/>
                <a:cs typeface="隶书"/>
              </a:rPr>
              <a:t>！</a:t>
            </a:r>
          </a:p>
        </p:txBody>
      </p:sp>
      <p:grpSp>
        <p:nvGrpSpPr>
          <p:cNvPr id="23572" name="组合 23571"/>
          <p:cNvGrpSpPr>
            <a:grpSpLocks/>
          </p:cNvGrpSpPr>
          <p:nvPr/>
        </p:nvGrpSpPr>
        <p:grpSpPr bwMode="auto">
          <a:xfrm>
            <a:off x="8112125" y="474663"/>
            <a:ext cx="1608138" cy="2840037"/>
            <a:chOff x="4150" y="299"/>
            <a:chExt cx="1013" cy="1789"/>
          </a:xfrm>
        </p:grpSpPr>
        <p:pic>
          <p:nvPicPr>
            <p:cNvPr id="24581" name="图片 23570" descr="喜鹊登梅2"/>
            <p:cNvPicPr>
              <a:picLocks noChangeAspect="1"/>
            </p:cNvPicPr>
            <p:nvPr/>
          </p:nvPicPr>
          <p:blipFill>
            <a:blip r:embed="rId4">
              <a:lum contrast="12000"/>
            </a:blip>
            <a:srcRect/>
            <a:stretch>
              <a:fillRect/>
            </a:stretch>
          </p:blipFill>
          <p:spPr bwMode="auto">
            <a:xfrm>
              <a:off x="4150" y="451"/>
              <a:ext cx="1013" cy="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图片 23569" descr="喜鹊登梅1"/>
            <p:cNvPicPr>
              <a:picLocks noChangeAspect="1"/>
            </p:cNvPicPr>
            <p:nvPr/>
          </p:nvPicPr>
          <p:blipFill>
            <a:blip r:embed="rId5">
              <a:lum contrast="12000"/>
            </a:blip>
            <a:srcRect/>
            <a:stretch>
              <a:fillRect/>
            </a:stretch>
          </p:blipFill>
          <p:spPr bwMode="auto">
            <a:xfrm>
              <a:off x="4329" y="299"/>
              <a:ext cx="834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组合 76801"/>
          <p:cNvGrpSpPr>
            <a:grpSpLocks/>
          </p:cNvGrpSpPr>
          <p:nvPr/>
        </p:nvGrpSpPr>
        <p:grpSpPr bwMode="auto">
          <a:xfrm>
            <a:off x="6203950" y="2830513"/>
            <a:ext cx="3205163" cy="3205162"/>
            <a:chOff x="3923" y="2093"/>
            <a:chExt cx="1701" cy="1701"/>
          </a:xfrm>
        </p:grpSpPr>
        <p:sp>
          <p:nvSpPr>
            <p:cNvPr id="25608" name="椭圆 76802"/>
            <p:cNvSpPr>
              <a:spLocks noChangeArrowheads="1"/>
            </p:cNvSpPr>
            <p:nvPr/>
          </p:nvSpPr>
          <p:spPr bwMode="auto">
            <a:xfrm>
              <a:off x="3923" y="2093"/>
              <a:ext cx="1701" cy="1701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>
                <a:latin typeface="Calibri" pitchFamily="34" charset="0"/>
              </a:endParaRPr>
            </a:p>
          </p:txBody>
        </p:sp>
        <p:pic>
          <p:nvPicPr>
            <p:cNvPr id="25609" name="图片 76803" descr="连年有余副本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3" y="2093"/>
              <a:ext cx="1701" cy="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805" name="矩形 76804"/>
          <p:cNvSpPr/>
          <p:nvPr/>
        </p:nvSpPr>
        <p:spPr>
          <a:xfrm>
            <a:off x="2640013" y="403225"/>
            <a:ext cx="6804025" cy="26654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字体管家胖丫儿" panose="00020600040101010101" charset="-122"/>
                <a:ea typeface="字体管家胖丫儿" panose="00020600040101010101" charset="-122"/>
              </a:rPr>
              <a:t>小知识</a:t>
            </a:r>
            <a: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 </a:t>
            </a:r>
            <a:b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</a:br>
            <a: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/>
            </a:r>
            <a:b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</a:br>
            <a: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       </a:t>
            </a:r>
            <a:r>
              <a:rPr lang="zh-CN" altLang="en-US" sz="36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团花的图案内容多</a:t>
            </a:r>
            <a:r>
              <a:rPr lang="zh-CN" altLang="en-US" sz="3600" b="1" dirty="0">
                <a:solidFill>
                  <a:srgbClr val="FF99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寓意人们美好的愿望</a:t>
            </a:r>
            <a:r>
              <a:rPr lang="zh-CN" altLang="en-US" sz="36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。</a:t>
            </a:r>
            <a:r>
              <a:rPr lang="zh-CN" altLang="en-US" sz="3600" b="1" dirty="0">
                <a:solidFill>
                  <a:schemeClr val="accent1"/>
                </a:solidFill>
                <a:ea typeface="隶书" panose="02010509060101010101" charset="-122"/>
              </a:rPr>
              <a:t>     </a:t>
            </a:r>
            <a:br>
              <a:rPr lang="zh-CN" altLang="en-US" sz="3600" b="1" dirty="0">
                <a:solidFill>
                  <a:schemeClr val="accent1"/>
                </a:solidFill>
                <a:ea typeface="隶书" panose="02010509060101010101" charset="-122"/>
              </a:rPr>
            </a:br>
            <a:r>
              <a:rPr lang="zh-CN" altLang="en-US" sz="3600" b="1" dirty="0">
                <a:solidFill>
                  <a:schemeClr val="accent1"/>
                </a:solidFill>
                <a:ea typeface="隶书" panose="02010509060101010101" charset="-122"/>
              </a:rPr>
              <a:t>        </a:t>
            </a:r>
          </a:p>
        </p:txBody>
      </p:sp>
      <p:grpSp>
        <p:nvGrpSpPr>
          <p:cNvPr id="25603" name="组合 76805"/>
          <p:cNvGrpSpPr>
            <a:grpSpLocks/>
          </p:cNvGrpSpPr>
          <p:nvPr/>
        </p:nvGrpSpPr>
        <p:grpSpPr bwMode="auto">
          <a:xfrm>
            <a:off x="2495550" y="2708275"/>
            <a:ext cx="3371850" cy="3305175"/>
            <a:chOff x="567" y="799"/>
            <a:chExt cx="3583" cy="3493"/>
          </a:xfrm>
        </p:grpSpPr>
        <p:sp>
          <p:nvSpPr>
            <p:cNvPr id="25606" name="椭圆 76806"/>
            <p:cNvSpPr>
              <a:spLocks noChangeArrowheads="1"/>
            </p:cNvSpPr>
            <p:nvPr/>
          </p:nvSpPr>
          <p:spPr bwMode="auto">
            <a:xfrm>
              <a:off x="567" y="799"/>
              <a:ext cx="3583" cy="349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25607" name="图片 76807" descr="喜鹊登梅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7" y="820"/>
              <a:ext cx="3583" cy="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4" name="文本框 76810"/>
          <p:cNvSpPr txBox="1">
            <a:spLocks noChangeArrowheads="1"/>
          </p:cNvSpPr>
          <p:nvPr/>
        </p:nvSpPr>
        <p:spPr bwMode="auto">
          <a:xfrm>
            <a:off x="3629025" y="6165850"/>
            <a:ext cx="13144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  <a:latin typeface="字体管家胖丫儿"/>
                <a:ea typeface="字体管家胖丫儿"/>
                <a:cs typeface="字体管家胖丫儿"/>
              </a:rPr>
              <a:t>喜上眉梢</a:t>
            </a:r>
          </a:p>
        </p:txBody>
      </p:sp>
      <p:sp>
        <p:nvSpPr>
          <p:cNvPr id="25605" name="文本框 76811"/>
          <p:cNvSpPr txBox="1">
            <a:spLocks noChangeArrowheads="1"/>
          </p:cNvSpPr>
          <p:nvPr/>
        </p:nvSpPr>
        <p:spPr bwMode="auto">
          <a:xfrm>
            <a:off x="7445375" y="6165850"/>
            <a:ext cx="13874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  <a:latin typeface="字体管家胖丫儿"/>
                <a:ea typeface="字体管家胖丫儿"/>
                <a:cs typeface="字体管家胖丫儿"/>
              </a:rPr>
              <a:t>连年有余</a:t>
            </a: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图片 9224" descr="360截图2013022121562229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7463" y="260350"/>
            <a:ext cx="28082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图片 9219" descr="a303105259ffcf6565383802d9a8_500_5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700" y="1154113"/>
            <a:ext cx="26654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图片 9221" descr="T2QoPcXXtXXXXXXXXX_!!7087763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9325" y="3471863"/>
            <a:ext cx="4248150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图片 9222" descr="T2f8PjXf4aXXXXXXXX_!!2412847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7838" y="1158875"/>
            <a:ext cx="2592387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图片 9223" descr="T2gOxrXbBOXXXXXXXX_!!491935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0150" y="3473450"/>
            <a:ext cx="2879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图片 9220" descr="T2BtGxXbdcXXXXXXXX_!!3903638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88792">
            <a:off x="5130800" y="3259138"/>
            <a:ext cx="2265363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矩形 9225"/>
          <p:cNvSpPr>
            <a:spLocks noChangeArrowheads="1"/>
          </p:cNvSpPr>
          <p:nvPr/>
        </p:nvSpPr>
        <p:spPr bwMode="auto">
          <a:xfrm>
            <a:off x="2279650" y="333375"/>
            <a:ext cx="38877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zh-CN" altLang="en-US" sz="4800" b="1">
                <a:solidFill>
                  <a:srgbClr val="CC99FF"/>
                </a:solidFill>
                <a:latin typeface="字体管家胖丫儿"/>
                <a:ea typeface="字体管家胖丫儿"/>
                <a:cs typeface="华文彩云"/>
              </a:rPr>
              <a:t>团花应用</a:t>
            </a:r>
            <a:endParaRPr lang="zh-CN" altLang="en-US" sz="3600" b="1">
              <a:solidFill>
                <a:srgbClr val="CC99FF"/>
              </a:solidFill>
              <a:latin typeface="字体管家胖丫儿"/>
              <a:ea typeface="字体管家胖丫儿"/>
              <a:cs typeface="华文彩云"/>
            </a:endParaRPr>
          </a:p>
        </p:txBody>
      </p:sp>
      <p:sp>
        <p:nvSpPr>
          <p:cNvPr id="26632" name="文本框 9226"/>
          <p:cNvSpPr txBox="1">
            <a:spLocks noChangeArrowheads="1"/>
          </p:cNvSpPr>
          <p:nvPr/>
        </p:nvSpPr>
        <p:spPr bwMode="auto">
          <a:xfrm>
            <a:off x="9696450" y="6345238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33CCFF"/>
                </a:solidFill>
                <a:latin typeface="Calibri" pitchFamily="34" charset="0"/>
                <a:ea typeface="华文新魏"/>
                <a:cs typeface="华文新魏"/>
              </a:rPr>
              <a:t>继续</a:t>
            </a: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图片 8197" descr="200912111052311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2825" y="1116013"/>
            <a:ext cx="2554288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图片 8203" descr="T2wra4Xf4aXXXXXXXX_!!5703521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2438" y="1268413"/>
            <a:ext cx="16557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图片 8205" descr="上海世博会波兰国家馆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1349375"/>
            <a:ext cx="4154487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图片 8204" descr="T2Xf89Xn0XXXXXXXXX_!!736813038"/>
          <p:cNvPicPr>
            <a:picLocks noChangeAspect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0850" y="1182688"/>
            <a:ext cx="250666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图片 8196" descr="20111006210052_jR3a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0888" y="3940175"/>
            <a:ext cx="37528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文本框 8207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9696450" y="6200775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33CCFF"/>
                </a:solidFill>
                <a:latin typeface="Calibri" pitchFamily="34" charset="0"/>
                <a:ea typeface="华文新魏"/>
                <a:cs typeface="华文新魏"/>
              </a:rPr>
              <a:t>主页</a:t>
            </a:r>
          </a:p>
        </p:txBody>
      </p:sp>
      <p:sp>
        <p:nvSpPr>
          <p:cNvPr id="27655" name="矩形 9225"/>
          <p:cNvSpPr>
            <a:spLocks noChangeArrowheads="1"/>
          </p:cNvSpPr>
          <p:nvPr/>
        </p:nvSpPr>
        <p:spPr bwMode="auto">
          <a:xfrm>
            <a:off x="1427163" y="271463"/>
            <a:ext cx="38877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zh-CN" altLang="en-US" sz="4800" b="1">
                <a:solidFill>
                  <a:srgbClr val="CC99FF"/>
                </a:solidFill>
                <a:latin typeface="字体管家胖丫儿"/>
                <a:ea typeface="字体管家胖丫儿"/>
                <a:cs typeface="华文彩云"/>
              </a:rPr>
              <a:t>团花应用</a:t>
            </a:r>
            <a:endParaRPr lang="zh-CN" altLang="en-US" sz="3600" b="1">
              <a:solidFill>
                <a:srgbClr val="CC99FF"/>
              </a:solidFill>
              <a:latin typeface="字体管家胖丫儿"/>
              <a:ea typeface="字体管家胖丫儿"/>
              <a:cs typeface="华文彩云"/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WordArt 7"/>
          <p:cNvSpPr>
            <a:spLocks noChangeArrowheads="1" noChangeShapeType="1" noTextEdit="1"/>
          </p:cNvSpPr>
          <p:nvPr/>
        </p:nvSpPr>
        <p:spPr bwMode="auto">
          <a:xfrm>
            <a:off x="2117725" y="815975"/>
            <a:ext cx="7038975" cy="360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迷你简祥隶"/>
              </a:rPr>
              <a:t>谢谢欣赏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518525" y="5675313"/>
            <a:ext cx="3005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99CCFF"/>
                </a:solidFill>
                <a:latin typeface="迷你简祥隶"/>
                <a:ea typeface="迷你简祥隶"/>
                <a:cs typeface="迷你简祥隶"/>
              </a:rPr>
              <a:t>区实验  夏欢欢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组合 112"/>
          <p:cNvGrpSpPr>
            <a:grpSpLocks/>
          </p:cNvGrpSpPr>
          <p:nvPr/>
        </p:nvGrpSpPr>
        <p:grpSpPr bwMode="auto">
          <a:xfrm>
            <a:off x="8197850" y="5741988"/>
            <a:ext cx="742950" cy="623887"/>
            <a:chOff x="3742" y="210"/>
            <a:chExt cx="1300" cy="1270"/>
          </a:xfrm>
        </p:grpSpPr>
        <p:sp>
          <p:nvSpPr>
            <p:cNvPr id="13471" name="椭圆 113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472" name="图片 114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14" name="组合 74"/>
          <p:cNvGrpSpPr>
            <a:grpSpLocks/>
          </p:cNvGrpSpPr>
          <p:nvPr/>
        </p:nvGrpSpPr>
        <p:grpSpPr bwMode="auto">
          <a:xfrm>
            <a:off x="9242425" y="5799138"/>
            <a:ext cx="723900" cy="725487"/>
            <a:chOff x="4422" y="1797"/>
            <a:chExt cx="770" cy="768"/>
          </a:xfrm>
        </p:grpSpPr>
        <p:pic>
          <p:nvPicPr>
            <p:cNvPr id="13467" name="图片 75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2" y="1797"/>
              <a:ext cx="770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68" name="组合 76"/>
            <p:cNvGrpSpPr>
              <a:grpSpLocks/>
            </p:cNvGrpSpPr>
            <p:nvPr/>
          </p:nvGrpSpPr>
          <p:grpSpPr bwMode="auto">
            <a:xfrm>
              <a:off x="4513" y="1888"/>
              <a:ext cx="590" cy="590"/>
              <a:chOff x="204" y="2931"/>
              <a:chExt cx="1270" cy="1270"/>
            </a:xfrm>
          </p:grpSpPr>
          <p:sp>
            <p:nvSpPr>
              <p:cNvPr id="13469" name="椭圆 77"/>
              <p:cNvSpPr>
                <a:spLocks noChangeArrowheads="1"/>
              </p:cNvSpPr>
              <p:nvPr/>
            </p:nvSpPr>
            <p:spPr bwMode="auto">
              <a:xfrm>
                <a:off x="204" y="2931"/>
                <a:ext cx="1270" cy="1270"/>
              </a:xfrm>
              <a:prstGeom prst="ellipse">
                <a:avLst/>
              </a:pr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70" name="图片 78" descr="四折三角  花样  完成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6" y="2969"/>
                <a:ext cx="1225" cy="1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15" name="组合 6201"/>
          <p:cNvGrpSpPr>
            <a:grpSpLocks/>
          </p:cNvGrpSpPr>
          <p:nvPr/>
        </p:nvGrpSpPr>
        <p:grpSpPr bwMode="auto">
          <a:xfrm>
            <a:off x="2432050" y="3879850"/>
            <a:ext cx="1539875" cy="1587500"/>
            <a:chOff x="1066" y="3069"/>
            <a:chExt cx="771" cy="769"/>
          </a:xfrm>
        </p:grpSpPr>
        <p:pic>
          <p:nvPicPr>
            <p:cNvPr id="13465" name="图片 6198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66" name="图片 6199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16" name="组合 6176"/>
          <p:cNvGrpSpPr>
            <a:grpSpLocks/>
          </p:cNvGrpSpPr>
          <p:nvPr/>
        </p:nvGrpSpPr>
        <p:grpSpPr bwMode="auto">
          <a:xfrm>
            <a:off x="3879850" y="4879975"/>
            <a:ext cx="1617663" cy="1565275"/>
            <a:chOff x="1474" y="2432"/>
            <a:chExt cx="1678" cy="1673"/>
          </a:xfrm>
        </p:grpSpPr>
        <p:pic>
          <p:nvPicPr>
            <p:cNvPr id="13461" name="图片 6173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" y="2432"/>
              <a:ext cx="1678" cy="1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62" name="组合 6168"/>
            <p:cNvGrpSpPr>
              <a:grpSpLocks/>
            </p:cNvGrpSpPr>
            <p:nvPr/>
          </p:nvGrpSpPr>
          <p:grpSpPr bwMode="auto">
            <a:xfrm>
              <a:off x="1656" y="2615"/>
              <a:ext cx="1315" cy="1313"/>
              <a:chOff x="952" y="2679"/>
              <a:chExt cx="1179" cy="1177"/>
            </a:xfrm>
          </p:grpSpPr>
          <p:sp>
            <p:nvSpPr>
              <p:cNvPr id="13463" name="椭圆 6167"/>
              <p:cNvSpPr>
                <a:spLocks noChangeArrowheads="1"/>
              </p:cNvSpPr>
              <p:nvPr/>
            </p:nvSpPr>
            <p:spPr bwMode="auto">
              <a:xfrm>
                <a:off x="975" y="2704"/>
                <a:ext cx="1134" cy="1134"/>
              </a:xfrm>
              <a:prstGeom prst="ellipse">
                <a:avLst/>
              </a:prstGeom>
              <a:solidFill>
                <a:srgbClr val="99FF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64" name="图片 6164" descr="花纹cc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52" y="2679"/>
                <a:ext cx="1179" cy="1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163" name="图片 6162" descr="连年有余副本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1550" y="777875"/>
            <a:ext cx="39465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图片 6160" descr="抓髻娃娃副本副本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6375" y="169863"/>
            <a:ext cx="4237038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9" name="组合 6177"/>
          <p:cNvGrpSpPr>
            <a:grpSpLocks/>
          </p:cNvGrpSpPr>
          <p:nvPr/>
        </p:nvGrpSpPr>
        <p:grpSpPr bwMode="auto">
          <a:xfrm>
            <a:off x="5540375" y="4387850"/>
            <a:ext cx="1409700" cy="1289050"/>
            <a:chOff x="2154" y="2155"/>
            <a:chExt cx="1693" cy="1688"/>
          </a:xfrm>
        </p:grpSpPr>
        <p:pic>
          <p:nvPicPr>
            <p:cNvPr id="13457" name="图片 6175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58" name="组合 6170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459" name="椭圆 6169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60" name="图片 6165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20" name="组合 6183"/>
          <p:cNvGrpSpPr>
            <a:grpSpLocks/>
          </p:cNvGrpSpPr>
          <p:nvPr/>
        </p:nvGrpSpPr>
        <p:grpSpPr bwMode="auto">
          <a:xfrm>
            <a:off x="8189913" y="4492625"/>
            <a:ext cx="1404937" cy="1249363"/>
            <a:chOff x="3515" y="2523"/>
            <a:chExt cx="1678" cy="1673"/>
          </a:xfrm>
        </p:grpSpPr>
        <p:pic>
          <p:nvPicPr>
            <p:cNvPr id="13455" name="图片 6179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15" y="2523"/>
              <a:ext cx="1678" cy="1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56" name="图片 6166" descr="T2Xf89Xn0XXXXXXXXX_!!73681303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79" y="2704"/>
              <a:ext cx="1326" cy="1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1" name="组合 6196"/>
          <p:cNvGrpSpPr>
            <a:grpSpLocks/>
          </p:cNvGrpSpPr>
          <p:nvPr/>
        </p:nvGrpSpPr>
        <p:grpSpPr bwMode="auto">
          <a:xfrm>
            <a:off x="6856413" y="5254625"/>
            <a:ext cx="1731962" cy="1566863"/>
            <a:chOff x="4422" y="1797"/>
            <a:chExt cx="770" cy="768"/>
          </a:xfrm>
        </p:grpSpPr>
        <p:pic>
          <p:nvPicPr>
            <p:cNvPr id="13451" name="图片 6188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2" y="1797"/>
              <a:ext cx="770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52" name="组合 6193"/>
            <p:cNvGrpSpPr>
              <a:grpSpLocks/>
            </p:cNvGrpSpPr>
            <p:nvPr/>
          </p:nvGrpSpPr>
          <p:grpSpPr bwMode="auto">
            <a:xfrm>
              <a:off x="4513" y="1888"/>
              <a:ext cx="590" cy="590"/>
              <a:chOff x="204" y="2931"/>
              <a:chExt cx="1270" cy="1270"/>
            </a:xfrm>
          </p:grpSpPr>
          <p:sp>
            <p:nvSpPr>
              <p:cNvPr id="13453" name="椭圆 6194"/>
              <p:cNvSpPr>
                <a:spLocks noChangeArrowheads="1"/>
              </p:cNvSpPr>
              <p:nvPr/>
            </p:nvSpPr>
            <p:spPr bwMode="auto">
              <a:xfrm>
                <a:off x="204" y="2931"/>
                <a:ext cx="1270" cy="1270"/>
              </a:xfrm>
              <a:prstGeom prst="ellipse">
                <a:avLst/>
              </a:pr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54" name="图片 6195" descr="四折三角  花样  完成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6" y="2969"/>
                <a:ext cx="1225" cy="1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22" name="组合 134170"/>
          <p:cNvGrpSpPr>
            <a:grpSpLocks/>
          </p:cNvGrpSpPr>
          <p:nvPr/>
        </p:nvGrpSpPr>
        <p:grpSpPr bwMode="auto">
          <a:xfrm>
            <a:off x="860425" y="4629150"/>
            <a:ext cx="1689100" cy="1657350"/>
            <a:chOff x="3742" y="210"/>
            <a:chExt cx="1270" cy="1270"/>
          </a:xfrm>
        </p:grpSpPr>
        <p:sp>
          <p:nvSpPr>
            <p:cNvPr id="13449" name="椭圆 134164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450" name="图片 134161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3" name="组合 16392"/>
          <p:cNvGrpSpPr>
            <a:grpSpLocks/>
          </p:cNvGrpSpPr>
          <p:nvPr/>
        </p:nvGrpSpPr>
        <p:grpSpPr bwMode="auto">
          <a:xfrm>
            <a:off x="9725025" y="5022850"/>
            <a:ext cx="1489075" cy="1441450"/>
            <a:chOff x="2064" y="1117"/>
            <a:chExt cx="2131" cy="2131"/>
          </a:xfrm>
        </p:grpSpPr>
        <p:sp>
          <p:nvSpPr>
            <p:cNvPr id="13447" name="椭圆 16393"/>
            <p:cNvSpPr>
              <a:spLocks noChangeArrowheads="1"/>
            </p:cNvSpPr>
            <p:nvPr/>
          </p:nvSpPr>
          <p:spPr bwMode="auto">
            <a:xfrm>
              <a:off x="2064" y="1117"/>
              <a:ext cx="2131" cy="2131"/>
            </a:xfrm>
            <a:prstGeom prst="ellipse">
              <a:avLst/>
            </a:prstGeom>
            <a:solidFill>
              <a:srgbClr val="FF00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448" name="图片 16394" descr="抓髻娃娃副本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09" y="1162"/>
              <a:ext cx="2041" cy="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4" name="组合 4"/>
          <p:cNvGrpSpPr>
            <a:grpSpLocks/>
          </p:cNvGrpSpPr>
          <p:nvPr/>
        </p:nvGrpSpPr>
        <p:grpSpPr bwMode="auto">
          <a:xfrm>
            <a:off x="3795713" y="4959350"/>
            <a:ext cx="1897062" cy="1862138"/>
            <a:chOff x="1474" y="2432"/>
            <a:chExt cx="1678" cy="1673"/>
          </a:xfrm>
        </p:grpSpPr>
        <p:pic>
          <p:nvPicPr>
            <p:cNvPr id="13443" name="图片 5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" y="2432"/>
              <a:ext cx="1678" cy="1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44" name="组合 6"/>
            <p:cNvGrpSpPr>
              <a:grpSpLocks/>
            </p:cNvGrpSpPr>
            <p:nvPr/>
          </p:nvGrpSpPr>
          <p:grpSpPr bwMode="auto">
            <a:xfrm>
              <a:off x="1656" y="2602"/>
              <a:ext cx="1315" cy="1313"/>
              <a:chOff x="952" y="2667"/>
              <a:chExt cx="1179" cy="1177"/>
            </a:xfrm>
          </p:grpSpPr>
          <p:sp>
            <p:nvSpPr>
              <p:cNvPr id="13445" name="椭圆 7"/>
              <p:cNvSpPr>
                <a:spLocks noChangeArrowheads="1"/>
              </p:cNvSpPr>
              <p:nvPr/>
            </p:nvSpPr>
            <p:spPr bwMode="auto">
              <a:xfrm>
                <a:off x="975" y="2704"/>
                <a:ext cx="1134" cy="1134"/>
              </a:xfrm>
              <a:prstGeom prst="ellipse">
                <a:avLst/>
              </a:prstGeom>
              <a:solidFill>
                <a:srgbClr val="99FF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46" name="图片 8" descr="花纹cc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52" y="2667"/>
                <a:ext cx="1179" cy="1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25" name="组合 22"/>
          <p:cNvGrpSpPr>
            <a:grpSpLocks/>
          </p:cNvGrpSpPr>
          <p:nvPr/>
        </p:nvGrpSpPr>
        <p:grpSpPr bwMode="auto">
          <a:xfrm>
            <a:off x="593725" y="4579938"/>
            <a:ext cx="1955800" cy="1833562"/>
            <a:chOff x="3742" y="210"/>
            <a:chExt cx="1300" cy="1270"/>
          </a:xfrm>
        </p:grpSpPr>
        <p:sp>
          <p:nvSpPr>
            <p:cNvPr id="13441" name="椭圆 23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442" name="图片 24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6" name="组合 26"/>
          <p:cNvGrpSpPr>
            <a:grpSpLocks/>
          </p:cNvGrpSpPr>
          <p:nvPr/>
        </p:nvGrpSpPr>
        <p:grpSpPr bwMode="auto">
          <a:xfrm>
            <a:off x="9407525" y="4195763"/>
            <a:ext cx="395288" cy="379412"/>
            <a:chOff x="2154" y="2155"/>
            <a:chExt cx="1693" cy="1688"/>
          </a:xfrm>
        </p:grpSpPr>
        <p:pic>
          <p:nvPicPr>
            <p:cNvPr id="13437" name="图片 27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38" name="组合 28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439" name="椭圆 29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40" name="图片 30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27" name="组合 31"/>
          <p:cNvGrpSpPr>
            <a:grpSpLocks/>
          </p:cNvGrpSpPr>
          <p:nvPr/>
        </p:nvGrpSpPr>
        <p:grpSpPr bwMode="auto">
          <a:xfrm>
            <a:off x="6111875" y="5765800"/>
            <a:ext cx="746125" cy="687388"/>
            <a:chOff x="1066" y="3069"/>
            <a:chExt cx="771" cy="769"/>
          </a:xfrm>
        </p:grpSpPr>
        <p:pic>
          <p:nvPicPr>
            <p:cNvPr id="13435" name="图片 32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36" name="图片 33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8" name="组合 34"/>
          <p:cNvGrpSpPr>
            <a:grpSpLocks/>
          </p:cNvGrpSpPr>
          <p:nvPr/>
        </p:nvGrpSpPr>
        <p:grpSpPr bwMode="auto">
          <a:xfrm>
            <a:off x="1730375" y="3970338"/>
            <a:ext cx="488950" cy="454025"/>
            <a:chOff x="1066" y="3069"/>
            <a:chExt cx="771" cy="769"/>
          </a:xfrm>
        </p:grpSpPr>
        <p:pic>
          <p:nvPicPr>
            <p:cNvPr id="13433" name="图片 35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34" name="图片 36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9" name="组合 37"/>
          <p:cNvGrpSpPr>
            <a:grpSpLocks/>
          </p:cNvGrpSpPr>
          <p:nvPr/>
        </p:nvGrpSpPr>
        <p:grpSpPr bwMode="auto">
          <a:xfrm>
            <a:off x="4241800" y="3983038"/>
            <a:ext cx="723900" cy="723900"/>
            <a:chOff x="4422" y="1797"/>
            <a:chExt cx="770" cy="768"/>
          </a:xfrm>
        </p:grpSpPr>
        <p:pic>
          <p:nvPicPr>
            <p:cNvPr id="13429" name="图片 38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2" y="1797"/>
              <a:ext cx="770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30" name="组合 39"/>
            <p:cNvGrpSpPr>
              <a:grpSpLocks/>
            </p:cNvGrpSpPr>
            <p:nvPr/>
          </p:nvGrpSpPr>
          <p:grpSpPr bwMode="auto">
            <a:xfrm>
              <a:off x="4513" y="1888"/>
              <a:ext cx="590" cy="590"/>
              <a:chOff x="204" y="2931"/>
              <a:chExt cx="1270" cy="1270"/>
            </a:xfrm>
          </p:grpSpPr>
          <p:sp>
            <p:nvSpPr>
              <p:cNvPr id="13431" name="椭圆 40"/>
              <p:cNvSpPr>
                <a:spLocks noChangeArrowheads="1"/>
              </p:cNvSpPr>
              <p:nvPr/>
            </p:nvSpPr>
            <p:spPr bwMode="auto">
              <a:xfrm>
                <a:off x="204" y="2931"/>
                <a:ext cx="1270" cy="1270"/>
              </a:xfrm>
              <a:prstGeom prst="ellipse">
                <a:avLst/>
              </a:pr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32" name="图片 41" descr="四折三角  花样  完成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6" y="2969"/>
                <a:ext cx="1225" cy="1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30" name="组合 42"/>
          <p:cNvGrpSpPr>
            <a:grpSpLocks/>
          </p:cNvGrpSpPr>
          <p:nvPr/>
        </p:nvGrpSpPr>
        <p:grpSpPr bwMode="auto">
          <a:xfrm>
            <a:off x="6969125" y="4624388"/>
            <a:ext cx="520700" cy="531812"/>
            <a:chOff x="2154" y="2155"/>
            <a:chExt cx="1693" cy="1688"/>
          </a:xfrm>
        </p:grpSpPr>
        <p:pic>
          <p:nvPicPr>
            <p:cNvPr id="13425" name="图片 43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26" name="组合 44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427" name="椭圆 45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28" name="图片 46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31" name="组合 47"/>
          <p:cNvGrpSpPr>
            <a:grpSpLocks/>
          </p:cNvGrpSpPr>
          <p:nvPr/>
        </p:nvGrpSpPr>
        <p:grpSpPr bwMode="auto">
          <a:xfrm>
            <a:off x="3952875" y="4579938"/>
            <a:ext cx="395288" cy="379412"/>
            <a:chOff x="2154" y="2155"/>
            <a:chExt cx="1693" cy="1688"/>
          </a:xfrm>
        </p:grpSpPr>
        <p:pic>
          <p:nvPicPr>
            <p:cNvPr id="13421" name="图片 48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22" name="组合 49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423" name="椭圆 50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24" name="图片 51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32" name="组合 52"/>
          <p:cNvGrpSpPr>
            <a:grpSpLocks/>
          </p:cNvGrpSpPr>
          <p:nvPr/>
        </p:nvGrpSpPr>
        <p:grpSpPr bwMode="auto">
          <a:xfrm>
            <a:off x="2389188" y="5913438"/>
            <a:ext cx="565150" cy="477837"/>
            <a:chOff x="2154" y="2155"/>
            <a:chExt cx="1693" cy="1688"/>
          </a:xfrm>
        </p:grpSpPr>
        <p:pic>
          <p:nvPicPr>
            <p:cNvPr id="13417" name="图片 53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18" name="组合 54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419" name="椭圆 55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20" name="图片 56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33" name="组合 57"/>
          <p:cNvGrpSpPr>
            <a:grpSpLocks/>
          </p:cNvGrpSpPr>
          <p:nvPr/>
        </p:nvGrpSpPr>
        <p:grpSpPr bwMode="auto">
          <a:xfrm>
            <a:off x="698500" y="3503613"/>
            <a:ext cx="781050" cy="708025"/>
            <a:chOff x="2064" y="1117"/>
            <a:chExt cx="2131" cy="2131"/>
          </a:xfrm>
        </p:grpSpPr>
        <p:sp>
          <p:nvSpPr>
            <p:cNvPr id="13415" name="椭圆 58"/>
            <p:cNvSpPr>
              <a:spLocks noChangeArrowheads="1"/>
            </p:cNvSpPr>
            <p:nvPr/>
          </p:nvSpPr>
          <p:spPr bwMode="auto">
            <a:xfrm>
              <a:off x="2064" y="1117"/>
              <a:ext cx="2131" cy="2131"/>
            </a:xfrm>
            <a:prstGeom prst="ellipse">
              <a:avLst/>
            </a:prstGeom>
            <a:solidFill>
              <a:srgbClr val="FF00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416" name="图片 59" descr="抓髻娃娃副本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09" y="1162"/>
              <a:ext cx="2041" cy="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34" name="组合 60"/>
          <p:cNvGrpSpPr>
            <a:grpSpLocks/>
          </p:cNvGrpSpPr>
          <p:nvPr/>
        </p:nvGrpSpPr>
        <p:grpSpPr bwMode="auto">
          <a:xfrm>
            <a:off x="5238750" y="3959225"/>
            <a:ext cx="615950" cy="620713"/>
            <a:chOff x="1066" y="3069"/>
            <a:chExt cx="771" cy="769"/>
          </a:xfrm>
        </p:grpSpPr>
        <p:pic>
          <p:nvPicPr>
            <p:cNvPr id="13413" name="图片 61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4" name="图片 62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35" name="组合 63"/>
          <p:cNvGrpSpPr>
            <a:grpSpLocks/>
          </p:cNvGrpSpPr>
          <p:nvPr/>
        </p:nvGrpSpPr>
        <p:grpSpPr bwMode="auto">
          <a:xfrm>
            <a:off x="10502900" y="4537075"/>
            <a:ext cx="438150" cy="411163"/>
            <a:chOff x="3742" y="210"/>
            <a:chExt cx="1300" cy="1270"/>
          </a:xfrm>
        </p:grpSpPr>
        <p:sp>
          <p:nvSpPr>
            <p:cNvPr id="13411" name="椭圆 64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412" name="图片 65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36" name="组合 66"/>
          <p:cNvGrpSpPr>
            <a:grpSpLocks/>
          </p:cNvGrpSpPr>
          <p:nvPr/>
        </p:nvGrpSpPr>
        <p:grpSpPr bwMode="auto">
          <a:xfrm>
            <a:off x="5816600" y="3260725"/>
            <a:ext cx="438150" cy="411163"/>
            <a:chOff x="3742" y="210"/>
            <a:chExt cx="1300" cy="1270"/>
          </a:xfrm>
        </p:grpSpPr>
        <p:sp>
          <p:nvSpPr>
            <p:cNvPr id="13409" name="椭圆 67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410" name="图片 68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37" name="组合 69"/>
          <p:cNvGrpSpPr>
            <a:grpSpLocks/>
          </p:cNvGrpSpPr>
          <p:nvPr/>
        </p:nvGrpSpPr>
        <p:grpSpPr bwMode="auto">
          <a:xfrm>
            <a:off x="2346325" y="3587750"/>
            <a:ext cx="395288" cy="379413"/>
            <a:chOff x="2154" y="2155"/>
            <a:chExt cx="1693" cy="1688"/>
          </a:xfrm>
        </p:grpSpPr>
        <p:pic>
          <p:nvPicPr>
            <p:cNvPr id="13405" name="图片 70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06" name="组合 71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407" name="椭圆 72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08" name="图片 73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38" name="组合 79"/>
          <p:cNvGrpSpPr>
            <a:grpSpLocks/>
          </p:cNvGrpSpPr>
          <p:nvPr/>
        </p:nvGrpSpPr>
        <p:grpSpPr bwMode="auto">
          <a:xfrm>
            <a:off x="9950450" y="3452813"/>
            <a:ext cx="488950" cy="452437"/>
            <a:chOff x="1066" y="3069"/>
            <a:chExt cx="771" cy="769"/>
          </a:xfrm>
        </p:grpSpPr>
        <p:pic>
          <p:nvPicPr>
            <p:cNvPr id="13403" name="图片 80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04" name="图片 81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39" name="组合 85"/>
          <p:cNvGrpSpPr>
            <a:grpSpLocks/>
          </p:cNvGrpSpPr>
          <p:nvPr/>
        </p:nvGrpSpPr>
        <p:grpSpPr bwMode="auto">
          <a:xfrm>
            <a:off x="11083925" y="3511550"/>
            <a:ext cx="730250" cy="727075"/>
            <a:chOff x="1066" y="3069"/>
            <a:chExt cx="771" cy="769"/>
          </a:xfrm>
        </p:grpSpPr>
        <p:pic>
          <p:nvPicPr>
            <p:cNvPr id="13401" name="图片 86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02" name="图片 87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40" name="组合 88"/>
          <p:cNvGrpSpPr>
            <a:grpSpLocks/>
          </p:cNvGrpSpPr>
          <p:nvPr/>
        </p:nvGrpSpPr>
        <p:grpSpPr bwMode="auto">
          <a:xfrm>
            <a:off x="10582275" y="1654175"/>
            <a:ext cx="393700" cy="379413"/>
            <a:chOff x="2154" y="2155"/>
            <a:chExt cx="1693" cy="1688"/>
          </a:xfrm>
        </p:grpSpPr>
        <p:pic>
          <p:nvPicPr>
            <p:cNvPr id="13397" name="图片 89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98" name="组合 90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399" name="椭圆 91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400" name="图片 92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41" name="组合 93"/>
          <p:cNvGrpSpPr>
            <a:grpSpLocks/>
          </p:cNvGrpSpPr>
          <p:nvPr/>
        </p:nvGrpSpPr>
        <p:grpSpPr bwMode="auto">
          <a:xfrm>
            <a:off x="817563" y="2714625"/>
            <a:ext cx="395287" cy="377825"/>
            <a:chOff x="2154" y="2155"/>
            <a:chExt cx="1693" cy="1688"/>
          </a:xfrm>
        </p:grpSpPr>
        <p:pic>
          <p:nvPicPr>
            <p:cNvPr id="13393" name="图片 94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94" name="组合 95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395" name="椭圆 96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396" name="图片 97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42" name="组合 98"/>
          <p:cNvGrpSpPr>
            <a:grpSpLocks/>
          </p:cNvGrpSpPr>
          <p:nvPr/>
        </p:nvGrpSpPr>
        <p:grpSpPr bwMode="auto">
          <a:xfrm>
            <a:off x="2808288" y="5632450"/>
            <a:ext cx="842962" cy="758825"/>
            <a:chOff x="1066" y="3069"/>
            <a:chExt cx="771" cy="769"/>
          </a:xfrm>
        </p:grpSpPr>
        <p:pic>
          <p:nvPicPr>
            <p:cNvPr id="13391" name="图片 99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92" name="图片 100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43" name="组合 101"/>
          <p:cNvGrpSpPr>
            <a:grpSpLocks/>
          </p:cNvGrpSpPr>
          <p:nvPr/>
        </p:nvGrpSpPr>
        <p:grpSpPr bwMode="auto">
          <a:xfrm>
            <a:off x="11168063" y="5913438"/>
            <a:ext cx="665162" cy="712787"/>
            <a:chOff x="3742" y="210"/>
            <a:chExt cx="1300" cy="1270"/>
          </a:xfrm>
        </p:grpSpPr>
        <p:sp>
          <p:nvSpPr>
            <p:cNvPr id="13389" name="椭圆 102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390" name="图片 103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44" name="组合 104"/>
          <p:cNvGrpSpPr>
            <a:grpSpLocks/>
          </p:cNvGrpSpPr>
          <p:nvPr/>
        </p:nvGrpSpPr>
        <p:grpSpPr bwMode="auto">
          <a:xfrm>
            <a:off x="8547100" y="6415088"/>
            <a:ext cx="393700" cy="379412"/>
            <a:chOff x="2154" y="2155"/>
            <a:chExt cx="1693" cy="1688"/>
          </a:xfrm>
        </p:grpSpPr>
        <p:pic>
          <p:nvPicPr>
            <p:cNvPr id="13385" name="图片 105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86" name="组合 106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387" name="椭圆 107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388" name="图片 108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45" name="组合 109"/>
          <p:cNvGrpSpPr>
            <a:grpSpLocks/>
          </p:cNvGrpSpPr>
          <p:nvPr/>
        </p:nvGrpSpPr>
        <p:grpSpPr bwMode="auto">
          <a:xfrm>
            <a:off x="5022850" y="4706938"/>
            <a:ext cx="438150" cy="411162"/>
            <a:chOff x="3742" y="210"/>
            <a:chExt cx="1300" cy="1270"/>
          </a:xfrm>
        </p:grpSpPr>
        <p:sp>
          <p:nvSpPr>
            <p:cNvPr id="13383" name="椭圆 110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384" name="图片 111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46" name="组合 115"/>
          <p:cNvGrpSpPr>
            <a:grpSpLocks/>
          </p:cNvGrpSpPr>
          <p:nvPr/>
        </p:nvGrpSpPr>
        <p:grpSpPr bwMode="auto">
          <a:xfrm>
            <a:off x="3514725" y="6334125"/>
            <a:ext cx="438150" cy="411163"/>
            <a:chOff x="3742" y="210"/>
            <a:chExt cx="1300" cy="1270"/>
          </a:xfrm>
        </p:grpSpPr>
        <p:sp>
          <p:nvSpPr>
            <p:cNvPr id="13381" name="椭圆 116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382" name="图片 117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47" name="组合 118"/>
          <p:cNvGrpSpPr>
            <a:grpSpLocks/>
          </p:cNvGrpSpPr>
          <p:nvPr/>
        </p:nvGrpSpPr>
        <p:grpSpPr bwMode="auto">
          <a:xfrm>
            <a:off x="1744663" y="3954463"/>
            <a:ext cx="488950" cy="454025"/>
            <a:chOff x="1066" y="3069"/>
            <a:chExt cx="771" cy="769"/>
          </a:xfrm>
        </p:grpSpPr>
        <p:pic>
          <p:nvPicPr>
            <p:cNvPr id="13379" name="图片 119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80" name="图片 120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48" name="组合 121"/>
          <p:cNvGrpSpPr>
            <a:grpSpLocks/>
          </p:cNvGrpSpPr>
          <p:nvPr/>
        </p:nvGrpSpPr>
        <p:grpSpPr bwMode="auto">
          <a:xfrm>
            <a:off x="712788" y="3487738"/>
            <a:ext cx="779462" cy="708025"/>
            <a:chOff x="2064" y="1117"/>
            <a:chExt cx="2131" cy="2131"/>
          </a:xfrm>
        </p:grpSpPr>
        <p:sp>
          <p:nvSpPr>
            <p:cNvPr id="13377" name="椭圆 122"/>
            <p:cNvSpPr>
              <a:spLocks noChangeArrowheads="1"/>
            </p:cNvSpPr>
            <p:nvPr/>
          </p:nvSpPr>
          <p:spPr bwMode="auto">
            <a:xfrm>
              <a:off x="2064" y="1117"/>
              <a:ext cx="2131" cy="2131"/>
            </a:xfrm>
            <a:prstGeom prst="ellipse">
              <a:avLst/>
            </a:prstGeom>
            <a:solidFill>
              <a:srgbClr val="FF00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378" name="图片 123" descr="抓髻娃娃副本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09" y="1162"/>
              <a:ext cx="2041" cy="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49" name="组合 124"/>
          <p:cNvGrpSpPr>
            <a:grpSpLocks/>
          </p:cNvGrpSpPr>
          <p:nvPr/>
        </p:nvGrpSpPr>
        <p:grpSpPr bwMode="auto">
          <a:xfrm>
            <a:off x="831850" y="2698750"/>
            <a:ext cx="393700" cy="377825"/>
            <a:chOff x="2154" y="2155"/>
            <a:chExt cx="1693" cy="1688"/>
          </a:xfrm>
        </p:grpSpPr>
        <p:pic>
          <p:nvPicPr>
            <p:cNvPr id="13373" name="图片 125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74" name="组合 126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375" name="椭圆 127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376" name="图片 128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50" name="组合 129"/>
          <p:cNvGrpSpPr>
            <a:grpSpLocks/>
          </p:cNvGrpSpPr>
          <p:nvPr/>
        </p:nvGrpSpPr>
        <p:grpSpPr bwMode="auto">
          <a:xfrm>
            <a:off x="593725" y="4552950"/>
            <a:ext cx="1955800" cy="1831975"/>
            <a:chOff x="3742" y="210"/>
            <a:chExt cx="1300" cy="1270"/>
          </a:xfrm>
        </p:grpSpPr>
        <p:sp>
          <p:nvSpPr>
            <p:cNvPr id="13371" name="椭圆 130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3372" name="图片 131" descr="花纹cc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7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51" name="组合 132"/>
          <p:cNvGrpSpPr>
            <a:grpSpLocks/>
          </p:cNvGrpSpPr>
          <p:nvPr/>
        </p:nvGrpSpPr>
        <p:grpSpPr bwMode="auto">
          <a:xfrm>
            <a:off x="2346325" y="3560763"/>
            <a:ext cx="395288" cy="379412"/>
            <a:chOff x="2154" y="2155"/>
            <a:chExt cx="1693" cy="1688"/>
          </a:xfrm>
        </p:grpSpPr>
        <p:pic>
          <p:nvPicPr>
            <p:cNvPr id="13367" name="图片 133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68" name="组合 134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369" name="椭圆 135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370" name="图片 136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52" name="组合 137"/>
          <p:cNvGrpSpPr>
            <a:grpSpLocks/>
          </p:cNvGrpSpPr>
          <p:nvPr/>
        </p:nvGrpSpPr>
        <p:grpSpPr bwMode="auto">
          <a:xfrm>
            <a:off x="1744663" y="3927475"/>
            <a:ext cx="488950" cy="454025"/>
            <a:chOff x="1066" y="3069"/>
            <a:chExt cx="771" cy="769"/>
          </a:xfrm>
        </p:grpSpPr>
        <p:pic>
          <p:nvPicPr>
            <p:cNvPr id="13365" name="图片 138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3069"/>
              <a:ext cx="771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66" name="图片 139" descr="360截图2013022121541091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4634" b="31682"/>
            <a:stretch>
              <a:fillRect/>
            </a:stretch>
          </p:blipFill>
          <p:spPr bwMode="auto">
            <a:xfrm>
              <a:off x="1140" y="3090"/>
              <a:ext cx="651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53" name="椭圆 141"/>
          <p:cNvSpPr>
            <a:spLocks noChangeArrowheads="1"/>
          </p:cNvSpPr>
          <p:nvPr/>
        </p:nvSpPr>
        <p:spPr bwMode="auto">
          <a:xfrm>
            <a:off x="712788" y="3460750"/>
            <a:ext cx="779462" cy="708025"/>
          </a:xfrm>
          <a:prstGeom prst="ellipse">
            <a:avLst/>
          </a:prstGeom>
          <a:solidFill>
            <a:srgbClr val="FF00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13354" name="图片 142" descr="抓髻娃娃副本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0250" y="3475038"/>
            <a:ext cx="7461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55" name="组合 143"/>
          <p:cNvGrpSpPr>
            <a:grpSpLocks/>
          </p:cNvGrpSpPr>
          <p:nvPr/>
        </p:nvGrpSpPr>
        <p:grpSpPr bwMode="auto">
          <a:xfrm>
            <a:off x="831850" y="2670175"/>
            <a:ext cx="393700" cy="379413"/>
            <a:chOff x="2154" y="2155"/>
            <a:chExt cx="1693" cy="1688"/>
          </a:xfrm>
        </p:grpSpPr>
        <p:pic>
          <p:nvPicPr>
            <p:cNvPr id="13361" name="图片 144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62" name="组合 145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363" name="椭圆 146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364" name="图片 147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356" name="组合 177"/>
          <p:cNvGrpSpPr>
            <a:grpSpLocks/>
          </p:cNvGrpSpPr>
          <p:nvPr/>
        </p:nvGrpSpPr>
        <p:grpSpPr bwMode="auto">
          <a:xfrm>
            <a:off x="63500" y="4525963"/>
            <a:ext cx="395288" cy="379412"/>
            <a:chOff x="2154" y="2155"/>
            <a:chExt cx="1693" cy="1688"/>
          </a:xfrm>
        </p:grpSpPr>
        <p:pic>
          <p:nvPicPr>
            <p:cNvPr id="13357" name="图片 178" descr="11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4" y="2155"/>
              <a:ext cx="1693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58" name="组合 179"/>
            <p:cNvGrpSpPr>
              <a:grpSpLocks/>
            </p:cNvGrpSpPr>
            <p:nvPr/>
          </p:nvGrpSpPr>
          <p:grpSpPr bwMode="auto">
            <a:xfrm>
              <a:off x="2336" y="2341"/>
              <a:ext cx="1315" cy="1306"/>
              <a:chOff x="2645" y="2568"/>
              <a:chExt cx="1187" cy="1179"/>
            </a:xfrm>
          </p:grpSpPr>
          <p:sp>
            <p:nvSpPr>
              <p:cNvPr id="13359" name="椭圆 180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1179" cy="1179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pic>
            <p:nvPicPr>
              <p:cNvPr id="13360" name="图片 181" descr="五折本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645" y="2595"/>
                <a:ext cx="1183" cy="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112641"/>
          <p:cNvSpPr>
            <a:spLocks noChangeArrowheads="1"/>
          </p:cNvSpPr>
          <p:nvPr/>
        </p:nvSpPr>
        <p:spPr bwMode="auto">
          <a:xfrm>
            <a:off x="2311400" y="333375"/>
            <a:ext cx="78882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zh-CN" altLang="en-US" sz="4800" b="1">
                <a:solidFill>
                  <a:srgbClr val="FFFF00"/>
                </a:solidFill>
                <a:latin typeface="字体管家胖丫儿"/>
                <a:ea typeface="字体管家胖丫儿"/>
                <a:cs typeface="华文彩云"/>
              </a:rPr>
              <a:t>方法探究 </a:t>
            </a:r>
            <a:r>
              <a:rPr lang="en-US" altLang="zh-CN" sz="3600" b="1">
                <a:solidFill>
                  <a:srgbClr val="FF66CC"/>
                </a:solidFill>
                <a:latin typeface="字体管家胖丫儿"/>
                <a:ea typeface="字体管家胖丫儿"/>
                <a:cs typeface="华文彩云"/>
              </a:rPr>
              <a:t>- - -  </a:t>
            </a:r>
            <a:r>
              <a:rPr lang="zh-CN" altLang="en-US" sz="3600" b="1">
                <a:solidFill>
                  <a:srgbClr val="99FF33"/>
                </a:solidFill>
                <a:latin typeface="字体管家胖丫儿"/>
                <a:ea typeface="字体管家胖丫儿"/>
                <a:cs typeface="隶书"/>
              </a:rPr>
              <a:t>对边</a:t>
            </a:r>
            <a:r>
              <a:rPr lang="zh-CN" altLang="en-US" sz="3600" b="1">
                <a:solidFill>
                  <a:srgbClr val="FF66CC"/>
                </a:solidFill>
                <a:latin typeface="字体管家胖丫儿"/>
                <a:ea typeface="字体管家胖丫儿"/>
                <a:cs typeface="隶书"/>
              </a:rPr>
              <a:t>四折法</a:t>
            </a:r>
            <a:r>
              <a:rPr lang="zh-CN" altLang="en-US" sz="3600" b="1">
                <a:solidFill>
                  <a:schemeClr val="accent1"/>
                </a:solidFill>
                <a:latin typeface="字体管家胖丫儿"/>
                <a:ea typeface="字体管家胖丫儿"/>
                <a:cs typeface="华文彩云"/>
              </a:rPr>
              <a:t>   </a:t>
            </a:r>
            <a:br>
              <a:rPr lang="zh-CN" altLang="en-US" sz="3600" b="1">
                <a:solidFill>
                  <a:schemeClr val="accent1"/>
                </a:solidFill>
                <a:latin typeface="字体管家胖丫儿"/>
                <a:ea typeface="字体管家胖丫儿"/>
                <a:cs typeface="华文彩云"/>
              </a:rPr>
            </a:br>
            <a:endParaRPr lang="zh-CN" altLang="en-US" sz="3600" b="1">
              <a:solidFill>
                <a:schemeClr val="accent1"/>
              </a:solidFill>
              <a:latin typeface="字体管家胖丫儿"/>
              <a:ea typeface="字体管家胖丫儿"/>
              <a:cs typeface="华文彩云"/>
            </a:endParaRPr>
          </a:p>
        </p:txBody>
      </p:sp>
      <p:pic>
        <p:nvPicPr>
          <p:cNvPr id="14338" name="图片 112642" descr="对边四折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3644900"/>
            <a:ext cx="1438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图片 112643" descr="对边四折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8" y="3646488"/>
            <a:ext cx="140335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任意多边形 112646"/>
          <p:cNvSpPr>
            <a:spLocks/>
          </p:cNvSpPr>
          <p:nvPr/>
        </p:nvSpPr>
        <p:spPr bwMode="auto">
          <a:xfrm flipH="1">
            <a:off x="8183563" y="4078288"/>
            <a:ext cx="288925" cy="590550"/>
          </a:xfrm>
          <a:custGeom>
            <a:avLst/>
            <a:gdLst>
              <a:gd name="T0" fmla="*/ 277 w 1406"/>
              <a:gd name="T1" fmla="*/ 0 h 2528"/>
              <a:gd name="T2" fmla="*/ 0 w 1406"/>
              <a:gd name="T3" fmla="*/ 486 h 2528"/>
              <a:gd name="T4" fmla="*/ 344 w 1406"/>
              <a:gd name="T5" fmla="*/ 349 h 2528"/>
              <a:gd name="T6" fmla="*/ 1115 w 1406"/>
              <a:gd name="T7" fmla="*/ 1099 h 2528"/>
              <a:gd name="T8" fmla="*/ 1064 w 1406"/>
              <a:gd name="T9" fmla="*/ 1899 h 2528"/>
              <a:gd name="T10" fmla="*/ 295 w 1406"/>
              <a:gd name="T11" fmla="*/ 2527 h 2528"/>
              <a:gd name="T12" fmla="*/ 1215 w 1406"/>
              <a:gd name="T13" fmla="*/ 1903 h 2528"/>
              <a:gd name="T14" fmla="*/ 1282 w 1406"/>
              <a:gd name="T15" fmla="*/ 1084 h 2528"/>
              <a:gd name="T16" fmla="*/ 633 w 1406"/>
              <a:gd name="T17" fmla="*/ 302 h 2528"/>
              <a:gd name="T18" fmla="*/ 1102 w 1406"/>
              <a:gd name="T19" fmla="*/ 296 h 2528"/>
              <a:gd name="T20" fmla="*/ 277 w 1406"/>
              <a:gd name="T21" fmla="*/ 0 h 25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06"/>
              <a:gd name="T34" fmla="*/ 0 h 2528"/>
              <a:gd name="T35" fmla="*/ 1406 w 1406"/>
              <a:gd name="T36" fmla="*/ 2528 h 25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06" h="2528">
                <a:moveTo>
                  <a:pt x="277" y="0"/>
                </a:moveTo>
                <a:lnTo>
                  <a:pt x="0" y="486"/>
                </a:lnTo>
                <a:lnTo>
                  <a:pt x="344" y="349"/>
                </a:lnTo>
                <a:cubicBezTo>
                  <a:pt x="530" y="451"/>
                  <a:pt x="945" y="782"/>
                  <a:pt x="1115" y="1099"/>
                </a:cubicBezTo>
                <a:cubicBezTo>
                  <a:pt x="1285" y="1416"/>
                  <a:pt x="1204" y="1676"/>
                  <a:pt x="1064" y="1899"/>
                </a:cubicBezTo>
                <a:cubicBezTo>
                  <a:pt x="922" y="2122"/>
                  <a:pt x="452" y="2433"/>
                  <a:pt x="295" y="2527"/>
                </a:cubicBezTo>
                <a:cubicBezTo>
                  <a:pt x="320" y="2528"/>
                  <a:pt x="1050" y="2144"/>
                  <a:pt x="1215" y="1903"/>
                </a:cubicBezTo>
                <a:cubicBezTo>
                  <a:pt x="1380" y="1662"/>
                  <a:pt x="1406" y="1359"/>
                  <a:pt x="1282" y="1084"/>
                </a:cubicBezTo>
                <a:cubicBezTo>
                  <a:pt x="1158" y="808"/>
                  <a:pt x="766" y="411"/>
                  <a:pt x="633" y="302"/>
                </a:cubicBezTo>
                <a:cubicBezTo>
                  <a:pt x="1064" y="307"/>
                  <a:pt x="906" y="288"/>
                  <a:pt x="1102" y="296"/>
                </a:cubicBezTo>
                <a:cubicBezTo>
                  <a:pt x="706" y="172"/>
                  <a:pt x="277" y="0"/>
                  <a:pt x="277" y="0"/>
                </a:cubicBez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1" name="文本框 11264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696450" y="6200775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33CCFF"/>
                </a:solidFill>
                <a:latin typeface="Calibri" pitchFamily="34" charset="0"/>
                <a:ea typeface="华文新魏"/>
                <a:cs typeface="华文新魏"/>
              </a:rPr>
              <a:t>演示</a:t>
            </a:r>
          </a:p>
        </p:txBody>
      </p:sp>
      <p:pic>
        <p:nvPicPr>
          <p:cNvPr id="14342" name="图片 112649" descr="对边四折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3644900"/>
            <a:ext cx="26924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任意多边形 112653"/>
          <p:cNvSpPr>
            <a:spLocks/>
          </p:cNvSpPr>
          <p:nvPr/>
        </p:nvSpPr>
        <p:spPr bwMode="auto">
          <a:xfrm>
            <a:off x="3143250" y="4365625"/>
            <a:ext cx="360363" cy="1081088"/>
          </a:xfrm>
          <a:custGeom>
            <a:avLst/>
            <a:gdLst>
              <a:gd name="T0" fmla="*/ 277 w 1406"/>
              <a:gd name="T1" fmla="*/ 0 h 2528"/>
              <a:gd name="T2" fmla="*/ 0 w 1406"/>
              <a:gd name="T3" fmla="*/ 486 h 2528"/>
              <a:gd name="T4" fmla="*/ 344 w 1406"/>
              <a:gd name="T5" fmla="*/ 349 h 2528"/>
              <a:gd name="T6" fmla="*/ 1115 w 1406"/>
              <a:gd name="T7" fmla="*/ 1099 h 2528"/>
              <a:gd name="T8" fmla="*/ 1064 w 1406"/>
              <a:gd name="T9" fmla="*/ 1899 h 2528"/>
              <a:gd name="T10" fmla="*/ 295 w 1406"/>
              <a:gd name="T11" fmla="*/ 2527 h 2528"/>
              <a:gd name="T12" fmla="*/ 1215 w 1406"/>
              <a:gd name="T13" fmla="*/ 1903 h 2528"/>
              <a:gd name="T14" fmla="*/ 1282 w 1406"/>
              <a:gd name="T15" fmla="*/ 1084 h 2528"/>
              <a:gd name="T16" fmla="*/ 633 w 1406"/>
              <a:gd name="T17" fmla="*/ 302 h 2528"/>
              <a:gd name="T18" fmla="*/ 1102 w 1406"/>
              <a:gd name="T19" fmla="*/ 296 h 2528"/>
              <a:gd name="T20" fmla="*/ 277 w 1406"/>
              <a:gd name="T21" fmla="*/ 0 h 25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06"/>
              <a:gd name="T34" fmla="*/ 0 h 2528"/>
              <a:gd name="T35" fmla="*/ 1406 w 1406"/>
              <a:gd name="T36" fmla="*/ 2528 h 25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06" h="2528">
                <a:moveTo>
                  <a:pt x="277" y="0"/>
                </a:moveTo>
                <a:lnTo>
                  <a:pt x="0" y="486"/>
                </a:lnTo>
                <a:lnTo>
                  <a:pt x="344" y="349"/>
                </a:lnTo>
                <a:cubicBezTo>
                  <a:pt x="530" y="451"/>
                  <a:pt x="945" y="782"/>
                  <a:pt x="1115" y="1099"/>
                </a:cubicBezTo>
                <a:cubicBezTo>
                  <a:pt x="1285" y="1416"/>
                  <a:pt x="1204" y="1676"/>
                  <a:pt x="1064" y="1899"/>
                </a:cubicBezTo>
                <a:cubicBezTo>
                  <a:pt x="922" y="2122"/>
                  <a:pt x="452" y="2433"/>
                  <a:pt x="295" y="2527"/>
                </a:cubicBezTo>
                <a:cubicBezTo>
                  <a:pt x="320" y="2528"/>
                  <a:pt x="1050" y="2144"/>
                  <a:pt x="1215" y="1903"/>
                </a:cubicBezTo>
                <a:cubicBezTo>
                  <a:pt x="1380" y="1662"/>
                  <a:pt x="1406" y="1359"/>
                  <a:pt x="1282" y="1084"/>
                </a:cubicBezTo>
                <a:cubicBezTo>
                  <a:pt x="1158" y="808"/>
                  <a:pt x="766" y="411"/>
                  <a:pt x="633" y="302"/>
                </a:cubicBezTo>
                <a:cubicBezTo>
                  <a:pt x="1064" y="307"/>
                  <a:pt x="906" y="288"/>
                  <a:pt x="1102" y="296"/>
                </a:cubicBezTo>
                <a:cubicBezTo>
                  <a:pt x="706" y="172"/>
                  <a:pt x="277" y="0"/>
                  <a:pt x="277" y="0"/>
                </a:cubicBez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344" name="图片 112654" descr="对边四折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6138" y="3646488"/>
            <a:ext cx="280828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任意多边形 112655"/>
          <p:cNvSpPr>
            <a:spLocks/>
          </p:cNvSpPr>
          <p:nvPr/>
        </p:nvSpPr>
        <p:spPr bwMode="auto">
          <a:xfrm rot="-4005344">
            <a:off x="6105525" y="3851276"/>
            <a:ext cx="320675" cy="914400"/>
          </a:xfrm>
          <a:custGeom>
            <a:avLst/>
            <a:gdLst>
              <a:gd name="T0" fmla="*/ 277 w 1406"/>
              <a:gd name="T1" fmla="*/ 0 h 2528"/>
              <a:gd name="T2" fmla="*/ 0 w 1406"/>
              <a:gd name="T3" fmla="*/ 486 h 2528"/>
              <a:gd name="T4" fmla="*/ 344 w 1406"/>
              <a:gd name="T5" fmla="*/ 349 h 2528"/>
              <a:gd name="T6" fmla="*/ 1115 w 1406"/>
              <a:gd name="T7" fmla="*/ 1099 h 2528"/>
              <a:gd name="T8" fmla="*/ 1064 w 1406"/>
              <a:gd name="T9" fmla="*/ 1899 h 2528"/>
              <a:gd name="T10" fmla="*/ 295 w 1406"/>
              <a:gd name="T11" fmla="*/ 2527 h 2528"/>
              <a:gd name="T12" fmla="*/ 1215 w 1406"/>
              <a:gd name="T13" fmla="*/ 1903 h 2528"/>
              <a:gd name="T14" fmla="*/ 1282 w 1406"/>
              <a:gd name="T15" fmla="*/ 1084 h 2528"/>
              <a:gd name="T16" fmla="*/ 633 w 1406"/>
              <a:gd name="T17" fmla="*/ 302 h 2528"/>
              <a:gd name="T18" fmla="*/ 1102 w 1406"/>
              <a:gd name="T19" fmla="*/ 296 h 2528"/>
              <a:gd name="T20" fmla="*/ 277 w 1406"/>
              <a:gd name="T21" fmla="*/ 0 h 25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06"/>
              <a:gd name="T34" fmla="*/ 0 h 2528"/>
              <a:gd name="T35" fmla="*/ 1406 w 1406"/>
              <a:gd name="T36" fmla="*/ 2528 h 25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06" h="2528">
                <a:moveTo>
                  <a:pt x="277" y="0"/>
                </a:moveTo>
                <a:lnTo>
                  <a:pt x="0" y="486"/>
                </a:lnTo>
                <a:lnTo>
                  <a:pt x="344" y="349"/>
                </a:lnTo>
                <a:cubicBezTo>
                  <a:pt x="530" y="451"/>
                  <a:pt x="945" y="782"/>
                  <a:pt x="1115" y="1099"/>
                </a:cubicBezTo>
                <a:cubicBezTo>
                  <a:pt x="1285" y="1416"/>
                  <a:pt x="1204" y="1676"/>
                  <a:pt x="1064" y="1899"/>
                </a:cubicBezTo>
                <a:cubicBezTo>
                  <a:pt x="922" y="2122"/>
                  <a:pt x="452" y="2433"/>
                  <a:pt x="295" y="2527"/>
                </a:cubicBezTo>
                <a:cubicBezTo>
                  <a:pt x="320" y="2528"/>
                  <a:pt x="1050" y="2144"/>
                  <a:pt x="1215" y="1903"/>
                </a:cubicBezTo>
                <a:cubicBezTo>
                  <a:pt x="1380" y="1662"/>
                  <a:pt x="1406" y="1359"/>
                  <a:pt x="1282" y="1084"/>
                </a:cubicBezTo>
                <a:cubicBezTo>
                  <a:pt x="1158" y="808"/>
                  <a:pt x="766" y="411"/>
                  <a:pt x="633" y="302"/>
                </a:cubicBezTo>
                <a:cubicBezTo>
                  <a:pt x="1064" y="307"/>
                  <a:pt x="906" y="288"/>
                  <a:pt x="1102" y="296"/>
                </a:cubicBezTo>
                <a:cubicBezTo>
                  <a:pt x="706" y="172"/>
                  <a:pt x="277" y="0"/>
                  <a:pt x="277" y="0"/>
                </a:cubicBez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6" name="文本框 112656"/>
          <p:cNvSpPr txBox="1">
            <a:spLocks noChangeArrowheads="1"/>
          </p:cNvSpPr>
          <p:nvPr/>
        </p:nvSpPr>
        <p:spPr bwMode="auto">
          <a:xfrm>
            <a:off x="2928938" y="3070225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Calibri" pitchFamily="34" charset="0"/>
              </a:rPr>
              <a:t>①</a:t>
            </a:r>
          </a:p>
        </p:txBody>
      </p:sp>
      <p:sp>
        <p:nvSpPr>
          <p:cNvPr id="14347" name="文本框 112657"/>
          <p:cNvSpPr txBox="1">
            <a:spLocks noChangeArrowheads="1"/>
          </p:cNvSpPr>
          <p:nvPr/>
        </p:nvSpPr>
        <p:spPr bwMode="auto">
          <a:xfrm>
            <a:off x="5808663" y="3070225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Calibri" pitchFamily="34" charset="0"/>
              </a:rPr>
              <a:t>②</a:t>
            </a:r>
          </a:p>
        </p:txBody>
      </p:sp>
      <p:sp>
        <p:nvSpPr>
          <p:cNvPr id="14348" name="文本框 112658"/>
          <p:cNvSpPr txBox="1">
            <a:spLocks noChangeArrowheads="1"/>
          </p:cNvSpPr>
          <p:nvPr/>
        </p:nvSpPr>
        <p:spPr bwMode="auto">
          <a:xfrm>
            <a:off x="8040688" y="3070225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Calibri" pitchFamily="34" charset="0"/>
              </a:rPr>
              <a:t>③</a:t>
            </a:r>
          </a:p>
        </p:txBody>
      </p:sp>
      <p:sp>
        <p:nvSpPr>
          <p:cNvPr id="14349" name="文本框 112659"/>
          <p:cNvSpPr txBox="1">
            <a:spLocks noChangeArrowheads="1"/>
          </p:cNvSpPr>
          <p:nvPr/>
        </p:nvSpPr>
        <p:spPr bwMode="auto">
          <a:xfrm>
            <a:off x="9696450" y="3070225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Calibri" pitchFamily="34" charset="0"/>
              </a:rPr>
              <a:t>④</a:t>
            </a:r>
          </a:p>
        </p:txBody>
      </p:sp>
      <p:sp>
        <p:nvSpPr>
          <p:cNvPr id="112661" name="矩形 112660"/>
          <p:cNvSpPr>
            <a:spLocks noChangeArrowheads="1"/>
          </p:cNvSpPr>
          <p:nvPr/>
        </p:nvSpPr>
        <p:spPr bwMode="auto">
          <a:xfrm>
            <a:off x="3143250" y="1773238"/>
            <a:ext cx="55451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zh-CN" altLang="en-US" sz="3600" b="1">
                <a:solidFill>
                  <a:srgbClr val="FF66CC"/>
                </a:solidFill>
                <a:latin typeface="字体管家胖丫儿"/>
                <a:ea typeface="字体管家胖丫儿"/>
                <a:cs typeface="隶书"/>
              </a:rPr>
              <a:t>你能看懂这些图吗？</a:t>
            </a:r>
            <a:r>
              <a:rPr lang="zh-CN" altLang="en-US" sz="3600" b="1">
                <a:solidFill>
                  <a:schemeClr val="accent1"/>
                </a:solidFill>
                <a:latin typeface="华文彩云"/>
                <a:ea typeface="字体管家胖丫儿"/>
                <a:cs typeface="隶书"/>
              </a:rPr>
              <a:t>   </a:t>
            </a:r>
            <a:br>
              <a:rPr lang="zh-CN" altLang="en-US" sz="3600" b="1">
                <a:solidFill>
                  <a:schemeClr val="accent1"/>
                </a:solidFill>
                <a:latin typeface="华文彩云"/>
                <a:ea typeface="字体管家胖丫儿"/>
                <a:cs typeface="隶书"/>
              </a:rPr>
            </a:br>
            <a:endParaRPr lang="zh-CN" altLang="en-US" sz="3600" b="1">
              <a:solidFill>
                <a:schemeClr val="accent1"/>
              </a:solidFill>
              <a:latin typeface="华文彩云"/>
              <a:ea typeface="字体管家胖丫儿"/>
              <a:cs typeface="隶书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矩形 133122"/>
          <p:cNvSpPr>
            <a:spLocks noChangeArrowheads="1"/>
          </p:cNvSpPr>
          <p:nvPr/>
        </p:nvSpPr>
        <p:spPr bwMode="auto">
          <a:xfrm>
            <a:off x="2279650" y="187325"/>
            <a:ext cx="78882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zh-CN" altLang="en-US" sz="4800" b="1">
                <a:solidFill>
                  <a:srgbClr val="99FF33"/>
                </a:solidFill>
                <a:latin typeface="字体管家胖丫儿"/>
                <a:ea typeface="字体管家胖丫儿"/>
                <a:cs typeface="华文彩云"/>
              </a:rPr>
              <a:t>百变尝试 </a:t>
            </a:r>
            <a:r>
              <a:rPr lang="en-US" altLang="zh-CN" sz="3600" b="1">
                <a:solidFill>
                  <a:srgbClr val="FFFF00"/>
                </a:solidFill>
                <a:latin typeface="字体管家胖丫儿"/>
                <a:ea typeface="字体管家胖丫儿"/>
                <a:cs typeface="华文彩云"/>
              </a:rPr>
              <a:t>- - -  </a:t>
            </a:r>
            <a:r>
              <a:rPr lang="zh-CN" altLang="en-US" sz="3600" b="1">
                <a:solidFill>
                  <a:srgbClr val="FF3300"/>
                </a:solidFill>
                <a:latin typeface="字体管家胖丫儿"/>
                <a:ea typeface="字体管家胖丫儿"/>
                <a:cs typeface="隶书"/>
              </a:rPr>
              <a:t>变花纹</a:t>
            </a:r>
            <a:r>
              <a:rPr lang="zh-CN" altLang="en-US" sz="3600" b="1">
                <a:solidFill>
                  <a:srgbClr val="FFFF00"/>
                </a:solidFill>
                <a:latin typeface="隶书"/>
                <a:ea typeface="隶书"/>
                <a:cs typeface="隶书"/>
              </a:rPr>
              <a:t> </a:t>
            </a:r>
            <a:r>
              <a:rPr lang="zh-CN" altLang="en-US" sz="3600" b="1">
                <a:solidFill>
                  <a:schemeClr val="accent1"/>
                </a:solidFill>
                <a:latin typeface="华文彩云"/>
                <a:ea typeface="华文彩云"/>
                <a:cs typeface="华文彩云"/>
              </a:rPr>
              <a:t/>
            </a:r>
            <a:br>
              <a:rPr lang="zh-CN" altLang="en-US" sz="3600" b="1">
                <a:solidFill>
                  <a:schemeClr val="accent1"/>
                </a:solidFill>
                <a:latin typeface="华文彩云"/>
                <a:ea typeface="华文彩云"/>
                <a:cs typeface="华文彩云"/>
              </a:rPr>
            </a:br>
            <a:endParaRPr lang="zh-CN" altLang="en-US" sz="3600" b="1">
              <a:solidFill>
                <a:schemeClr val="accent1"/>
              </a:solidFill>
              <a:latin typeface="华文彩云"/>
              <a:ea typeface="华文彩云"/>
              <a:cs typeface="华文彩云"/>
            </a:endParaRPr>
          </a:p>
        </p:txBody>
      </p:sp>
      <p:pic>
        <p:nvPicPr>
          <p:cNvPr id="19471" name="图片 133124" descr="四折三角形变化抠图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6725" y="1196975"/>
            <a:ext cx="1279525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3" name="Group 18"/>
          <p:cNvGrpSpPr>
            <a:grpSpLocks/>
          </p:cNvGrpSpPr>
          <p:nvPr/>
        </p:nvGrpSpPr>
        <p:grpSpPr bwMode="auto">
          <a:xfrm>
            <a:off x="2208213" y="981075"/>
            <a:ext cx="4030662" cy="1979613"/>
            <a:chOff x="1391" y="618"/>
            <a:chExt cx="2539" cy="1247"/>
          </a:xfrm>
        </p:grpSpPr>
        <p:pic>
          <p:nvPicPr>
            <p:cNvPr id="15374" name="图片 133121" descr="四折三角形变化设计图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33" y="799"/>
              <a:ext cx="997" cy="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图片 133125" descr="四折三角形变化 完成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91" y="618"/>
              <a:ext cx="1315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4" name="文本框 133129"/>
          <p:cNvSpPr txBox="1">
            <a:spLocks noChangeArrowheads="1"/>
          </p:cNvSpPr>
          <p:nvPr/>
        </p:nvSpPr>
        <p:spPr bwMode="auto">
          <a:xfrm>
            <a:off x="9696450" y="6345238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33CCFF"/>
                </a:solidFill>
                <a:latin typeface="Calibri" pitchFamily="34" charset="0"/>
                <a:ea typeface="华文新魏"/>
                <a:cs typeface="华文新魏"/>
              </a:rPr>
              <a:t>总结</a:t>
            </a:r>
          </a:p>
        </p:txBody>
      </p:sp>
      <p:grpSp>
        <p:nvGrpSpPr>
          <p:cNvPr id="19475" name="Group 19"/>
          <p:cNvGrpSpPr>
            <a:grpSpLocks/>
          </p:cNvGrpSpPr>
          <p:nvPr/>
        </p:nvGrpSpPr>
        <p:grpSpPr bwMode="auto">
          <a:xfrm>
            <a:off x="2279650" y="2997200"/>
            <a:ext cx="3960813" cy="1979613"/>
            <a:chOff x="1436" y="1888"/>
            <a:chExt cx="2495" cy="1247"/>
          </a:xfrm>
        </p:grpSpPr>
        <p:pic>
          <p:nvPicPr>
            <p:cNvPr id="15372" name="图片 133131" descr="四折三角 同位 变化 完成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36" y="1888"/>
              <a:ext cx="1271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图片 133132" descr="四折三角 同位 变化设计图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87" y="1979"/>
              <a:ext cx="1044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9" name="图片 133133" descr="四折三角 同位 变化 抠图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4338" y="3068638"/>
            <a:ext cx="12985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76" name="Group 20"/>
          <p:cNvGrpSpPr>
            <a:grpSpLocks/>
          </p:cNvGrpSpPr>
          <p:nvPr/>
        </p:nvGrpSpPr>
        <p:grpSpPr bwMode="auto">
          <a:xfrm>
            <a:off x="2279650" y="5013325"/>
            <a:ext cx="3960813" cy="1912938"/>
            <a:chOff x="1436" y="3158"/>
            <a:chExt cx="2495" cy="1205"/>
          </a:xfrm>
        </p:grpSpPr>
        <p:pic>
          <p:nvPicPr>
            <p:cNvPr id="15370" name="图片 133134" descr="四折三角  花样  设计图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87" y="3263"/>
              <a:ext cx="1044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图片 133135" descr="四折三角  花样  完成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36" y="3158"/>
              <a:ext cx="1225" cy="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6" name="图片 133136" descr="四折三角  花样  抠图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72275" y="5157788"/>
            <a:ext cx="11953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8" name="图片 133137" descr="NELBUKR0}RB}8~1K7F_2Q`R"/>
          <p:cNvPicPr>
            <a:picLocks noChangeAspect="1"/>
          </p:cNvPicPr>
          <p:nvPr/>
        </p:nvPicPr>
        <p:blipFill>
          <a:blip r:embed="rId11"/>
          <a:srcRect l="73819" t="4024" r="9793" b="10335"/>
          <a:stretch>
            <a:fillRect/>
          </a:stretch>
        </p:blipFill>
        <p:spPr bwMode="auto">
          <a:xfrm>
            <a:off x="9051925" y="688975"/>
            <a:ext cx="1295400" cy="7358063"/>
          </a:xfrm>
          <a:prstGeom prst="rect">
            <a:avLst/>
          </a:prstGeom>
          <a:noFill/>
          <a:ln w="57150" cmpd="thinThick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图片 15365" descr="P106046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3914775"/>
            <a:ext cx="27368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图片 15378" descr="P106046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166813"/>
            <a:ext cx="27368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矩形 15380"/>
          <p:cNvSpPr>
            <a:spLocks noChangeArrowheads="1"/>
          </p:cNvSpPr>
          <p:nvPr/>
        </p:nvSpPr>
        <p:spPr bwMode="auto">
          <a:xfrm>
            <a:off x="1370013" y="63500"/>
            <a:ext cx="4894262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zh-CN" altLang="en-US" sz="4800" b="1">
                <a:solidFill>
                  <a:srgbClr val="99FF33"/>
                </a:solidFill>
                <a:latin typeface="字体管家胖丫儿"/>
                <a:ea typeface="字体管家胖丫儿"/>
                <a:cs typeface="华文彩云"/>
              </a:rPr>
              <a:t>欣赏：</a:t>
            </a:r>
            <a:r>
              <a:rPr lang="zh-CN" altLang="en-US" sz="4800" b="1">
                <a:solidFill>
                  <a:srgbClr val="FF3300"/>
                </a:solidFill>
                <a:latin typeface="字体管家胖丫儿"/>
                <a:ea typeface="字体管家胖丫儿"/>
                <a:cs typeface="华文彩云"/>
              </a:rPr>
              <a:t>学生作品</a:t>
            </a:r>
            <a:r>
              <a:rPr lang="zh-CN" altLang="en-US" sz="4800" b="1">
                <a:solidFill>
                  <a:srgbClr val="FF3300"/>
                </a:solidFill>
                <a:latin typeface="华文彩云"/>
                <a:ea typeface="字体管家胖丫儿"/>
                <a:cs typeface="华文彩云"/>
              </a:rPr>
              <a:t> </a:t>
            </a:r>
            <a:r>
              <a:rPr lang="zh-CN" altLang="en-US" sz="3600" b="1">
                <a:solidFill>
                  <a:srgbClr val="FF3300"/>
                </a:solidFill>
                <a:latin typeface="华文彩云"/>
                <a:ea typeface="字体管家胖丫儿"/>
                <a:cs typeface="华文彩云"/>
              </a:rPr>
              <a:t/>
            </a:r>
            <a:br>
              <a:rPr lang="zh-CN" altLang="en-US" sz="3600" b="1">
                <a:solidFill>
                  <a:srgbClr val="FF3300"/>
                </a:solidFill>
                <a:latin typeface="华文彩云"/>
                <a:ea typeface="字体管家胖丫儿"/>
                <a:cs typeface="华文彩云"/>
              </a:rPr>
            </a:br>
            <a:endParaRPr lang="zh-CN" altLang="en-US" sz="3600" b="1">
              <a:solidFill>
                <a:srgbClr val="FF3300"/>
              </a:solidFill>
              <a:latin typeface="华文彩云"/>
              <a:ea typeface="字体管家胖丫儿"/>
              <a:cs typeface="华文彩云"/>
            </a:endParaRPr>
          </a:p>
        </p:txBody>
      </p:sp>
      <p:pic>
        <p:nvPicPr>
          <p:cNvPr id="15383" name="图片 15382" descr="NELBUKR0}RB}8~1K7F_2Q`R"/>
          <p:cNvPicPr>
            <a:picLocks noChangeAspect="1"/>
          </p:cNvPicPr>
          <p:nvPr/>
        </p:nvPicPr>
        <p:blipFill>
          <a:blip r:embed="rId4"/>
          <a:srcRect l="9793" t="10335" r="73819" b="4024"/>
          <a:stretch>
            <a:fillRect/>
          </a:stretch>
        </p:blipFill>
        <p:spPr bwMode="auto">
          <a:xfrm>
            <a:off x="9769475" y="1412875"/>
            <a:ext cx="757238" cy="5153025"/>
          </a:xfrm>
          <a:prstGeom prst="rect">
            <a:avLst/>
          </a:prstGeom>
          <a:noFill/>
          <a:ln w="57150" cmpd="thinThick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3566" name="图片 2" descr="webwxgetmsgimg_&amp;MsgID=2455775053971190703&amp;skey=%40crypt_14577d45_69e7f3607887511c397774471129a0f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225" y="3941763"/>
            <a:ext cx="25939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webwxgetmsgimg (1)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94100" y="1166813"/>
            <a:ext cx="26685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webwxgetmsgim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225" y="1193800"/>
            <a:ext cx="26543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84447517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94100" y="3908425"/>
            <a:ext cx="26701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百变团花微课.mpg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矩形 106499"/>
          <p:cNvSpPr>
            <a:spLocks noChangeArrowheads="1"/>
          </p:cNvSpPr>
          <p:nvPr/>
        </p:nvSpPr>
        <p:spPr bwMode="auto">
          <a:xfrm>
            <a:off x="2279650" y="247650"/>
            <a:ext cx="29083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zh-CN" altLang="en-US" sz="4800" b="1">
                <a:solidFill>
                  <a:srgbClr val="FF0000"/>
                </a:solidFill>
                <a:latin typeface="字体管家胖丫儿"/>
                <a:ea typeface="字体管家胖丫儿"/>
                <a:cs typeface="华文彩云"/>
              </a:rPr>
              <a:t>设计实践</a:t>
            </a:r>
            <a:r>
              <a:rPr lang="zh-CN" altLang="en-US" sz="4800" b="1">
                <a:solidFill>
                  <a:srgbClr val="FF0000"/>
                </a:solidFill>
                <a:latin typeface="华文彩云"/>
                <a:ea typeface="字体管家胖丫儿"/>
                <a:cs typeface="华文彩云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华文彩云"/>
                <a:ea typeface="字体管家胖丫儿"/>
                <a:cs typeface="华文彩云"/>
              </a:rPr>
              <a:t/>
            </a:r>
            <a:br>
              <a:rPr lang="zh-CN" altLang="en-US" sz="3600" b="1">
                <a:solidFill>
                  <a:srgbClr val="FF0000"/>
                </a:solidFill>
                <a:latin typeface="华文彩云"/>
                <a:ea typeface="字体管家胖丫儿"/>
                <a:cs typeface="华文彩云"/>
              </a:rPr>
            </a:br>
            <a:endParaRPr lang="zh-CN" altLang="en-US" sz="3600" b="1">
              <a:solidFill>
                <a:srgbClr val="FF0000"/>
              </a:solidFill>
              <a:latin typeface="华文彩云"/>
              <a:ea typeface="字体管家胖丫儿"/>
              <a:cs typeface="华文彩云"/>
            </a:endParaRPr>
          </a:p>
        </p:txBody>
      </p:sp>
      <p:sp>
        <p:nvSpPr>
          <p:cNvPr id="18434" name="文本框 106500"/>
          <p:cNvSpPr txBox="1">
            <a:spLocks noChangeArrowheads="1"/>
          </p:cNvSpPr>
          <p:nvPr/>
        </p:nvSpPr>
        <p:spPr bwMode="auto">
          <a:xfrm>
            <a:off x="2208213" y="1268413"/>
            <a:ext cx="7200900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zh-CN" altLang="en-US" sz="3600" b="1">
                <a:solidFill>
                  <a:srgbClr val="FFFF66"/>
                </a:solidFill>
                <a:latin typeface="字体管家胖丫儿"/>
                <a:ea typeface="字体管家胖丫儿"/>
                <a:cs typeface="字体管家胖丫儿"/>
              </a:rPr>
              <a:t>实践内容：</a:t>
            </a:r>
          </a:p>
          <a:p>
            <a:pPr marL="342900" indent="-342900"/>
            <a:r>
              <a:rPr lang="zh-CN" altLang="en-US" sz="3600" b="1">
                <a:solidFill>
                  <a:srgbClr val="66CCFF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每人剪几朵大小、花纹、外形都有</a:t>
            </a:r>
            <a:r>
              <a:rPr lang="zh-CN" altLang="en-US" sz="3600" b="1">
                <a:solidFill>
                  <a:srgbClr val="FF66CC"/>
                </a:solidFill>
                <a:latin typeface="字体管家胖丫儿"/>
                <a:ea typeface="字体管家胖丫儿"/>
                <a:cs typeface="字体管家胖丫儿"/>
              </a:rPr>
              <a:t>变化</a:t>
            </a:r>
            <a:r>
              <a:rPr lang="zh-CN" altLang="en-US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的团花。</a:t>
            </a:r>
          </a:p>
          <a:p>
            <a:pPr marL="342900" indent="-342900"/>
            <a:endParaRPr lang="zh-CN" altLang="en-US" sz="3600" b="1">
              <a:solidFill>
                <a:srgbClr val="66CCFF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/>
            <a:r>
              <a:rPr lang="zh-CN" altLang="en-US" sz="3600" b="1">
                <a:solidFill>
                  <a:srgbClr val="FFFF66"/>
                </a:solidFill>
                <a:latin typeface="字体管家胖丫儿"/>
                <a:ea typeface="字体管家胖丫儿"/>
                <a:cs typeface="字体管家胖丫儿"/>
              </a:rPr>
              <a:t>评选标准：</a:t>
            </a:r>
          </a:p>
          <a:p>
            <a:pPr marL="342900" indent="-342900"/>
            <a:r>
              <a:rPr lang="zh-CN" altLang="en-US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    </a:t>
            </a:r>
            <a:r>
              <a:rPr lang="en-US" altLang="zh-CN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1</a:t>
            </a:r>
            <a:r>
              <a:rPr lang="zh-CN" altLang="en-US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）外形完整</a:t>
            </a:r>
          </a:p>
          <a:p>
            <a:pPr marL="342900" indent="-342900"/>
            <a:r>
              <a:rPr lang="zh-CN" altLang="en-US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    </a:t>
            </a:r>
            <a:r>
              <a:rPr lang="en-US" altLang="zh-CN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2</a:t>
            </a:r>
            <a:r>
              <a:rPr lang="zh-CN" altLang="en-US" sz="3600" b="1">
                <a:solidFill>
                  <a:srgbClr val="66CCFF"/>
                </a:solidFill>
                <a:latin typeface="字体管家胖丫儿"/>
                <a:ea typeface="字体管家胖丫儿"/>
                <a:cs typeface="字体管家胖丫儿"/>
              </a:rPr>
              <a:t>）花纹有新意</a:t>
            </a:r>
          </a:p>
        </p:txBody>
      </p:sp>
      <p:sp>
        <p:nvSpPr>
          <p:cNvPr id="106502" name="文本框 106501"/>
          <p:cNvSpPr txBox="1">
            <a:spLocks noChangeArrowheads="1"/>
          </p:cNvSpPr>
          <p:nvPr/>
        </p:nvSpPr>
        <p:spPr bwMode="auto">
          <a:xfrm>
            <a:off x="2279650" y="5734050"/>
            <a:ext cx="6696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800" b="1">
                <a:solidFill>
                  <a:srgbClr val="FF66CC"/>
                </a:solidFill>
                <a:latin typeface="迷你简毡笔黑"/>
                <a:ea typeface="迷你简毡笔黑"/>
                <a:cs typeface="迷你简毡笔黑"/>
              </a:rPr>
              <a:t>请注意安全和卫生，祝你成功哦！</a:t>
            </a:r>
          </a:p>
        </p:txBody>
      </p:sp>
      <p:grpSp>
        <p:nvGrpSpPr>
          <p:cNvPr id="18436" name="组合 106508"/>
          <p:cNvGrpSpPr>
            <a:grpSpLocks/>
          </p:cNvGrpSpPr>
          <p:nvPr/>
        </p:nvGrpSpPr>
        <p:grpSpPr bwMode="auto">
          <a:xfrm>
            <a:off x="9409113" y="1533525"/>
            <a:ext cx="935037" cy="887413"/>
            <a:chOff x="1487" y="572"/>
            <a:chExt cx="1315" cy="1270"/>
          </a:xfrm>
        </p:grpSpPr>
        <p:sp>
          <p:nvSpPr>
            <p:cNvPr id="18452" name="椭圆 106509"/>
            <p:cNvSpPr>
              <a:spLocks noChangeArrowheads="1"/>
            </p:cNvSpPr>
            <p:nvPr/>
          </p:nvSpPr>
          <p:spPr bwMode="auto">
            <a:xfrm>
              <a:off x="1519" y="572"/>
              <a:ext cx="1270" cy="1270"/>
            </a:xfrm>
            <a:prstGeom prst="ellipse">
              <a:avLst/>
            </a:prstGeom>
            <a:solidFill>
              <a:srgbClr val="FF66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8453" name="图片 106510" descr="四折三角形变化 完成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87" y="595"/>
              <a:ext cx="1315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7" name="组合 106511"/>
          <p:cNvGrpSpPr>
            <a:grpSpLocks/>
          </p:cNvGrpSpPr>
          <p:nvPr/>
        </p:nvGrpSpPr>
        <p:grpSpPr bwMode="auto">
          <a:xfrm>
            <a:off x="9409113" y="3405188"/>
            <a:ext cx="904875" cy="887412"/>
            <a:chOff x="2788" y="3050"/>
            <a:chExt cx="1271" cy="1270"/>
          </a:xfrm>
        </p:grpSpPr>
        <p:sp>
          <p:nvSpPr>
            <p:cNvPr id="18450" name="椭圆 106512"/>
            <p:cNvSpPr>
              <a:spLocks noChangeArrowheads="1"/>
            </p:cNvSpPr>
            <p:nvPr/>
          </p:nvSpPr>
          <p:spPr bwMode="auto">
            <a:xfrm>
              <a:off x="2789" y="3050"/>
              <a:ext cx="1270" cy="1270"/>
            </a:xfrm>
            <a:prstGeom prst="ellipse">
              <a:avLst/>
            </a:prstGeom>
            <a:solidFill>
              <a:srgbClr val="996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8451" name="图片 106513" descr="四折三角 同位 变化 完成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8" y="3073"/>
              <a:ext cx="1271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8" name="组合 106514"/>
          <p:cNvGrpSpPr>
            <a:grpSpLocks/>
          </p:cNvGrpSpPr>
          <p:nvPr/>
        </p:nvGrpSpPr>
        <p:grpSpPr bwMode="auto">
          <a:xfrm>
            <a:off x="9409113" y="5278438"/>
            <a:ext cx="903287" cy="887412"/>
            <a:chOff x="204" y="2931"/>
            <a:chExt cx="1270" cy="1270"/>
          </a:xfrm>
        </p:grpSpPr>
        <p:sp>
          <p:nvSpPr>
            <p:cNvPr id="18448" name="椭圆 106515"/>
            <p:cNvSpPr>
              <a:spLocks noChangeArrowheads="1"/>
            </p:cNvSpPr>
            <p:nvPr/>
          </p:nvSpPr>
          <p:spPr bwMode="auto">
            <a:xfrm>
              <a:off x="204" y="2931"/>
              <a:ext cx="1270" cy="1270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8449" name="图片 106516" descr="四折三角  花样  完成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6" y="2969"/>
              <a:ext cx="1225" cy="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9" name="组合 106517"/>
          <p:cNvGrpSpPr>
            <a:grpSpLocks/>
          </p:cNvGrpSpPr>
          <p:nvPr/>
        </p:nvGrpSpPr>
        <p:grpSpPr bwMode="auto">
          <a:xfrm>
            <a:off x="9409113" y="2470150"/>
            <a:ext cx="903287" cy="887413"/>
            <a:chOff x="3742" y="210"/>
            <a:chExt cx="1270" cy="1270"/>
          </a:xfrm>
        </p:grpSpPr>
        <p:sp>
          <p:nvSpPr>
            <p:cNvPr id="18446" name="椭圆 106518"/>
            <p:cNvSpPr>
              <a:spLocks noChangeArrowheads="1"/>
            </p:cNvSpPr>
            <p:nvPr/>
          </p:nvSpPr>
          <p:spPr bwMode="auto">
            <a:xfrm>
              <a:off x="3742" y="210"/>
              <a:ext cx="1270" cy="1270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8447" name="图片 106519" descr="花纹cc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42" y="210"/>
              <a:ext cx="127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40" name="组合 106520"/>
          <p:cNvGrpSpPr>
            <a:grpSpLocks/>
          </p:cNvGrpSpPr>
          <p:nvPr/>
        </p:nvGrpSpPr>
        <p:grpSpPr bwMode="auto">
          <a:xfrm>
            <a:off x="9409113" y="620713"/>
            <a:ext cx="936625" cy="890587"/>
            <a:chOff x="3638" y="2795"/>
            <a:chExt cx="1316" cy="1275"/>
          </a:xfrm>
        </p:grpSpPr>
        <p:sp>
          <p:nvSpPr>
            <p:cNvPr id="18444" name="椭圆 106521"/>
            <p:cNvSpPr>
              <a:spLocks noChangeArrowheads="1"/>
            </p:cNvSpPr>
            <p:nvPr/>
          </p:nvSpPr>
          <p:spPr bwMode="auto">
            <a:xfrm>
              <a:off x="3651" y="2795"/>
              <a:ext cx="1270" cy="1270"/>
            </a:xfrm>
            <a:prstGeom prst="ellipse">
              <a:avLst/>
            </a:pr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8445" name="图片 106522" descr="三折本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38" y="2795"/>
              <a:ext cx="1316" cy="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41" name="组合 106523"/>
          <p:cNvGrpSpPr>
            <a:grpSpLocks/>
          </p:cNvGrpSpPr>
          <p:nvPr/>
        </p:nvGrpSpPr>
        <p:grpSpPr bwMode="auto">
          <a:xfrm>
            <a:off x="9409113" y="4341813"/>
            <a:ext cx="903287" cy="887412"/>
            <a:chOff x="2608" y="572"/>
            <a:chExt cx="1270" cy="1270"/>
          </a:xfrm>
        </p:grpSpPr>
        <p:sp>
          <p:nvSpPr>
            <p:cNvPr id="18442" name="椭圆 106524"/>
            <p:cNvSpPr>
              <a:spLocks noChangeArrowheads="1"/>
            </p:cNvSpPr>
            <p:nvPr/>
          </p:nvSpPr>
          <p:spPr bwMode="auto">
            <a:xfrm>
              <a:off x="2608" y="572"/>
              <a:ext cx="1270" cy="1270"/>
            </a:xfrm>
            <a:prstGeom prst="ellipse">
              <a:avLst/>
            </a:prstGeom>
            <a:solidFill>
              <a:srgbClr val="99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8443" name="图片 106525" descr="五折本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27" y="618"/>
              <a:ext cx="1225" cy="1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55" name="纯音乐 - 舒缓背景音乐 - 纯音乐版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47700" y="5870575"/>
            <a:ext cx="798513" cy="7985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482" fill="hold"/>
                                        <p:tgtEl>
                                          <p:spTgt spid="184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5"/>
                </p:tgtEl>
              </p:cMediaNode>
            </p:audio>
          </p:childTnLst>
        </p:cTn>
      </p:par>
    </p:tnLst>
    <p:bldLst>
      <p:bldP spid="1065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20481"/>
          <p:cNvSpPr>
            <a:spLocks noGrp="1"/>
          </p:cNvSpPr>
          <p:nvPr>
            <p:ph type="title"/>
          </p:nvPr>
        </p:nvSpPr>
        <p:spPr>
          <a:xfrm>
            <a:off x="2311400" y="331788"/>
            <a:ext cx="7888288" cy="2520950"/>
          </a:xfrm>
        </p:spPr>
        <p:txBody>
          <a:bodyPr rtlCol="0" anchor="t">
            <a:normAutofit fontScale="9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字体管家胖丫儿" panose="00020600040101010101" charset="-122"/>
                <a:ea typeface="字体管家胖丫儿" panose="00020600040101010101" charset="-122"/>
              </a:rPr>
              <a:t>小知识</a:t>
            </a:r>
            <a: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       </a:t>
            </a:r>
            <a:b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</a:br>
            <a: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     </a:t>
            </a:r>
            <a:r>
              <a:rPr lang="zh-CN" altLang="en-US" sz="32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很久以前，我们的祖先就用灵巧的双手创造出了民间剪纸。</a:t>
            </a:r>
            <a:r>
              <a:rPr lang="zh-CN" altLang="en-US" sz="32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/>
            </a:r>
            <a:br>
              <a:rPr lang="zh-CN" altLang="en-US" sz="32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</a:br>
            <a:r>
              <a:rPr lang="zh-CN" altLang="en-US" sz="32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       </a:t>
            </a:r>
            <a:r>
              <a:rPr lang="zh-CN" altLang="en-US" sz="3200" b="1" dirty="0">
                <a:solidFill>
                  <a:srgbClr val="FFCC00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团花</a:t>
            </a:r>
            <a:r>
              <a:rPr lang="zh-CN" altLang="en-US" sz="32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是剪纸的一种，早在</a:t>
            </a:r>
            <a:r>
              <a:rPr lang="en-US" altLang="zh-CN" sz="3200" b="1" dirty="0">
                <a:solidFill>
                  <a:srgbClr val="FFCC00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1</a:t>
            </a:r>
            <a:r>
              <a:rPr lang="zh-CN" altLang="en-US" sz="3200" b="1" dirty="0">
                <a:solidFill>
                  <a:srgbClr val="FFCC00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千多年</a:t>
            </a:r>
            <a:r>
              <a:rPr lang="zh-CN" altLang="en-US" sz="32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以前就已经出现了</a:t>
            </a:r>
            <a:r>
              <a:rPr lang="zh-CN" altLang="en-US" sz="36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。</a:t>
            </a:r>
          </a:p>
        </p:txBody>
      </p:sp>
      <p:pic>
        <p:nvPicPr>
          <p:cNvPr id="20484" name="图片 20483" descr="360截图2013022121541091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24000"/>
          </a:blip>
          <a:srcRect t="5695" r="57854" b="33501"/>
          <a:stretch>
            <a:fillRect/>
          </a:stretch>
        </p:blipFill>
        <p:spPr bwMode="auto">
          <a:xfrm>
            <a:off x="2495550" y="2924175"/>
            <a:ext cx="300037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文本框 20484"/>
          <p:cNvSpPr txBox="1">
            <a:spLocks noChangeArrowheads="1"/>
          </p:cNvSpPr>
          <p:nvPr/>
        </p:nvSpPr>
        <p:spPr bwMode="auto">
          <a:xfrm>
            <a:off x="2978150" y="6180138"/>
            <a:ext cx="212566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字体管家胖丫儿"/>
                <a:ea typeface="字体管家胖丫儿"/>
                <a:cs typeface="字体管家胖丫儿"/>
              </a:rPr>
              <a:t>对马团花    南北朝</a:t>
            </a:r>
          </a:p>
        </p:txBody>
      </p:sp>
      <p:pic>
        <p:nvPicPr>
          <p:cNvPr id="20487" name="图片 20486" descr="81OCWB6(Q7L3B[XTI{WN`T2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4925" y="3017838"/>
            <a:ext cx="3024188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文本框 20487"/>
          <p:cNvSpPr txBox="1">
            <a:spLocks noChangeArrowheads="1"/>
          </p:cNvSpPr>
          <p:nvPr/>
        </p:nvSpPr>
        <p:spPr bwMode="auto">
          <a:xfrm>
            <a:off x="6816725" y="6165850"/>
            <a:ext cx="21256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字体管家胖丫儿"/>
                <a:ea typeface="字体管家胖丫儿"/>
                <a:cs typeface="字体管家胖丫儿"/>
              </a:rPr>
              <a:t>菊花团花    南北朝</a:t>
            </a: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5" grpId="0"/>
      <p:bldP spid="204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5" name="组合 22544"/>
          <p:cNvGrpSpPr>
            <a:grpSpLocks/>
          </p:cNvGrpSpPr>
          <p:nvPr/>
        </p:nvGrpSpPr>
        <p:grpSpPr bwMode="auto">
          <a:xfrm>
            <a:off x="6419850" y="3825875"/>
            <a:ext cx="2771775" cy="2771775"/>
            <a:chOff x="3923" y="2093"/>
            <a:chExt cx="1701" cy="1701"/>
          </a:xfrm>
        </p:grpSpPr>
        <p:sp>
          <p:nvSpPr>
            <p:cNvPr id="20487" name="椭圆 22536"/>
            <p:cNvSpPr>
              <a:spLocks noChangeArrowheads="1"/>
            </p:cNvSpPr>
            <p:nvPr/>
          </p:nvSpPr>
          <p:spPr bwMode="auto">
            <a:xfrm>
              <a:off x="3923" y="2093"/>
              <a:ext cx="1701" cy="1701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>
                <a:latin typeface="Calibri" pitchFamily="34" charset="0"/>
              </a:endParaRPr>
            </a:p>
          </p:txBody>
        </p:sp>
        <p:pic>
          <p:nvPicPr>
            <p:cNvPr id="20488" name="图片 22537" descr="连年有余副本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3" y="2093"/>
              <a:ext cx="1701" cy="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3" name="矩形 22532"/>
          <p:cNvSpPr/>
          <p:nvPr/>
        </p:nvSpPr>
        <p:spPr>
          <a:xfrm>
            <a:off x="2640013" y="403225"/>
            <a:ext cx="6804025" cy="2520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字体管家胖丫儿" panose="00020600040101010101" charset="-122"/>
                <a:ea typeface="字体管家胖丫儿" panose="00020600040101010101" charset="-122"/>
              </a:rPr>
              <a:t>你知道吗：</a:t>
            </a:r>
            <a: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 </a:t>
            </a:r>
            <a:b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</a:br>
            <a:r>
              <a:rPr lang="zh-CN" altLang="en-US" sz="3600" b="1" dirty="0">
                <a:solidFill>
                  <a:schemeClr val="accent1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      </a:t>
            </a:r>
            <a:r>
              <a:rPr lang="zh-CN" altLang="en-US" sz="36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团花，它</a:t>
            </a:r>
            <a:r>
              <a:rPr lang="zh-CN" altLang="en-US" sz="3600" b="1" dirty="0">
                <a:solidFill>
                  <a:srgbClr val="CCFF33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造型优美</a:t>
            </a:r>
            <a:r>
              <a:rPr lang="zh-CN" altLang="en-US" sz="36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，</a:t>
            </a:r>
            <a:r>
              <a:rPr lang="zh-CN" altLang="en-US" sz="3600" b="1" dirty="0">
                <a:solidFill>
                  <a:srgbClr val="FF9933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花纹繁多</a:t>
            </a:r>
            <a:r>
              <a:rPr lang="zh-CN" altLang="en-US" sz="3600" b="1" dirty="0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，色彩艳丽</a:t>
            </a:r>
            <a:r>
              <a:rPr lang="en-US" altLang="zh-CN" sz="3600" b="1">
                <a:solidFill>
                  <a:srgbClr val="66FFFF"/>
                </a:solidFill>
                <a:latin typeface="字体管家胖丫儿" panose="00020600040101010101" charset="-122"/>
                <a:ea typeface="字体管家胖丫儿" panose="00020600040101010101" charset="-122"/>
              </a:rPr>
              <a:t>.</a:t>
            </a:r>
            <a:r>
              <a:rPr lang="en-US" altLang="zh-CN" sz="3600" b="1">
                <a:solidFill>
                  <a:schemeClr val="accent1"/>
                </a:solidFill>
                <a:ea typeface="隶书" panose="02010509060101010101" charset="-122"/>
              </a:rPr>
              <a:t/>
            </a:r>
            <a:br>
              <a:rPr lang="en-US" altLang="zh-CN" sz="3600" b="1">
                <a:solidFill>
                  <a:schemeClr val="accent1"/>
                </a:solidFill>
                <a:ea typeface="隶书" panose="02010509060101010101" charset="-122"/>
              </a:rPr>
            </a:br>
            <a:r>
              <a:rPr lang="en-US" altLang="zh-CN" sz="3600" b="1">
                <a:solidFill>
                  <a:schemeClr val="accent1"/>
                </a:solidFill>
                <a:ea typeface="隶书" panose="02010509060101010101" charset="-122"/>
              </a:rPr>
              <a:t>        </a:t>
            </a:r>
          </a:p>
        </p:txBody>
      </p:sp>
      <p:grpSp>
        <p:nvGrpSpPr>
          <p:cNvPr id="22542" name="组合 22541"/>
          <p:cNvGrpSpPr>
            <a:grpSpLocks/>
          </p:cNvGrpSpPr>
          <p:nvPr/>
        </p:nvGrpSpPr>
        <p:grpSpPr bwMode="auto">
          <a:xfrm>
            <a:off x="2711450" y="3716338"/>
            <a:ext cx="2916238" cy="2859087"/>
            <a:chOff x="567" y="799"/>
            <a:chExt cx="3583" cy="3493"/>
          </a:xfrm>
        </p:grpSpPr>
        <p:sp>
          <p:nvSpPr>
            <p:cNvPr id="20485" name="椭圆 22542"/>
            <p:cNvSpPr>
              <a:spLocks noChangeArrowheads="1"/>
            </p:cNvSpPr>
            <p:nvPr/>
          </p:nvSpPr>
          <p:spPr bwMode="auto">
            <a:xfrm>
              <a:off x="567" y="799"/>
              <a:ext cx="3583" cy="349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20486" name="图片 22543" descr="喜鹊登梅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7" y="820"/>
              <a:ext cx="3583" cy="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47" name="矩形 22546"/>
          <p:cNvSpPr>
            <a:spLocks noChangeArrowheads="1"/>
          </p:cNvSpPr>
          <p:nvPr/>
        </p:nvSpPr>
        <p:spPr bwMode="auto">
          <a:xfrm>
            <a:off x="2640013" y="2062163"/>
            <a:ext cx="68040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en-US" altLang="zh-CN" sz="3600" b="1">
                <a:solidFill>
                  <a:schemeClr val="accent1"/>
                </a:solidFill>
                <a:latin typeface="Calibri" pitchFamily="34" charset="0"/>
                <a:ea typeface="隶书"/>
                <a:cs typeface="隶书"/>
              </a:rPr>
              <a:t/>
            </a:r>
            <a:br>
              <a:rPr lang="en-US" altLang="zh-CN" sz="3600" b="1">
                <a:solidFill>
                  <a:schemeClr val="accent1"/>
                </a:solidFill>
                <a:latin typeface="Calibri" pitchFamily="34" charset="0"/>
                <a:ea typeface="隶书"/>
                <a:cs typeface="隶书"/>
              </a:rPr>
            </a:br>
            <a:r>
              <a:rPr lang="en-US" altLang="zh-CN" sz="3600" b="1">
                <a:solidFill>
                  <a:schemeClr val="accent1"/>
                </a:solidFill>
                <a:latin typeface="Calibri" pitchFamily="34" charset="0"/>
                <a:ea typeface="隶书"/>
                <a:cs typeface="隶书"/>
              </a:rPr>
              <a:t>        </a:t>
            </a:r>
            <a:r>
              <a:rPr lang="zh-CN" altLang="en-US" sz="3600" b="1">
                <a:solidFill>
                  <a:srgbClr val="66FFFF"/>
                </a:solidFill>
                <a:latin typeface="字体管家胖丫儿"/>
                <a:ea typeface="字体管家胖丫儿"/>
                <a:cs typeface="隶书"/>
              </a:rPr>
              <a:t>这些团花的</a:t>
            </a:r>
            <a:r>
              <a:rPr lang="zh-CN" altLang="en-US" sz="3600" b="1">
                <a:solidFill>
                  <a:srgbClr val="FF0000"/>
                </a:solidFill>
                <a:latin typeface="字体管家胖丫儿"/>
                <a:ea typeface="字体管家胖丫儿"/>
                <a:cs typeface="隶书"/>
              </a:rPr>
              <a:t>图案</a:t>
            </a:r>
            <a:r>
              <a:rPr lang="zh-CN" altLang="en-US" sz="3600" b="1">
                <a:solidFill>
                  <a:srgbClr val="66FFFF"/>
                </a:solidFill>
                <a:latin typeface="字体管家胖丫儿"/>
                <a:ea typeface="字体管家胖丫儿"/>
                <a:cs typeface="隶书"/>
              </a:rPr>
              <a:t>是什么？</a:t>
            </a:r>
            <a:r>
              <a:rPr lang="zh-CN" altLang="en-US" sz="36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  <a:t/>
            </a:r>
            <a:br>
              <a:rPr lang="zh-CN" altLang="en-US" sz="3600" b="1">
                <a:solidFill>
                  <a:schemeClr val="accent1"/>
                </a:solidFill>
                <a:latin typeface="字体管家胖丫儿"/>
                <a:ea typeface="字体管家胖丫儿"/>
                <a:cs typeface="隶书"/>
              </a:rPr>
            </a:br>
            <a:r>
              <a:rPr lang="zh-CN" altLang="en-US" sz="3600" b="1">
                <a:solidFill>
                  <a:srgbClr val="FF66FF"/>
                </a:solidFill>
                <a:latin typeface="字体管家胖丫儿"/>
                <a:ea typeface="字体管家胖丫儿"/>
                <a:cs typeface="隶书"/>
              </a:rPr>
              <a:t>      </a:t>
            </a:r>
            <a:r>
              <a:rPr lang="zh-CN" altLang="en-US" sz="3600" b="1">
                <a:solidFill>
                  <a:srgbClr val="FF0000"/>
                </a:solidFill>
                <a:latin typeface="字体管家胖丫儿"/>
                <a:ea typeface="字体管家胖丫儿"/>
                <a:cs typeface="隶书"/>
              </a:rPr>
              <a:t>为什么</a:t>
            </a:r>
            <a:r>
              <a:rPr lang="zh-CN" altLang="en-US" sz="3600" b="1">
                <a:solidFill>
                  <a:srgbClr val="66FFFF"/>
                </a:solidFill>
                <a:latin typeface="字体管家胖丫儿"/>
                <a:ea typeface="字体管家胖丫儿"/>
                <a:cs typeface="隶书"/>
              </a:rPr>
              <a:t>要选这样的图案？</a:t>
            </a: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315</Words>
  <Application>WPS 演示</Application>
  <PresentationFormat>自定义</PresentationFormat>
  <Paragraphs>37</Paragraphs>
  <Slides>17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演示文稿设计模板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Calibri</vt:lpstr>
      <vt:lpstr>宋体</vt:lpstr>
      <vt:lpstr>Arial</vt:lpstr>
      <vt:lpstr>Calibri Light</vt:lpstr>
      <vt:lpstr>字体管家胖丫儿</vt:lpstr>
      <vt:lpstr>华文彩云</vt:lpstr>
      <vt:lpstr>隶书</vt:lpstr>
      <vt:lpstr>华文新魏</vt:lpstr>
      <vt:lpstr>黑体</vt:lpstr>
      <vt:lpstr>迷你简毡笔黑</vt:lpstr>
      <vt:lpstr>迷你简祥隶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小知识             很久以前，我们的祖先就用灵巧的双手创造出了民间剪纸。        团花是剪纸的一种，早在1千多年以前就已经出现了。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SDWM</cp:lastModifiedBy>
  <cp:revision>8</cp:revision>
  <dcterms:created xsi:type="dcterms:W3CDTF">2016-11-15T01:29:00Z</dcterms:created>
  <dcterms:modified xsi:type="dcterms:W3CDTF">2016-11-23T12:48:36Z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2052-10.1.0.6030</vt:lpwstr>
  </property>
</Properties>
</file>