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8.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9.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6"/>
  </p:notesMasterIdLst>
  <p:handoutMasterIdLst>
    <p:handoutMasterId r:id="rId167"/>
  </p:handoutMasterIdLst>
  <p:sldIdLst>
    <p:sldId id="256" r:id="rId2"/>
    <p:sldId id="286" r:id="rId3"/>
    <p:sldId id="283" r:id="rId4"/>
    <p:sldId id="517" r:id="rId5"/>
    <p:sldId id="284" r:id="rId6"/>
    <p:sldId id="257" r:id="rId7"/>
    <p:sldId id="288" r:id="rId8"/>
    <p:sldId id="287" r:id="rId9"/>
    <p:sldId id="300" r:id="rId10"/>
    <p:sldId id="301" r:id="rId11"/>
    <p:sldId id="306" r:id="rId12"/>
    <p:sldId id="304" r:id="rId13"/>
    <p:sldId id="302" r:id="rId14"/>
    <p:sldId id="307" r:id="rId15"/>
    <p:sldId id="303" r:id="rId16"/>
    <p:sldId id="297" r:id="rId17"/>
    <p:sldId id="308" r:id="rId18"/>
    <p:sldId id="309" r:id="rId19"/>
    <p:sldId id="310" r:id="rId20"/>
    <p:sldId id="298" r:id="rId21"/>
    <p:sldId id="289" r:id="rId22"/>
    <p:sldId id="313" r:id="rId23"/>
    <p:sldId id="312" r:id="rId24"/>
    <p:sldId id="314" r:id="rId25"/>
    <p:sldId id="318" r:id="rId26"/>
    <p:sldId id="311" r:id="rId27"/>
    <p:sldId id="319" r:id="rId28"/>
    <p:sldId id="320" r:id="rId29"/>
    <p:sldId id="321" r:id="rId30"/>
    <p:sldId id="290" r:id="rId31"/>
    <p:sldId id="292" r:id="rId32"/>
    <p:sldId id="323" r:id="rId33"/>
    <p:sldId id="324" r:id="rId34"/>
    <p:sldId id="327" r:id="rId35"/>
    <p:sldId id="331" r:id="rId36"/>
    <p:sldId id="328" r:id="rId37"/>
    <p:sldId id="329" r:id="rId38"/>
    <p:sldId id="330" r:id="rId39"/>
    <p:sldId id="332" r:id="rId40"/>
    <p:sldId id="335" r:id="rId41"/>
    <p:sldId id="336" r:id="rId42"/>
    <p:sldId id="333" r:id="rId43"/>
    <p:sldId id="337" r:id="rId44"/>
    <p:sldId id="334" r:id="rId45"/>
    <p:sldId id="518" r:id="rId46"/>
    <p:sldId id="338" r:id="rId47"/>
    <p:sldId id="339" r:id="rId48"/>
    <p:sldId id="325" r:id="rId49"/>
    <p:sldId id="340" r:id="rId50"/>
    <p:sldId id="344" r:id="rId51"/>
    <p:sldId id="346" r:id="rId52"/>
    <p:sldId id="347" r:id="rId53"/>
    <p:sldId id="348" r:id="rId54"/>
    <p:sldId id="349" r:id="rId55"/>
    <p:sldId id="343" r:id="rId56"/>
    <p:sldId id="342" r:id="rId57"/>
    <p:sldId id="345" r:id="rId58"/>
    <p:sldId id="519" r:id="rId59"/>
    <p:sldId id="350" r:id="rId60"/>
    <p:sldId id="351" r:id="rId61"/>
    <p:sldId id="527" r:id="rId62"/>
    <p:sldId id="521" r:id="rId63"/>
    <p:sldId id="522" r:id="rId64"/>
    <p:sldId id="523" r:id="rId65"/>
    <p:sldId id="326" r:id="rId66"/>
    <p:sldId id="353" r:id="rId67"/>
    <p:sldId id="356" r:id="rId68"/>
    <p:sldId id="357" r:id="rId69"/>
    <p:sldId id="355" r:id="rId70"/>
    <p:sldId id="360" r:id="rId71"/>
    <p:sldId id="361" r:id="rId72"/>
    <p:sldId id="359" r:id="rId73"/>
    <p:sldId id="370" r:id="rId74"/>
    <p:sldId id="363" r:id="rId75"/>
    <p:sldId id="365" r:id="rId76"/>
    <p:sldId id="367" r:id="rId77"/>
    <p:sldId id="369" r:id="rId78"/>
    <p:sldId id="371" r:id="rId79"/>
    <p:sldId id="354" r:id="rId80"/>
    <p:sldId id="372" r:id="rId81"/>
    <p:sldId id="373" r:id="rId82"/>
    <p:sldId id="374" r:id="rId83"/>
    <p:sldId id="375" r:id="rId84"/>
    <p:sldId id="376" r:id="rId85"/>
    <p:sldId id="377" r:id="rId86"/>
    <p:sldId id="378" r:id="rId87"/>
    <p:sldId id="379" r:id="rId88"/>
    <p:sldId id="381" r:id="rId89"/>
    <p:sldId id="382" r:id="rId90"/>
    <p:sldId id="383" r:id="rId91"/>
    <p:sldId id="384" r:id="rId92"/>
    <p:sldId id="380" r:id="rId93"/>
    <p:sldId id="385" r:id="rId94"/>
    <p:sldId id="386" r:id="rId95"/>
    <p:sldId id="387" r:id="rId96"/>
    <p:sldId id="388" r:id="rId97"/>
    <p:sldId id="444" r:id="rId98"/>
    <p:sldId id="390" r:id="rId99"/>
    <p:sldId id="443" r:id="rId100"/>
    <p:sldId id="389" r:id="rId101"/>
    <p:sldId id="391" r:id="rId102"/>
    <p:sldId id="394" r:id="rId103"/>
    <p:sldId id="396" r:id="rId104"/>
    <p:sldId id="397" r:id="rId105"/>
    <p:sldId id="398" r:id="rId106"/>
    <p:sldId id="399" r:id="rId107"/>
    <p:sldId id="400" r:id="rId108"/>
    <p:sldId id="401" r:id="rId109"/>
    <p:sldId id="402" r:id="rId110"/>
    <p:sldId id="403" r:id="rId111"/>
    <p:sldId id="405" r:id="rId112"/>
    <p:sldId id="406" r:id="rId113"/>
    <p:sldId id="408" r:id="rId114"/>
    <p:sldId id="524" r:id="rId115"/>
    <p:sldId id="409" r:id="rId116"/>
    <p:sldId id="410" r:id="rId117"/>
    <p:sldId id="411" r:id="rId118"/>
    <p:sldId id="445" r:id="rId119"/>
    <p:sldId id="412" r:id="rId120"/>
    <p:sldId id="413" r:id="rId121"/>
    <p:sldId id="395" r:id="rId122"/>
    <p:sldId id="414" r:id="rId123"/>
    <p:sldId id="446" r:id="rId124"/>
    <p:sldId id="416" r:id="rId125"/>
    <p:sldId id="392" r:id="rId126"/>
    <p:sldId id="393" r:id="rId127"/>
    <p:sldId id="418" r:id="rId128"/>
    <p:sldId id="449" r:id="rId129"/>
    <p:sldId id="420" r:id="rId130"/>
    <p:sldId id="421" r:id="rId131"/>
    <p:sldId id="450" r:id="rId132"/>
    <p:sldId id="451" r:id="rId133"/>
    <p:sldId id="452" r:id="rId134"/>
    <p:sldId id="453" r:id="rId135"/>
    <p:sldId id="422" r:id="rId136"/>
    <p:sldId id="423" r:id="rId137"/>
    <p:sldId id="424" r:id="rId138"/>
    <p:sldId id="425" r:id="rId139"/>
    <p:sldId id="426" r:id="rId140"/>
    <p:sldId id="322" r:id="rId141"/>
    <p:sldId id="427" r:id="rId142"/>
    <p:sldId id="428" r:id="rId143"/>
    <p:sldId id="454" r:id="rId144"/>
    <p:sldId id="429" r:id="rId145"/>
    <p:sldId id="430" r:id="rId146"/>
    <p:sldId id="431" r:id="rId147"/>
    <p:sldId id="294" r:id="rId148"/>
    <p:sldId id="512" r:id="rId149"/>
    <p:sldId id="513" r:id="rId150"/>
    <p:sldId id="514" r:id="rId151"/>
    <p:sldId id="515" r:id="rId152"/>
    <p:sldId id="516" r:id="rId153"/>
    <p:sldId id="432" r:id="rId154"/>
    <p:sldId id="433" r:id="rId155"/>
    <p:sldId id="434" r:id="rId156"/>
    <p:sldId id="455" r:id="rId157"/>
    <p:sldId id="435" r:id="rId158"/>
    <p:sldId id="436" r:id="rId159"/>
    <p:sldId id="525" r:id="rId160"/>
    <p:sldId id="526" r:id="rId161"/>
    <p:sldId id="456" r:id="rId162"/>
    <p:sldId id="528" r:id="rId163"/>
    <p:sldId id="441" r:id="rId164"/>
    <p:sldId id="282" r:id="rId165"/>
  </p:sldIdLst>
  <p:sldSz cx="9144000" cy="6858000" type="screen4x3"/>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0" autoAdjust="0"/>
    <p:restoredTop sz="96429" autoAdjust="0"/>
  </p:normalViewPr>
  <p:slideViewPr>
    <p:cSldViewPr snapToGrid="0">
      <p:cViewPr>
        <p:scale>
          <a:sx n="75" d="100"/>
          <a:sy n="75" d="100"/>
        </p:scale>
        <p:origin x="1422" y="1158"/>
      </p:cViewPr>
      <p:guideLst/>
    </p:cSldViewPr>
  </p:slideViewPr>
  <p:outlineViewPr>
    <p:cViewPr>
      <p:scale>
        <a:sx n="33" d="100"/>
        <a:sy n="33" d="100"/>
      </p:scale>
      <p:origin x="0" y="-23232"/>
    </p:cViewPr>
  </p:outlineViewPr>
  <p:notesTextViewPr>
    <p:cViewPr>
      <p:scale>
        <a:sx n="1" d="1"/>
        <a:sy n="1" d="1"/>
      </p:scale>
      <p:origin x="0" y="0"/>
    </p:cViewPr>
  </p:notesTextViewPr>
  <p:sorterViewPr>
    <p:cViewPr>
      <p:scale>
        <a:sx n="50" d="100"/>
        <a:sy n="50" d="100"/>
      </p:scale>
      <p:origin x="0" y="-34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D12F366-DEDE-4149-86BC-C729B9FAFAA8}" type="doc">
      <dgm:prSet loTypeId="urn:microsoft.com/office/officeart/2005/8/layout/chevron1" loCatId="process" qsTypeId="urn:microsoft.com/office/officeart/2005/8/quickstyle/simple1#1" qsCatId="simple" csTypeId="urn:microsoft.com/office/officeart/2005/8/colors/accent1_2#1" csCatId="accent1" phldr="1"/>
      <dgm:spPr/>
    </dgm:pt>
    <dgm:pt modelId="{12C2FC73-CED4-4E4D-A5CF-C3ACA1265395}">
      <dgm:prSet phldrT="[文本]"/>
      <dgm:spPr/>
      <dgm:t>
        <a:bodyPr/>
        <a:lstStyle/>
        <a:p>
          <a:r>
            <a:rPr lang="zh-CN" altLang="zh-CN" dirty="0" smtClean="0"/>
            <a:t>精读品赏</a:t>
          </a:r>
          <a:r>
            <a:rPr lang="en-US" altLang="zh-CN" dirty="0" smtClean="0"/>
            <a:t/>
          </a:r>
          <a:br>
            <a:rPr lang="en-US" altLang="zh-CN" dirty="0" smtClean="0"/>
          </a:br>
          <a:r>
            <a:rPr lang="zh-CN" altLang="zh-CN" dirty="0" smtClean="0"/>
            <a:t>得法迁移</a:t>
          </a:r>
          <a:endParaRPr lang="zh-CN" altLang="en-US" dirty="0"/>
        </a:p>
      </dgm:t>
    </dgm:pt>
    <dgm:pt modelId="{81FDE246-1C43-42B4-9BD7-61F8167AE908}" type="parTrans" cxnId="{026D7FF8-6417-4563-826A-488945DEE8F0}">
      <dgm:prSet/>
      <dgm:spPr/>
      <dgm:t>
        <a:bodyPr/>
        <a:lstStyle/>
        <a:p>
          <a:endParaRPr lang="zh-CN" altLang="en-US"/>
        </a:p>
      </dgm:t>
    </dgm:pt>
    <dgm:pt modelId="{301DBB34-ED50-42AC-8A59-D1EF1CC70E0B}" type="sibTrans" cxnId="{026D7FF8-6417-4563-826A-488945DEE8F0}">
      <dgm:prSet/>
      <dgm:spPr/>
      <dgm:t>
        <a:bodyPr/>
        <a:lstStyle/>
        <a:p>
          <a:endParaRPr lang="zh-CN" altLang="en-US"/>
        </a:p>
      </dgm:t>
    </dgm:pt>
    <dgm:pt modelId="{E4DA288C-64FE-4E54-81D6-005B1A75570E}">
      <dgm:prSet phldrT="[文本]"/>
      <dgm:spPr/>
      <dgm:t>
        <a:bodyPr/>
        <a:lstStyle/>
        <a:p>
          <a:r>
            <a:rPr lang="zh-CN" altLang="zh-CN" dirty="0" smtClean="0"/>
            <a:t>读写结合</a:t>
          </a:r>
          <a:r>
            <a:rPr lang="en-US" altLang="zh-CN" dirty="0" smtClean="0"/>
            <a:t/>
          </a:r>
          <a:br>
            <a:rPr lang="en-US" altLang="zh-CN" dirty="0" smtClean="0"/>
          </a:br>
          <a:r>
            <a:rPr lang="zh-CN" altLang="zh-CN" dirty="0" smtClean="0"/>
            <a:t>积累运用</a:t>
          </a:r>
          <a:endParaRPr lang="zh-CN" altLang="en-US" dirty="0"/>
        </a:p>
      </dgm:t>
    </dgm:pt>
    <dgm:pt modelId="{9ABF857C-D7DD-4CB5-A55F-525C904F883A}" type="parTrans" cxnId="{99AB34D7-0181-42F3-9D42-C0976525193C}">
      <dgm:prSet/>
      <dgm:spPr/>
      <dgm:t>
        <a:bodyPr/>
        <a:lstStyle/>
        <a:p>
          <a:endParaRPr lang="zh-CN" altLang="en-US"/>
        </a:p>
      </dgm:t>
    </dgm:pt>
    <dgm:pt modelId="{F5956F81-BD69-4FDD-81FB-A7D31B0878DF}" type="sibTrans" cxnId="{99AB34D7-0181-42F3-9D42-C0976525193C}">
      <dgm:prSet/>
      <dgm:spPr/>
      <dgm:t>
        <a:bodyPr/>
        <a:lstStyle/>
        <a:p>
          <a:endParaRPr lang="zh-CN" altLang="en-US"/>
        </a:p>
      </dgm:t>
    </dgm:pt>
    <dgm:pt modelId="{FD3EA77F-1A56-4F9F-AEC1-A76643DEEF5A}">
      <dgm:prSet phldrT="[文本]"/>
      <dgm:spPr/>
      <dgm:t>
        <a:bodyPr/>
        <a:lstStyle/>
        <a:p>
          <a:r>
            <a:rPr lang="zh-CN" altLang="zh-CN" dirty="0" smtClean="0"/>
            <a:t>阅读实践</a:t>
          </a:r>
          <a:r>
            <a:rPr lang="en-US" altLang="zh-CN" dirty="0" smtClean="0"/>
            <a:t/>
          </a:r>
          <a:br>
            <a:rPr lang="en-US" altLang="zh-CN" dirty="0" smtClean="0"/>
          </a:br>
          <a:r>
            <a:rPr lang="zh-CN" altLang="zh-CN" dirty="0" smtClean="0"/>
            <a:t>提升素养</a:t>
          </a:r>
          <a:endParaRPr lang="zh-CN" altLang="en-US" dirty="0"/>
        </a:p>
      </dgm:t>
    </dgm:pt>
    <dgm:pt modelId="{DDB74D11-B449-43C4-8967-ECED8CB75581}" type="parTrans" cxnId="{3535951C-5903-4481-8CCD-7559FC0A12E7}">
      <dgm:prSet/>
      <dgm:spPr/>
      <dgm:t>
        <a:bodyPr/>
        <a:lstStyle/>
        <a:p>
          <a:endParaRPr lang="zh-CN" altLang="en-US"/>
        </a:p>
      </dgm:t>
    </dgm:pt>
    <dgm:pt modelId="{9E0DBCC1-1319-4700-BAE6-659B03CCA483}" type="sibTrans" cxnId="{3535951C-5903-4481-8CCD-7559FC0A12E7}">
      <dgm:prSet/>
      <dgm:spPr/>
      <dgm:t>
        <a:bodyPr/>
        <a:lstStyle/>
        <a:p>
          <a:endParaRPr lang="zh-CN" altLang="en-US"/>
        </a:p>
      </dgm:t>
    </dgm:pt>
    <dgm:pt modelId="{0B73854E-FD75-44A6-A87D-AADA21F87558}" type="pres">
      <dgm:prSet presAssocID="{DD12F366-DEDE-4149-86BC-C729B9FAFAA8}" presName="Name0" presStyleCnt="0">
        <dgm:presLayoutVars>
          <dgm:dir/>
          <dgm:animLvl val="lvl"/>
          <dgm:resizeHandles val="exact"/>
        </dgm:presLayoutVars>
      </dgm:prSet>
      <dgm:spPr/>
    </dgm:pt>
    <dgm:pt modelId="{CD1D5D32-BE85-4767-8E4A-0E114F02E7BD}" type="pres">
      <dgm:prSet presAssocID="{12C2FC73-CED4-4E4D-A5CF-C3ACA1265395}" presName="parTxOnly" presStyleLbl="node1" presStyleIdx="0" presStyleCnt="3">
        <dgm:presLayoutVars>
          <dgm:chMax val="0"/>
          <dgm:chPref val="0"/>
          <dgm:bulletEnabled val="1"/>
        </dgm:presLayoutVars>
      </dgm:prSet>
      <dgm:spPr/>
      <dgm:t>
        <a:bodyPr/>
        <a:lstStyle/>
        <a:p>
          <a:endParaRPr lang="zh-CN" altLang="en-US"/>
        </a:p>
      </dgm:t>
    </dgm:pt>
    <dgm:pt modelId="{02E59A16-7B25-49F9-B781-3D1B30D3F677}" type="pres">
      <dgm:prSet presAssocID="{301DBB34-ED50-42AC-8A59-D1EF1CC70E0B}" presName="parTxOnlySpace" presStyleCnt="0"/>
      <dgm:spPr/>
    </dgm:pt>
    <dgm:pt modelId="{4153CE5E-4E69-4F15-9677-C2E8AA1EAA11}" type="pres">
      <dgm:prSet presAssocID="{E4DA288C-64FE-4E54-81D6-005B1A75570E}" presName="parTxOnly" presStyleLbl="node1" presStyleIdx="1" presStyleCnt="3">
        <dgm:presLayoutVars>
          <dgm:chMax val="0"/>
          <dgm:chPref val="0"/>
          <dgm:bulletEnabled val="1"/>
        </dgm:presLayoutVars>
      </dgm:prSet>
      <dgm:spPr/>
      <dgm:t>
        <a:bodyPr/>
        <a:lstStyle/>
        <a:p>
          <a:endParaRPr lang="zh-CN" altLang="en-US"/>
        </a:p>
      </dgm:t>
    </dgm:pt>
    <dgm:pt modelId="{AA07AC30-2AF3-4985-8F85-AA08C961796A}" type="pres">
      <dgm:prSet presAssocID="{F5956F81-BD69-4FDD-81FB-A7D31B0878DF}" presName="parTxOnlySpace" presStyleCnt="0"/>
      <dgm:spPr/>
    </dgm:pt>
    <dgm:pt modelId="{E7D229AE-8CC4-4481-9B4B-73D26A2073F3}" type="pres">
      <dgm:prSet presAssocID="{FD3EA77F-1A56-4F9F-AEC1-A76643DEEF5A}" presName="parTxOnly" presStyleLbl="node1" presStyleIdx="2" presStyleCnt="3">
        <dgm:presLayoutVars>
          <dgm:chMax val="0"/>
          <dgm:chPref val="0"/>
          <dgm:bulletEnabled val="1"/>
        </dgm:presLayoutVars>
      </dgm:prSet>
      <dgm:spPr/>
      <dgm:t>
        <a:bodyPr/>
        <a:lstStyle/>
        <a:p>
          <a:endParaRPr lang="zh-CN" altLang="en-US"/>
        </a:p>
      </dgm:t>
    </dgm:pt>
  </dgm:ptLst>
  <dgm:cxnLst>
    <dgm:cxn modelId="{026D7FF8-6417-4563-826A-488945DEE8F0}" srcId="{DD12F366-DEDE-4149-86BC-C729B9FAFAA8}" destId="{12C2FC73-CED4-4E4D-A5CF-C3ACA1265395}" srcOrd="0" destOrd="0" parTransId="{81FDE246-1C43-42B4-9BD7-61F8167AE908}" sibTransId="{301DBB34-ED50-42AC-8A59-D1EF1CC70E0B}"/>
    <dgm:cxn modelId="{83F2F1A9-B8D2-495F-8739-6137C88870AC}" type="presOf" srcId="{12C2FC73-CED4-4E4D-A5CF-C3ACA1265395}" destId="{CD1D5D32-BE85-4767-8E4A-0E114F02E7BD}" srcOrd="0" destOrd="0" presId="urn:microsoft.com/office/officeart/2005/8/layout/chevron1"/>
    <dgm:cxn modelId="{0523D8E4-EDF5-4C1E-B16D-06E788FE6AEC}" type="presOf" srcId="{DD12F366-DEDE-4149-86BC-C729B9FAFAA8}" destId="{0B73854E-FD75-44A6-A87D-AADA21F87558}" srcOrd="0" destOrd="0" presId="urn:microsoft.com/office/officeart/2005/8/layout/chevron1"/>
    <dgm:cxn modelId="{99AB34D7-0181-42F3-9D42-C0976525193C}" srcId="{DD12F366-DEDE-4149-86BC-C729B9FAFAA8}" destId="{E4DA288C-64FE-4E54-81D6-005B1A75570E}" srcOrd="1" destOrd="0" parTransId="{9ABF857C-D7DD-4CB5-A55F-525C904F883A}" sibTransId="{F5956F81-BD69-4FDD-81FB-A7D31B0878DF}"/>
    <dgm:cxn modelId="{3535951C-5903-4481-8CCD-7559FC0A12E7}" srcId="{DD12F366-DEDE-4149-86BC-C729B9FAFAA8}" destId="{FD3EA77F-1A56-4F9F-AEC1-A76643DEEF5A}" srcOrd="2" destOrd="0" parTransId="{DDB74D11-B449-43C4-8967-ECED8CB75581}" sibTransId="{9E0DBCC1-1319-4700-BAE6-659B03CCA483}"/>
    <dgm:cxn modelId="{8DF62CE3-1D59-4BF8-8E40-5D20C9664E2A}" type="presOf" srcId="{E4DA288C-64FE-4E54-81D6-005B1A75570E}" destId="{4153CE5E-4E69-4F15-9677-C2E8AA1EAA11}" srcOrd="0" destOrd="0" presId="urn:microsoft.com/office/officeart/2005/8/layout/chevron1"/>
    <dgm:cxn modelId="{37A07F89-2690-4D95-BD44-82130E2C0B2A}" type="presOf" srcId="{FD3EA77F-1A56-4F9F-AEC1-A76643DEEF5A}" destId="{E7D229AE-8CC4-4481-9B4B-73D26A2073F3}" srcOrd="0" destOrd="0" presId="urn:microsoft.com/office/officeart/2005/8/layout/chevron1"/>
    <dgm:cxn modelId="{5F5451B1-2D4C-42E8-85EE-BF94845E27F4}" type="presParOf" srcId="{0B73854E-FD75-44A6-A87D-AADA21F87558}" destId="{CD1D5D32-BE85-4767-8E4A-0E114F02E7BD}" srcOrd="0" destOrd="0" presId="urn:microsoft.com/office/officeart/2005/8/layout/chevron1"/>
    <dgm:cxn modelId="{F1D47C08-ECD9-46D0-A637-B67222B87DF8}" type="presParOf" srcId="{0B73854E-FD75-44A6-A87D-AADA21F87558}" destId="{02E59A16-7B25-49F9-B781-3D1B30D3F677}" srcOrd="1" destOrd="0" presId="urn:microsoft.com/office/officeart/2005/8/layout/chevron1"/>
    <dgm:cxn modelId="{629D00AA-7C77-4BB6-A40D-54AB2728E2B3}" type="presParOf" srcId="{0B73854E-FD75-44A6-A87D-AADA21F87558}" destId="{4153CE5E-4E69-4F15-9677-C2E8AA1EAA11}" srcOrd="2" destOrd="0" presId="urn:microsoft.com/office/officeart/2005/8/layout/chevron1"/>
    <dgm:cxn modelId="{04098071-112B-41E1-9B13-5C3F3558F5D0}" type="presParOf" srcId="{0B73854E-FD75-44A6-A87D-AADA21F87558}" destId="{AA07AC30-2AF3-4985-8F85-AA08C961796A}" srcOrd="3" destOrd="0" presId="urn:microsoft.com/office/officeart/2005/8/layout/chevron1"/>
    <dgm:cxn modelId="{7E62FC69-5C75-4076-A482-C4A6ABB46995}" type="presParOf" srcId="{0B73854E-FD75-44A6-A87D-AADA21F87558}" destId="{E7D229AE-8CC4-4481-9B4B-73D26A2073F3}"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12F366-DEDE-4149-86BC-C729B9FAFAA8}" type="doc">
      <dgm:prSet loTypeId="urn:microsoft.com/office/officeart/2005/8/layout/chevron1" loCatId="process" qsTypeId="urn:microsoft.com/office/officeart/2005/8/quickstyle/simple1#2" qsCatId="simple" csTypeId="urn:microsoft.com/office/officeart/2005/8/colors/accent1_2#2" csCatId="accent1" phldr="1"/>
      <dgm:spPr/>
    </dgm:pt>
    <dgm:pt modelId="{12C2FC73-CED4-4E4D-A5CF-C3ACA1265395}">
      <dgm:prSet phldrT="[文本]"/>
      <dgm:spPr/>
      <dgm:t>
        <a:bodyPr/>
        <a:lstStyle/>
        <a:p>
          <a:r>
            <a:rPr lang="zh-CN" altLang="zh-CN" dirty="0" smtClean="0"/>
            <a:t>忠于</a:t>
          </a:r>
          <a:r>
            <a:rPr lang="en-US" altLang="zh-CN" dirty="0" smtClean="0"/>
            <a:t/>
          </a:r>
          <a:br>
            <a:rPr lang="en-US" altLang="zh-CN" dirty="0" smtClean="0"/>
          </a:br>
          <a:r>
            <a:rPr lang="zh-CN" altLang="zh-CN" dirty="0" smtClean="0"/>
            <a:t>课标</a:t>
          </a:r>
          <a:endParaRPr lang="zh-CN" altLang="en-US" dirty="0"/>
        </a:p>
      </dgm:t>
    </dgm:pt>
    <dgm:pt modelId="{81FDE246-1C43-42B4-9BD7-61F8167AE908}" type="parTrans" cxnId="{026D7FF8-6417-4563-826A-488945DEE8F0}">
      <dgm:prSet/>
      <dgm:spPr/>
      <dgm:t>
        <a:bodyPr/>
        <a:lstStyle/>
        <a:p>
          <a:endParaRPr lang="zh-CN" altLang="en-US"/>
        </a:p>
      </dgm:t>
    </dgm:pt>
    <dgm:pt modelId="{301DBB34-ED50-42AC-8A59-D1EF1CC70E0B}" type="sibTrans" cxnId="{026D7FF8-6417-4563-826A-488945DEE8F0}">
      <dgm:prSet/>
      <dgm:spPr/>
      <dgm:t>
        <a:bodyPr/>
        <a:lstStyle/>
        <a:p>
          <a:endParaRPr lang="zh-CN" altLang="en-US"/>
        </a:p>
      </dgm:t>
    </dgm:pt>
    <dgm:pt modelId="{E4DA288C-64FE-4E54-81D6-005B1A75570E}">
      <dgm:prSet phldrT="[文本]"/>
      <dgm:spPr/>
      <dgm:t>
        <a:bodyPr/>
        <a:lstStyle/>
        <a:p>
          <a:r>
            <a:rPr lang="zh-CN" altLang="zh-CN" dirty="0" smtClean="0"/>
            <a:t>整体</a:t>
          </a:r>
          <a:r>
            <a:rPr lang="en-US" altLang="zh-CN" dirty="0" smtClean="0"/>
            <a:t/>
          </a:r>
          <a:br>
            <a:rPr lang="en-US" altLang="zh-CN" dirty="0" smtClean="0"/>
          </a:br>
          <a:r>
            <a:rPr lang="zh-CN" altLang="zh-CN" dirty="0" smtClean="0"/>
            <a:t>规划</a:t>
          </a:r>
          <a:endParaRPr lang="zh-CN" altLang="en-US" dirty="0"/>
        </a:p>
      </dgm:t>
    </dgm:pt>
    <dgm:pt modelId="{9ABF857C-D7DD-4CB5-A55F-525C904F883A}" type="parTrans" cxnId="{99AB34D7-0181-42F3-9D42-C0976525193C}">
      <dgm:prSet/>
      <dgm:spPr/>
      <dgm:t>
        <a:bodyPr/>
        <a:lstStyle/>
        <a:p>
          <a:endParaRPr lang="zh-CN" altLang="en-US"/>
        </a:p>
      </dgm:t>
    </dgm:pt>
    <dgm:pt modelId="{F5956F81-BD69-4FDD-81FB-A7D31B0878DF}" type="sibTrans" cxnId="{99AB34D7-0181-42F3-9D42-C0976525193C}">
      <dgm:prSet/>
      <dgm:spPr/>
      <dgm:t>
        <a:bodyPr/>
        <a:lstStyle/>
        <a:p>
          <a:endParaRPr lang="zh-CN" altLang="en-US"/>
        </a:p>
      </dgm:t>
    </dgm:pt>
    <dgm:pt modelId="{FD3EA77F-1A56-4F9F-AEC1-A76643DEEF5A}">
      <dgm:prSet phldrT="[文本]"/>
      <dgm:spPr/>
      <dgm:t>
        <a:bodyPr/>
        <a:lstStyle/>
        <a:p>
          <a:r>
            <a:rPr lang="zh-CN" altLang="zh-CN" dirty="0" smtClean="0"/>
            <a:t>培养</a:t>
          </a:r>
          <a:r>
            <a:rPr lang="en-US" altLang="zh-CN" dirty="0" smtClean="0"/>
            <a:t/>
          </a:r>
          <a:br>
            <a:rPr lang="en-US" altLang="zh-CN" dirty="0" smtClean="0"/>
          </a:br>
          <a:r>
            <a:rPr lang="zh-CN" altLang="zh-CN" dirty="0" smtClean="0"/>
            <a:t>兴趣</a:t>
          </a:r>
          <a:endParaRPr lang="zh-CN" altLang="en-US" dirty="0"/>
        </a:p>
      </dgm:t>
    </dgm:pt>
    <dgm:pt modelId="{DDB74D11-B449-43C4-8967-ECED8CB75581}" type="parTrans" cxnId="{3535951C-5903-4481-8CCD-7559FC0A12E7}">
      <dgm:prSet/>
      <dgm:spPr/>
      <dgm:t>
        <a:bodyPr/>
        <a:lstStyle/>
        <a:p>
          <a:endParaRPr lang="zh-CN" altLang="en-US"/>
        </a:p>
      </dgm:t>
    </dgm:pt>
    <dgm:pt modelId="{9E0DBCC1-1319-4700-BAE6-659B03CCA483}" type="sibTrans" cxnId="{3535951C-5903-4481-8CCD-7559FC0A12E7}">
      <dgm:prSet/>
      <dgm:spPr/>
      <dgm:t>
        <a:bodyPr/>
        <a:lstStyle/>
        <a:p>
          <a:endParaRPr lang="zh-CN" altLang="en-US"/>
        </a:p>
      </dgm:t>
    </dgm:pt>
    <dgm:pt modelId="{85EB3D32-68C6-4875-B6C4-18C6C939C632}">
      <dgm:prSet phldrT="[文本]"/>
      <dgm:spPr/>
      <dgm:t>
        <a:bodyPr/>
        <a:lstStyle/>
        <a:p>
          <a:r>
            <a:rPr lang="zh-CN" altLang="en-US" dirty="0" smtClean="0"/>
            <a:t>提高</a:t>
          </a:r>
          <a:r>
            <a:rPr lang="en-US" altLang="zh-CN" dirty="0" smtClean="0"/>
            <a:t/>
          </a:r>
          <a:br>
            <a:rPr lang="en-US" altLang="zh-CN" dirty="0" smtClean="0"/>
          </a:br>
          <a:r>
            <a:rPr lang="zh-CN" altLang="en-US" dirty="0" smtClean="0"/>
            <a:t>能力</a:t>
          </a:r>
          <a:endParaRPr lang="zh-CN" altLang="en-US" dirty="0"/>
        </a:p>
      </dgm:t>
    </dgm:pt>
    <dgm:pt modelId="{EAC73697-773A-41E3-872F-C0735A513C58}" type="parTrans" cxnId="{9B29976F-D468-4019-A23D-3AF565E12C30}">
      <dgm:prSet/>
      <dgm:spPr/>
      <dgm:t>
        <a:bodyPr/>
        <a:lstStyle/>
        <a:p>
          <a:endParaRPr lang="zh-CN" altLang="en-US"/>
        </a:p>
      </dgm:t>
    </dgm:pt>
    <dgm:pt modelId="{5B5C7BD3-73AE-4E92-92C6-77BDB1AB950E}" type="sibTrans" cxnId="{9B29976F-D468-4019-A23D-3AF565E12C30}">
      <dgm:prSet/>
      <dgm:spPr/>
      <dgm:t>
        <a:bodyPr/>
        <a:lstStyle/>
        <a:p>
          <a:endParaRPr lang="zh-CN" altLang="en-US"/>
        </a:p>
      </dgm:t>
    </dgm:pt>
    <dgm:pt modelId="{0B73854E-FD75-44A6-A87D-AADA21F87558}" type="pres">
      <dgm:prSet presAssocID="{DD12F366-DEDE-4149-86BC-C729B9FAFAA8}" presName="Name0" presStyleCnt="0">
        <dgm:presLayoutVars>
          <dgm:dir/>
          <dgm:animLvl val="lvl"/>
          <dgm:resizeHandles val="exact"/>
        </dgm:presLayoutVars>
      </dgm:prSet>
      <dgm:spPr/>
    </dgm:pt>
    <dgm:pt modelId="{CD1D5D32-BE85-4767-8E4A-0E114F02E7BD}" type="pres">
      <dgm:prSet presAssocID="{12C2FC73-CED4-4E4D-A5CF-C3ACA1265395}" presName="parTxOnly" presStyleLbl="node1" presStyleIdx="0" presStyleCnt="4">
        <dgm:presLayoutVars>
          <dgm:chMax val="0"/>
          <dgm:chPref val="0"/>
          <dgm:bulletEnabled val="1"/>
        </dgm:presLayoutVars>
      </dgm:prSet>
      <dgm:spPr/>
      <dgm:t>
        <a:bodyPr/>
        <a:lstStyle/>
        <a:p>
          <a:endParaRPr lang="zh-CN" altLang="en-US"/>
        </a:p>
      </dgm:t>
    </dgm:pt>
    <dgm:pt modelId="{02E59A16-7B25-49F9-B781-3D1B30D3F677}" type="pres">
      <dgm:prSet presAssocID="{301DBB34-ED50-42AC-8A59-D1EF1CC70E0B}" presName="parTxOnlySpace" presStyleCnt="0"/>
      <dgm:spPr/>
    </dgm:pt>
    <dgm:pt modelId="{4153CE5E-4E69-4F15-9677-C2E8AA1EAA11}" type="pres">
      <dgm:prSet presAssocID="{E4DA288C-64FE-4E54-81D6-005B1A75570E}" presName="parTxOnly" presStyleLbl="node1" presStyleIdx="1" presStyleCnt="4">
        <dgm:presLayoutVars>
          <dgm:chMax val="0"/>
          <dgm:chPref val="0"/>
          <dgm:bulletEnabled val="1"/>
        </dgm:presLayoutVars>
      </dgm:prSet>
      <dgm:spPr/>
      <dgm:t>
        <a:bodyPr/>
        <a:lstStyle/>
        <a:p>
          <a:endParaRPr lang="zh-CN" altLang="en-US"/>
        </a:p>
      </dgm:t>
    </dgm:pt>
    <dgm:pt modelId="{AA07AC30-2AF3-4985-8F85-AA08C961796A}" type="pres">
      <dgm:prSet presAssocID="{F5956F81-BD69-4FDD-81FB-A7D31B0878DF}" presName="parTxOnlySpace" presStyleCnt="0"/>
      <dgm:spPr/>
    </dgm:pt>
    <dgm:pt modelId="{E7D229AE-8CC4-4481-9B4B-73D26A2073F3}" type="pres">
      <dgm:prSet presAssocID="{FD3EA77F-1A56-4F9F-AEC1-A76643DEEF5A}" presName="parTxOnly" presStyleLbl="node1" presStyleIdx="2" presStyleCnt="4">
        <dgm:presLayoutVars>
          <dgm:chMax val="0"/>
          <dgm:chPref val="0"/>
          <dgm:bulletEnabled val="1"/>
        </dgm:presLayoutVars>
      </dgm:prSet>
      <dgm:spPr/>
      <dgm:t>
        <a:bodyPr/>
        <a:lstStyle/>
        <a:p>
          <a:endParaRPr lang="zh-CN" altLang="en-US"/>
        </a:p>
      </dgm:t>
    </dgm:pt>
    <dgm:pt modelId="{E0048A58-88F0-4541-AD28-2118016A4B1F}" type="pres">
      <dgm:prSet presAssocID="{9E0DBCC1-1319-4700-BAE6-659B03CCA483}" presName="parTxOnlySpace" presStyleCnt="0"/>
      <dgm:spPr/>
    </dgm:pt>
    <dgm:pt modelId="{904EBB1B-4CDE-4456-AE11-6F24B58F9C43}" type="pres">
      <dgm:prSet presAssocID="{85EB3D32-68C6-4875-B6C4-18C6C939C632}" presName="parTxOnly" presStyleLbl="node1" presStyleIdx="3" presStyleCnt="4">
        <dgm:presLayoutVars>
          <dgm:chMax val="0"/>
          <dgm:chPref val="0"/>
          <dgm:bulletEnabled val="1"/>
        </dgm:presLayoutVars>
      </dgm:prSet>
      <dgm:spPr/>
      <dgm:t>
        <a:bodyPr/>
        <a:lstStyle/>
        <a:p>
          <a:endParaRPr lang="zh-CN" altLang="en-US"/>
        </a:p>
      </dgm:t>
    </dgm:pt>
  </dgm:ptLst>
  <dgm:cxnLst>
    <dgm:cxn modelId="{026D7FF8-6417-4563-826A-488945DEE8F0}" srcId="{DD12F366-DEDE-4149-86BC-C729B9FAFAA8}" destId="{12C2FC73-CED4-4E4D-A5CF-C3ACA1265395}" srcOrd="0" destOrd="0" parTransId="{81FDE246-1C43-42B4-9BD7-61F8167AE908}" sibTransId="{301DBB34-ED50-42AC-8A59-D1EF1CC70E0B}"/>
    <dgm:cxn modelId="{EDC5AB23-3791-455C-A22D-7132BDF6FFB0}" type="presOf" srcId="{12C2FC73-CED4-4E4D-A5CF-C3ACA1265395}" destId="{CD1D5D32-BE85-4767-8E4A-0E114F02E7BD}" srcOrd="0" destOrd="0" presId="urn:microsoft.com/office/officeart/2005/8/layout/chevron1"/>
    <dgm:cxn modelId="{9B29976F-D468-4019-A23D-3AF565E12C30}" srcId="{DD12F366-DEDE-4149-86BC-C729B9FAFAA8}" destId="{85EB3D32-68C6-4875-B6C4-18C6C939C632}" srcOrd="3" destOrd="0" parTransId="{EAC73697-773A-41E3-872F-C0735A513C58}" sibTransId="{5B5C7BD3-73AE-4E92-92C6-77BDB1AB950E}"/>
    <dgm:cxn modelId="{8D4602C6-41E2-4AEA-BD31-8C060B65B6A1}" type="presOf" srcId="{85EB3D32-68C6-4875-B6C4-18C6C939C632}" destId="{904EBB1B-4CDE-4456-AE11-6F24B58F9C43}" srcOrd="0" destOrd="0" presId="urn:microsoft.com/office/officeart/2005/8/layout/chevron1"/>
    <dgm:cxn modelId="{99AB34D7-0181-42F3-9D42-C0976525193C}" srcId="{DD12F366-DEDE-4149-86BC-C729B9FAFAA8}" destId="{E4DA288C-64FE-4E54-81D6-005B1A75570E}" srcOrd="1" destOrd="0" parTransId="{9ABF857C-D7DD-4CB5-A55F-525C904F883A}" sibTransId="{F5956F81-BD69-4FDD-81FB-A7D31B0878DF}"/>
    <dgm:cxn modelId="{ADE18B02-38EB-4F38-915E-CDB122E80A6E}" type="presOf" srcId="{FD3EA77F-1A56-4F9F-AEC1-A76643DEEF5A}" destId="{E7D229AE-8CC4-4481-9B4B-73D26A2073F3}" srcOrd="0" destOrd="0" presId="urn:microsoft.com/office/officeart/2005/8/layout/chevron1"/>
    <dgm:cxn modelId="{FC2E1CAA-3D42-45B9-805A-AB9271684F03}" type="presOf" srcId="{E4DA288C-64FE-4E54-81D6-005B1A75570E}" destId="{4153CE5E-4E69-4F15-9677-C2E8AA1EAA11}" srcOrd="0" destOrd="0" presId="urn:microsoft.com/office/officeart/2005/8/layout/chevron1"/>
    <dgm:cxn modelId="{270E045E-0544-436E-94E5-58AD1D9EB777}" type="presOf" srcId="{DD12F366-DEDE-4149-86BC-C729B9FAFAA8}" destId="{0B73854E-FD75-44A6-A87D-AADA21F87558}" srcOrd="0" destOrd="0" presId="urn:microsoft.com/office/officeart/2005/8/layout/chevron1"/>
    <dgm:cxn modelId="{3535951C-5903-4481-8CCD-7559FC0A12E7}" srcId="{DD12F366-DEDE-4149-86BC-C729B9FAFAA8}" destId="{FD3EA77F-1A56-4F9F-AEC1-A76643DEEF5A}" srcOrd="2" destOrd="0" parTransId="{DDB74D11-B449-43C4-8967-ECED8CB75581}" sibTransId="{9E0DBCC1-1319-4700-BAE6-659B03CCA483}"/>
    <dgm:cxn modelId="{130A3E78-E21B-4E9A-A857-BE85E811AD47}" type="presParOf" srcId="{0B73854E-FD75-44A6-A87D-AADA21F87558}" destId="{CD1D5D32-BE85-4767-8E4A-0E114F02E7BD}" srcOrd="0" destOrd="0" presId="urn:microsoft.com/office/officeart/2005/8/layout/chevron1"/>
    <dgm:cxn modelId="{B09AD938-503E-4472-9B5C-4D451C4B23F7}" type="presParOf" srcId="{0B73854E-FD75-44A6-A87D-AADA21F87558}" destId="{02E59A16-7B25-49F9-B781-3D1B30D3F677}" srcOrd="1" destOrd="0" presId="urn:microsoft.com/office/officeart/2005/8/layout/chevron1"/>
    <dgm:cxn modelId="{93052672-12CE-4A0B-9158-86207191B041}" type="presParOf" srcId="{0B73854E-FD75-44A6-A87D-AADA21F87558}" destId="{4153CE5E-4E69-4F15-9677-C2E8AA1EAA11}" srcOrd="2" destOrd="0" presId="urn:microsoft.com/office/officeart/2005/8/layout/chevron1"/>
    <dgm:cxn modelId="{59160E38-78F6-404C-A509-5C51FB845750}" type="presParOf" srcId="{0B73854E-FD75-44A6-A87D-AADA21F87558}" destId="{AA07AC30-2AF3-4985-8F85-AA08C961796A}" srcOrd="3" destOrd="0" presId="urn:microsoft.com/office/officeart/2005/8/layout/chevron1"/>
    <dgm:cxn modelId="{907A3F1E-C905-4333-84E4-CF27FCC31F7C}" type="presParOf" srcId="{0B73854E-FD75-44A6-A87D-AADA21F87558}" destId="{E7D229AE-8CC4-4481-9B4B-73D26A2073F3}" srcOrd="4" destOrd="0" presId="urn:microsoft.com/office/officeart/2005/8/layout/chevron1"/>
    <dgm:cxn modelId="{3A272061-4E3B-4659-AFBA-3627BB649591}" type="presParOf" srcId="{0B73854E-FD75-44A6-A87D-AADA21F87558}" destId="{E0048A58-88F0-4541-AD28-2118016A4B1F}" srcOrd="5" destOrd="0" presId="urn:microsoft.com/office/officeart/2005/8/layout/chevron1"/>
    <dgm:cxn modelId="{50181B3E-F6D9-4CE3-A285-13589E1B808E}" type="presParOf" srcId="{0B73854E-FD75-44A6-A87D-AADA21F87558}" destId="{904EBB1B-4CDE-4456-AE11-6F24B58F9C43}"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2016/12/14</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4114723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2016/12/14</a:t>
            </a:fld>
            <a:endParaRPr lang="zh-CN" altLang="en-US"/>
          </a:p>
        </p:txBody>
      </p:sp>
      <p:sp>
        <p:nvSpPr>
          <p:cNvPr id="4" name="幻灯片图像占位符 3"/>
          <p:cNvSpPr>
            <a:spLocks noGrp="1" noRot="1" noChangeAspect="1"/>
          </p:cNvSpPr>
          <p:nvPr>
            <p:ph type="sldImg" idx="2"/>
          </p:nvPr>
        </p:nvSpPr>
        <p:spPr>
          <a:xfrm>
            <a:off x="1249156" y="1279287"/>
            <a:ext cx="460543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00439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bwMode="auto">
          <a:xfrm>
            <a:off x="1249363" y="1279525"/>
            <a:ext cx="46053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536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华文中宋" panose="02010600040101010101" pitchFamily="2" charset="-122"/>
              </a:defRPr>
            </a:lvl1pPr>
            <a:lvl2pPr marL="742950" indent="-285750">
              <a:defRPr>
                <a:solidFill>
                  <a:schemeClr val="tx1"/>
                </a:solidFill>
                <a:latin typeface="Arial" panose="020B0604020202020204" pitchFamily="34" charset="0"/>
                <a:ea typeface="华文中宋" panose="02010600040101010101" pitchFamily="2" charset="-122"/>
              </a:defRPr>
            </a:lvl2pPr>
            <a:lvl3pPr marL="1143000" indent="-228600">
              <a:defRPr>
                <a:solidFill>
                  <a:schemeClr val="tx1"/>
                </a:solidFill>
                <a:latin typeface="Arial" panose="020B0604020202020204" pitchFamily="34" charset="0"/>
                <a:ea typeface="华文中宋" panose="02010600040101010101" pitchFamily="2" charset="-122"/>
              </a:defRPr>
            </a:lvl3pPr>
            <a:lvl4pPr marL="1600200" indent="-228600">
              <a:defRPr>
                <a:solidFill>
                  <a:schemeClr val="tx1"/>
                </a:solidFill>
                <a:latin typeface="Arial" panose="020B0604020202020204" pitchFamily="34" charset="0"/>
                <a:ea typeface="华文中宋" panose="02010600040101010101" pitchFamily="2" charset="-122"/>
              </a:defRPr>
            </a:lvl4pPr>
            <a:lvl5pPr marL="2057400" indent="-228600">
              <a:defRPr>
                <a:solidFill>
                  <a:schemeClr val="tx1"/>
                </a:solidFill>
                <a:latin typeface="Arial" panose="020B0604020202020204" pitchFamily="34" charset="0"/>
                <a:ea typeface="华文中宋" panose="0201060004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华文中宋" panose="0201060004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华文中宋" panose="0201060004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华文中宋" panose="0201060004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华文中宋" panose="02010600040101010101" pitchFamily="2" charset="-122"/>
              </a:defRPr>
            </a:lvl9pPr>
          </a:lstStyle>
          <a:p>
            <a:fld id="{86219A85-3CE7-4615-B552-2F23D59A0B6F}" type="slidenum">
              <a:rPr lang="zh-CN" altLang="en-US">
                <a:latin typeface="Calibri" panose="020F0502020204030204" pitchFamily="34" charset="0"/>
                <a:ea typeface="宋体" panose="02010600030101010101" pitchFamily="2" charset="-122"/>
              </a:rPr>
              <a:t>1</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669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15</a:t>
            </a:fld>
            <a:endParaRPr lang="zh-CN" altLang="en-US"/>
          </a:p>
        </p:txBody>
      </p:sp>
    </p:spTree>
    <p:extLst>
      <p:ext uri="{BB962C8B-B14F-4D97-AF65-F5344CB8AC3E}">
        <p14:creationId xmlns:p14="http://schemas.microsoft.com/office/powerpoint/2010/main" val="3508748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66</a:t>
            </a:fld>
            <a:endParaRPr lang="zh-CN" altLang="en-US"/>
          </a:p>
        </p:txBody>
      </p:sp>
    </p:spTree>
    <p:extLst>
      <p:ext uri="{BB962C8B-B14F-4D97-AF65-F5344CB8AC3E}">
        <p14:creationId xmlns:p14="http://schemas.microsoft.com/office/powerpoint/2010/main" val="2813787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70</a:t>
            </a:fld>
            <a:endParaRPr lang="zh-CN" altLang="en-US"/>
          </a:p>
        </p:txBody>
      </p:sp>
    </p:spTree>
    <p:extLst>
      <p:ext uri="{BB962C8B-B14F-4D97-AF65-F5344CB8AC3E}">
        <p14:creationId xmlns:p14="http://schemas.microsoft.com/office/powerpoint/2010/main" val="374992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71</a:t>
            </a:fld>
            <a:endParaRPr lang="zh-CN" altLang="en-US"/>
          </a:p>
        </p:txBody>
      </p:sp>
    </p:spTree>
    <p:extLst>
      <p:ext uri="{BB962C8B-B14F-4D97-AF65-F5344CB8AC3E}">
        <p14:creationId xmlns:p14="http://schemas.microsoft.com/office/powerpoint/2010/main" val="145301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72</a:t>
            </a:fld>
            <a:endParaRPr lang="zh-CN" altLang="en-US"/>
          </a:p>
        </p:txBody>
      </p:sp>
    </p:spTree>
    <p:extLst>
      <p:ext uri="{BB962C8B-B14F-4D97-AF65-F5344CB8AC3E}">
        <p14:creationId xmlns:p14="http://schemas.microsoft.com/office/powerpoint/2010/main" val="1063596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xfrm>
            <a:off x="1249363" y="1279525"/>
            <a:ext cx="4605337" cy="3454400"/>
          </a:xfrm>
        </p:spPr>
      </p:sp>
      <p:sp>
        <p:nvSpPr>
          <p:cNvPr id="22531" name="Rectangle 3"/>
          <p:cNvSpPr>
            <a:spLocks noGrp="1"/>
          </p:cNvSpPr>
          <p:nvPr>
            <p:ph type="body" idx="1"/>
          </p:nvPr>
        </p:nvSpPr>
        <p:spPr/>
        <p:txBody>
          <a:bodyPr wrap="square" lIns="91440" tIns="45720" rIns="91440" bIns="45720" anchor="ctr"/>
          <a:lstStyle/>
          <a:p>
            <a:pPr lvl="0"/>
            <a:endParaRPr lang="zh-CN" altLang="zh-CN" dirty="0"/>
          </a:p>
        </p:txBody>
      </p:sp>
    </p:spTree>
    <p:extLst>
      <p:ext uri="{BB962C8B-B14F-4D97-AF65-F5344CB8AC3E}">
        <p14:creationId xmlns:p14="http://schemas.microsoft.com/office/powerpoint/2010/main" val="93001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79</a:t>
            </a:fld>
            <a:endParaRPr lang="zh-CN" altLang="en-US"/>
          </a:p>
        </p:txBody>
      </p:sp>
    </p:spTree>
    <p:extLst>
      <p:ext uri="{BB962C8B-B14F-4D97-AF65-F5344CB8AC3E}">
        <p14:creationId xmlns:p14="http://schemas.microsoft.com/office/powerpoint/2010/main" val="180237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97</a:t>
            </a:fld>
            <a:endParaRPr lang="zh-CN" altLang="en-US"/>
          </a:p>
        </p:txBody>
      </p:sp>
    </p:spTree>
    <p:extLst>
      <p:ext uri="{BB962C8B-B14F-4D97-AF65-F5344CB8AC3E}">
        <p14:creationId xmlns:p14="http://schemas.microsoft.com/office/powerpoint/2010/main" val="376714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128</a:t>
            </a:fld>
            <a:endParaRPr lang="zh-CN" altLang="en-US"/>
          </a:p>
        </p:txBody>
      </p:sp>
    </p:spTree>
    <p:extLst>
      <p:ext uri="{BB962C8B-B14F-4D97-AF65-F5344CB8AC3E}">
        <p14:creationId xmlns:p14="http://schemas.microsoft.com/office/powerpoint/2010/main" val="138700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147</a:t>
            </a:fld>
            <a:endParaRPr lang="zh-CN" altLang="en-US"/>
          </a:p>
        </p:txBody>
      </p:sp>
    </p:spTree>
    <p:extLst>
      <p:ext uri="{BB962C8B-B14F-4D97-AF65-F5344CB8AC3E}">
        <p14:creationId xmlns:p14="http://schemas.microsoft.com/office/powerpoint/2010/main" val="323247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2</a:t>
            </a:fld>
            <a:endParaRPr lang="zh-CN" altLang="en-US"/>
          </a:p>
        </p:txBody>
      </p:sp>
    </p:spTree>
    <p:extLst>
      <p:ext uri="{BB962C8B-B14F-4D97-AF65-F5344CB8AC3E}">
        <p14:creationId xmlns:p14="http://schemas.microsoft.com/office/powerpoint/2010/main" val="159266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153</a:t>
            </a:fld>
            <a:endParaRPr lang="zh-CN" altLang="en-US"/>
          </a:p>
        </p:txBody>
      </p:sp>
    </p:spTree>
    <p:extLst>
      <p:ext uri="{BB962C8B-B14F-4D97-AF65-F5344CB8AC3E}">
        <p14:creationId xmlns:p14="http://schemas.microsoft.com/office/powerpoint/2010/main" val="404062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164</a:t>
            </a:fld>
            <a:endParaRPr lang="zh-CN" altLang="en-US"/>
          </a:p>
        </p:txBody>
      </p:sp>
    </p:spTree>
    <p:extLst>
      <p:ext uri="{BB962C8B-B14F-4D97-AF65-F5344CB8AC3E}">
        <p14:creationId xmlns:p14="http://schemas.microsoft.com/office/powerpoint/2010/main" val="80061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3</a:t>
            </a:fld>
            <a:endParaRPr lang="zh-CN" altLang="en-US"/>
          </a:p>
        </p:txBody>
      </p:sp>
    </p:spTree>
    <p:extLst>
      <p:ext uri="{BB962C8B-B14F-4D97-AF65-F5344CB8AC3E}">
        <p14:creationId xmlns:p14="http://schemas.microsoft.com/office/powerpoint/2010/main" val="106165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6</a:t>
            </a:fld>
            <a:endParaRPr lang="zh-CN" altLang="en-US"/>
          </a:p>
        </p:txBody>
      </p:sp>
    </p:spTree>
    <p:extLst>
      <p:ext uri="{BB962C8B-B14F-4D97-AF65-F5344CB8AC3E}">
        <p14:creationId xmlns:p14="http://schemas.microsoft.com/office/powerpoint/2010/main" val="2505159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9</a:t>
            </a:fld>
            <a:endParaRPr lang="zh-CN" altLang="en-US"/>
          </a:p>
        </p:txBody>
      </p:sp>
    </p:spTree>
    <p:extLst>
      <p:ext uri="{BB962C8B-B14F-4D97-AF65-F5344CB8AC3E}">
        <p14:creationId xmlns:p14="http://schemas.microsoft.com/office/powerpoint/2010/main" val="188504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10</a:t>
            </a:fld>
            <a:endParaRPr lang="zh-CN" altLang="en-US"/>
          </a:p>
        </p:txBody>
      </p:sp>
    </p:spTree>
    <p:extLst>
      <p:ext uri="{BB962C8B-B14F-4D97-AF65-F5344CB8AC3E}">
        <p14:creationId xmlns:p14="http://schemas.microsoft.com/office/powerpoint/2010/main" val="40697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12</a:t>
            </a:fld>
            <a:endParaRPr lang="zh-CN" altLang="en-US"/>
          </a:p>
        </p:txBody>
      </p:sp>
    </p:spTree>
    <p:extLst>
      <p:ext uri="{BB962C8B-B14F-4D97-AF65-F5344CB8AC3E}">
        <p14:creationId xmlns:p14="http://schemas.microsoft.com/office/powerpoint/2010/main" val="248798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13</a:t>
            </a:fld>
            <a:endParaRPr lang="zh-CN" altLang="en-US"/>
          </a:p>
        </p:txBody>
      </p:sp>
    </p:spTree>
    <p:extLst>
      <p:ext uri="{BB962C8B-B14F-4D97-AF65-F5344CB8AC3E}">
        <p14:creationId xmlns:p14="http://schemas.microsoft.com/office/powerpoint/2010/main" val="75105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1E516C-4C10-4784-841C-A5465774C176}" type="slidenum">
              <a:rPr lang="zh-CN" altLang="en-US" smtClean="0"/>
              <a:t>14</a:t>
            </a:fld>
            <a:endParaRPr lang="zh-CN" altLang="en-US"/>
          </a:p>
        </p:txBody>
      </p:sp>
    </p:spTree>
    <p:extLst>
      <p:ext uri="{BB962C8B-B14F-4D97-AF65-F5344CB8AC3E}">
        <p14:creationId xmlns:p14="http://schemas.microsoft.com/office/powerpoint/2010/main" val="1463033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8" name="Picture 97" descr="bg1"/>
          <p:cNvPicPr>
            <a:picLocks noChangeAspect="1" noChangeArrowheads="1"/>
          </p:cNvPicPr>
          <p:nvPr/>
        </p:nvPicPr>
        <p:blipFill rotWithShape="1">
          <a:blip r:embed="rId2">
            <a:extLst>
              <a:ext uri="{28A0092B-C50C-407E-A947-70E740481C1C}">
                <a14:useLocalDpi xmlns:a14="http://schemas.microsoft.com/office/drawing/2010/main" val="0"/>
              </a:ext>
            </a:extLst>
          </a:blip>
          <a:srcRect b="10056"/>
          <a:stretch>
            <a:fillRect/>
          </a:stretch>
        </p:blipFill>
        <p:spPr bwMode="auto">
          <a:xfrm>
            <a:off x="0" y="669703"/>
            <a:ext cx="9144000" cy="619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KSO_CT2"/>
          <p:cNvSpPr>
            <a:spLocks noGrp="1"/>
          </p:cNvSpPr>
          <p:nvPr>
            <p:ph type="subTitle" idx="1" hasCustomPrompt="1"/>
          </p:nvPr>
        </p:nvSpPr>
        <p:spPr>
          <a:xfrm>
            <a:off x="1299523" y="2779335"/>
            <a:ext cx="6667178" cy="467211"/>
          </a:xfrm>
          <a:noFill/>
        </p:spPr>
        <p:txBody>
          <a:bodyPr>
            <a:normAutofit/>
          </a:bodyPr>
          <a:lstStyle>
            <a:lvl1pPr marL="0" indent="0" algn="ctr">
              <a:buNone/>
              <a:defRPr sz="1800">
                <a:solidFill>
                  <a:schemeClr val="bg1">
                    <a:lumMod val="5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p>
        </p:txBody>
      </p:sp>
      <p:sp>
        <p:nvSpPr>
          <p:cNvPr id="7" name="KSO_CT1"/>
          <p:cNvSpPr>
            <a:spLocks noGrp="1"/>
          </p:cNvSpPr>
          <p:nvPr>
            <p:ph type="title" hasCustomPrompt="1"/>
          </p:nvPr>
        </p:nvSpPr>
        <p:spPr>
          <a:xfrm>
            <a:off x="1299523" y="1027620"/>
            <a:ext cx="6667178" cy="1637066"/>
          </a:xfrm>
        </p:spPr>
        <p:txBody>
          <a:bodyPr>
            <a:normAutofit/>
          </a:bodyPr>
          <a:lstStyle>
            <a:lvl1pPr algn="ctr">
              <a:defRPr sz="4200" baseline="0">
                <a:solidFill>
                  <a:schemeClr val="accent1">
                    <a:lumMod val="75000"/>
                  </a:schemeClr>
                </a:solidFill>
                <a:effectLst/>
                <a:latin typeface="Times New Roman" panose="02020603050405020304" pitchFamily="18" charset="0"/>
              </a:defRPr>
            </a:lvl1pPr>
          </a:lstStyle>
          <a:p>
            <a:r>
              <a:rPr lang="zh-CN" altLang="en-US" dirty="0" smtClean="0"/>
              <a:t>单击此处</a:t>
            </a:r>
            <a:r>
              <a:rPr lang="en-US" altLang="zh-CN" dirty="0" smtClean="0"/>
              <a:t/>
            </a:r>
            <a:br>
              <a:rPr lang="en-US" altLang="zh-CN" dirty="0" smtClean="0"/>
            </a:br>
            <a:r>
              <a:rPr lang="zh-CN" altLang="en-US" dirty="0" smtClean="0"/>
              <a:t>添加您的标题文字</a:t>
            </a:r>
            <a:endParaRPr lang="zh-CN" altLang="en-US" dirty="0"/>
          </a:p>
        </p:txBody>
      </p:sp>
      <p:sp>
        <p:nvSpPr>
          <p:cNvPr id="2" name="日期占位符 1"/>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378350"/>
          </a:xfrm>
        </p:spPr>
        <p:txBody>
          <a:bodyPr>
            <a:normAutofit/>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normAutofit/>
          </a:bodyPr>
          <a:lstStyle/>
          <a:p>
            <a:fld id="{6EF2F5ED-D19D-4097-92A9-D6092B3D6E68}" type="datetimeFigureOut">
              <a:rPr lang="zh-CN" altLang="en-US" smtClean="0"/>
              <a:t>2016/12/14</a:t>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A7AAEAA2-D029-4D23-B6D5-DE004B8B3ED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702000" y="463686"/>
            <a:ext cx="7423200" cy="601200"/>
          </a:xfrm>
        </p:spPr>
        <p:txBody>
          <a:bodyPr/>
          <a:lstStyle>
            <a:lvl1pPr>
              <a:defRPr>
                <a:solidFill>
                  <a:schemeClr val="accent1"/>
                </a:solidFill>
              </a:defRPr>
            </a:lvl1pPr>
          </a:lstStyle>
          <a:p>
            <a:r>
              <a:rPr lang="zh-CN" altLang="en-US" dirty="0" smtClean="0"/>
              <a:t>单击此处编辑母版标题样式</a:t>
            </a:r>
            <a:endParaRPr lang="en-US" dirty="0"/>
          </a:p>
        </p:txBody>
      </p:sp>
      <p:sp>
        <p:nvSpPr>
          <p:cNvPr id="3" name="KSO_BC1"/>
          <p:cNvSpPr>
            <a:spLocks noGrp="1"/>
          </p:cNvSpPr>
          <p:nvPr>
            <p:ph idx="1"/>
          </p:nvPr>
        </p:nvSpPr>
        <p:spPr>
          <a:xfrm>
            <a:off x="702000" y="1260000"/>
            <a:ext cx="7423200" cy="4527025"/>
          </a:xfrm>
        </p:spPr>
        <p:txBody>
          <a:bodyPr>
            <a:normAutofit/>
          </a:bodyPr>
          <a:lstStyle>
            <a:lvl1pPr>
              <a:spcBef>
                <a:spcPts val="600"/>
              </a:spcBef>
              <a:spcAft>
                <a:spcPts val="600"/>
              </a:spcAft>
              <a:defRPr sz="2400">
                <a:solidFill>
                  <a:schemeClr val="accent1"/>
                </a:solidFill>
              </a:defRPr>
            </a:lvl1pPr>
            <a:lvl2pPr>
              <a:spcBef>
                <a:spcPts val="600"/>
              </a:spcBef>
              <a:spcAft>
                <a:spcPts val="600"/>
              </a:spcAft>
              <a:defRPr sz="2000">
                <a:solidFill>
                  <a:schemeClr val="accent1"/>
                </a:solidFil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3657600" y="2782800"/>
            <a:ext cx="5382000" cy="522000"/>
          </a:xfrm>
        </p:spPr>
        <p:txBody>
          <a:bodyPr anchor="t" anchorCtr="0">
            <a:normAutofit/>
          </a:bodyPr>
          <a:lstStyle>
            <a:lvl1pPr algn="l">
              <a:defRPr sz="2800" b="0">
                <a:solidFill>
                  <a:schemeClr val="accent1">
                    <a:lumMod val="75000"/>
                  </a:schemeClr>
                </a:solidFill>
                <a:effectLst/>
              </a:defRPr>
            </a:lvl1pPr>
          </a:lstStyle>
          <a:p>
            <a:r>
              <a:rPr lang="zh-CN" altLang="en-US" dirty="0" smtClean="0"/>
              <a:t>此处添加您的标题</a:t>
            </a:r>
            <a:endParaRPr lang="en-US" dirty="0"/>
          </a:p>
        </p:txBody>
      </p:sp>
      <p:sp>
        <p:nvSpPr>
          <p:cNvPr id="7" name="KSO_CT2"/>
          <p:cNvSpPr>
            <a:spLocks noGrp="1"/>
          </p:cNvSpPr>
          <p:nvPr>
            <p:ph type="subTitle" idx="1" hasCustomPrompt="1"/>
          </p:nvPr>
        </p:nvSpPr>
        <p:spPr>
          <a:xfrm>
            <a:off x="3657600" y="3470400"/>
            <a:ext cx="5382000" cy="367200"/>
          </a:xfrm>
          <a:noFill/>
        </p:spPr>
        <p:txBody>
          <a:bodyPr>
            <a:normAutofit/>
          </a:bodyPr>
          <a:lstStyle>
            <a:lvl1pPr marL="0" indent="0" algn="l">
              <a:buNone/>
              <a:defRPr sz="1800">
                <a:solidFill>
                  <a:schemeClr val="bg1">
                    <a:lumMod val="5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p>
        </p:txBody>
      </p:sp>
      <p:sp>
        <p:nvSpPr>
          <p:cNvPr id="3" name="日期占位符 2"/>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a:xfrm>
            <a:off x="419098" y="282497"/>
            <a:ext cx="8292045" cy="699594"/>
          </a:xfrm>
        </p:spPr>
        <p:txBody>
          <a:bodyPr/>
          <a:lstStyle>
            <a:lvl1pPr>
              <a:defRPr b="1"/>
            </a:lvl1pPr>
          </a:lstStyle>
          <a:p>
            <a:r>
              <a:rPr lang="zh-CN" altLang="en-US" dirty="0" smtClean="0"/>
              <a:t>单击此处编辑母版标题样式</a:t>
            </a:r>
            <a:endParaRPr lang="en-US" dirty="0"/>
          </a:p>
        </p:txBody>
      </p:sp>
      <p:sp>
        <p:nvSpPr>
          <p:cNvPr id="3" name="KSO_BC1"/>
          <p:cNvSpPr>
            <a:spLocks noGrp="1"/>
          </p:cNvSpPr>
          <p:nvPr>
            <p:ph sz="half" idx="1"/>
          </p:nvPr>
        </p:nvSpPr>
        <p:spPr>
          <a:xfrm>
            <a:off x="419098" y="1143070"/>
            <a:ext cx="3810000" cy="4619376"/>
          </a:xfrm>
        </p:spPr>
        <p:txBody>
          <a:bodyPr>
            <a:normAutofit/>
          </a:bodyPr>
          <a:lstStyle>
            <a:lvl1pPr>
              <a:spcBef>
                <a:spcPts val="600"/>
              </a:spcBef>
              <a:spcAft>
                <a:spcPts val="600"/>
              </a:spcAft>
              <a:defRPr sz="2000">
                <a:solidFill>
                  <a:schemeClr val="accent1"/>
                </a:solidFill>
              </a:defRPr>
            </a:lvl1pPr>
            <a:lvl2pPr>
              <a:spcBef>
                <a:spcPts val="600"/>
              </a:spcBef>
              <a:spcAft>
                <a:spcPts val="600"/>
              </a:spcAft>
              <a:defRPr sz="2000">
                <a:solidFill>
                  <a:schemeClr val="accent1"/>
                </a:solidFil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KSO_BC2"/>
          <p:cNvSpPr>
            <a:spLocks noGrp="1"/>
          </p:cNvSpPr>
          <p:nvPr>
            <p:ph sz="half" idx="2"/>
          </p:nvPr>
        </p:nvSpPr>
        <p:spPr>
          <a:xfrm>
            <a:off x="4889499" y="1144800"/>
            <a:ext cx="3819600" cy="4618800"/>
          </a:xfrm>
        </p:spPr>
        <p:txBody>
          <a:bodyPr>
            <a:normAutofit/>
          </a:bodyPr>
          <a:lstStyle>
            <a:lvl1pPr>
              <a:spcBef>
                <a:spcPts val="600"/>
              </a:spcBef>
              <a:spcAft>
                <a:spcPts val="600"/>
              </a:spcAft>
              <a:defRPr sz="2000">
                <a:solidFill>
                  <a:schemeClr val="accent1"/>
                </a:solidFill>
              </a:defRPr>
            </a:lvl1pPr>
            <a:lvl2pPr>
              <a:spcBef>
                <a:spcPts val="600"/>
              </a:spcBef>
              <a:spcAft>
                <a:spcPts val="600"/>
              </a:spcAft>
              <a:defRPr sz="2000">
                <a:solidFill>
                  <a:schemeClr val="accent1"/>
                </a:solidFill>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1727199" y="118532"/>
            <a:ext cx="6984076"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4576" y="1376362"/>
            <a:ext cx="3868340"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824576" y="2200274"/>
            <a:ext cx="3868340" cy="363685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Text Placeholder 4"/>
          <p:cNvSpPr>
            <a:spLocks noGrp="1"/>
          </p:cNvSpPr>
          <p:nvPr>
            <p:ph type="body" sz="quarter" idx="3"/>
          </p:nvPr>
        </p:nvSpPr>
        <p:spPr>
          <a:xfrm>
            <a:off x="4823884" y="1376362"/>
            <a:ext cx="3887391"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4823884" y="2200274"/>
            <a:ext cx="3887391" cy="363685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平行四边形 3"/>
          <p:cNvSpPr>
            <a:spLocks noChangeArrowheads="1"/>
          </p:cNvSpPr>
          <p:nvPr/>
        </p:nvSpPr>
        <p:spPr bwMode="auto">
          <a:xfrm>
            <a:off x="2741613" y="3689350"/>
            <a:ext cx="6402387" cy="336550"/>
          </a:xfrm>
          <a:prstGeom prst="parallelogram">
            <a:avLst>
              <a:gd name="adj" fmla="val 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fontScale="92500" lnSpcReduction="10000"/>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eaLnBrk="1" hangingPunct="1">
              <a:spcBef>
                <a:spcPct val="0"/>
              </a:spcBef>
              <a:buClrTx/>
              <a:buSzTx/>
              <a:buFont typeface="Wingdings" panose="05000000000000000000" pitchFamily="2" charset="2"/>
              <a:buNone/>
            </a:pPr>
            <a:endParaRPr lang="zh-CN" altLang="zh-CN" sz="1600">
              <a:solidFill>
                <a:srgbClr val="ACD1E8"/>
              </a:solidFill>
              <a:cs typeface="Arial" panose="020B0604020202020204" pitchFamily="34" charset="0"/>
            </a:endParaRPr>
          </a:p>
        </p:txBody>
      </p:sp>
      <p:sp>
        <p:nvSpPr>
          <p:cNvPr id="7" name="平行四边形 2"/>
          <p:cNvSpPr>
            <a:spLocks noChangeArrowheads="1"/>
          </p:cNvSpPr>
          <p:nvPr/>
        </p:nvSpPr>
        <p:spPr bwMode="auto">
          <a:xfrm>
            <a:off x="2120900" y="2679700"/>
            <a:ext cx="4889500" cy="957263"/>
          </a:xfrm>
          <a:prstGeom prst="parallelogram">
            <a:avLst>
              <a:gd name="adj" fmla="val 3055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a:endParaRPr lang="zh-CN" altLang="en-US" sz="4800" b="1" dirty="0">
              <a:solidFill>
                <a:srgbClr val="FFFFFF"/>
              </a:solidFill>
            </a:endParaRPr>
          </a:p>
        </p:txBody>
      </p:sp>
      <p:sp>
        <p:nvSpPr>
          <p:cNvPr id="2" name="KSO_BT1"/>
          <p:cNvSpPr>
            <a:spLocks noGrp="1"/>
          </p:cNvSpPr>
          <p:nvPr>
            <p:ph type="title" hasCustomPrompt="1"/>
          </p:nvPr>
        </p:nvSpPr>
        <p:spPr>
          <a:xfrm>
            <a:off x="2120400" y="2678400"/>
            <a:ext cx="4888800" cy="957600"/>
          </a:xfrm>
        </p:spPr>
        <p:txBody>
          <a:bodyPr lIns="0" tIns="0" rIns="0" bIns="0" anchor="ctr" anchorCtr="0">
            <a:normAutofit/>
          </a:bodyPr>
          <a:lstStyle>
            <a:lvl1pPr algn="ctr">
              <a:defRPr sz="4800">
                <a:solidFill>
                  <a:schemeClr val="bg1"/>
                </a:solidFill>
              </a:defRPr>
            </a:lvl1pPr>
          </a:lstStyle>
          <a:p>
            <a:r>
              <a:rPr lang="zh-CN" altLang="en-US" dirty="0" smtClean="0"/>
              <a:t>此处编辑标题</a:t>
            </a:r>
            <a:endParaRPr lang="en-US" dirty="0"/>
          </a:p>
        </p:txBody>
      </p:sp>
      <p:sp>
        <p:nvSpPr>
          <p:cNvPr id="3" name="日期占位符 2"/>
          <p:cNvSpPr>
            <a:spLocks noGrp="1"/>
          </p:cNvSpPr>
          <p:nvPr>
            <p:ph type="dt" sz="half" idx="10"/>
          </p:nvPr>
        </p:nvSpPr>
        <p:spPr/>
        <p:txBody>
          <a:bodyPr>
            <a:normAutofit/>
          </a:bodyPr>
          <a:lstStyle/>
          <a:p>
            <a:fld id="{936C996C-27C8-4692-B794-7F157EC6713A}" type="datetimeFigureOut">
              <a:rPr lang="zh-CN" altLang="en-US" smtClean="0"/>
              <a:t>2016/12/14</a:t>
            </a:fld>
            <a:endParaRPr lang="zh-CN" altLang="en-US"/>
          </a:p>
        </p:txBody>
      </p:sp>
      <p:sp>
        <p:nvSpPr>
          <p:cNvPr id="4" name="页脚占位符 3"/>
          <p:cNvSpPr>
            <a:spLocks noGrp="1"/>
          </p:cNvSpPr>
          <p:nvPr>
            <p:ph type="ftr" sz="quarter" idx="11"/>
          </p:nvPr>
        </p:nvSpPr>
        <p:spPr/>
        <p:txBody>
          <a:bodyPr>
            <a:normAutofit/>
          </a:bodyPr>
          <a:lstStyle/>
          <a:p>
            <a:endParaRPr lang="zh-CN" altLang="en-US"/>
          </a:p>
        </p:txBody>
      </p:sp>
      <p:sp>
        <p:nvSpPr>
          <p:cNvPr id="5" name="灯片编号占位符 4"/>
          <p:cNvSpPr>
            <a:spLocks noGrp="1"/>
          </p:cNvSpPr>
          <p:nvPr>
            <p:ph type="sldNum" sz="quarter" idx="12"/>
          </p:nvPr>
        </p:nvSpPr>
        <p:spPr/>
        <p:txBody>
          <a:bodyPr>
            <a:normAutofit/>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Picture 76" descr="bg2"/>
          <p:cNvPicPr>
            <a:picLocks noChangeAspect="1" noChangeArrowheads="1"/>
          </p:cNvPicPr>
          <p:nvPr/>
        </p:nvPicPr>
        <p:blipFill rotWithShape="1">
          <a:blip r:embed="rId2">
            <a:extLst>
              <a:ext uri="{28A0092B-C50C-407E-A947-70E740481C1C}">
                <a14:useLocalDpi xmlns:a14="http://schemas.microsoft.com/office/drawing/2010/main" val="0"/>
              </a:ext>
            </a:extLst>
          </a:blip>
          <a:srcRect l="-6" r="-6" b="16166"/>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936C996C-27C8-4692-B794-7F157EC6713A}" type="datetimeFigureOut">
              <a:rPr lang="zh-CN" altLang="en-US" smtClean="0"/>
              <a:t>2016/12/14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hasCustomPrompt="1"/>
          </p:nvPr>
        </p:nvSpPr>
        <p:spPr>
          <a:xfrm>
            <a:off x="4208400" y="1652400"/>
            <a:ext cx="4492800" cy="597600"/>
          </a:xfrm>
        </p:spPr>
        <p:txBody>
          <a:bodyPr anchor="t" anchorCtr="0">
            <a:normAutofit/>
          </a:bodyPr>
          <a:lstStyle>
            <a:lvl1pPr>
              <a:defRPr sz="3200"/>
            </a:lvl1pPr>
          </a:lstStyle>
          <a:p>
            <a:r>
              <a:rPr lang="zh-CN" altLang="en-US" dirty="0" smtClean="0"/>
              <a:t>此处编辑标题</a:t>
            </a:r>
            <a:endParaRPr lang="en-US" dirty="0"/>
          </a:p>
        </p:txBody>
      </p:sp>
      <p:sp>
        <p:nvSpPr>
          <p:cNvPr id="3" name="KSO_BC1"/>
          <p:cNvSpPr>
            <a:spLocks noGrp="1"/>
          </p:cNvSpPr>
          <p:nvPr>
            <p:ph type="pic" idx="1"/>
          </p:nvPr>
        </p:nvSpPr>
        <p:spPr>
          <a:xfrm rot="420000">
            <a:off x="1137600" y="2109600"/>
            <a:ext cx="2494800" cy="2631600"/>
          </a:xfrm>
        </p:spPr>
        <p:txBody>
          <a:bodyPr anchor="ctr" anchorCtr="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KSO_BC2"/>
          <p:cNvSpPr>
            <a:spLocks noGrp="1"/>
          </p:cNvSpPr>
          <p:nvPr>
            <p:ph type="body" sz="half" idx="2"/>
          </p:nvPr>
        </p:nvSpPr>
        <p:spPr>
          <a:xfrm>
            <a:off x="4208400" y="2368800"/>
            <a:ext cx="4492800" cy="2685600"/>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800"/>
            </a:lvl4pPr>
            <a:lvl5pPr marL="1828800" indent="0">
              <a:buNone/>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normAutofit/>
          </a:bodyPr>
          <a:lstStyle/>
          <a:p>
            <a:fld id="{936C996C-27C8-4692-B794-7F157EC6713A}" type="datetimeFigureOut">
              <a:rPr lang="zh-CN" altLang="en-US" smtClean="0"/>
              <a:t>2016/12/14</a:t>
            </a:fld>
            <a:endParaRPr lang="zh-CN" altLang="en-US"/>
          </a:p>
        </p:txBody>
      </p:sp>
      <p:sp>
        <p:nvSpPr>
          <p:cNvPr id="6" name="页脚占位符 5"/>
          <p:cNvSpPr>
            <a:spLocks noGrp="1"/>
          </p:cNvSpPr>
          <p:nvPr>
            <p:ph type="ftr" sz="quarter" idx="11"/>
          </p:nvPr>
        </p:nvSpPr>
        <p:spPr/>
        <p:txBody>
          <a:bodyPr>
            <a:normAutofit/>
          </a:bodyPr>
          <a:lstStyle/>
          <a:p>
            <a:endParaRPr lang="zh-CN" altLang="en-US"/>
          </a:p>
        </p:txBody>
      </p:sp>
      <p:sp>
        <p:nvSpPr>
          <p:cNvPr id="7" name="灯片编号占位符 6"/>
          <p:cNvSpPr>
            <a:spLocks noGrp="1"/>
          </p:cNvSpPr>
          <p:nvPr>
            <p:ph type="sldNum" sz="quarter" idx="12"/>
          </p:nvPr>
        </p:nvSpPr>
        <p:spPr/>
        <p:txBody>
          <a:bodyPr>
            <a:normAutofit/>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7628467" y="365125"/>
            <a:ext cx="886883" cy="5421900"/>
          </a:xfrm>
        </p:spPr>
        <p:txBody>
          <a:bodyPr vert="eaVert">
            <a:normAutofit/>
          </a:bodyPr>
          <a:lstStyle/>
          <a:p>
            <a:r>
              <a:rPr lang="zh-CN" altLang="en-US" smtClean="0"/>
              <a:t>单击此处编辑母版标题样式</a:t>
            </a:r>
            <a:endParaRPr lang="en-US" dirty="0"/>
          </a:p>
        </p:txBody>
      </p:sp>
      <p:sp>
        <p:nvSpPr>
          <p:cNvPr id="3" name="KSO_BC1"/>
          <p:cNvSpPr>
            <a:spLocks noGrp="1"/>
          </p:cNvSpPr>
          <p:nvPr>
            <p:ph type="body" orient="vert" idx="1"/>
          </p:nvPr>
        </p:nvSpPr>
        <p:spPr>
          <a:xfrm>
            <a:off x="726510" y="365125"/>
            <a:ext cx="6808823" cy="5421900"/>
          </a:xfrm>
        </p:spPr>
        <p:txBody>
          <a:bodyPr vert="eaVert">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normAutofit/>
          </a:bodyPr>
          <a:lstStyle/>
          <a:p>
            <a:fld id="{936C996C-27C8-4692-B794-7F157EC6713A}" type="datetimeFigureOut">
              <a:rPr lang="zh-CN" altLang="en-US" smtClean="0"/>
              <a:t>2016/12/14</a:t>
            </a:fld>
            <a:endParaRPr lang="zh-CN" altLang="en-US"/>
          </a:p>
        </p:txBody>
      </p:sp>
      <p:sp>
        <p:nvSpPr>
          <p:cNvPr id="5" name="页脚占位符 4"/>
          <p:cNvSpPr>
            <a:spLocks noGrp="1"/>
          </p:cNvSpPr>
          <p:nvPr>
            <p:ph type="ftr" sz="quarter" idx="11"/>
          </p:nvPr>
        </p:nvSpPr>
        <p:spPr/>
        <p:txBody>
          <a:bodyPr>
            <a:normAutofit/>
          </a:bodyPr>
          <a:lstStyle/>
          <a:p>
            <a:endParaRPr lang="zh-CN" altLang="en-US"/>
          </a:p>
        </p:txBody>
      </p:sp>
      <p:sp>
        <p:nvSpPr>
          <p:cNvPr id="6" name="灯片编号占位符 5"/>
          <p:cNvSpPr>
            <a:spLocks noGrp="1"/>
          </p:cNvSpPr>
          <p:nvPr>
            <p:ph type="sldNum" sz="quarter" idx="12"/>
          </p:nvPr>
        </p:nvSpPr>
        <p:spPr/>
        <p:txBody>
          <a:bodyPr>
            <a:normAutofit/>
          </a:bodyPr>
          <a:lstStyle/>
          <a:p>
            <a:fld id="{AE25BD11-2248-468D-9820-4736688BEBDD}"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76" descr="bg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SO_BT1"/>
          <p:cNvSpPr>
            <a:spLocks noGrp="1"/>
          </p:cNvSpPr>
          <p:nvPr>
            <p:ph type="title"/>
          </p:nvPr>
        </p:nvSpPr>
        <p:spPr>
          <a:xfrm>
            <a:off x="419098" y="162557"/>
            <a:ext cx="8292045" cy="699594"/>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KSO_BC1"/>
          <p:cNvSpPr>
            <a:spLocks noGrp="1"/>
          </p:cNvSpPr>
          <p:nvPr>
            <p:ph type="body" idx="1"/>
          </p:nvPr>
        </p:nvSpPr>
        <p:spPr>
          <a:xfrm>
            <a:off x="419099" y="1026615"/>
            <a:ext cx="8292045" cy="471030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936C996C-27C8-4692-B794-7F157EC6713A}" type="datetimeFigureOut">
              <a:rPr lang="zh-CN" altLang="en-US" smtClean="0"/>
              <a:t>2016/12/14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Autofit/>
          </a:bodyPr>
          <a:lstStyle>
            <a:lvl1pPr algn="r">
              <a:defRPr sz="1800">
                <a:solidFill>
                  <a:schemeClr val="tx1">
                    <a:tint val="75000"/>
                  </a:schemeClr>
                </a:solidFill>
              </a:defRPr>
            </a:lvl1pPr>
          </a:lstStyle>
          <a:p>
            <a:fld id="{AE25BD11-2248-468D-9820-4736688BEBD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b="1" i="0" kern="1200" baseline="0">
          <a:solidFill>
            <a:schemeClr val="accent1">
              <a:lumMod val="75000"/>
            </a:schemeClr>
          </a:solidFill>
          <a:effectLst/>
          <a:latin typeface="+mn-lt"/>
          <a:ea typeface="+mn-ea"/>
          <a:cs typeface="+mj-cs"/>
        </a:defRPr>
      </a:lvl1pPr>
    </p:titleStyle>
    <p:bodyStyle>
      <a:lvl1pPr marL="357505" indent="-357505" algn="just" defTabSz="914400" rtl="0" eaLnBrk="1" latinLnBrk="0" hangingPunct="1">
        <a:lnSpc>
          <a:spcPct val="110000"/>
        </a:lnSpc>
        <a:spcBef>
          <a:spcPts val="1600"/>
        </a:spcBef>
        <a:spcAft>
          <a:spcPts val="0"/>
        </a:spcAft>
        <a:buClr>
          <a:schemeClr val="accent1"/>
        </a:buClr>
        <a:buSzPct val="70000"/>
        <a:buFont typeface="Wingdings 2" panose="05020102010507070707" pitchFamily="18" charset="2"/>
        <a:buChar char=""/>
        <a:defRPr sz="2400" kern="1200" baseline="0">
          <a:solidFill>
            <a:schemeClr val="accent1"/>
          </a:solidFill>
          <a:latin typeface="+mn-lt"/>
          <a:ea typeface="+mn-ea"/>
          <a:cs typeface="+mn-cs"/>
        </a:defRPr>
      </a:lvl1pPr>
      <a:lvl2pPr marL="719455" indent="-274955" algn="just" defTabSz="914400" rtl="0" eaLnBrk="1" latinLnBrk="0" hangingPunct="1">
        <a:spcBef>
          <a:spcPts val="0"/>
        </a:spcBef>
        <a:spcAft>
          <a:spcPts val="0"/>
        </a:spcAft>
        <a:buClr>
          <a:schemeClr val="accent1"/>
        </a:buClr>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0.jpeg"/><Relationship Id="rId4" Type="http://schemas.microsoft.com/office/2007/relationships/hdphoto" Target="../media/hdphoto3.wdp"/></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3" Type="http://schemas.openxmlformats.org/officeDocument/2006/relationships/tags" Target="../tags/tag84.xml"/><Relationship Id="rId21" Type="http://schemas.openxmlformats.org/officeDocument/2006/relationships/tags" Target="../tags/tag102.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24" Type="http://schemas.openxmlformats.org/officeDocument/2006/relationships/notesSlide" Target="../notesSlides/notesSlide18.xml"/><Relationship Id="rId5" Type="http://schemas.openxmlformats.org/officeDocument/2006/relationships/tags" Target="../tags/tag86.xml"/><Relationship Id="rId15" Type="http://schemas.openxmlformats.org/officeDocument/2006/relationships/tags" Target="../tags/tag96.xml"/><Relationship Id="rId23" Type="http://schemas.openxmlformats.org/officeDocument/2006/relationships/slideLayout" Target="../slideLayouts/slideLayout2.xml"/><Relationship Id="rId10" Type="http://schemas.openxmlformats.org/officeDocument/2006/relationships/tags" Target="../tags/tag91.xml"/><Relationship Id="rId19" Type="http://schemas.openxmlformats.org/officeDocument/2006/relationships/tags" Target="../tags/tag100.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tags" Target="../tags/tag10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32.xml"/><Relationship Id="rId7" Type="http://schemas.openxmlformats.org/officeDocument/2006/relationships/image" Target="../media/image13.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2.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6.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slideLayout" Target="../slideLayouts/slideLayout7.xml"/><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tags" Target="../tags/tag11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5" Type="http://schemas.openxmlformats.org/officeDocument/2006/relationships/tags" Target="../tags/tag108.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notesSlide" Target="../notesSlides/notesSlide1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9.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slideLayout" Target="../slideLayouts/slideLayout7.xml"/><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tags" Target="../tags/tag127.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notesSlide" Target="../notesSlides/notesSlide2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7.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slideLayout" Target="../slideLayouts/slideLayout7.xml"/><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tags" Target="../tags/tag50.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5" Type="http://schemas.openxmlformats.org/officeDocument/2006/relationships/tags" Target="../tags/tag43.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tags" Target="../tags/tag57.xml"/><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notesSlide" Target="../notesSlides/notesSlide12.xml"/><Relationship Id="rId10" Type="http://schemas.openxmlformats.org/officeDocument/2006/relationships/image" Target="../media/image62.jpeg"/><Relationship Id="rId4" Type="http://schemas.openxmlformats.org/officeDocument/2006/relationships/slideLayout" Target="../slideLayouts/slideLayout7.xml"/><Relationship Id="rId9" Type="http://schemas.openxmlformats.org/officeDocument/2006/relationships/image" Target="../media/image61.jpeg"/><Relationship Id="rId14" Type="http://schemas.openxmlformats.org/officeDocument/2006/relationships/image" Target="../media/image66.jpeg"/></Relationships>
</file>

<file path=ppt/slides/_rels/slide7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tags" Target="../tags/tag60.xml"/><Relationship Id="rId7" Type="http://schemas.openxmlformats.org/officeDocument/2006/relationships/image" Target="../media/image68.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67.jpe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tags" Target="../tags/tag63.xml"/><Relationship Id="rId7" Type="http://schemas.openxmlformats.org/officeDocument/2006/relationships/image" Target="../media/image71.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0.png"/><Relationship Id="rId5" Type="http://schemas.openxmlformats.org/officeDocument/2006/relationships/notesSlide" Target="../notesSlides/notesSlide14.xml"/><Relationship Id="rId4" Type="http://schemas.openxmlformats.org/officeDocument/2006/relationships/slideLayout" Target="../slideLayouts/slideLayout7.xml"/><Relationship Id="rId9"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2.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notesSlide" Target="../notesSlides/notesSlide17.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2.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808981" y="2390987"/>
            <a:ext cx="7829872" cy="1125022"/>
          </a:xfrm>
        </p:spPr>
        <p:txBody>
          <a:bodyPr>
            <a:noAutofit/>
          </a:bodyPr>
          <a:lstStyle/>
          <a:p>
            <a:pPr fontAlgn="base">
              <a:lnSpc>
                <a:spcPct val="110000"/>
              </a:lnSpc>
              <a:spcAft>
                <a:spcPct val="0"/>
              </a:spcAft>
            </a:pPr>
            <a:r>
              <a:rPr lang="zh-CN" altLang="en-US" sz="6000" dirty="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mn-ea"/>
              </a:rPr>
              <a:t>铸就市南</a:t>
            </a:r>
            <a:r>
              <a:rPr lang="zh-CN" altLang="en-US" sz="720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mn-ea"/>
              </a:rPr>
              <a:t>品质</a:t>
            </a:r>
            <a:r>
              <a:rPr lang="zh-CN" altLang="en-US" sz="6000" dirty="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mn-ea"/>
              </a:rPr>
              <a:t>教育</a:t>
            </a:r>
            <a:endParaRPr lang="zh-CN" altLang="en-US" sz="6000" dirty="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
        <p:nvSpPr>
          <p:cNvPr id="3" name="文本框 2"/>
          <p:cNvSpPr txBox="1"/>
          <p:nvPr/>
        </p:nvSpPr>
        <p:spPr>
          <a:xfrm>
            <a:off x="2323260" y="1197618"/>
            <a:ext cx="4801314" cy="1107996"/>
          </a:xfrm>
          <a:prstGeom prst="rect">
            <a:avLst/>
          </a:prstGeom>
          <a:noFill/>
        </p:spPr>
        <p:txBody>
          <a:bodyPr wrap="none" rtlCol="0" anchor="t">
            <a:spAutoFit/>
          </a:bodyPr>
          <a:lstStyle/>
          <a:p>
            <a:pPr fontAlgn="base">
              <a:lnSpc>
                <a:spcPct val="110000"/>
              </a:lnSpc>
              <a:spcBef>
                <a:spcPct val="0"/>
              </a:spcBef>
              <a:spcAft>
                <a:spcPct val="0"/>
              </a:spcAft>
            </a:pPr>
            <a:r>
              <a:rPr lang="zh-CN" altLang="en-US" sz="6000" b="1" dirty="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mn-ea"/>
              </a:rPr>
              <a:t>聚焦核心</a:t>
            </a:r>
            <a:r>
              <a:rPr lang="zh-CN" altLang="en-US" sz="6000" b="1" dirty="0" smtClean="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mn-ea"/>
              </a:rPr>
              <a:t>素养</a:t>
            </a:r>
            <a:endParaRPr lang="zh-CN" altLang="en-US" sz="6000" b="1" dirty="0">
              <a:solidFill>
                <a:srgbClr val="138498"/>
              </a:solidFill>
              <a:latin typeface="微软雅黑" panose="020B0503020204020204" pitchFamily="34" charset="-122"/>
              <a:ea typeface="微软雅黑" panose="020B0503020204020204" pitchFamily="34" charset="-122"/>
              <a:cs typeface="Arial" panose="020B0604020202020204" pitchFamily="34" charset="0"/>
              <a:sym typeface="Gill Sans" charset="0"/>
            </a:endParaRPr>
          </a:p>
        </p:txBody>
      </p:sp>
      <p:sp>
        <p:nvSpPr>
          <p:cNvPr id="2" name="文本框 1"/>
          <p:cNvSpPr txBox="1"/>
          <p:nvPr/>
        </p:nvSpPr>
        <p:spPr>
          <a:xfrm>
            <a:off x="2233295" y="3515995"/>
            <a:ext cx="6640830" cy="645795"/>
          </a:xfrm>
          <a:prstGeom prst="rect">
            <a:avLst/>
          </a:prstGeom>
          <a:noFill/>
        </p:spPr>
        <p:txBody>
          <a:bodyPr wrap="none" rtlCol="0">
            <a:spAutoFit/>
          </a:bodyPr>
          <a:lstStyle/>
          <a:p>
            <a:pPr>
              <a:lnSpc>
                <a:spcPct val="130000"/>
              </a:lnSpc>
            </a:pPr>
            <a:r>
              <a:rPr lang="en-US"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以区域统筹推进课程与教学改革为例</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3112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数字化环境下学生学习方式转变的实践研究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5" name="内容占位符 4"/>
          <p:cNvSpPr>
            <a:spLocks noGrp="1"/>
          </p:cNvSpPr>
          <p:nvPr>
            <p:ph idx="1"/>
            <p:custDataLst>
              <p:tags r:id="rId3"/>
            </p:custDataLst>
          </p:nvPr>
        </p:nvSpPr>
        <p:spPr>
          <a:xfrm>
            <a:off x="702000" y="1346201"/>
            <a:ext cx="7868043" cy="4622800"/>
          </a:xfrm>
        </p:spPr>
        <p:txBody>
          <a:bodyPr>
            <a:normAutofit/>
          </a:bodyPr>
          <a:lstStyle/>
          <a:p>
            <a:pPr>
              <a:lnSpc>
                <a:spcPct val="150000"/>
              </a:lnSpc>
            </a:pPr>
            <a:r>
              <a:rPr lang="zh-CN" altLang="en-US" dirty="0"/>
              <a:t>我区完成了区域数字化教学资源平台的建设，全区</a:t>
            </a:r>
            <a:r>
              <a:rPr lang="en-US" altLang="zh-CN" dirty="0"/>
              <a:t>100%</a:t>
            </a:r>
            <a:r>
              <a:rPr lang="zh-CN" altLang="en-US" dirty="0"/>
              <a:t>中小学成为智慧</a:t>
            </a:r>
            <a:r>
              <a:rPr lang="zh-CN" altLang="en-US" dirty="0" smtClean="0"/>
              <a:t>校园</a:t>
            </a:r>
          </a:p>
        </p:txBody>
      </p:sp>
      <p:pic>
        <p:nvPicPr>
          <p:cNvPr id="2" name="图片 1"/>
          <p:cNvPicPr>
            <a:picLocks noChangeAspect="1"/>
          </p:cNvPicPr>
          <p:nvPr/>
        </p:nvPicPr>
        <p:blipFill>
          <a:blip r:embed="rId6"/>
          <a:stretch>
            <a:fillRect/>
          </a:stretch>
        </p:blipFill>
        <p:spPr>
          <a:xfrm>
            <a:off x="1942307" y="2679700"/>
            <a:ext cx="5048762" cy="3911600"/>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a:t>
            </a:r>
            <a:r>
              <a:rPr lang="en-US" altLang="zh-CN" dirty="0"/>
              <a:t>2</a:t>
            </a:r>
            <a:r>
              <a:rPr lang="zh-CN" altLang="en-US" dirty="0"/>
              <a:t>）示范引领，带动园本课程实施</a:t>
            </a:r>
            <a:r>
              <a:rPr lang="zh-CN" altLang="en-US" dirty="0" smtClean="0"/>
              <a:t>力</a:t>
            </a:r>
            <a:endParaRPr lang="zh-CN" altLang="en-US" dirty="0"/>
          </a:p>
        </p:txBody>
      </p:sp>
      <p:sp>
        <p:nvSpPr>
          <p:cNvPr id="3" name="内容占位符 2"/>
          <p:cNvSpPr>
            <a:spLocks noGrp="1"/>
          </p:cNvSpPr>
          <p:nvPr>
            <p:ph idx="1"/>
          </p:nvPr>
        </p:nvSpPr>
        <p:spPr/>
        <p:txBody>
          <a:bodyPr>
            <a:normAutofit/>
          </a:bodyPr>
          <a:lstStyle/>
          <a:p>
            <a:pPr marL="0" indent="628650">
              <a:buNone/>
            </a:pPr>
            <a:r>
              <a:rPr lang="zh-CN" altLang="zh-CN" dirty="0"/>
              <a:t>借力市南区实验幼儿园经验对十五所民办园进行“民办幼儿园园本课程培训活动”</a:t>
            </a:r>
            <a:r>
              <a:rPr lang="zh-CN" altLang="zh-CN" dirty="0" smtClean="0"/>
              <a:t>。</a:t>
            </a:r>
            <a:endParaRPr lang="zh-CN" altLang="en-US" dirty="0"/>
          </a:p>
        </p:txBody>
      </p:sp>
      <p:sp>
        <p:nvSpPr>
          <p:cNvPr id="5" name="矩形 4"/>
          <p:cNvSpPr/>
          <p:nvPr/>
        </p:nvSpPr>
        <p:spPr>
          <a:xfrm>
            <a:off x="-452484" y="4984934"/>
            <a:ext cx="6455518" cy="923330"/>
          </a:xfrm>
          <a:prstGeom prst="rect">
            <a:avLst/>
          </a:prstGeom>
        </p:spPr>
        <p:txBody>
          <a:bodyPr wrap="square">
            <a:spAutoFit/>
          </a:bodyPr>
          <a:lstStyle/>
          <a:p>
            <a:pPr algn="ctr"/>
            <a:r>
              <a:rPr lang="zh-CN" altLang="en-US" dirty="0"/>
              <a:t>市南区实验幼儿园潘明副园长</a:t>
            </a:r>
            <a:r>
              <a:rPr lang="zh-CN" altLang="en-US" dirty="0" smtClean="0"/>
              <a:t>介绍</a:t>
            </a:r>
            <a:endParaRPr lang="en-US" altLang="zh-CN" dirty="0" smtClean="0"/>
          </a:p>
          <a:p>
            <a:pPr algn="ctr"/>
            <a:r>
              <a:rPr lang="zh-CN" altLang="zh-CN" dirty="0" smtClean="0"/>
              <a:t>《构建创造教育课程，彰显创造教育特色》</a:t>
            </a:r>
            <a:endParaRPr lang="en-US" altLang="zh-CN" dirty="0" smtClean="0"/>
          </a:p>
          <a:p>
            <a:pPr algn="ctr"/>
            <a:r>
              <a:rPr lang="zh-CN" altLang="en-US" dirty="0" smtClean="0"/>
              <a:t>课程</a:t>
            </a:r>
            <a:r>
              <a:rPr lang="zh-CN" altLang="en-US" dirty="0"/>
              <a:t>经验</a:t>
            </a:r>
          </a:p>
        </p:txBody>
      </p:sp>
      <p:grpSp>
        <p:nvGrpSpPr>
          <p:cNvPr id="9" name="组合 8"/>
          <p:cNvGrpSpPr/>
          <p:nvPr/>
        </p:nvGrpSpPr>
        <p:grpSpPr>
          <a:xfrm>
            <a:off x="702000" y="2600325"/>
            <a:ext cx="8293100" cy="2305050"/>
            <a:chOff x="231775" y="2352675"/>
            <a:chExt cx="10261600" cy="2886075"/>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75" y="2352675"/>
              <a:ext cx="5130800" cy="2886075"/>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575" y="2352675"/>
              <a:ext cx="5130800" cy="2886075"/>
            </a:xfrm>
            <a:prstGeom prst="rect">
              <a:avLst/>
            </a:prstGeom>
          </p:spPr>
        </p:pic>
      </p:grpSp>
      <p:sp>
        <p:nvSpPr>
          <p:cNvPr id="10" name="矩形 9"/>
          <p:cNvSpPr/>
          <p:nvPr/>
        </p:nvSpPr>
        <p:spPr>
          <a:xfrm>
            <a:off x="3694066" y="4984934"/>
            <a:ext cx="6455518" cy="369332"/>
          </a:xfrm>
          <a:prstGeom prst="rect">
            <a:avLst/>
          </a:prstGeom>
        </p:spPr>
        <p:txBody>
          <a:bodyPr wrap="square">
            <a:spAutoFit/>
          </a:bodyPr>
          <a:lstStyle/>
          <a:p>
            <a:pPr algn="ctr"/>
            <a:r>
              <a:rPr lang="zh-CN" altLang="en-US" dirty="0"/>
              <a:t>民办幼儿园园本课程培训</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a:t>
            </a:r>
            <a:r>
              <a:rPr lang="en-US" altLang="zh-CN" dirty="0"/>
              <a:t>2</a:t>
            </a:r>
            <a:r>
              <a:rPr lang="zh-CN" altLang="en-US" dirty="0"/>
              <a:t>）示范引领，带动园本课程实施</a:t>
            </a:r>
            <a:r>
              <a:rPr lang="zh-CN" altLang="en-US" dirty="0" smtClean="0"/>
              <a:t>力</a:t>
            </a:r>
            <a:endParaRPr lang="zh-CN" altLang="en-US" dirty="0"/>
          </a:p>
        </p:txBody>
      </p:sp>
      <p:sp>
        <p:nvSpPr>
          <p:cNvPr id="3" name="内容占位符 2"/>
          <p:cNvSpPr>
            <a:spLocks noGrp="1"/>
          </p:cNvSpPr>
          <p:nvPr>
            <p:ph idx="1"/>
          </p:nvPr>
        </p:nvSpPr>
        <p:spPr/>
        <p:txBody>
          <a:bodyPr>
            <a:normAutofit/>
          </a:bodyPr>
          <a:lstStyle/>
          <a:p>
            <a:pPr marL="0" indent="628650">
              <a:buNone/>
            </a:pPr>
            <a:r>
              <a:rPr lang="zh-CN" altLang="zh-CN" dirty="0" smtClean="0"/>
              <a:t>银</a:t>
            </a:r>
            <a:r>
              <a:rPr lang="zh-CN" altLang="zh-CN" dirty="0"/>
              <a:t>海幼儿园，从立足环境优势凸显海洋教育特色、多途径探索实践推动课程纵深发展、打造蓝色教育师资队伍，提升课程实施质量等方面进行经验总结，在青岛市青岛市民办幼儿园课程改革经验交流会上交流展示。</a:t>
            </a:r>
          </a:p>
          <a:p>
            <a:endParaRPr lang="zh-CN" altLang="en-US" dirty="0"/>
          </a:p>
        </p:txBody>
      </p:sp>
      <p:pic>
        <p:nvPicPr>
          <p:cNvPr id="4" name="图片 3" descr="C:\Users\Yinhai\AppData\Local\Temp\360zip$Temp\360$1\照片 27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499" y="3429000"/>
            <a:ext cx="4332605" cy="2833687"/>
          </a:xfrm>
          <a:prstGeom prst="rect">
            <a:avLst/>
          </a:prstGeom>
          <a:noFill/>
          <a:ln>
            <a:no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5390" y="944724"/>
            <a:ext cx="6436360" cy="1529970"/>
            <a:chOff x="1405390" y="944724"/>
            <a:chExt cx="6436360" cy="152997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聚焦品质课程建设</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2997970" y="1492094"/>
              <a:ext cx="4843780" cy="518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dirty="0"/>
                <a:t>一深化区域学科课程建设       二探索学区衔接课程研究</a:t>
              </a:r>
            </a:p>
            <a:p>
              <a:pPr lvl="0">
                <a:defRPr/>
              </a:pPr>
              <a:r>
                <a:rPr lang="zh-CN" altLang="en-US" sz="1400" dirty="0"/>
                <a:t>三构建多元整合的学校课程   四优化幼儿园园本课程实施</a:t>
              </a:r>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05390" y="2600908"/>
            <a:ext cx="6333221" cy="1529970"/>
            <a:chOff x="1405390" y="2600908"/>
            <a:chExt cx="6333221" cy="152997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9" name="TextBox 16"/>
            <p:cNvSpPr txBox="1"/>
            <p:nvPr/>
          </p:nvSpPr>
          <p:spPr>
            <a:xfrm flipH="1">
              <a:off x="4004733" y="2813452"/>
              <a:ext cx="3598332"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聚焦品质课堂研究</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614562" y="3253915"/>
              <a:ext cx="389493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a:t>1.</a:t>
              </a:r>
              <a:r>
                <a:rPr lang="zh-CN" altLang="en-US" sz="1400" dirty="0"/>
                <a:t>学科项目推进</a:t>
              </a:r>
              <a:r>
                <a:rPr lang="zh-CN" altLang="en-US" sz="1400" dirty="0" smtClean="0"/>
                <a:t>研究      </a:t>
              </a:r>
              <a:r>
                <a:rPr lang="en-US" altLang="zh-CN" sz="1400" dirty="0" smtClean="0"/>
                <a:t>2</a:t>
              </a:r>
              <a:r>
                <a:rPr lang="en-US" altLang="zh-CN" sz="1400" dirty="0"/>
                <a:t>.</a:t>
              </a:r>
              <a:r>
                <a:rPr lang="zh-CN" altLang="en-US" sz="1400" dirty="0"/>
                <a:t>教学问题实践研究 </a:t>
              </a:r>
            </a:p>
            <a:p>
              <a:pPr lvl="0">
                <a:defRPr/>
              </a:pPr>
              <a:r>
                <a:rPr lang="en-US" altLang="zh-CN" sz="1400" dirty="0"/>
                <a:t>3.</a:t>
              </a:r>
              <a:r>
                <a:rPr lang="zh-CN" altLang="en-US" sz="1400" dirty="0"/>
                <a:t>德育一体化专题</a:t>
              </a:r>
              <a:r>
                <a:rPr lang="zh-CN" altLang="en-US" sz="1400" dirty="0" smtClean="0"/>
                <a:t>研究  </a:t>
              </a:r>
              <a:r>
                <a:rPr lang="en-US" altLang="zh-CN" sz="1400" dirty="0" smtClean="0"/>
                <a:t>4</a:t>
              </a:r>
              <a:r>
                <a:rPr lang="en-US" altLang="zh-CN" sz="1400" dirty="0"/>
                <a:t>.</a:t>
              </a:r>
              <a:r>
                <a:rPr lang="zh-CN" altLang="en-US" sz="1400" dirty="0"/>
                <a:t>幼小衔接深度研究</a:t>
              </a:r>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405390" y="4383306"/>
            <a:ext cx="6333221" cy="1529970"/>
            <a:chOff x="1405390" y="4383306"/>
            <a:chExt cx="6333221" cy="152997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sp>
          <p:nvSpPr>
            <p:cNvPr id="11" name="TextBox 18"/>
            <p:cNvSpPr txBox="1"/>
            <p:nvPr/>
          </p:nvSpPr>
          <p:spPr>
            <a:xfrm flipH="1">
              <a:off x="3958507" y="4545124"/>
              <a:ext cx="3423546"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a:solidFill>
                    <a:srgbClr val="C0504D">
                      <a:lumMod val="50000"/>
                    </a:srgbClr>
                  </a:solidFill>
                  <a:latin typeface="Arial Rounded MT Bold" panose="020F0704030504030204" pitchFamily="34" charset="0"/>
                  <a:cs typeface="Times New Roman" panose="02020603050405020304" pitchFamily="18" charset="0"/>
                </a:rPr>
                <a:t>聚焦质量评价探索</a:t>
              </a:r>
              <a:endParaRPr kumimoji="0" lang="zh-CN" altLang="en-US" sz="20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2" name="TextBox 19"/>
            <p:cNvSpPr txBox="1"/>
            <p:nvPr/>
          </p:nvSpPr>
          <p:spPr>
            <a:xfrm rot="21594277" flipH="1">
              <a:off x="3559635" y="4956294"/>
              <a:ext cx="400479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建构学业质量标准是构建现代课程体系的重要</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组成部分，是</a:t>
              </a: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促进核心素养融入课程的重要环节</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a:t>
              </a:r>
              <a:endParaRPr lang="en-US" altLang="zh-CN" sz="1400" dirty="0"/>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学科项目推进研究</a:t>
            </a:r>
          </a:p>
        </p:txBody>
      </p:sp>
      <p:sp>
        <p:nvSpPr>
          <p:cNvPr id="3" name="内容占位符 2"/>
          <p:cNvSpPr>
            <a:spLocks noGrp="1"/>
          </p:cNvSpPr>
          <p:nvPr>
            <p:ph idx="1"/>
          </p:nvPr>
        </p:nvSpPr>
        <p:spPr>
          <a:xfrm>
            <a:off x="356270" y="1271609"/>
            <a:ext cx="7423200" cy="4830009"/>
          </a:xfrm>
        </p:spPr>
        <p:txBody>
          <a:bodyPr>
            <a:normAutofit fontScale="85000" lnSpcReduction="20000"/>
          </a:bodyPr>
          <a:lstStyle/>
          <a:p>
            <a:pPr marL="0" indent="0">
              <a:buNone/>
            </a:pPr>
            <a:r>
              <a:rPr lang="zh-CN" altLang="zh-CN" dirty="0"/>
              <a:t>小学数学</a:t>
            </a:r>
            <a:r>
              <a:rPr lang="zh-CN" altLang="zh-CN" dirty="0" smtClean="0"/>
              <a:t>学科</a:t>
            </a:r>
            <a:endParaRPr lang="en-US" altLang="zh-CN" dirty="0" smtClean="0"/>
          </a:p>
          <a:p>
            <a:r>
              <a:rPr lang="zh-CN" altLang="zh-CN" dirty="0" smtClean="0"/>
              <a:t>有效</a:t>
            </a:r>
            <a:r>
              <a:rPr lang="zh-CN" altLang="zh-CN" dirty="0"/>
              <a:t>教研，围绕着小学数学核心素养的</a:t>
            </a:r>
            <a:r>
              <a:rPr lang="zh-CN" altLang="zh-CN" dirty="0" smtClean="0"/>
              <a:t>培养</a:t>
            </a:r>
            <a:endParaRPr lang="en-US" altLang="zh-CN" dirty="0" smtClean="0"/>
          </a:p>
          <a:p>
            <a:r>
              <a:rPr lang="zh-CN" altLang="zh-CN" dirty="0" smtClean="0"/>
              <a:t>带领</a:t>
            </a:r>
            <a:r>
              <a:rPr lang="zh-CN" altLang="zh-CN" dirty="0"/>
              <a:t>老师们分领域、分专题深研教材、深炼</a:t>
            </a:r>
            <a:r>
              <a:rPr lang="zh-CN" altLang="zh-CN" dirty="0" smtClean="0"/>
              <a:t>策略</a:t>
            </a:r>
            <a:endParaRPr lang="en-US" altLang="zh-CN" dirty="0" smtClean="0"/>
          </a:p>
          <a:p>
            <a:r>
              <a:rPr lang="zh-CN" altLang="zh-CN" dirty="0" smtClean="0"/>
              <a:t>在</a:t>
            </a:r>
            <a:r>
              <a:rPr lang="zh-CN" altLang="zh-CN" dirty="0"/>
              <a:t>“数的运算”、“图形的认识”等</a:t>
            </a:r>
            <a:r>
              <a:rPr lang="zh-CN" altLang="zh-CN" dirty="0" smtClean="0"/>
              <a:t>专题进行探索</a:t>
            </a:r>
            <a:endParaRPr lang="en-US" altLang="zh-CN" dirty="0" smtClean="0"/>
          </a:p>
          <a:p>
            <a:r>
              <a:rPr lang="zh-CN" altLang="zh-CN" dirty="0" smtClean="0"/>
              <a:t>选取</a:t>
            </a:r>
            <a:r>
              <a:rPr lang="zh-CN" altLang="zh-CN" dirty="0"/>
              <a:t>有代表性的课例先</a:t>
            </a:r>
            <a:r>
              <a:rPr lang="zh-CN" altLang="zh-CN" dirty="0" smtClean="0"/>
              <a:t>进行解读</a:t>
            </a:r>
            <a:endParaRPr lang="en-US" altLang="zh-CN" dirty="0" smtClean="0"/>
          </a:p>
          <a:p>
            <a:r>
              <a:rPr lang="zh-CN" altLang="zh-CN" dirty="0" smtClean="0"/>
              <a:t>在</a:t>
            </a:r>
            <a:r>
              <a:rPr lang="zh-CN" altLang="zh-CN" dirty="0"/>
              <a:t>研究课标、教材的基础上，形成教学策略、提升教学方法、反思教学</a:t>
            </a:r>
            <a:r>
              <a:rPr lang="zh-CN" altLang="zh-CN" dirty="0" smtClean="0"/>
              <a:t>过程</a:t>
            </a:r>
            <a:endParaRPr lang="en-US" altLang="zh-CN" dirty="0" smtClean="0"/>
          </a:p>
          <a:p>
            <a:pPr algn="l"/>
            <a:r>
              <a:rPr lang="zh-CN" altLang="zh-CN" dirty="0" smtClean="0"/>
              <a:t>开展 “深度学习”</a:t>
            </a:r>
            <a:r>
              <a:rPr lang="zh-CN" altLang="zh-CN" dirty="0"/>
              <a:t>的课题</a:t>
            </a:r>
            <a:r>
              <a:rPr lang="zh-CN" altLang="zh-CN" dirty="0" smtClean="0"/>
              <a:t>研究</a:t>
            </a:r>
            <a:endParaRPr lang="en-US" altLang="zh-CN" dirty="0" smtClean="0"/>
          </a:p>
          <a:p>
            <a:pPr algn="l"/>
            <a:endParaRPr lang="en-US" altLang="zh-CN" dirty="0" smtClean="0"/>
          </a:p>
          <a:p>
            <a:pPr algn="l"/>
            <a:r>
              <a:rPr lang="zh-CN" altLang="zh-CN" dirty="0" smtClean="0"/>
              <a:t>落实</a:t>
            </a:r>
            <a:r>
              <a:rPr lang="zh-CN" altLang="zh-CN" dirty="0"/>
              <a:t>学生自主、合作、研究</a:t>
            </a:r>
            <a:r>
              <a:rPr lang="zh-CN" altLang="zh-CN" dirty="0" smtClean="0"/>
              <a:t>学习方式</a:t>
            </a:r>
            <a:r>
              <a:rPr lang="en-US" altLang="zh-CN" dirty="0" smtClean="0"/>
              <a:t/>
            </a:r>
            <a:br>
              <a:rPr lang="en-US" altLang="zh-CN" dirty="0" smtClean="0"/>
            </a:br>
            <a:r>
              <a:rPr lang="zh-CN" altLang="zh-CN" dirty="0" smtClean="0"/>
              <a:t>让</a:t>
            </a:r>
            <a:r>
              <a:rPr lang="zh-CN" altLang="zh-CN" dirty="0"/>
              <a:t>学生学会学习，真正做的学思</a:t>
            </a:r>
            <a:r>
              <a:rPr lang="zh-CN" altLang="zh-CN" dirty="0" smtClean="0"/>
              <a:t>结合</a:t>
            </a:r>
            <a:r>
              <a:rPr lang="en-US" altLang="zh-CN" dirty="0" smtClean="0"/>
              <a:t/>
            </a:r>
            <a:br>
              <a:rPr lang="en-US" altLang="zh-CN" dirty="0" smtClean="0"/>
            </a:br>
            <a:r>
              <a:rPr lang="zh-CN" altLang="zh-CN" dirty="0" smtClean="0"/>
              <a:t>促进</a:t>
            </a:r>
            <a:r>
              <a:rPr lang="zh-CN" altLang="zh-CN" dirty="0"/>
              <a:t>学科素养的</a:t>
            </a:r>
            <a:r>
              <a:rPr lang="zh-CN" altLang="zh-CN" dirty="0" smtClean="0"/>
              <a:t>提升</a:t>
            </a:r>
            <a:endParaRPr lang="zh-CN" altLang="zh-CN" dirty="0"/>
          </a:p>
        </p:txBody>
      </p:sp>
      <p:grpSp>
        <p:nvGrpSpPr>
          <p:cNvPr id="9" name="组合 8"/>
          <p:cNvGrpSpPr/>
          <p:nvPr/>
        </p:nvGrpSpPr>
        <p:grpSpPr>
          <a:xfrm>
            <a:off x="6418879" y="975510"/>
            <a:ext cx="2492990" cy="2391114"/>
            <a:chOff x="8560268" y="1064886"/>
            <a:chExt cx="4034485" cy="4000421"/>
          </a:xfrm>
        </p:grpSpPr>
        <p:pic>
          <p:nvPicPr>
            <p:cNvPr id="4" name="图片 3" descr="883941234338245067.jpg"/>
            <p:cNvPicPr/>
            <p:nvPr/>
          </p:nvPicPr>
          <p:blipFill>
            <a:blip r:embed="rId2" cstate="print"/>
            <a:stretch>
              <a:fillRect/>
            </a:stretch>
          </p:blipFill>
          <p:spPr>
            <a:xfrm>
              <a:off x="8940800" y="1064886"/>
              <a:ext cx="3273425" cy="2919085"/>
            </a:xfrm>
            <a:prstGeom prst="rect">
              <a:avLst/>
            </a:prstGeom>
          </p:spPr>
        </p:pic>
        <p:sp>
          <p:nvSpPr>
            <p:cNvPr id="5" name="矩形 4"/>
            <p:cNvSpPr/>
            <p:nvPr/>
          </p:nvSpPr>
          <p:spPr>
            <a:xfrm>
              <a:off x="8560268" y="3983972"/>
              <a:ext cx="4034485" cy="1081335"/>
            </a:xfrm>
            <a:prstGeom prst="rect">
              <a:avLst/>
            </a:prstGeom>
          </p:spPr>
          <p:txBody>
            <a:bodyPr wrap="none">
              <a:spAutoFit/>
            </a:bodyPr>
            <a:lstStyle/>
            <a:p>
              <a:pPr algn="ctr"/>
              <a:r>
                <a:rPr lang="zh-CN" altLang="en-US" dirty="0"/>
                <a:t>大学路小</a:t>
              </a:r>
              <a:r>
                <a:rPr lang="zh-CN" altLang="zh-CN" dirty="0"/>
                <a:t>学</a:t>
              </a:r>
              <a:r>
                <a:rPr lang="zh-CN" altLang="zh-CN" dirty="0" smtClean="0"/>
                <a:t>编纂</a:t>
              </a:r>
              <a:endParaRPr lang="en-US" altLang="zh-CN" dirty="0" smtClean="0"/>
            </a:p>
            <a:p>
              <a:pPr algn="ctr"/>
              <a:r>
                <a:rPr lang="zh-CN" altLang="zh-CN" dirty="0" smtClean="0"/>
                <a:t>《趣味数学》</a:t>
              </a:r>
              <a:r>
                <a:rPr lang="zh-CN" altLang="zh-CN" dirty="0"/>
                <a:t>学校课程</a:t>
              </a:r>
              <a:endParaRPr lang="zh-CN" altLang="en-US" dirty="0"/>
            </a:p>
          </p:txBody>
        </p:sp>
      </p:grpSp>
      <p:grpSp>
        <p:nvGrpSpPr>
          <p:cNvPr id="10" name="组合 9"/>
          <p:cNvGrpSpPr/>
          <p:nvPr/>
        </p:nvGrpSpPr>
        <p:grpSpPr>
          <a:xfrm>
            <a:off x="6352624" y="4516800"/>
            <a:ext cx="2824745" cy="2170645"/>
            <a:chOff x="8291509" y="4422543"/>
            <a:chExt cx="4918966" cy="3468126"/>
          </a:xfrm>
        </p:grpSpPr>
        <p:pic>
          <p:nvPicPr>
            <p:cNvPr id="6" name="图片 5" descr="512633924701288919.jpg"/>
            <p:cNvPicPr/>
            <p:nvPr/>
          </p:nvPicPr>
          <p:blipFill>
            <a:blip r:embed="rId3" cstate="print"/>
            <a:stretch>
              <a:fillRect/>
            </a:stretch>
          </p:blipFill>
          <p:spPr>
            <a:xfrm>
              <a:off x="8940799" y="4422543"/>
              <a:ext cx="3273425" cy="2435457"/>
            </a:xfrm>
            <a:prstGeom prst="rect">
              <a:avLst/>
            </a:prstGeom>
          </p:spPr>
        </p:pic>
        <p:sp>
          <p:nvSpPr>
            <p:cNvPr id="7" name="矩形 6"/>
            <p:cNvSpPr/>
            <p:nvPr/>
          </p:nvSpPr>
          <p:spPr>
            <a:xfrm>
              <a:off x="8291509" y="6858000"/>
              <a:ext cx="4918966" cy="1032669"/>
            </a:xfrm>
            <a:prstGeom prst="rect">
              <a:avLst/>
            </a:prstGeom>
          </p:spPr>
          <p:txBody>
            <a:bodyPr wrap="square">
              <a:spAutoFit/>
            </a:bodyPr>
            <a:lstStyle/>
            <a:p>
              <a:pPr algn="ctr"/>
              <a:r>
                <a:rPr lang="zh-CN" altLang="zh-CN" dirty="0"/>
                <a:t>贵州路小学</a:t>
              </a:r>
              <a:r>
                <a:rPr lang="zh-CN" altLang="zh-CN" dirty="0" smtClean="0"/>
                <a:t>宋立群</a:t>
              </a:r>
              <a:endParaRPr lang="en-US" altLang="zh-CN" dirty="0" smtClean="0"/>
            </a:p>
            <a:p>
              <a:pPr algn="ctr"/>
              <a:r>
                <a:rPr lang="zh-CN" altLang="zh-CN" dirty="0" smtClean="0"/>
                <a:t>《除数是小数的小数除法》</a:t>
              </a:r>
              <a:endParaRPr lang="zh-CN" altLang="en-US" dirty="0"/>
            </a:p>
          </p:txBody>
        </p:sp>
      </p:grpSp>
      <p:sp>
        <p:nvSpPr>
          <p:cNvPr id="8" name="矩形 7"/>
          <p:cNvSpPr/>
          <p:nvPr/>
        </p:nvSpPr>
        <p:spPr>
          <a:xfrm>
            <a:off x="4231066" y="3765382"/>
            <a:ext cx="4572000" cy="1169551"/>
          </a:xfrm>
          <a:prstGeom prst="rect">
            <a:avLst/>
          </a:prstGeom>
        </p:spPr>
        <p:txBody>
          <a:bodyPr>
            <a:spAutoFit/>
          </a:bodyPr>
          <a:lstStyle/>
          <a:p>
            <a:r>
              <a:rPr lang="zh-CN" altLang="zh-CN" sz="1400" dirty="0" smtClean="0"/>
              <a:t>学会</a:t>
            </a:r>
            <a:r>
              <a:rPr lang="zh-CN" altLang="zh-CN" sz="1400" dirty="0"/>
              <a:t>提出更好的、有创造性的问题</a:t>
            </a:r>
            <a:r>
              <a:rPr lang="en-US" altLang="zh-CN" sz="1400" dirty="0"/>
              <a:t/>
            </a:r>
            <a:br>
              <a:rPr lang="en-US" altLang="zh-CN" sz="1400" dirty="0"/>
            </a:br>
            <a:r>
              <a:rPr lang="zh-CN" altLang="zh-CN" sz="1400" dirty="0"/>
              <a:t>学会坚持和勤奋</a:t>
            </a:r>
            <a:r>
              <a:rPr lang="zh-CN" altLang="zh-CN" sz="1400" dirty="0" smtClean="0"/>
              <a:t>学习</a:t>
            </a:r>
            <a:endParaRPr lang="en-US" altLang="zh-CN" sz="1400" dirty="0" smtClean="0"/>
          </a:p>
          <a:p>
            <a:r>
              <a:rPr lang="zh-CN" altLang="zh-CN" sz="1400" dirty="0" smtClean="0"/>
              <a:t>学会</a:t>
            </a:r>
            <a:r>
              <a:rPr lang="zh-CN" altLang="zh-CN" sz="1400" dirty="0"/>
              <a:t>阐明自己的想法并清晰表达</a:t>
            </a:r>
            <a:r>
              <a:rPr lang="en-US" altLang="zh-CN" sz="1400" dirty="0"/>
              <a:t/>
            </a:r>
            <a:br>
              <a:rPr lang="en-US" altLang="zh-CN" sz="1400" dirty="0"/>
            </a:br>
            <a:r>
              <a:rPr lang="zh-CN" altLang="zh-CN" sz="1400" dirty="0"/>
              <a:t>学会欣赏他人观点</a:t>
            </a:r>
            <a:r>
              <a:rPr lang="en-US" altLang="zh-CN" sz="1400" dirty="0"/>
              <a:t/>
            </a:r>
            <a:br>
              <a:rPr lang="en-US" altLang="zh-CN" sz="1400" dirty="0"/>
            </a:br>
            <a:r>
              <a:rPr lang="zh-CN" altLang="zh-CN" sz="1400" dirty="0"/>
              <a:t>尽情享受数学发现的快乐</a:t>
            </a:r>
            <a:endParaRPr lang="en-US" altLang="zh-CN" sz="14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学科项目推进研究</a:t>
            </a:r>
          </a:p>
        </p:txBody>
      </p:sp>
      <p:sp>
        <p:nvSpPr>
          <p:cNvPr id="3" name="内容占位符 2"/>
          <p:cNvSpPr>
            <a:spLocks noGrp="1"/>
          </p:cNvSpPr>
          <p:nvPr>
            <p:ph idx="1"/>
          </p:nvPr>
        </p:nvSpPr>
        <p:spPr/>
        <p:txBody>
          <a:bodyPr>
            <a:normAutofit/>
          </a:bodyPr>
          <a:lstStyle/>
          <a:p>
            <a:pPr marL="0" indent="0">
              <a:buNone/>
            </a:pPr>
            <a:r>
              <a:rPr lang="zh-CN" altLang="en-US" dirty="0"/>
              <a:t>音乐学科“打击乐开发与策略研究</a:t>
            </a:r>
            <a:r>
              <a:rPr lang="zh-CN" altLang="en-US" dirty="0" smtClean="0"/>
              <a:t>”</a:t>
            </a:r>
            <a:endParaRPr lang="en-US" altLang="zh-CN" dirty="0" smtClean="0"/>
          </a:p>
          <a:p>
            <a:pPr>
              <a:lnSpc>
                <a:spcPct val="100000"/>
              </a:lnSpc>
            </a:pPr>
            <a:r>
              <a:rPr lang="zh-CN" altLang="en-US" dirty="0" smtClean="0"/>
              <a:t>以</a:t>
            </a:r>
            <a:r>
              <a:rPr lang="zh-CN" altLang="en-US" dirty="0"/>
              <a:t>区、片分级研究的</a:t>
            </a:r>
            <a:r>
              <a:rPr lang="zh-CN" altLang="en-US" dirty="0" smtClean="0"/>
              <a:t>方式</a:t>
            </a:r>
            <a:endParaRPr lang="en-US" altLang="zh-CN" dirty="0" smtClean="0"/>
          </a:p>
          <a:p>
            <a:pPr>
              <a:lnSpc>
                <a:spcPct val="100000"/>
              </a:lnSpc>
            </a:pPr>
            <a:r>
              <a:rPr lang="zh-CN" altLang="en-US" dirty="0" smtClean="0"/>
              <a:t>以</a:t>
            </a:r>
            <a:r>
              <a:rPr lang="zh-CN" altLang="en-US" dirty="0"/>
              <a:t>音乐作品案例分析、打击乐认知等内容为</a:t>
            </a:r>
            <a:r>
              <a:rPr lang="zh-CN" altLang="en-US" dirty="0" smtClean="0"/>
              <a:t>依托</a:t>
            </a:r>
            <a:endParaRPr lang="en-US" altLang="zh-CN" dirty="0" smtClean="0"/>
          </a:p>
          <a:p>
            <a:pPr>
              <a:lnSpc>
                <a:spcPct val="100000"/>
              </a:lnSpc>
            </a:pPr>
            <a:r>
              <a:rPr lang="zh-CN" altLang="en-US" dirty="0" smtClean="0"/>
              <a:t>结合</a:t>
            </a:r>
            <a:r>
              <a:rPr lang="zh-CN" altLang="en-US" dirty="0"/>
              <a:t>教学内容创设情境，突出展示了运用身体打击与自制打击乐器辅助音乐教学的策略和</a:t>
            </a:r>
            <a:r>
              <a:rPr lang="zh-CN" altLang="en-US" dirty="0" smtClean="0"/>
              <a:t>方法</a:t>
            </a:r>
            <a:endParaRPr lang="en-US" altLang="zh-CN" dirty="0" smtClean="0"/>
          </a:p>
        </p:txBody>
      </p:sp>
      <p:pic>
        <p:nvPicPr>
          <p:cNvPr id="4" name="图片 3"/>
          <p:cNvPicPr>
            <a:picLocks noChangeAspect="1"/>
          </p:cNvPicPr>
          <p:nvPr/>
        </p:nvPicPr>
        <p:blipFill>
          <a:blip r:embed="rId2"/>
          <a:stretch>
            <a:fillRect/>
          </a:stretch>
        </p:blipFill>
        <p:spPr>
          <a:xfrm>
            <a:off x="332494" y="3674518"/>
            <a:ext cx="4345859" cy="231432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4678353" y="3674518"/>
            <a:ext cx="4064051" cy="2314329"/>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1957963" y="5657671"/>
            <a:ext cx="5262979" cy="120032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zh-CN" altLang="en-US" dirty="0"/>
              <a:t>青岛市音乐学科教学研讨交流会</a:t>
            </a:r>
            <a:r>
              <a:rPr lang="zh-CN" altLang="en-US" dirty="0" smtClean="0"/>
              <a:t>上</a:t>
            </a:r>
            <a:endParaRPr lang="en-US" altLang="zh-CN" dirty="0" smtClean="0"/>
          </a:p>
          <a:p>
            <a:pPr algn="ctr"/>
            <a:r>
              <a:rPr lang="zh-CN" altLang="en-US" dirty="0" smtClean="0"/>
              <a:t>嘉峪关学校</a:t>
            </a:r>
            <a:r>
              <a:rPr lang="zh-CN" altLang="en-US" dirty="0"/>
              <a:t>刘佳</a:t>
            </a:r>
            <a:r>
              <a:rPr lang="zh-CN" altLang="en-US" dirty="0" smtClean="0"/>
              <a:t>老师</a:t>
            </a:r>
            <a:endParaRPr lang="en-US" altLang="zh-CN" dirty="0" smtClean="0"/>
          </a:p>
          <a:p>
            <a:pPr algn="ctr"/>
            <a:r>
              <a:rPr lang="zh-CN" altLang="en-US" dirty="0" smtClean="0"/>
              <a:t>生动</a:t>
            </a:r>
            <a:r>
              <a:rPr lang="zh-CN" altLang="en-US" dirty="0"/>
              <a:t>直观地将市南区围绕打击乐的开发与策略</a:t>
            </a:r>
            <a:r>
              <a:rPr lang="zh-CN" altLang="en-US" dirty="0" smtClean="0"/>
              <a:t>研究</a:t>
            </a:r>
            <a:endParaRPr lang="en-US" altLang="zh-CN" dirty="0" smtClean="0"/>
          </a:p>
          <a:p>
            <a:pPr algn="ctr"/>
            <a:r>
              <a:rPr lang="zh-CN" altLang="en-US" dirty="0" smtClean="0"/>
              <a:t>立足</a:t>
            </a:r>
            <a:r>
              <a:rPr lang="zh-CN" altLang="en-US" dirty="0"/>
              <a:t>课堂教学的研究成果，呈现在与会者的面前</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学科项目推进研究</a:t>
            </a:r>
          </a:p>
        </p:txBody>
      </p:sp>
      <p:sp>
        <p:nvSpPr>
          <p:cNvPr id="3" name="内容占位符 2"/>
          <p:cNvSpPr>
            <a:spLocks noGrp="1"/>
          </p:cNvSpPr>
          <p:nvPr>
            <p:ph idx="1"/>
          </p:nvPr>
        </p:nvSpPr>
        <p:spPr/>
        <p:txBody>
          <a:bodyPr>
            <a:normAutofit/>
          </a:bodyPr>
          <a:lstStyle/>
          <a:p>
            <a:pPr marL="0" indent="0">
              <a:buNone/>
            </a:pPr>
            <a:r>
              <a:rPr lang="zh-CN" altLang="en-US" dirty="0"/>
              <a:t>体育与健康</a:t>
            </a:r>
            <a:r>
              <a:rPr lang="zh-CN" altLang="en-US" dirty="0" smtClean="0"/>
              <a:t>学科</a:t>
            </a:r>
            <a:endParaRPr lang="en-US" altLang="zh-CN" dirty="0" smtClean="0"/>
          </a:p>
          <a:p>
            <a:r>
              <a:rPr lang="zh-CN" altLang="en-US" dirty="0" smtClean="0"/>
              <a:t>“</a:t>
            </a:r>
            <a:r>
              <a:rPr lang="zh-CN" altLang="en-US" dirty="0"/>
              <a:t>互动效能</a:t>
            </a:r>
            <a:r>
              <a:rPr lang="en-US" altLang="zh-CN" dirty="0"/>
              <a:t>——</a:t>
            </a:r>
            <a:r>
              <a:rPr lang="zh-CN" altLang="en-US" dirty="0"/>
              <a:t>让有效学习走进活力课堂</a:t>
            </a:r>
            <a:r>
              <a:rPr lang="zh-CN" altLang="en-US" dirty="0" smtClean="0"/>
              <a:t>” 专题</a:t>
            </a:r>
            <a:endParaRPr lang="en-US" altLang="zh-CN" dirty="0" smtClean="0"/>
          </a:p>
          <a:p>
            <a:r>
              <a:rPr lang="zh-CN" altLang="en-US" dirty="0" smtClean="0"/>
              <a:t>前期：健身</a:t>
            </a:r>
            <a:r>
              <a:rPr lang="zh-CN" altLang="en-US" dirty="0"/>
              <a:t>教育模式、合作竞争教学模式、互助分享教学模式、运动技术教学</a:t>
            </a:r>
            <a:r>
              <a:rPr lang="zh-CN" altLang="en-US" dirty="0" smtClean="0"/>
              <a:t>模式四</a:t>
            </a:r>
            <a:r>
              <a:rPr lang="zh-CN" altLang="en-US" dirty="0"/>
              <a:t>大</a:t>
            </a:r>
            <a:r>
              <a:rPr lang="zh-CN" altLang="en-US" dirty="0" smtClean="0"/>
              <a:t>模式</a:t>
            </a:r>
            <a:endParaRPr lang="en-US" altLang="zh-CN" dirty="0" smtClean="0"/>
          </a:p>
          <a:p>
            <a:r>
              <a:rPr lang="zh-CN" altLang="en-US" dirty="0" smtClean="0"/>
              <a:t>增加：社会</a:t>
            </a:r>
            <a:r>
              <a:rPr lang="zh-CN" altLang="en-US" dirty="0"/>
              <a:t>责任教学模式、学科融合教学</a:t>
            </a:r>
            <a:r>
              <a:rPr lang="zh-CN" altLang="en-US" dirty="0" smtClean="0"/>
              <a:t>模式</a:t>
            </a:r>
            <a:endParaRPr lang="en-US" altLang="zh-CN" dirty="0" smtClean="0"/>
          </a:p>
          <a:p>
            <a:r>
              <a:rPr lang="zh-CN" altLang="en-US" dirty="0"/>
              <a:t>五个基本研究</a:t>
            </a:r>
            <a:r>
              <a:rPr lang="zh-CN" altLang="en-US" dirty="0" smtClean="0"/>
              <a:t>方向：目标</a:t>
            </a:r>
            <a:r>
              <a:rPr lang="zh-CN" altLang="en-US" dirty="0"/>
              <a:t>定位、课堂管理、巡视指导、教学评价、教法学法</a:t>
            </a:r>
            <a:r>
              <a:rPr lang="zh-CN" altLang="en-US" dirty="0" smtClean="0"/>
              <a:t>指导</a:t>
            </a:r>
            <a:endParaRPr lang="zh-CN" altLang="zh-CN" dirty="0"/>
          </a:p>
        </p:txBody>
      </p:sp>
      <p:pic>
        <p:nvPicPr>
          <p:cNvPr id="4" name="图片 3"/>
          <p:cNvPicPr>
            <a:picLocks noChangeAspect="1"/>
          </p:cNvPicPr>
          <p:nvPr/>
        </p:nvPicPr>
        <p:blipFill rotWithShape="1">
          <a:blip r:embed="rId2"/>
          <a:srcRect t="32855" b="30068"/>
          <a:stretch>
            <a:fillRect/>
          </a:stretch>
        </p:blipFill>
        <p:spPr>
          <a:xfrm>
            <a:off x="4305300" y="4792847"/>
            <a:ext cx="4671514" cy="1295400"/>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4572000" y="6096000"/>
            <a:ext cx="4572000" cy="646331"/>
          </a:xfrm>
          <a:prstGeom prst="rect">
            <a:avLst/>
          </a:prstGeom>
        </p:spPr>
        <p:txBody>
          <a:bodyPr>
            <a:spAutoFit/>
          </a:bodyPr>
          <a:lstStyle/>
          <a:p>
            <a:pPr algn="ctr"/>
            <a:r>
              <a:rPr lang="zh-CN" altLang="en-US" dirty="0">
                <a:solidFill>
                  <a:schemeClr val="dk1"/>
                </a:solidFill>
              </a:rPr>
              <a:t>青岛燕儿岛路第一小学的蒋琳老师围绕 “互动效能教模” 主题进行课例展示</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教学问题实践研究 </a:t>
            </a:r>
          </a:p>
        </p:txBody>
      </p:sp>
      <p:sp>
        <p:nvSpPr>
          <p:cNvPr id="3" name="内容占位符 2"/>
          <p:cNvSpPr>
            <a:spLocks noGrp="1"/>
          </p:cNvSpPr>
          <p:nvPr>
            <p:ph idx="1"/>
          </p:nvPr>
        </p:nvSpPr>
        <p:spPr>
          <a:xfrm>
            <a:off x="867100" y="1338291"/>
            <a:ext cx="2384100" cy="4527025"/>
          </a:xfrm>
        </p:spPr>
        <p:txBody>
          <a:bodyPr>
            <a:normAutofit lnSpcReduction="10000"/>
          </a:bodyPr>
          <a:lstStyle/>
          <a:p>
            <a:pPr marL="0" indent="0">
              <a:buNone/>
            </a:pPr>
            <a:r>
              <a:rPr lang="zh-CN" altLang="en-US" dirty="0"/>
              <a:t>小学英语</a:t>
            </a:r>
            <a:r>
              <a:rPr lang="zh-CN" altLang="en-US" dirty="0" smtClean="0"/>
              <a:t>学科</a:t>
            </a:r>
            <a:endParaRPr lang="en-US" altLang="zh-CN" dirty="0" smtClean="0"/>
          </a:p>
          <a:p>
            <a:r>
              <a:rPr lang="zh-CN" altLang="en-US" dirty="0" smtClean="0"/>
              <a:t>针对学生缺少</a:t>
            </a:r>
            <a:r>
              <a:rPr lang="zh-CN" altLang="en-US" dirty="0"/>
              <a:t>语境练习语言的</a:t>
            </a:r>
            <a:r>
              <a:rPr lang="zh-CN" altLang="en-US" dirty="0" smtClean="0"/>
              <a:t>问题</a:t>
            </a:r>
            <a:endParaRPr lang="en-US" altLang="zh-CN" dirty="0" smtClean="0"/>
          </a:p>
          <a:p>
            <a:r>
              <a:rPr lang="zh-CN" altLang="en-US" dirty="0" smtClean="0"/>
              <a:t>开展</a:t>
            </a:r>
            <a:r>
              <a:rPr lang="zh-CN" altLang="en-US" dirty="0"/>
              <a:t>了“绘本阅读进课堂”的</a:t>
            </a:r>
            <a:r>
              <a:rPr lang="zh-CN" altLang="en-US" dirty="0" smtClean="0"/>
              <a:t>研究</a:t>
            </a:r>
            <a:endParaRPr lang="en-US" altLang="zh-CN" dirty="0" smtClean="0"/>
          </a:p>
          <a:p>
            <a:r>
              <a:rPr lang="zh-CN" altLang="en-US" dirty="0" smtClean="0"/>
              <a:t>发展了学生语言能力</a:t>
            </a:r>
            <a:r>
              <a:rPr lang="zh-CN" altLang="en-US" dirty="0"/>
              <a:t>，提升了思维</a:t>
            </a:r>
            <a:r>
              <a:rPr lang="zh-CN" altLang="en-US" dirty="0" smtClean="0"/>
              <a:t>品质</a:t>
            </a:r>
            <a:endParaRPr lang="en-US" altLang="zh-CN" dirty="0" smtClean="0"/>
          </a:p>
        </p:txBody>
      </p:sp>
      <p:pic>
        <p:nvPicPr>
          <p:cNvPr id="4" name="图片 3" descr="20161124053053"/>
          <p:cNvPicPr/>
          <p:nvPr/>
        </p:nvPicPr>
        <p:blipFill>
          <a:blip r:embed="rId2">
            <a:extLst>
              <a:ext uri="{28A0092B-C50C-407E-A947-70E740481C1C}">
                <a14:useLocalDpi xmlns:a14="http://schemas.microsoft.com/office/drawing/2010/main" val="0"/>
              </a:ext>
            </a:extLst>
          </a:blip>
          <a:srcRect/>
          <a:stretch>
            <a:fillRect/>
          </a:stretch>
        </p:blipFill>
        <p:spPr bwMode="auto">
          <a:xfrm>
            <a:off x="6273403" y="1358900"/>
            <a:ext cx="2553227" cy="2131572"/>
          </a:xfrm>
          <a:prstGeom prst="rect">
            <a:avLst/>
          </a:prstGeom>
          <a:ln>
            <a:noFill/>
          </a:ln>
          <a:effectLst>
            <a:outerShdw blurRad="292100" dist="139700" dir="2700000" algn="tl" rotWithShape="0">
              <a:srgbClr val="333333">
                <a:alpha val="65000"/>
              </a:srgbClr>
            </a:outerShdw>
          </a:effectLst>
        </p:spPr>
      </p:pic>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3606800" y="1358900"/>
            <a:ext cx="2536726" cy="2131572"/>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3606800" y="3556992"/>
            <a:ext cx="2536726"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zh-CN" sz="1600" dirty="0">
                <a:solidFill>
                  <a:schemeClr val="dk1"/>
                </a:solidFill>
              </a:rPr>
              <a:t>青岛市实验小学的班翔老师荣获山东省小学英语学科德育优秀课例展评活动</a:t>
            </a:r>
            <a:r>
              <a:rPr lang="zh-CN" altLang="zh-CN" sz="1600" dirty="0" smtClean="0">
                <a:solidFill>
                  <a:schemeClr val="dk1"/>
                </a:solidFill>
              </a:rPr>
              <a:t>一等奖</a:t>
            </a:r>
            <a:endParaRPr lang="en-US" altLang="zh-CN" sz="1600" dirty="0" smtClean="0">
              <a:solidFill>
                <a:schemeClr val="dk1"/>
              </a:solidFill>
            </a:endParaRPr>
          </a:p>
          <a:p>
            <a:pPr algn="ctr"/>
            <a:r>
              <a:rPr lang="zh-CN" altLang="zh-CN" sz="1600" dirty="0" smtClean="0">
                <a:solidFill>
                  <a:schemeClr val="dk1"/>
                </a:solidFill>
              </a:rPr>
              <a:t>课堂中他</a:t>
            </a:r>
            <a:r>
              <a:rPr lang="zh-CN" altLang="zh-CN" sz="1600" dirty="0">
                <a:solidFill>
                  <a:schemeClr val="dk1"/>
                </a:solidFill>
              </a:rPr>
              <a:t>指导学生听绘</a:t>
            </a:r>
            <a:r>
              <a:rPr lang="zh-CN" altLang="zh-CN" sz="1600" dirty="0" smtClean="0">
                <a:solidFill>
                  <a:schemeClr val="dk1"/>
                </a:solidFill>
              </a:rPr>
              <a:t>本读</a:t>
            </a:r>
            <a:r>
              <a:rPr lang="zh-CN" altLang="zh-CN" sz="1600" dirty="0">
                <a:solidFill>
                  <a:schemeClr val="dk1"/>
                </a:solidFill>
              </a:rPr>
              <a:t>绘</a:t>
            </a:r>
            <a:r>
              <a:rPr lang="zh-CN" altLang="zh-CN" sz="1600" dirty="0" smtClean="0">
                <a:solidFill>
                  <a:schemeClr val="dk1"/>
                </a:solidFill>
              </a:rPr>
              <a:t>本</a:t>
            </a:r>
            <a:endParaRPr lang="en-US" altLang="zh-CN" sz="1600" dirty="0" smtClean="0">
              <a:solidFill>
                <a:schemeClr val="dk1"/>
              </a:solidFill>
            </a:endParaRPr>
          </a:p>
          <a:p>
            <a:pPr algn="ctr"/>
            <a:r>
              <a:rPr lang="zh-CN" altLang="zh-CN" sz="1600" dirty="0" smtClean="0">
                <a:solidFill>
                  <a:schemeClr val="dk1"/>
                </a:solidFill>
              </a:rPr>
              <a:t>感知</a:t>
            </a:r>
            <a:r>
              <a:rPr lang="zh-CN" altLang="zh-CN" sz="1600" dirty="0">
                <a:solidFill>
                  <a:schemeClr val="dk1"/>
                </a:solidFill>
              </a:rPr>
              <a:t>绘本</a:t>
            </a:r>
            <a:r>
              <a:rPr lang="zh-CN" altLang="zh-CN" sz="1600" dirty="0" smtClean="0">
                <a:solidFill>
                  <a:schemeClr val="dk1"/>
                </a:solidFill>
              </a:rPr>
              <a:t>语境</a:t>
            </a:r>
            <a:endParaRPr lang="en-US" altLang="zh-CN" sz="1600" dirty="0" smtClean="0">
              <a:solidFill>
                <a:schemeClr val="dk1"/>
              </a:solidFill>
            </a:endParaRPr>
          </a:p>
          <a:p>
            <a:pPr algn="ctr"/>
            <a:r>
              <a:rPr lang="zh-CN" altLang="zh-CN" sz="1600" dirty="0" smtClean="0">
                <a:solidFill>
                  <a:schemeClr val="dk1"/>
                </a:solidFill>
              </a:rPr>
              <a:t>理解</a:t>
            </a:r>
            <a:r>
              <a:rPr lang="zh-CN" altLang="zh-CN" sz="1600" dirty="0">
                <a:solidFill>
                  <a:schemeClr val="dk1"/>
                </a:solidFill>
              </a:rPr>
              <a:t>故事大意，体验绘本阅读的乐趣</a:t>
            </a:r>
            <a:endParaRPr lang="zh-CN" altLang="en-US" sz="1600" dirty="0">
              <a:solidFill>
                <a:schemeClr val="dk1"/>
              </a:solidFill>
            </a:endParaRPr>
          </a:p>
        </p:txBody>
      </p:sp>
      <p:sp>
        <p:nvSpPr>
          <p:cNvPr id="7" name="矩形 6"/>
          <p:cNvSpPr/>
          <p:nvPr/>
        </p:nvSpPr>
        <p:spPr>
          <a:xfrm>
            <a:off x="6273403" y="3556993"/>
            <a:ext cx="2553228"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zh-CN" sz="1600" dirty="0" smtClean="0">
                <a:solidFill>
                  <a:schemeClr val="dk1"/>
                </a:solidFill>
              </a:rPr>
              <a:t>金门路小学</a:t>
            </a:r>
            <a:endParaRPr lang="en-US" altLang="zh-CN" sz="1600" dirty="0" smtClean="0">
              <a:solidFill>
                <a:schemeClr val="dk1"/>
              </a:solidFill>
            </a:endParaRPr>
          </a:p>
          <a:p>
            <a:pPr algn="ctr"/>
            <a:r>
              <a:rPr lang="zh-CN" altLang="zh-CN" sz="1600" dirty="0" smtClean="0">
                <a:solidFill>
                  <a:schemeClr val="dk1"/>
                </a:solidFill>
              </a:rPr>
              <a:t>举行了</a:t>
            </a:r>
            <a:endParaRPr lang="en-US" altLang="zh-CN" sz="1600" dirty="0" smtClean="0">
              <a:solidFill>
                <a:schemeClr val="dk1"/>
              </a:solidFill>
            </a:endParaRPr>
          </a:p>
          <a:p>
            <a:pPr algn="ctr"/>
            <a:r>
              <a:rPr lang="zh-CN" altLang="zh-CN" sz="1600" dirty="0" smtClean="0">
                <a:solidFill>
                  <a:schemeClr val="dk1"/>
                </a:solidFill>
              </a:rPr>
              <a:t>校园</a:t>
            </a:r>
            <a:r>
              <a:rPr lang="zh-CN" altLang="zh-CN" sz="1600" dirty="0">
                <a:solidFill>
                  <a:schemeClr val="dk1"/>
                </a:solidFill>
              </a:rPr>
              <a:t>英语节</a:t>
            </a:r>
            <a:r>
              <a:rPr lang="zh-CN" altLang="zh-CN" sz="1600" dirty="0" smtClean="0">
                <a:solidFill>
                  <a:schemeClr val="dk1"/>
                </a:solidFill>
              </a:rPr>
              <a:t>活动</a:t>
            </a:r>
            <a:endParaRPr lang="en-US" altLang="zh-CN" sz="1600" dirty="0" smtClean="0">
              <a:solidFill>
                <a:schemeClr val="dk1"/>
              </a:solidFill>
            </a:endParaRPr>
          </a:p>
          <a:p>
            <a:pPr algn="ctr"/>
            <a:r>
              <a:rPr lang="zh-CN" altLang="zh-CN" sz="1600" dirty="0" smtClean="0">
                <a:solidFill>
                  <a:schemeClr val="dk1"/>
                </a:solidFill>
              </a:rPr>
              <a:t>将</a:t>
            </a:r>
            <a:r>
              <a:rPr lang="zh-CN" altLang="zh-CN" sz="1600" dirty="0">
                <a:solidFill>
                  <a:schemeClr val="dk1"/>
                </a:solidFill>
              </a:rPr>
              <a:t>英文歌曲演唱、故事舞台剧</a:t>
            </a:r>
            <a:r>
              <a:rPr lang="zh-CN" altLang="zh-CN" sz="1600" dirty="0" smtClean="0">
                <a:solidFill>
                  <a:schemeClr val="dk1"/>
                </a:solidFill>
              </a:rPr>
              <a:t>表演</a:t>
            </a:r>
            <a:endParaRPr lang="en-US" altLang="zh-CN" sz="1600" dirty="0" smtClean="0">
              <a:solidFill>
                <a:schemeClr val="dk1"/>
              </a:solidFill>
            </a:endParaRPr>
          </a:p>
          <a:p>
            <a:pPr algn="ctr"/>
            <a:r>
              <a:rPr lang="zh-CN" altLang="zh-CN" sz="1600" dirty="0" smtClean="0">
                <a:solidFill>
                  <a:schemeClr val="dk1"/>
                </a:solidFill>
              </a:rPr>
              <a:t>以及影视音</a:t>
            </a:r>
            <a:r>
              <a:rPr lang="zh-CN" altLang="zh-CN" sz="1600" dirty="0">
                <a:solidFill>
                  <a:schemeClr val="dk1"/>
                </a:solidFill>
              </a:rPr>
              <a:t>搬上</a:t>
            </a:r>
            <a:r>
              <a:rPr lang="zh-CN" altLang="zh-CN" sz="1600" dirty="0" smtClean="0">
                <a:solidFill>
                  <a:schemeClr val="dk1"/>
                </a:solidFill>
              </a:rPr>
              <a:t>舞台</a:t>
            </a:r>
            <a:endParaRPr lang="en-US" altLang="zh-CN" sz="1600" dirty="0" smtClean="0">
              <a:solidFill>
                <a:schemeClr val="dk1"/>
              </a:solidFill>
            </a:endParaRPr>
          </a:p>
          <a:p>
            <a:pPr algn="ctr"/>
            <a:r>
              <a:rPr lang="zh-CN" altLang="zh-CN" sz="1600" dirty="0" smtClean="0">
                <a:solidFill>
                  <a:schemeClr val="dk1"/>
                </a:solidFill>
              </a:rPr>
              <a:t>丰富</a:t>
            </a:r>
            <a:r>
              <a:rPr lang="zh-CN" altLang="zh-CN" sz="1600" dirty="0">
                <a:solidFill>
                  <a:schemeClr val="dk1"/>
                </a:solidFill>
              </a:rPr>
              <a:t>了校园英语文化</a:t>
            </a:r>
            <a:r>
              <a:rPr lang="zh-CN" altLang="zh-CN" sz="1600" dirty="0" smtClean="0">
                <a:solidFill>
                  <a:schemeClr val="dk1"/>
                </a:solidFill>
              </a:rPr>
              <a:t>生活</a:t>
            </a:r>
            <a:endParaRPr lang="en-US" altLang="zh-CN" sz="1600" dirty="0" smtClean="0">
              <a:solidFill>
                <a:schemeClr val="dk1"/>
              </a:solidFill>
            </a:endParaRPr>
          </a:p>
          <a:p>
            <a:pPr algn="ctr"/>
            <a:r>
              <a:rPr lang="zh-CN" altLang="zh-CN" sz="1600" dirty="0" smtClean="0">
                <a:solidFill>
                  <a:schemeClr val="dk1"/>
                </a:solidFill>
              </a:rPr>
              <a:t>给</a:t>
            </a:r>
            <a:r>
              <a:rPr lang="zh-CN" altLang="zh-CN" sz="1600" dirty="0">
                <a:solidFill>
                  <a:schemeClr val="dk1"/>
                </a:solidFill>
              </a:rPr>
              <a:t>学生提供展示</a:t>
            </a:r>
            <a:r>
              <a:rPr lang="zh-CN" altLang="zh-CN" sz="1600" dirty="0" smtClean="0">
                <a:solidFill>
                  <a:schemeClr val="dk1"/>
                </a:solidFill>
              </a:rPr>
              <a:t>和</a:t>
            </a:r>
            <a:endParaRPr lang="en-US" altLang="zh-CN" sz="1600" dirty="0" smtClean="0">
              <a:solidFill>
                <a:schemeClr val="dk1"/>
              </a:solidFill>
            </a:endParaRPr>
          </a:p>
          <a:p>
            <a:pPr algn="ctr"/>
            <a:r>
              <a:rPr lang="zh-CN" altLang="zh-CN" sz="1600" dirty="0" smtClean="0">
                <a:solidFill>
                  <a:schemeClr val="dk1"/>
                </a:solidFill>
              </a:rPr>
              <a:t>锻炼</a:t>
            </a:r>
            <a:r>
              <a:rPr lang="zh-CN" altLang="zh-CN" sz="1600" dirty="0">
                <a:solidFill>
                  <a:schemeClr val="dk1"/>
                </a:solidFill>
              </a:rPr>
              <a:t>英语表达的机会</a:t>
            </a:r>
            <a:endParaRPr lang="zh-CN" altLang="en-US" sz="1600" dirty="0">
              <a:solidFill>
                <a:schemeClr val="dk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8800" r="3334"/>
          <a:stretch>
            <a:fillRect/>
          </a:stretch>
        </p:blipFill>
        <p:spPr>
          <a:xfrm>
            <a:off x="6565900" y="5431151"/>
            <a:ext cx="2400300" cy="1338796"/>
          </a:xfrm>
          <a:prstGeom prst="rect">
            <a:avLst/>
          </a:prstGeom>
        </p:spPr>
      </p:pic>
      <p:sp>
        <p:nvSpPr>
          <p:cNvPr id="2" name="标题 1"/>
          <p:cNvSpPr>
            <a:spLocks noGrp="1"/>
          </p:cNvSpPr>
          <p:nvPr>
            <p:ph type="title"/>
          </p:nvPr>
        </p:nvSpPr>
        <p:spPr/>
        <p:txBody>
          <a:bodyPr/>
          <a:lstStyle/>
          <a:p>
            <a:r>
              <a:rPr lang="en-US" altLang="zh-CN" dirty="0"/>
              <a:t>2.</a:t>
            </a:r>
            <a:r>
              <a:rPr lang="zh-CN" altLang="en-US" dirty="0"/>
              <a:t>教学问题实践研究 </a:t>
            </a:r>
          </a:p>
        </p:txBody>
      </p:sp>
      <p:sp>
        <p:nvSpPr>
          <p:cNvPr id="3" name="内容占位符 2"/>
          <p:cNvSpPr>
            <a:spLocks noGrp="1"/>
          </p:cNvSpPr>
          <p:nvPr>
            <p:ph idx="1"/>
          </p:nvPr>
        </p:nvSpPr>
        <p:spPr>
          <a:xfrm>
            <a:off x="349200" y="1273311"/>
            <a:ext cx="7423200" cy="4527025"/>
          </a:xfrm>
        </p:spPr>
        <p:txBody>
          <a:bodyPr>
            <a:normAutofit/>
          </a:bodyPr>
          <a:lstStyle/>
          <a:p>
            <a:pPr marL="0" indent="0">
              <a:buNone/>
            </a:pPr>
            <a:r>
              <a:rPr lang="zh-CN" altLang="en-US" dirty="0" smtClean="0"/>
              <a:t>信息技术学科</a:t>
            </a:r>
            <a:endParaRPr lang="en-US" altLang="zh-CN" dirty="0" smtClean="0"/>
          </a:p>
          <a:p>
            <a:r>
              <a:rPr lang="zh-CN" altLang="en-US" dirty="0" smtClean="0"/>
              <a:t>以“新教材、新思路”为教学</a:t>
            </a:r>
            <a:r>
              <a:rPr lang="zh-CN" altLang="en-US" dirty="0"/>
              <a:t>研究主题</a:t>
            </a:r>
            <a:endParaRPr lang="en-US" altLang="zh-CN" dirty="0" smtClean="0"/>
          </a:p>
          <a:p>
            <a:r>
              <a:rPr lang="zh-CN" altLang="en-US" dirty="0" smtClean="0"/>
              <a:t>成立了跨校片集备组</a:t>
            </a:r>
            <a:endParaRPr lang="en-US" altLang="zh-CN" dirty="0" smtClean="0"/>
          </a:p>
          <a:p>
            <a:pPr lvl="1"/>
            <a:r>
              <a:rPr lang="zh-CN" altLang="en-US" dirty="0" smtClean="0"/>
              <a:t>由区中心组教师带领片内教师进行月集备</a:t>
            </a:r>
            <a:endParaRPr lang="en-US" altLang="zh-CN" dirty="0" smtClean="0"/>
          </a:p>
          <a:p>
            <a:pPr lvl="1"/>
            <a:r>
              <a:rPr lang="zh-CN" altLang="en-US" dirty="0" smtClean="0"/>
              <a:t>校集备组进行周集备</a:t>
            </a:r>
            <a:endParaRPr lang="en-US" altLang="zh-CN" dirty="0" smtClean="0"/>
          </a:p>
          <a:p>
            <a:pPr lvl="1"/>
            <a:r>
              <a:rPr lang="zh-CN" altLang="en-US" dirty="0" smtClean="0"/>
              <a:t>区教研活动进行区大集备</a:t>
            </a:r>
            <a:endParaRPr lang="en-US" altLang="zh-CN" dirty="0" smtClean="0"/>
          </a:p>
          <a:p>
            <a:r>
              <a:rPr lang="zh-CN" altLang="en-US" dirty="0" smtClean="0"/>
              <a:t>每月进行各片教研组、校教研组集备展示</a:t>
            </a:r>
            <a:endParaRPr lang="en-US" altLang="zh-CN" dirty="0" smtClean="0"/>
          </a:p>
          <a:p>
            <a:pPr lvl="1"/>
            <a:r>
              <a:rPr lang="zh-CN" altLang="en-US" dirty="0" smtClean="0"/>
              <a:t>为各教研组厘清了集备方向和要求</a:t>
            </a:r>
            <a:endParaRPr lang="en-US" altLang="zh-CN" dirty="0" smtClean="0"/>
          </a:p>
          <a:p>
            <a:pPr lvl="1"/>
            <a:r>
              <a:rPr lang="zh-CN" altLang="en-US" dirty="0" smtClean="0"/>
              <a:t>跟进并关注集备的实效性，促进了教研组的建设</a:t>
            </a:r>
            <a:endParaRPr lang="zh-CN" altLang="zh-CN"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594" y="255261"/>
            <a:ext cx="2431306" cy="1619250"/>
          </a:xfrm>
          <a:prstGeom prst="rect">
            <a:avLst/>
          </a:prstGeom>
        </p:spPr>
      </p:pic>
      <p:sp>
        <p:nvSpPr>
          <p:cNvPr id="5" name="矩形 4"/>
          <p:cNvSpPr/>
          <p:nvPr/>
        </p:nvSpPr>
        <p:spPr>
          <a:xfrm>
            <a:off x="6207497" y="1874511"/>
            <a:ext cx="3111500" cy="646331"/>
          </a:xfrm>
          <a:prstGeom prst="rect">
            <a:avLst/>
          </a:prstGeom>
        </p:spPr>
        <p:txBody>
          <a:bodyPr wrap="square">
            <a:spAutoFit/>
          </a:bodyPr>
          <a:lstStyle/>
          <a:p>
            <a:pPr algn="ctr"/>
            <a:r>
              <a:rPr lang="zh-CN" altLang="en-US" dirty="0" smtClean="0"/>
              <a:t>太平</a:t>
            </a:r>
            <a:r>
              <a:rPr lang="zh-CN" altLang="en-US" dirty="0"/>
              <a:t>路小学明罡</a:t>
            </a:r>
            <a:r>
              <a:rPr lang="zh-CN" altLang="en-US" dirty="0" smtClean="0"/>
              <a:t>老师</a:t>
            </a:r>
            <a:endParaRPr lang="en-US" altLang="zh-CN" dirty="0" smtClean="0"/>
          </a:p>
          <a:p>
            <a:pPr algn="ctr"/>
            <a:r>
              <a:rPr lang="zh-CN" altLang="en-US" dirty="0" smtClean="0"/>
              <a:t>执教</a:t>
            </a:r>
            <a:r>
              <a:rPr lang="zh-CN" altLang="en-US" dirty="0"/>
              <a:t>《小创客玩转3D打印机》</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900" y="2507526"/>
            <a:ext cx="2413000" cy="1809750"/>
          </a:xfrm>
          <a:prstGeom prst="rect">
            <a:avLst/>
          </a:prstGeom>
        </p:spPr>
      </p:pic>
      <p:sp>
        <p:nvSpPr>
          <p:cNvPr id="8" name="矩形 7"/>
          <p:cNvSpPr/>
          <p:nvPr/>
        </p:nvSpPr>
        <p:spPr>
          <a:xfrm>
            <a:off x="6704456" y="4317276"/>
            <a:ext cx="2326278" cy="646331"/>
          </a:xfrm>
          <a:prstGeom prst="rect">
            <a:avLst/>
          </a:prstGeom>
        </p:spPr>
        <p:txBody>
          <a:bodyPr wrap="none">
            <a:spAutoFit/>
          </a:bodyPr>
          <a:lstStyle/>
          <a:p>
            <a:r>
              <a:rPr lang="zh-CN" altLang="en-US" dirty="0" smtClean="0"/>
              <a:t>文登路王辛老师参加</a:t>
            </a:r>
            <a:endParaRPr lang="en-US" altLang="zh-CN" dirty="0" smtClean="0"/>
          </a:p>
          <a:p>
            <a:r>
              <a:rPr lang="zh-CN" altLang="en-US" dirty="0" smtClean="0"/>
              <a:t>市城乡</a:t>
            </a:r>
            <a:r>
              <a:rPr lang="zh-CN" altLang="en-US" dirty="0"/>
              <a:t>交流研讨活动</a:t>
            </a:r>
          </a:p>
        </p:txBody>
      </p:sp>
      <p:sp>
        <p:nvSpPr>
          <p:cNvPr id="10" name="矩形 9"/>
          <p:cNvSpPr/>
          <p:nvPr/>
        </p:nvSpPr>
        <p:spPr>
          <a:xfrm>
            <a:off x="6134499" y="4839707"/>
            <a:ext cx="3257495" cy="646331"/>
          </a:xfrm>
          <a:prstGeom prst="rect">
            <a:avLst/>
          </a:prstGeom>
        </p:spPr>
        <p:txBody>
          <a:bodyPr wrap="square">
            <a:spAutoFit/>
          </a:bodyPr>
          <a:lstStyle/>
          <a:p>
            <a:pPr algn="ctr"/>
            <a:r>
              <a:rPr lang="zh-CN" altLang="en-US" dirty="0" smtClean="0"/>
              <a:t>宁夏隋文静老师</a:t>
            </a:r>
            <a:endParaRPr lang="en-US" altLang="zh-CN" dirty="0" smtClean="0"/>
          </a:p>
          <a:p>
            <a:pPr algn="ctr"/>
            <a:r>
              <a:rPr lang="zh-CN" altLang="en-US" dirty="0" smtClean="0"/>
              <a:t>青岛市</a:t>
            </a:r>
            <a:r>
              <a:rPr lang="zh-CN" altLang="en-US" dirty="0"/>
              <a:t>名师开放</a:t>
            </a:r>
            <a:r>
              <a:rPr lang="zh-CN" altLang="en-US" dirty="0" smtClean="0"/>
              <a:t>活动</a:t>
            </a:r>
            <a:endParaRPr lang="zh-CN" alt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建模论文二"/>
          <p:cNvPicPr>
            <a:picLocks noChangeAspect="1"/>
          </p:cNvPicPr>
          <p:nvPr/>
        </p:nvPicPr>
        <p:blipFill>
          <a:blip r:embed="rId2"/>
          <a:stretch>
            <a:fillRect/>
          </a:stretch>
        </p:blipFill>
        <p:spPr>
          <a:xfrm>
            <a:off x="7152005" y="1271270"/>
            <a:ext cx="1669415" cy="2226310"/>
          </a:xfrm>
          <a:prstGeom prst="rect">
            <a:avLst/>
          </a:prstGeom>
          <a:solidFill>
            <a:schemeClr val="lt1"/>
          </a:solidFill>
        </p:spPr>
      </p:pic>
      <p:sp>
        <p:nvSpPr>
          <p:cNvPr id="2" name="标题 1"/>
          <p:cNvSpPr>
            <a:spLocks noGrp="1"/>
          </p:cNvSpPr>
          <p:nvPr>
            <p:ph type="title"/>
          </p:nvPr>
        </p:nvSpPr>
        <p:spPr/>
        <p:txBody>
          <a:bodyPr/>
          <a:lstStyle/>
          <a:p>
            <a:r>
              <a:rPr lang="en-US" altLang="zh-CN" dirty="0"/>
              <a:t>2.</a:t>
            </a:r>
            <a:r>
              <a:rPr lang="zh-CN" altLang="en-US" dirty="0"/>
              <a:t>教学问题实践研究 </a:t>
            </a:r>
          </a:p>
        </p:txBody>
      </p:sp>
      <p:sp>
        <p:nvSpPr>
          <p:cNvPr id="3" name="内容占位符 2"/>
          <p:cNvSpPr>
            <a:spLocks noGrp="1"/>
          </p:cNvSpPr>
          <p:nvPr>
            <p:ph idx="1"/>
          </p:nvPr>
        </p:nvSpPr>
        <p:spPr>
          <a:xfrm>
            <a:off x="231140" y="1500505"/>
            <a:ext cx="6831330" cy="4526915"/>
          </a:xfrm>
        </p:spPr>
        <p:txBody>
          <a:bodyPr>
            <a:normAutofit/>
          </a:bodyPr>
          <a:lstStyle/>
          <a:p>
            <a:pPr marL="0" indent="0">
              <a:buNone/>
            </a:pPr>
            <a:r>
              <a:rPr lang="zh-CN" altLang="en-US" dirty="0" smtClean="0"/>
              <a:t>初中</a:t>
            </a:r>
            <a:r>
              <a:rPr lang="zh-CN" altLang="en-US" dirty="0"/>
              <a:t>数学学科建模的</a:t>
            </a:r>
            <a:r>
              <a:rPr lang="zh-CN" altLang="en-US" dirty="0" smtClean="0"/>
              <a:t>研究</a:t>
            </a:r>
            <a:endParaRPr lang="en-US" altLang="zh-CN" dirty="0" smtClean="0"/>
          </a:p>
          <a:p>
            <a:pPr>
              <a:lnSpc>
                <a:spcPct val="100000"/>
              </a:lnSpc>
            </a:pPr>
            <a:r>
              <a:rPr lang="zh-CN" altLang="en-US" dirty="0" smtClean="0"/>
              <a:t>教师</a:t>
            </a:r>
            <a:r>
              <a:rPr lang="zh-CN" altLang="en-US" dirty="0"/>
              <a:t>给学生搭建综合应用数学知识的</a:t>
            </a:r>
            <a:r>
              <a:rPr lang="zh-CN" altLang="en-US" dirty="0" smtClean="0"/>
              <a:t>平台</a:t>
            </a:r>
            <a:endParaRPr lang="en-US" altLang="zh-CN" dirty="0" smtClean="0"/>
          </a:p>
          <a:p>
            <a:pPr lvl="1"/>
            <a:r>
              <a:rPr lang="zh-CN" altLang="en-US" dirty="0" smtClean="0"/>
              <a:t>引导</a:t>
            </a:r>
            <a:r>
              <a:rPr lang="zh-CN" altLang="en-US" dirty="0"/>
              <a:t>学生“结合实际情况提出有研究价值问题，建立数学模型探求解题的途径，并在实践中反复修改和验证，在反思交流中找出多种或是最优化的解决方案</a:t>
            </a:r>
            <a:r>
              <a:rPr lang="zh-CN" altLang="en-US" dirty="0" smtClean="0"/>
              <a:t>”</a:t>
            </a:r>
            <a:endParaRPr lang="en-US" altLang="zh-CN" dirty="0" smtClean="0"/>
          </a:p>
          <a:p>
            <a:pPr>
              <a:lnSpc>
                <a:spcPct val="100000"/>
              </a:lnSpc>
            </a:pPr>
            <a:r>
              <a:rPr lang="en-US" altLang="zh-CN" dirty="0" smtClean="0"/>
              <a:t>"</a:t>
            </a:r>
            <a:r>
              <a:rPr lang="zh-CN" altLang="en-US" dirty="0"/>
              <a:t>深入多维思考问题</a:t>
            </a:r>
            <a:r>
              <a:rPr lang="en-US" altLang="zh-CN" dirty="0"/>
              <a:t>"</a:t>
            </a:r>
            <a:r>
              <a:rPr lang="zh-CN" altLang="en-US" dirty="0"/>
              <a:t>的基本</a:t>
            </a:r>
            <a:r>
              <a:rPr lang="zh-CN" altLang="en-US" dirty="0" smtClean="0"/>
              <a:t>理念</a:t>
            </a:r>
            <a:endParaRPr lang="en-US" altLang="zh-CN" dirty="0" smtClean="0"/>
          </a:p>
          <a:p>
            <a:pPr lvl="1"/>
            <a:r>
              <a:rPr lang="zh-CN" altLang="en-US" dirty="0" smtClean="0"/>
              <a:t>以</a:t>
            </a:r>
            <a:r>
              <a:rPr lang="zh-CN" altLang="en-US" dirty="0"/>
              <a:t>应用价值取向设计系列问题，让学生独立工作或小团体集中合作研究。参与者自己设计实验，探索数学模型，给出和测试猜想，并通过数学知识，验证自己的</a:t>
            </a:r>
            <a:r>
              <a:rPr lang="zh-CN" altLang="en-US" dirty="0" smtClean="0"/>
              <a:t>想法</a:t>
            </a:r>
            <a:endParaRPr lang="zh-CN" altLang="zh-CN" dirty="0"/>
          </a:p>
        </p:txBody>
      </p:sp>
      <p:sp>
        <p:nvSpPr>
          <p:cNvPr id="5" name="文本框 4"/>
          <p:cNvSpPr txBox="1"/>
          <p:nvPr/>
        </p:nvSpPr>
        <p:spPr>
          <a:xfrm>
            <a:off x="7334250" y="3497580"/>
            <a:ext cx="1403985" cy="368300"/>
          </a:xfrm>
          <a:prstGeom prst="rect">
            <a:avLst/>
          </a:prstGeom>
          <a:noFill/>
        </p:spPr>
        <p:txBody>
          <a:bodyPr wrap="square" rtlCol="0" anchor="t">
            <a:spAutoFit/>
          </a:bodyPr>
          <a:lstStyle/>
          <a:p>
            <a:pPr>
              <a:lnSpc>
                <a:spcPct val="130000"/>
              </a:lnSpc>
            </a:pPr>
            <a:r>
              <a:rPr lang="zh-CN" altLang="en-US" sz="1400" dirty="0" smtClean="0">
                <a:latin typeface="Arial" panose="020B0604020202020204" pitchFamily="34" charset="0"/>
                <a:ea typeface="微软雅黑" panose="020B0503020204020204" pitchFamily="34" charset="-122"/>
              </a:rPr>
              <a:t>学生建模论文</a:t>
            </a:r>
          </a:p>
        </p:txBody>
      </p:sp>
      <p:pic>
        <p:nvPicPr>
          <p:cNvPr id="6" name="图片 5" descr="四个人探究"/>
          <p:cNvPicPr>
            <a:picLocks noChangeAspect="1"/>
          </p:cNvPicPr>
          <p:nvPr/>
        </p:nvPicPr>
        <p:blipFill>
          <a:blip r:embed="rId3"/>
          <a:stretch>
            <a:fillRect/>
          </a:stretch>
        </p:blipFill>
        <p:spPr>
          <a:xfrm>
            <a:off x="7044690" y="3865880"/>
            <a:ext cx="1983105" cy="1487170"/>
          </a:xfrm>
          <a:prstGeom prst="rect">
            <a:avLst/>
          </a:prstGeom>
        </p:spPr>
      </p:pic>
      <p:sp>
        <p:nvSpPr>
          <p:cNvPr id="7" name="文本框 6"/>
          <p:cNvSpPr txBox="1"/>
          <p:nvPr/>
        </p:nvSpPr>
        <p:spPr>
          <a:xfrm>
            <a:off x="7334250" y="5418455"/>
            <a:ext cx="1403985" cy="368300"/>
          </a:xfrm>
          <a:prstGeom prst="rect">
            <a:avLst/>
          </a:prstGeom>
          <a:noFill/>
        </p:spPr>
        <p:txBody>
          <a:bodyPr wrap="square" rtlCol="0" anchor="t">
            <a:spAutoFit/>
          </a:bodyPr>
          <a:lstStyle/>
          <a:p>
            <a:pPr>
              <a:lnSpc>
                <a:spcPct val="130000"/>
              </a:lnSpc>
            </a:pPr>
            <a:r>
              <a:rPr lang="zh-CN" altLang="en-US" sz="1400" dirty="0" smtClean="0">
                <a:latin typeface="Arial" panose="020B0604020202020204" pitchFamily="34" charset="0"/>
                <a:ea typeface="微软雅黑" panose="020B0503020204020204" pitchFamily="34" charset="-122"/>
              </a:rPr>
              <a:t>学生合作探究</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p:txBody>
          <a:bodyPr>
            <a:normAutofit/>
          </a:bodyPr>
          <a:lstStyle/>
          <a:p>
            <a:pPr marL="0" indent="0">
              <a:buNone/>
            </a:pPr>
            <a:r>
              <a:rPr lang="zh-CN" altLang="en-US" dirty="0"/>
              <a:t>基于学生核心素养，各学科始终把社会主义核心价值观体系融入学科教育全过程，充分发挥学科教学德育主渠道的作用。采取三项</a:t>
            </a:r>
            <a:r>
              <a:rPr lang="zh-CN" altLang="en-US" dirty="0" smtClean="0"/>
              <a:t>举措：</a:t>
            </a:r>
            <a:endParaRPr lang="en-US" altLang="zh-CN" dirty="0" smtClean="0"/>
          </a:p>
          <a:p>
            <a:pPr lvl="0"/>
            <a:r>
              <a:rPr lang="zh-CN" altLang="zh-CN" b="1" dirty="0" smtClean="0"/>
              <a:t>（</a:t>
            </a:r>
            <a:r>
              <a:rPr lang="en-US" altLang="zh-CN" b="1" dirty="0" smtClean="0"/>
              <a:t>1</a:t>
            </a:r>
            <a:r>
              <a:rPr lang="zh-CN" altLang="zh-CN" b="1" dirty="0" smtClean="0"/>
              <a:t>）区域</a:t>
            </a:r>
            <a:r>
              <a:rPr lang="zh-CN" altLang="zh-CN" b="1" dirty="0"/>
              <a:t>引领，挖掘学科育人</a:t>
            </a:r>
            <a:r>
              <a:rPr lang="zh-CN" altLang="zh-CN" b="1" dirty="0" smtClean="0"/>
              <a:t>价值</a:t>
            </a:r>
            <a:endParaRPr lang="en-US" altLang="zh-CN" b="1" dirty="0" smtClean="0"/>
          </a:p>
          <a:p>
            <a:r>
              <a:rPr lang="zh-CN" altLang="zh-CN" b="1" dirty="0"/>
              <a:t>（2）课例实践，实现德育一体化</a:t>
            </a:r>
            <a:r>
              <a:rPr lang="zh-CN" altLang="zh-CN" b="1" dirty="0" smtClean="0"/>
              <a:t>落地</a:t>
            </a:r>
            <a:endParaRPr lang="en-US" altLang="zh-CN" b="1" dirty="0" smtClean="0"/>
          </a:p>
          <a:p>
            <a:r>
              <a:rPr lang="zh-CN" altLang="zh-CN" b="1" dirty="0"/>
              <a:t>（</a:t>
            </a:r>
            <a:r>
              <a:rPr lang="en-US" altLang="zh-CN" b="1" dirty="0"/>
              <a:t>3</a:t>
            </a:r>
            <a:r>
              <a:rPr lang="zh-CN" altLang="zh-CN" b="1" dirty="0"/>
              <a:t>）资源整合，开发德育特色课程</a:t>
            </a:r>
            <a:endParaRPr lang="zh-CN" altLang="zh-CN" dirty="0"/>
          </a:p>
          <a:p>
            <a:endParaRPr lang="zh-CN" altLang="zh-CN" dirty="0"/>
          </a:p>
          <a:p>
            <a:pPr lvl="0"/>
            <a:endParaRPr lang="zh-CN" altLang="zh-CN" dirty="0"/>
          </a:p>
          <a:p>
            <a:endParaRPr lang="zh-CN" altLang="zh-C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166"/>
          <p:cNvGrpSpPr/>
          <p:nvPr/>
        </p:nvGrpSpPr>
        <p:grpSpPr bwMode="auto">
          <a:xfrm>
            <a:off x="1802095" y="2838548"/>
            <a:ext cx="2635106" cy="2631491"/>
            <a:chOff x="1749" y="1113"/>
            <a:chExt cx="2187" cy="2184"/>
          </a:xfrm>
          <a:effectLst>
            <a:outerShdw blurRad="50800" dist="50800" dir="5400000" algn="ctr" rotWithShape="0">
              <a:srgbClr val="000000">
                <a:alpha val="36000"/>
              </a:srgbClr>
            </a:outerShdw>
          </a:effectLst>
          <a:scene3d>
            <a:camera prst="orthographicFront">
              <a:rot lat="0" lon="0" rev="0"/>
            </a:camera>
            <a:lightRig rig="brightRoom" dir="t">
              <a:rot lat="0" lon="0" rev="600000"/>
            </a:lightRig>
          </a:scene3d>
        </p:grpSpPr>
        <p:sp>
          <p:nvSpPr>
            <p:cNvPr id="161" name="Oval 6"/>
            <p:cNvSpPr>
              <a:spLocks noChangeArrowheads="1"/>
            </p:cNvSpPr>
            <p:nvPr/>
          </p:nvSpPr>
          <p:spPr bwMode="gray">
            <a:xfrm>
              <a:off x="1749" y="1113"/>
              <a:ext cx="2187" cy="2184"/>
            </a:xfrm>
            <a:prstGeom prst="ellipse">
              <a:avLst/>
            </a:prstGeom>
            <a:solidFill>
              <a:srgbClr val="777777"/>
            </a:solidFill>
            <a:ln w="9525">
              <a:noFill/>
              <a:round/>
            </a:ln>
            <a:effectLst>
              <a:outerShdw blurRad="57785" dist="33020" dir="3180000" algn="ctr">
                <a:srgbClr val="000000">
                  <a:alpha val="30000"/>
                </a:srgbClr>
              </a:outerShdw>
            </a:effectLst>
            <a:sp3d prstMaterial="metal">
              <a:bevelT w="38100" h="57150" prst="angle"/>
            </a:sp3d>
          </p:spPr>
          <p:txBody>
            <a:bodyPr>
              <a:flatTx/>
            </a:bodyP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sp>
          <p:nvSpPr>
            <p:cNvPr id="162" name="Oval 8"/>
            <p:cNvSpPr>
              <a:spLocks noChangeArrowheads="1"/>
            </p:cNvSpPr>
            <p:nvPr/>
          </p:nvSpPr>
          <p:spPr bwMode="gray">
            <a:xfrm>
              <a:off x="1756" y="1119"/>
              <a:ext cx="2173" cy="2172"/>
            </a:xfrm>
            <a:prstGeom prst="ellipse">
              <a:avLst/>
            </a:prstGeom>
            <a:gradFill rotWithShape="1">
              <a:gsLst>
                <a:gs pos="0">
                  <a:srgbClr val="B6B6B6"/>
                </a:gs>
                <a:gs pos="75000">
                  <a:srgbClr val="9F9F9F">
                    <a:gamma/>
                    <a:tint val="28235"/>
                    <a:invGamma/>
                  </a:srgbClr>
                </a:gs>
              </a:gsLst>
              <a:lin ang="2700000" scaled="1"/>
            </a:gradFill>
            <a:ln w="19050">
              <a:noFill/>
              <a:round/>
            </a:ln>
            <a:effectLst>
              <a:outerShdw blurRad="57785" dist="33020" dir="3180000" algn="ctr">
                <a:srgbClr val="000000">
                  <a:alpha val="30000"/>
                </a:srgbClr>
              </a:outerShdw>
            </a:effectLst>
            <a:sp3d prstMaterial="metal">
              <a:bevelT w="38100" h="57150" prst="angle"/>
            </a:sp3d>
          </p:spPr>
          <p:txBody>
            <a:bodyPr wrap="none" anchor="ct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sp>
          <p:nvSpPr>
            <p:cNvPr id="163" name="Oval 9"/>
            <p:cNvSpPr>
              <a:spLocks noChangeArrowheads="1"/>
            </p:cNvSpPr>
            <p:nvPr/>
          </p:nvSpPr>
          <p:spPr bwMode="gray">
            <a:xfrm>
              <a:off x="1980" y="1343"/>
              <a:ext cx="1726" cy="1725"/>
            </a:xfrm>
            <a:prstGeom prst="ellipse">
              <a:avLst/>
            </a:prstGeom>
            <a:gradFill rotWithShape="1">
              <a:gsLst>
                <a:gs pos="0">
                  <a:srgbClr val="FFFFFF"/>
                </a:gs>
                <a:gs pos="100000">
                  <a:srgbClr val="EAEAEA"/>
                </a:gs>
              </a:gsLst>
              <a:lin ang="2700000" scaled="1"/>
            </a:gradFill>
            <a:ln w="19050">
              <a:noFill/>
              <a:round/>
            </a:ln>
            <a:effectLst>
              <a:outerShdw blurRad="57785" dist="33020" dir="3180000" algn="ctr">
                <a:srgbClr val="000000">
                  <a:alpha val="30000"/>
                </a:srgbClr>
              </a:outerShdw>
            </a:effectLst>
            <a:sp3d prstMaterial="metal">
              <a:bevelT w="38100" h="57150" prst="angle"/>
            </a:sp3d>
          </p:spPr>
          <p:txBody>
            <a:bodyP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sp>
          <p:nvSpPr>
            <p:cNvPr id="164" name="Oval 10"/>
            <p:cNvSpPr>
              <a:spLocks noChangeArrowheads="1"/>
            </p:cNvSpPr>
            <p:nvPr/>
          </p:nvSpPr>
          <p:spPr bwMode="gray">
            <a:xfrm>
              <a:off x="2196" y="1558"/>
              <a:ext cx="1293" cy="1294"/>
            </a:xfrm>
            <a:prstGeom prst="ellipse">
              <a:avLst/>
            </a:prstGeom>
            <a:gradFill rotWithShape="1">
              <a:gsLst>
                <a:gs pos="0">
                  <a:srgbClr val="333333"/>
                </a:gs>
                <a:gs pos="100000">
                  <a:srgbClr val="333333">
                    <a:gamma/>
                    <a:tint val="38431"/>
                    <a:invGamma/>
                  </a:srgbClr>
                </a:gs>
              </a:gsLst>
              <a:lin ang="2700000" scaled="1"/>
            </a:gradFill>
            <a:ln w="19050">
              <a:noFill/>
              <a:round/>
            </a:ln>
            <a:effectLst>
              <a:outerShdw blurRad="57785" dist="33020" dir="3180000" algn="ctr">
                <a:srgbClr val="000000">
                  <a:alpha val="30000"/>
                </a:srgbClr>
              </a:outerShdw>
            </a:effectLst>
            <a:sp3d prstMaterial="metal">
              <a:bevelT w="38100" h="57150" prst="angle"/>
            </a:sp3d>
          </p:spPr>
          <p:txBody>
            <a:bodyP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sp>
          <p:nvSpPr>
            <p:cNvPr id="165" name="Oval 11"/>
            <p:cNvSpPr>
              <a:spLocks noChangeArrowheads="1"/>
            </p:cNvSpPr>
            <p:nvPr/>
          </p:nvSpPr>
          <p:spPr bwMode="gray">
            <a:xfrm>
              <a:off x="2400" y="1763"/>
              <a:ext cx="887" cy="884"/>
            </a:xfrm>
            <a:prstGeom prst="ellipse">
              <a:avLst/>
            </a:prstGeom>
            <a:gradFill rotWithShape="1">
              <a:gsLst>
                <a:gs pos="0">
                  <a:srgbClr val="FFFFFF"/>
                </a:gs>
                <a:gs pos="100000">
                  <a:srgbClr val="EAEAEA"/>
                </a:gs>
              </a:gsLst>
              <a:lin ang="2700000" scaled="1"/>
            </a:gradFill>
            <a:ln w="19050">
              <a:noFill/>
              <a:round/>
            </a:ln>
            <a:effectLst>
              <a:outerShdw blurRad="57785" dist="33020" dir="3180000" algn="ctr">
                <a:srgbClr val="000000">
                  <a:alpha val="30000"/>
                </a:srgbClr>
              </a:outerShdw>
            </a:effectLst>
            <a:sp3d prstMaterial="metal">
              <a:bevelT w="38100" h="57150" prst="angle"/>
            </a:sp3d>
          </p:spPr>
          <p:txBody>
            <a:bodyPr/>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sp>
          <p:nvSpPr>
            <p:cNvPr id="166" name="Oval 12"/>
            <p:cNvSpPr>
              <a:spLocks noChangeArrowheads="1"/>
            </p:cNvSpPr>
            <p:nvPr/>
          </p:nvSpPr>
          <p:spPr bwMode="gray">
            <a:xfrm flipV="1">
              <a:off x="2577" y="1939"/>
              <a:ext cx="533" cy="533"/>
            </a:xfrm>
            <a:prstGeom prst="ellipse">
              <a:avLst/>
            </a:prstGeom>
            <a:solidFill>
              <a:srgbClr val="C0504D"/>
            </a:solidFill>
            <a:ln w="9525">
              <a:noFill/>
              <a:round/>
            </a:ln>
            <a:effectLst>
              <a:outerShdw blurRad="57785" dist="33020" dir="3180000" algn="ctr">
                <a:srgbClr val="000000">
                  <a:alpha val="30000"/>
                </a:srgbClr>
              </a:outerShdw>
            </a:effectLst>
            <a:sp3d prstMaterial="metal">
              <a:bevelT w="38100" h="57150" prst="angle"/>
            </a:sp3d>
          </p:spPr>
          <p:txBody>
            <a:bodyPr rot="10800000"/>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endParaRPr lang="en-GB">
                <a:solidFill>
                  <a:prstClr val="black"/>
                </a:solidFill>
                <a:ea typeface="微软雅黑" panose="020B0503020204020204" pitchFamily="34" charset="-122"/>
              </a:endParaRPr>
            </a:p>
          </p:txBody>
        </p:sp>
      </p:grpSp>
      <p:grpSp>
        <p:nvGrpSpPr>
          <p:cNvPr id="85" name="Group 117"/>
          <p:cNvGrpSpPr/>
          <p:nvPr/>
        </p:nvGrpSpPr>
        <p:grpSpPr bwMode="auto">
          <a:xfrm>
            <a:off x="2542375" y="3688167"/>
            <a:ext cx="463551" cy="461962"/>
            <a:chOff x="-180" y="2946"/>
            <a:chExt cx="384" cy="384"/>
          </a:xfrm>
        </p:grpSpPr>
        <p:sp>
          <p:nvSpPr>
            <p:cNvPr id="158" name="Oval 113"/>
            <p:cNvSpPr>
              <a:spLocks noChangeArrowheads="1"/>
            </p:cNvSpPr>
            <p:nvPr/>
          </p:nvSpPr>
          <p:spPr bwMode="auto">
            <a:xfrm>
              <a:off x="-120" y="3006"/>
              <a:ext cx="264" cy="26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59" name="Oval 115"/>
            <p:cNvSpPr>
              <a:spLocks noChangeArrowheads="1"/>
            </p:cNvSpPr>
            <p:nvPr/>
          </p:nvSpPr>
          <p:spPr bwMode="auto">
            <a:xfrm>
              <a:off x="-44" y="3082"/>
              <a:ext cx="112" cy="112"/>
            </a:xfrm>
            <a:prstGeom prst="ellipse">
              <a:avLst/>
            </a:prstGeom>
            <a:solidFill>
              <a:srgbClr val="BCBCBC"/>
            </a:solidFill>
            <a:ln w="9525">
              <a:solidFill>
                <a:srgbClr val="000000"/>
              </a:solid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60" name="Oval 116"/>
            <p:cNvSpPr>
              <a:spLocks noChangeArrowheads="1"/>
            </p:cNvSpPr>
            <p:nvPr/>
          </p:nvSpPr>
          <p:spPr bwMode="auto">
            <a:xfrm>
              <a:off x="-180" y="2946"/>
              <a:ext cx="384" cy="38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grpSp>
      <p:grpSp>
        <p:nvGrpSpPr>
          <p:cNvPr id="86" name="Group 135"/>
          <p:cNvGrpSpPr/>
          <p:nvPr/>
        </p:nvGrpSpPr>
        <p:grpSpPr bwMode="auto">
          <a:xfrm>
            <a:off x="3398038" y="3529417"/>
            <a:ext cx="463551" cy="461962"/>
            <a:chOff x="-180" y="2946"/>
            <a:chExt cx="384" cy="384"/>
          </a:xfrm>
        </p:grpSpPr>
        <p:sp>
          <p:nvSpPr>
            <p:cNvPr id="155" name="Oval 136"/>
            <p:cNvSpPr>
              <a:spLocks noChangeArrowheads="1"/>
            </p:cNvSpPr>
            <p:nvPr/>
          </p:nvSpPr>
          <p:spPr bwMode="auto">
            <a:xfrm>
              <a:off x="-120" y="3006"/>
              <a:ext cx="264" cy="26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56" name="Oval 137"/>
            <p:cNvSpPr>
              <a:spLocks noChangeArrowheads="1"/>
            </p:cNvSpPr>
            <p:nvPr/>
          </p:nvSpPr>
          <p:spPr bwMode="auto">
            <a:xfrm>
              <a:off x="-44" y="3082"/>
              <a:ext cx="112" cy="112"/>
            </a:xfrm>
            <a:prstGeom prst="ellipse">
              <a:avLst/>
            </a:prstGeom>
            <a:solidFill>
              <a:srgbClr val="5F5F5F"/>
            </a:solidFill>
            <a:ln w="9525">
              <a:solidFill>
                <a:srgbClr val="000000"/>
              </a:solid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57" name="Oval 138"/>
            <p:cNvSpPr>
              <a:spLocks noChangeArrowheads="1"/>
            </p:cNvSpPr>
            <p:nvPr/>
          </p:nvSpPr>
          <p:spPr bwMode="auto">
            <a:xfrm>
              <a:off x="-180" y="2946"/>
              <a:ext cx="384" cy="38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grpSp>
      <p:grpSp>
        <p:nvGrpSpPr>
          <p:cNvPr id="87" name="Group 139"/>
          <p:cNvGrpSpPr/>
          <p:nvPr/>
        </p:nvGrpSpPr>
        <p:grpSpPr bwMode="auto">
          <a:xfrm>
            <a:off x="2928138" y="4054887"/>
            <a:ext cx="463551" cy="463551"/>
            <a:chOff x="-180" y="2946"/>
            <a:chExt cx="384" cy="384"/>
          </a:xfrm>
        </p:grpSpPr>
        <p:sp>
          <p:nvSpPr>
            <p:cNvPr id="152" name="Oval 140"/>
            <p:cNvSpPr>
              <a:spLocks noChangeArrowheads="1"/>
            </p:cNvSpPr>
            <p:nvPr/>
          </p:nvSpPr>
          <p:spPr bwMode="auto">
            <a:xfrm>
              <a:off x="-120" y="3006"/>
              <a:ext cx="264" cy="26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53" name="Oval 141"/>
            <p:cNvSpPr>
              <a:spLocks noChangeArrowheads="1"/>
            </p:cNvSpPr>
            <p:nvPr/>
          </p:nvSpPr>
          <p:spPr bwMode="auto">
            <a:xfrm>
              <a:off x="-44" y="3082"/>
              <a:ext cx="112" cy="112"/>
            </a:xfrm>
            <a:prstGeom prst="ellipse">
              <a:avLst/>
            </a:prstGeom>
            <a:solidFill>
              <a:srgbClr val="6D0303"/>
            </a:solidFill>
            <a:ln w="9525">
              <a:solidFill>
                <a:srgbClr val="000000"/>
              </a:solid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sp>
          <p:nvSpPr>
            <p:cNvPr id="154" name="Oval 142"/>
            <p:cNvSpPr>
              <a:spLocks noChangeArrowheads="1"/>
            </p:cNvSpPr>
            <p:nvPr/>
          </p:nvSpPr>
          <p:spPr bwMode="auto">
            <a:xfrm>
              <a:off x="-180" y="2946"/>
              <a:ext cx="384" cy="384"/>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ea typeface="微软雅黑" panose="020B0503020204020204" pitchFamily="34" charset="-122"/>
                <a:cs typeface="Arial" panose="020B0604020202020204" pitchFamily="34" charset="0"/>
              </a:endParaRPr>
            </a:p>
          </p:txBody>
        </p:sp>
      </p:grpSp>
      <p:grpSp>
        <p:nvGrpSpPr>
          <p:cNvPr id="88" name="Group 203"/>
          <p:cNvGrpSpPr/>
          <p:nvPr/>
        </p:nvGrpSpPr>
        <p:grpSpPr bwMode="auto">
          <a:xfrm rot="9000762">
            <a:off x="1304121" y="3134132"/>
            <a:ext cx="1257301" cy="1192213"/>
            <a:chOff x="3097" y="1092"/>
            <a:chExt cx="788" cy="748"/>
          </a:xfrm>
        </p:grpSpPr>
        <p:grpSp>
          <p:nvGrpSpPr>
            <p:cNvPr id="136" name="Group 204"/>
            <p:cNvGrpSpPr/>
            <p:nvPr/>
          </p:nvGrpSpPr>
          <p:grpSpPr bwMode="auto">
            <a:xfrm>
              <a:off x="3146" y="1103"/>
              <a:ext cx="739" cy="737"/>
              <a:chOff x="3146" y="1103"/>
              <a:chExt cx="739" cy="737"/>
            </a:xfrm>
          </p:grpSpPr>
          <p:sp>
            <p:nvSpPr>
              <p:cNvPr id="147" name="Freeform 205"/>
              <p:cNvSpPr/>
              <p:nvPr/>
            </p:nvSpPr>
            <p:spPr bwMode="gray">
              <a:xfrm rot="10521890">
                <a:off x="3146" y="1103"/>
                <a:ext cx="371" cy="414"/>
              </a:xfrm>
              <a:custGeom>
                <a:avLst/>
                <a:gdLst>
                  <a:gd name="T0" fmla="*/ 326 w 365"/>
                  <a:gd name="T1" fmla="*/ 218 h 456"/>
                  <a:gd name="T2" fmla="*/ 225 w 365"/>
                  <a:gd name="T3" fmla="*/ 143 h 456"/>
                  <a:gd name="T4" fmla="*/ 23 w 365"/>
                  <a:gd name="T5" fmla="*/ 29 h 456"/>
                  <a:gd name="T6" fmla="*/ 23 w 365"/>
                  <a:gd name="T7" fmla="*/ 58 h 456"/>
                  <a:gd name="T8" fmla="*/ 153 w 365"/>
                  <a:gd name="T9" fmla="*/ 188 h 456"/>
                  <a:gd name="T10" fmla="*/ 254 w 365"/>
                  <a:gd name="T11" fmla="*/ 260 h 456"/>
                  <a:gd name="T12" fmla="*/ 348 w 365"/>
                  <a:gd name="T13" fmla="*/ 306 h 456"/>
                  <a:gd name="T14" fmla="*/ 389 w 365"/>
                  <a:gd name="T15" fmla="*/ 281 h 456"/>
                  <a:gd name="T16" fmla="*/ 326 w 365"/>
                  <a:gd name="T17" fmla="*/ 218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00060B"/>
                  </a:gs>
                  <a:gs pos="100000">
                    <a:srgbClr val="0061B2"/>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Freeform 206"/>
              <p:cNvSpPr/>
              <p:nvPr/>
            </p:nvSpPr>
            <p:spPr bwMode="gray">
              <a:xfrm rot="10521890">
                <a:off x="3376" y="1238"/>
                <a:ext cx="509" cy="347"/>
              </a:xfrm>
              <a:custGeom>
                <a:avLst/>
                <a:gdLst>
                  <a:gd name="T0" fmla="*/ 213 w 501"/>
                  <a:gd name="T1" fmla="*/ 0 h 383"/>
                  <a:gd name="T2" fmla="*/ 27 w 501"/>
                  <a:gd name="T3" fmla="*/ 34 h 383"/>
                  <a:gd name="T4" fmla="*/ 459 w 501"/>
                  <a:gd name="T5" fmla="*/ 257 h 383"/>
                  <a:gd name="T6" fmla="*/ 533 w 501"/>
                  <a:gd name="T7" fmla="*/ 214 h 383"/>
                  <a:gd name="T8" fmla="*/ 213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gradFill rotWithShape="1">
                <a:gsLst>
                  <a:gs pos="0">
                    <a:srgbClr val="69A2E1"/>
                  </a:gs>
                  <a:gs pos="100000">
                    <a:srgbClr val="A4C6ED"/>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Freeform 207"/>
              <p:cNvSpPr/>
              <p:nvPr/>
            </p:nvSpPr>
            <p:spPr bwMode="gray">
              <a:xfrm rot="10521890">
                <a:off x="3304" y="1309"/>
                <a:ext cx="389" cy="531"/>
              </a:xfrm>
              <a:custGeom>
                <a:avLst/>
                <a:gdLst>
                  <a:gd name="T0" fmla="*/ 134 w 383"/>
                  <a:gd name="T1" fmla="*/ 5 h 586"/>
                  <a:gd name="T2" fmla="*/ 0 w 383"/>
                  <a:gd name="T3" fmla="*/ 181 h 586"/>
                  <a:gd name="T4" fmla="*/ 320 w 383"/>
                  <a:gd name="T5" fmla="*/ 395 h 586"/>
                  <a:gd name="T6" fmla="*/ 407 w 383"/>
                  <a:gd name="T7" fmla="*/ 298 h 586"/>
                  <a:gd name="T8" fmla="*/ 134 w 383"/>
                  <a:gd name="T9" fmla="*/ 5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gradFill rotWithShape="1">
                <a:gsLst>
                  <a:gs pos="0">
                    <a:srgbClr val="8CB8E8"/>
                  </a:gs>
                  <a:gs pos="100000">
                    <a:srgbClr val="69A2E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Freeform 208"/>
              <p:cNvSpPr/>
              <p:nvPr/>
            </p:nvSpPr>
            <p:spPr bwMode="gray">
              <a:xfrm rot="10521890">
                <a:off x="3374" y="1172"/>
                <a:ext cx="305" cy="422"/>
              </a:xfrm>
              <a:custGeom>
                <a:avLst/>
                <a:gdLst>
                  <a:gd name="T0" fmla="*/ 0 w 300"/>
                  <a:gd name="T1" fmla="*/ 0 h 466"/>
                  <a:gd name="T2" fmla="*/ 44 w 300"/>
                  <a:gd name="T3" fmla="*/ 188 h 466"/>
                  <a:gd name="T4" fmla="*/ 288 w 300"/>
                  <a:gd name="T5" fmla="*/ 313 h 466"/>
                  <a:gd name="T6" fmla="*/ 320 w 300"/>
                  <a:gd name="T7" fmla="*/ 213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0061B2"/>
                  </a:gs>
                  <a:gs pos="100000">
                    <a:srgbClr val="002D52"/>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Freeform 209"/>
              <p:cNvSpPr/>
              <p:nvPr/>
            </p:nvSpPr>
            <p:spPr bwMode="gray">
              <a:xfrm rot="10521890">
                <a:off x="3244" y="1312"/>
                <a:ext cx="441" cy="321"/>
              </a:xfrm>
              <a:custGeom>
                <a:avLst/>
                <a:gdLst>
                  <a:gd name="T0" fmla="*/ 0 w 435"/>
                  <a:gd name="T1" fmla="*/ 25 h 354"/>
                  <a:gd name="T2" fmla="*/ 295 w 435"/>
                  <a:gd name="T3" fmla="*/ 24 h 354"/>
                  <a:gd name="T4" fmla="*/ 459 w 435"/>
                  <a:gd name="T5" fmla="*/ 203 h 354"/>
                  <a:gd name="T6" fmla="*/ 316 w 435"/>
                  <a:gd name="T7" fmla="*/ 239 h 354"/>
                  <a:gd name="T8" fmla="*/ 0 w 435"/>
                  <a:gd name="T9" fmla="*/ 25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001D36"/>
                  </a:gs>
                  <a:gs pos="100000">
                    <a:srgbClr val="0061B2"/>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7" name="Group 210"/>
            <p:cNvGrpSpPr/>
            <p:nvPr/>
          </p:nvGrpSpPr>
          <p:grpSpPr bwMode="auto">
            <a:xfrm>
              <a:off x="3097" y="1092"/>
              <a:ext cx="141" cy="122"/>
              <a:chOff x="3097" y="1092"/>
              <a:chExt cx="141" cy="122"/>
            </a:xfrm>
          </p:grpSpPr>
          <p:sp>
            <p:nvSpPr>
              <p:cNvPr id="145" name="Freeform 211"/>
              <p:cNvSpPr/>
              <p:nvPr/>
            </p:nvSpPr>
            <p:spPr bwMode="gray">
              <a:xfrm rot="10521890">
                <a:off x="3097" y="1092"/>
                <a:ext cx="62" cy="61"/>
              </a:xfrm>
              <a:custGeom>
                <a:avLst/>
                <a:gdLst>
                  <a:gd name="T0" fmla="*/ 65 w 61"/>
                  <a:gd name="T1" fmla="*/ 44 h 68"/>
                  <a:gd name="T2" fmla="*/ 3 w 61"/>
                  <a:gd name="T3" fmla="*/ 11 h 68"/>
                  <a:gd name="T4" fmla="*/ 0 w 61"/>
                  <a:gd name="T5" fmla="*/ 9 h 68"/>
                  <a:gd name="T6" fmla="*/ 8 w 61"/>
                  <a:gd name="T7" fmla="*/ 0 h 68"/>
                  <a:gd name="T8" fmla="*/ 10 w 61"/>
                  <a:gd name="T9" fmla="*/ 3 h 68"/>
                  <a:gd name="T10" fmla="*/ 65 w 61"/>
                  <a:gd name="T11" fmla="*/ 43 h 68"/>
                  <a:gd name="T12" fmla="*/ 65 w 61"/>
                  <a:gd name="T13" fmla="*/ 44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764C00"/>
                  </a:gs>
                  <a:gs pos="100000">
                    <a:srgbClr val="FEA501"/>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Freeform 212"/>
              <p:cNvSpPr/>
              <p:nvPr/>
            </p:nvSpPr>
            <p:spPr bwMode="gray">
              <a:xfrm rot="10521890">
                <a:off x="3131" y="1112"/>
                <a:ext cx="107" cy="102"/>
              </a:xfrm>
              <a:custGeom>
                <a:avLst/>
                <a:gdLst>
                  <a:gd name="T0" fmla="*/ 64 w 106"/>
                  <a:gd name="T1" fmla="*/ 0 h 113"/>
                  <a:gd name="T2" fmla="*/ 41 w 106"/>
                  <a:gd name="T3" fmla="*/ 27 h 113"/>
                  <a:gd name="T4" fmla="*/ 0 w 106"/>
                  <a:gd name="T5" fmla="*/ 38 h 113"/>
                  <a:gd name="T6" fmla="*/ 68 w 106"/>
                  <a:gd name="T7" fmla="*/ 71 h 113"/>
                  <a:gd name="T8" fmla="*/ 107 w 106"/>
                  <a:gd name="T9" fmla="*/ 44 h 113"/>
                  <a:gd name="T10" fmla="*/ 64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8" name="Group 213"/>
            <p:cNvGrpSpPr/>
            <p:nvPr/>
          </p:nvGrpSpPr>
          <p:grpSpPr bwMode="auto">
            <a:xfrm rot="10521890">
              <a:off x="3135" y="1122"/>
              <a:ext cx="96" cy="86"/>
              <a:chOff x="2760" y="2156"/>
              <a:chExt cx="224" cy="225"/>
            </a:xfrm>
          </p:grpSpPr>
          <p:sp>
            <p:nvSpPr>
              <p:cNvPr id="139" name="Freeform 214"/>
              <p:cNvSpPr/>
              <p:nvPr/>
            </p:nvSpPr>
            <p:spPr bwMode="gray">
              <a:xfrm>
                <a:off x="2781" y="2180"/>
                <a:ext cx="142" cy="130"/>
              </a:xfrm>
              <a:custGeom>
                <a:avLst/>
                <a:gdLst>
                  <a:gd name="T0" fmla="*/ 1792 w 60"/>
                  <a:gd name="T1" fmla="*/ 0 h 55"/>
                  <a:gd name="T2" fmla="*/ 1287 w 60"/>
                  <a:gd name="T3" fmla="*/ 1279 h 55"/>
                  <a:gd name="T4" fmla="*/ 0 w 60"/>
                  <a:gd name="T5" fmla="*/ 1558 h 55"/>
                  <a:gd name="T6" fmla="*/ 1349 w 60"/>
                  <a:gd name="T7" fmla="*/ 1307 h 55"/>
                  <a:gd name="T8" fmla="*/ 1792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Freeform 215"/>
              <p:cNvSpPr/>
              <p:nvPr/>
            </p:nvSpPr>
            <p:spPr bwMode="gray">
              <a:xfrm>
                <a:off x="2760" y="2156"/>
                <a:ext cx="148" cy="137"/>
              </a:xfrm>
              <a:custGeom>
                <a:avLst/>
                <a:gdLst>
                  <a:gd name="T0" fmla="*/ 1828 w 63"/>
                  <a:gd name="T1" fmla="*/ 0 h 58"/>
                  <a:gd name="T2" fmla="*/ 1309 w 63"/>
                  <a:gd name="T3" fmla="*/ 1344 h 58"/>
                  <a:gd name="T4" fmla="*/ 0 w 63"/>
                  <a:gd name="T5" fmla="*/ 1646 h 58"/>
                  <a:gd name="T6" fmla="*/ 1374 w 63"/>
                  <a:gd name="T7" fmla="*/ 1396 h 58"/>
                  <a:gd name="T8" fmla="*/ 1828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Freeform 216"/>
              <p:cNvSpPr/>
              <p:nvPr/>
            </p:nvSpPr>
            <p:spPr bwMode="gray">
              <a:xfrm>
                <a:off x="2800" y="2201"/>
                <a:ext cx="137" cy="123"/>
              </a:xfrm>
              <a:custGeom>
                <a:avLst/>
                <a:gdLst>
                  <a:gd name="T0" fmla="*/ 1713 w 58"/>
                  <a:gd name="T1" fmla="*/ 0 h 52"/>
                  <a:gd name="T2" fmla="*/ 1238 w 58"/>
                  <a:gd name="T3" fmla="*/ 1221 h 52"/>
                  <a:gd name="T4" fmla="*/ 0 w 58"/>
                  <a:gd name="T5" fmla="*/ 1511 h 52"/>
                  <a:gd name="T6" fmla="*/ 1278 w 58"/>
                  <a:gd name="T7" fmla="*/ 1258 h 52"/>
                  <a:gd name="T8" fmla="*/ 1713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Freeform 217"/>
              <p:cNvSpPr/>
              <p:nvPr/>
            </p:nvSpPr>
            <p:spPr bwMode="gray">
              <a:xfrm>
                <a:off x="2856" y="2262"/>
                <a:ext cx="116" cy="104"/>
              </a:xfrm>
              <a:custGeom>
                <a:avLst/>
                <a:gdLst>
                  <a:gd name="T0" fmla="*/ 1475 w 49"/>
                  <a:gd name="T1" fmla="*/ 0 h 44"/>
                  <a:gd name="T2" fmla="*/ 1058 w 49"/>
                  <a:gd name="T3" fmla="*/ 1028 h 44"/>
                  <a:gd name="T4" fmla="*/ 0 w 49"/>
                  <a:gd name="T5" fmla="*/ 1257 h 44"/>
                  <a:gd name="T6" fmla="*/ 1098 w 49"/>
                  <a:gd name="T7" fmla="*/ 1057 h 44"/>
                  <a:gd name="T8" fmla="*/ 1475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Freeform 218"/>
              <p:cNvSpPr/>
              <p:nvPr/>
            </p:nvSpPr>
            <p:spPr bwMode="gray">
              <a:xfrm>
                <a:off x="2840" y="2244"/>
                <a:ext cx="120" cy="111"/>
              </a:xfrm>
              <a:custGeom>
                <a:avLst/>
                <a:gdLst>
                  <a:gd name="T0" fmla="*/ 1501 w 51"/>
                  <a:gd name="T1" fmla="*/ 0 h 47"/>
                  <a:gd name="T2" fmla="*/ 1068 w 51"/>
                  <a:gd name="T3" fmla="*/ 1093 h 47"/>
                  <a:gd name="T4" fmla="*/ 0 w 51"/>
                  <a:gd name="T5" fmla="*/ 1306 h 47"/>
                  <a:gd name="T6" fmla="*/ 1134 w 51"/>
                  <a:gd name="T7" fmla="*/ 1122 h 47"/>
                  <a:gd name="T8" fmla="*/ 1501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Freeform 219"/>
              <p:cNvSpPr/>
              <p:nvPr/>
            </p:nvSpPr>
            <p:spPr bwMode="gray">
              <a:xfrm>
                <a:off x="2873" y="2279"/>
                <a:ext cx="111" cy="102"/>
              </a:xfrm>
              <a:custGeom>
                <a:avLst/>
                <a:gdLst>
                  <a:gd name="T0" fmla="*/ 1393 w 47"/>
                  <a:gd name="T1" fmla="*/ 0 h 43"/>
                  <a:gd name="T2" fmla="*/ 1027 w 47"/>
                  <a:gd name="T3" fmla="*/ 1013 h 43"/>
                  <a:gd name="T4" fmla="*/ 0 w 47"/>
                  <a:gd name="T5" fmla="*/ 1243 h 43"/>
                  <a:gd name="T6" fmla="*/ 1053 w 47"/>
                  <a:gd name="T7" fmla="*/ 1041 h 43"/>
                  <a:gd name="T8" fmla="*/ 1393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9" name="Group 257"/>
          <p:cNvGrpSpPr/>
          <p:nvPr/>
        </p:nvGrpSpPr>
        <p:grpSpPr bwMode="auto">
          <a:xfrm>
            <a:off x="3642513" y="2949977"/>
            <a:ext cx="1401762" cy="1035049"/>
            <a:chOff x="3295" y="1211"/>
            <a:chExt cx="1163" cy="860"/>
          </a:xfrm>
        </p:grpSpPr>
        <p:grpSp>
          <p:nvGrpSpPr>
            <p:cNvPr id="120" name="Group 254"/>
            <p:cNvGrpSpPr/>
            <p:nvPr/>
          </p:nvGrpSpPr>
          <p:grpSpPr bwMode="auto">
            <a:xfrm>
              <a:off x="3420" y="1211"/>
              <a:ext cx="1038" cy="860"/>
              <a:chOff x="3420" y="1211"/>
              <a:chExt cx="1038" cy="860"/>
            </a:xfrm>
          </p:grpSpPr>
          <p:sp>
            <p:nvSpPr>
              <p:cNvPr id="131" name="Freeform 239"/>
              <p:cNvSpPr/>
              <p:nvPr/>
            </p:nvSpPr>
            <p:spPr bwMode="gray">
              <a:xfrm rot="7223090">
                <a:off x="3448" y="1520"/>
                <a:ext cx="491" cy="548"/>
              </a:xfrm>
              <a:custGeom>
                <a:avLst/>
                <a:gdLst>
                  <a:gd name="T0" fmla="*/ 1002 w 365"/>
                  <a:gd name="T1" fmla="*/ 671 h 456"/>
                  <a:gd name="T2" fmla="*/ 686 w 365"/>
                  <a:gd name="T3" fmla="*/ 442 h 456"/>
                  <a:gd name="T4" fmla="*/ 75 w 365"/>
                  <a:gd name="T5" fmla="*/ 87 h 456"/>
                  <a:gd name="T6" fmla="*/ 75 w 365"/>
                  <a:gd name="T7" fmla="*/ 179 h 456"/>
                  <a:gd name="T8" fmla="*/ 474 w 365"/>
                  <a:gd name="T9" fmla="*/ 577 h 456"/>
                  <a:gd name="T10" fmla="*/ 778 w 365"/>
                  <a:gd name="T11" fmla="*/ 797 h 456"/>
                  <a:gd name="T12" fmla="*/ 1069 w 365"/>
                  <a:gd name="T13" fmla="*/ 940 h 456"/>
                  <a:gd name="T14" fmla="*/ 1195 w 365"/>
                  <a:gd name="T15" fmla="*/ 859 h 456"/>
                  <a:gd name="T16" fmla="*/ 1002 w 365"/>
                  <a:gd name="T17" fmla="*/ 671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00060B"/>
                  </a:gs>
                  <a:gs pos="100000">
                    <a:srgbClr val="0061B2"/>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Freeform 240"/>
              <p:cNvSpPr/>
              <p:nvPr/>
            </p:nvSpPr>
            <p:spPr bwMode="gray">
              <a:xfrm rot="7223090">
                <a:off x="3694" y="1318"/>
                <a:ext cx="674" cy="459"/>
              </a:xfrm>
              <a:custGeom>
                <a:avLst/>
                <a:gdLst>
                  <a:gd name="T0" fmla="*/ 657 w 501"/>
                  <a:gd name="T1" fmla="*/ 0 h 383"/>
                  <a:gd name="T2" fmla="*/ 87 w 501"/>
                  <a:gd name="T3" fmla="*/ 103 h 383"/>
                  <a:gd name="T4" fmla="*/ 1411 w 501"/>
                  <a:gd name="T5" fmla="*/ 790 h 383"/>
                  <a:gd name="T6" fmla="*/ 1641 w 501"/>
                  <a:gd name="T7" fmla="*/ 653 h 383"/>
                  <a:gd name="T8" fmla="*/ 657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gradFill rotWithShape="1">
                <a:gsLst>
                  <a:gs pos="0">
                    <a:srgbClr val="69A2E1"/>
                  </a:gs>
                  <a:gs pos="100000">
                    <a:srgbClr val="A4C6ED"/>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241"/>
              <p:cNvSpPr/>
              <p:nvPr/>
            </p:nvSpPr>
            <p:spPr bwMode="gray">
              <a:xfrm rot="7223090">
                <a:off x="3849" y="1463"/>
                <a:ext cx="515" cy="702"/>
              </a:xfrm>
              <a:custGeom>
                <a:avLst/>
                <a:gdLst>
                  <a:gd name="T0" fmla="*/ 410 w 383"/>
                  <a:gd name="T1" fmla="*/ 10 h 586"/>
                  <a:gd name="T2" fmla="*/ 0 w 383"/>
                  <a:gd name="T3" fmla="*/ 553 h 586"/>
                  <a:gd name="T4" fmla="*/ 980 w 383"/>
                  <a:gd name="T5" fmla="*/ 1206 h 586"/>
                  <a:gd name="T6" fmla="*/ 1251 w 383"/>
                  <a:gd name="T7" fmla="*/ 910 h 586"/>
                  <a:gd name="T8" fmla="*/ 410 w 383"/>
                  <a:gd name="T9" fmla="*/ 10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gradFill rotWithShape="1">
                <a:gsLst>
                  <a:gs pos="0">
                    <a:srgbClr val="8CB8E8"/>
                  </a:gs>
                  <a:gs pos="100000">
                    <a:srgbClr val="69A2E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242"/>
              <p:cNvSpPr/>
              <p:nvPr/>
            </p:nvSpPr>
            <p:spPr bwMode="gray">
              <a:xfrm rot="7223090">
                <a:off x="3719" y="1358"/>
                <a:ext cx="403" cy="559"/>
              </a:xfrm>
              <a:custGeom>
                <a:avLst/>
                <a:gdLst>
                  <a:gd name="T0" fmla="*/ 0 w 300"/>
                  <a:gd name="T1" fmla="*/ 0 h 466"/>
                  <a:gd name="T2" fmla="*/ 132 w 300"/>
                  <a:gd name="T3" fmla="*/ 579 h 466"/>
                  <a:gd name="T4" fmla="*/ 876 w 300"/>
                  <a:gd name="T5" fmla="*/ 966 h 466"/>
                  <a:gd name="T6" fmla="*/ 977 w 300"/>
                  <a:gd name="T7" fmla="*/ 656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0061B2"/>
                  </a:gs>
                  <a:gs pos="100000">
                    <a:srgbClr val="002D52"/>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243"/>
              <p:cNvSpPr/>
              <p:nvPr/>
            </p:nvSpPr>
            <p:spPr bwMode="gray">
              <a:xfrm rot="7223090">
                <a:off x="3679" y="1560"/>
                <a:ext cx="583" cy="425"/>
              </a:xfrm>
              <a:custGeom>
                <a:avLst/>
                <a:gdLst>
                  <a:gd name="T0" fmla="*/ 0 w 435"/>
                  <a:gd name="T1" fmla="*/ 77 h 354"/>
                  <a:gd name="T2" fmla="*/ 899 w 435"/>
                  <a:gd name="T3" fmla="*/ 72 h 354"/>
                  <a:gd name="T4" fmla="*/ 1403 w 435"/>
                  <a:gd name="T5" fmla="*/ 623 h 354"/>
                  <a:gd name="T6" fmla="*/ 968 w 435"/>
                  <a:gd name="T7" fmla="*/ 735 h 354"/>
                  <a:gd name="T8" fmla="*/ 0 w 435"/>
                  <a:gd name="T9" fmla="*/ 7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001D36"/>
                  </a:gs>
                  <a:gs pos="100000">
                    <a:srgbClr val="0061B2"/>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21" name="Group 256"/>
            <p:cNvGrpSpPr/>
            <p:nvPr/>
          </p:nvGrpSpPr>
          <p:grpSpPr bwMode="auto">
            <a:xfrm>
              <a:off x="3295" y="1770"/>
              <a:ext cx="195" cy="143"/>
              <a:chOff x="3295" y="1770"/>
              <a:chExt cx="195" cy="143"/>
            </a:xfrm>
          </p:grpSpPr>
          <p:sp>
            <p:nvSpPr>
              <p:cNvPr id="129" name="Freeform 245"/>
              <p:cNvSpPr/>
              <p:nvPr/>
            </p:nvSpPr>
            <p:spPr bwMode="gray">
              <a:xfrm rot="7223090">
                <a:off x="3295" y="1831"/>
                <a:ext cx="82" cy="81"/>
              </a:xfrm>
              <a:custGeom>
                <a:avLst/>
                <a:gdLst>
                  <a:gd name="T0" fmla="*/ 199 w 61"/>
                  <a:gd name="T1" fmla="*/ 136 h 68"/>
                  <a:gd name="T2" fmla="*/ 9 w 61"/>
                  <a:gd name="T3" fmla="*/ 32 h 68"/>
                  <a:gd name="T4" fmla="*/ 0 w 61"/>
                  <a:gd name="T5" fmla="*/ 25 h 68"/>
                  <a:gd name="T6" fmla="*/ 27 w 61"/>
                  <a:gd name="T7" fmla="*/ 0 h 68"/>
                  <a:gd name="T8" fmla="*/ 31 w 61"/>
                  <a:gd name="T9" fmla="*/ 7 h 68"/>
                  <a:gd name="T10" fmla="*/ 199 w 61"/>
                  <a:gd name="T11" fmla="*/ 135 h 68"/>
                  <a:gd name="T12" fmla="*/ 199 w 61"/>
                  <a:gd name="T13" fmla="*/ 136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764C00"/>
                  </a:gs>
                  <a:gs pos="100000">
                    <a:srgbClr val="FEA501"/>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Freeform 246"/>
              <p:cNvSpPr/>
              <p:nvPr/>
            </p:nvSpPr>
            <p:spPr bwMode="gray">
              <a:xfrm rot="7223090">
                <a:off x="3352" y="1773"/>
                <a:ext cx="142" cy="135"/>
              </a:xfrm>
              <a:custGeom>
                <a:avLst/>
                <a:gdLst>
                  <a:gd name="T0" fmla="*/ 192 w 106"/>
                  <a:gd name="T1" fmla="*/ 0 h 113"/>
                  <a:gd name="T2" fmla="*/ 133 w 106"/>
                  <a:gd name="T3" fmla="*/ 84 h 113"/>
                  <a:gd name="T4" fmla="*/ 0 w 106"/>
                  <a:gd name="T5" fmla="*/ 115 h 113"/>
                  <a:gd name="T6" fmla="*/ 206 w 106"/>
                  <a:gd name="T7" fmla="*/ 217 h 113"/>
                  <a:gd name="T8" fmla="*/ 332 w 106"/>
                  <a:gd name="T9" fmla="*/ 137 h 113"/>
                  <a:gd name="T10" fmla="*/ 192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22" name="Group 255"/>
            <p:cNvGrpSpPr/>
            <p:nvPr/>
          </p:nvGrpSpPr>
          <p:grpSpPr bwMode="auto">
            <a:xfrm>
              <a:off x="3357" y="1793"/>
              <a:ext cx="133" cy="92"/>
              <a:chOff x="3357" y="1793"/>
              <a:chExt cx="133" cy="92"/>
            </a:xfrm>
          </p:grpSpPr>
          <p:sp>
            <p:nvSpPr>
              <p:cNvPr id="123" name="Freeform 248"/>
              <p:cNvSpPr/>
              <p:nvPr/>
            </p:nvSpPr>
            <p:spPr bwMode="gray">
              <a:xfrm rot="7223090">
                <a:off x="3402" y="1805"/>
                <a:ext cx="80" cy="66"/>
              </a:xfrm>
              <a:custGeom>
                <a:avLst/>
                <a:gdLst>
                  <a:gd name="T0" fmla="*/ 180 w 60"/>
                  <a:gd name="T1" fmla="*/ 0 h 55"/>
                  <a:gd name="T2" fmla="*/ 129 w 60"/>
                  <a:gd name="T3" fmla="*/ 85 h 55"/>
                  <a:gd name="T4" fmla="*/ 0 w 60"/>
                  <a:gd name="T5" fmla="*/ 103 h 55"/>
                  <a:gd name="T6" fmla="*/ 135 w 60"/>
                  <a:gd name="T7" fmla="*/ 86 h 55"/>
                  <a:gd name="T8" fmla="*/ 180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Freeform 249"/>
              <p:cNvSpPr/>
              <p:nvPr/>
            </p:nvSpPr>
            <p:spPr bwMode="gray">
              <a:xfrm rot="7223090">
                <a:off x="3414" y="1800"/>
                <a:ext cx="84" cy="69"/>
              </a:xfrm>
              <a:custGeom>
                <a:avLst/>
                <a:gdLst>
                  <a:gd name="T0" fmla="*/ 191 w 63"/>
                  <a:gd name="T1" fmla="*/ 0 h 58"/>
                  <a:gd name="T2" fmla="*/ 135 w 63"/>
                  <a:gd name="T3" fmla="*/ 87 h 58"/>
                  <a:gd name="T4" fmla="*/ 0 w 63"/>
                  <a:gd name="T5" fmla="*/ 106 h 58"/>
                  <a:gd name="T6" fmla="*/ 143 w 63"/>
                  <a:gd name="T7" fmla="*/ 90 h 58"/>
                  <a:gd name="T8" fmla="*/ 191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Freeform 250"/>
              <p:cNvSpPr/>
              <p:nvPr/>
            </p:nvSpPr>
            <p:spPr bwMode="gray">
              <a:xfrm rot="7223090">
                <a:off x="3390" y="1811"/>
                <a:ext cx="77" cy="62"/>
              </a:xfrm>
              <a:custGeom>
                <a:avLst/>
                <a:gdLst>
                  <a:gd name="T0" fmla="*/ 171 w 58"/>
                  <a:gd name="T1" fmla="*/ 0 h 52"/>
                  <a:gd name="T2" fmla="*/ 123 w 58"/>
                  <a:gd name="T3" fmla="*/ 80 h 52"/>
                  <a:gd name="T4" fmla="*/ 0 w 58"/>
                  <a:gd name="T5" fmla="*/ 97 h 52"/>
                  <a:gd name="T6" fmla="*/ 127 w 58"/>
                  <a:gd name="T7" fmla="*/ 81 h 52"/>
                  <a:gd name="T8" fmla="*/ 171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Freeform 251"/>
              <p:cNvSpPr/>
              <p:nvPr/>
            </p:nvSpPr>
            <p:spPr bwMode="gray">
              <a:xfrm rot="7223090">
                <a:off x="3361" y="1825"/>
                <a:ext cx="66" cy="52"/>
              </a:xfrm>
              <a:custGeom>
                <a:avLst/>
                <a:gdLst>
                  <a:gd name="T0" fmla="*/ 154 w 49"/>
                  <a:gd name="T1" fmla="*/ 0 h 44"/>
                  <a:gd name="T2" fmla="*/ 113 w 49"/>
                  <a:gd name="T3" fmla="*/ 64 h 44"/>
                  <a:gd name="T4" fmla="*/ 0 w 49"/>
                  <a:gd name="T5" fmla="*/ 78 h 44"/>
                  <a:gd name="T6" fmla="*/ 114 w 49"/>
                  <a:gd name="T7" fmla="*/ 66 h 44"/>
                  <a:gd name="T8" fmla="*/ 154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Freeform 252"/>
              <p:cNvSpPr/>
              <p:nvPr/>
            </p:nvSpPr>
            <p:spPr bwMode="gray">
              <a:xfrm rot="7223090">
                <a:off x="3370" y="1819"/>
                <a:ext cx="68" cy="56"/>
              </a:xfrm>
              <a:custGeom>
                <a:avLst/>
                <a:gdLst>
                  <a:gd name="T0" fmla="*/ 155 w 51"/>
                  <a:gd name="T1" fmla="*/ 0 h 47"/>
                  <a:gd name="T2" fmla="*/ 112 w 51"/>
                  <a:gd name="T3" fmla="*/ 71 h 47"/>
                  <a:gd name="T4" fmla="*/ 0 w 51"/>
                  <a:gd name="T5" fmla="*/ 85 h 47"/>
                  <a:gd name="T6" fmla="*/ 116 w 51"/>
                  <a:gd name="T7" fmla="*/ 73 h 47"/>
                  <a:gd name="T8" fmla="*/ 155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Freeform 253"/>
              <p:cNvSpPr/>
              <p:nvPr/>
            </p:nvSpPr>
            <p:spPr bwMode="gray">
              <a:xfrm rot="7223090">
                <a:off x="3351" y="1828"/>
                <a:ext cx="63" cy="52"/>
              </a:xfrm>
              <a:custGeom>
                <a:avLst/>
                <a:gdLst>
                  <a:gd name="T0" fmla="*/ 143 w 47"/>
                  <a:gd name="T1" fmla="*/ 0 h 43"/>
                  <a:gd name="T2" fmla="*/ 106 w 47"/>
                  <a:gd name="T3" fmla="*/ 69 h 43"/>
                  <a:gd name="T4" fmla="*/ 0 w 47"/>
                  <a:gd name="T5" fmla="*/ 83 h 43"/>
                  <a:gd name="T6" fmla="*/ 111 w 47"/>
                  <a:gd name="T7" fmla="*/ 70 h 43"/>
                  <a:gd name="T8" fmla="*/ 143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001D36"/>
                  </a:gs>
                  <a:gs pos="50000">
                    <a:srgbClr val="0061B2"/>
                  </a:gs>
                  <a:gs pos="100000">
                    <a:srgbClr val="001D36"/>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90" name="Group 295"/>
          <p:cNvGrpSpPr/>
          <p:nvPr/>
        </p:nvGrpSpPr>
        <p:grpSpPr bwMode="auto">
          <a:xfrm>
            <a:off x="3158325" y="4285067"/>
            <a:ext cx="1174750" cy="1209675"/>
            <a:chOff x="2860" y="2298"/>
            <a:chExt cx="975" cy="1003"/>
          </a:xfrm>
        </p:grpSpPr>
        <p:grpSp>
          <p:nvGrpSpPr>
            <p:cNvPr id="104" name="Group 292"/>
            <p:cNvGrpSpPr/>
            <p:nvPr/>
          </p:nvGrpSpPr>
          <p:grpSpPr bwMode="auto">
            <a:xfrm>
              <a:off x="2900" y="2334"/>
              <a:ext cx="935" cy="967"/>
              <a:chOff x="2900" y="2334"/>
              <a:chExt cx="935" cy="967"/>
            </a:xfrm>
          </p:grpSpPr>
          <p:sp>
            <p:nvSpPr>
              <p:cNvPr id="115" name="Freeform 277"/>
              <p:cNvSpPr/>
              <p:nvPr/>
            </p:nvSpPr>
            <p:spPr bwMode="gray">
              <a:xfrm rot="-10756093">
                <a:off x="2900" y="2334"/>
                <a:ext cx="476" cy="532"/>
              </a:xfrm>
              <a:custGeom>
                <a:avLst/>
                <a:gdLst>
                  <a:gd name="T0" fmla="*/ 884 w 365"/>
                  <a:gd name="T1" fmla="*/ 596 h 456"/>
                  <a:gd name="T2" fmla="*/ 608 w 365"/>
                  <a:gd name="T3" fmla="*/ 392 h 456"/>
                  <a:gd name="T4" fmla="*/ 67 w 365"/>
                  <a:gd name="T5" fmla="*/ 78 h 456"/>
                  <a:gd name="T6" fmla="*/ 67 w 365"/>
                  <a:gd name="T7" fmla="*/ 159 h 456"/>
                  <a:gd name="T8" fmla="*/ 419 w 365"/>
                  <a:gd name="T9" fmla="*/ 512 h 456"/>
                  <a:gd name="T10" fmla="*/ 687 w 365"/>
                  <a:gd name="T11" fmla="*/ 708 h 456"/>
                  <a:gd name="T12" fmla="*/ 942 w 365"/>
                  <a:gd name="T13" fmla="*/ 835 h 456"/>
                  <a:gd name="T14" fmla="*/ 1056 w 365"/>
                  <a:gd name="T15" fmla="*/ 764 h 456"/>
                  <a:gd name="T16" fmla="*/ 884 w 365"/>
                  <a:gd name="T17" fmla="*/ 596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AB0505"/>
                  </a:gs>
                  <a:gs pos="100000">
                    <a:srgbClr val="4F0202"/>
                  </a:gs>
                </a:gsLst>
                <a:lin ang="0" scaled="1"/>
              </a:gradFill>
              <a:ln>
                <a:noFill/>
              </a:ln>
              <a:extLst>
                <a:ext uri="{91240B29-F687-4F45-9708-019B960494DF}">
                  <a14:hiddenLine xmlns:a14="http://schemas.microsoft.com/office/drawing/2010/main" w="9525">
                    <a:solidFill>
                      <a:srgbClr val="000000"/>
                    </a:solidFill>
                    <a:round/>
                  </a14:hiddenLine>
                </a:ext>
              </a:extLst>
            </p:spPr>
            <p:txBody>
              <a:bodyPr rot="10800000" vert="eaVe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278"/>
              <p:cNvSpPr/>
              <p:nvPr/>
            </p:nvSpPr>
            <p:spPr bwMode="gray">
              <a:xfrm rot="-10756093">
                <a:off x="3181" y="2543"/>
                <a:ext cx="654" cy="446"/>
              </a:xfrm>
              <a:custGeom>
                <a:avLst/>
                <a:gdLst>
                  <a:gd name="T0" fmla="*/ 582 w 501"/>
                  <a:gd name="T1" fmla="*/ 0 h 383"/>
                  <a:gd name="T2" fmla="*/ 78 w 501"/>
                  <a:gd name="T3" fmla="*/ 92 h 383"/>
                  <a:gd name="T4" fmla="*/ 1252 w 501"/>
                  <a:gd name="T5" fmla="*/ 703 h 383"/>
                  <a:gd name="T6" fmla="*/ 1456 w 501"/>
                  <a:gd name="T7" fmla="*/ 583 h 383"/>
                  <a:gd name="T8" fmla="*/ 582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solidFill>
                <a:srgbClr val="AB0505"/>
              </a:solidFill>
              <a:ln>
                <a:noFill/>
              </a:ln>
              <a:extLst>
                <a:ext uri="{91240B29-F687-4F45-9708-019B960494DF}">
                  <a14:hiddenLine xmlns:a14="http://schemas.microsoft.com/office/drawing/2010/main" w="9525">
                    <a:solidFill>
                      <a:srgbClr val="000000"/>
                    </a:solidFill>
                    <a:round/>
                  </a14:hiddenLine>
                </a:ext>
              </a:extLst>
            </p:spPr>
            <p:txBody>
              <a:bodyPr rot="10800000" vert="eaVe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279"/>
              <p:cNvSpPr/>
              <p:nvPr/>
            </p:nvSpPr>
            <p:spPr bwMode="gray">
              <a:xfrm rot="-10756093">
                <a:off x="3070" y="2619"/>
                <a:ext cx="499" cy="682"/>
              </a:xfrm>
              <a:custGeom>
                <a:avLst/>
                <a:gdLst>
                  <a:gd name="T0" fmla="*/ 364 w 383"/>
                  <a:gd name="T1" fmla="*/ 9 h 586"/>
                  <a:gd name="T2" fmla="*/ 0 w 383"/>
                  <a:gd name="T3" fmla="*/ 493 h 586"/>
                  <a:gd name="T4" fmla="*/ 864 w 383"/>
                  <a:gd name="T5" fmla="*/ 1075 h 586"/>
                  <a:gd name="T6" fmla="*/ 1104 w 383"/>
                  <a:gd name="T7" fmla="*/ 810 h 586"/>
                  <a:gd name="T8" fmla="*/ 364 w 383"/>
                  <a:gd name="T9" fmla="*/ 9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solidFill>
                <a:srgbClr val="AB0505"/>
              </a:solidFill>
              <a:ln>
                <a:noFill/>
              </a:ln>
              <a:extLst>
                <a:ext uri="{91240B29-F687-4F45-9708-019B960494DF}">
                  <a14:hiddenLine xmlns:a14="http://schemas.microsoft.com/office/drawing/2010/main" w="9525">
                    <a:solidFill>
                      <a:srgbClr val="000000"/>
                    </a:solidFill>
                    <a:round/>
                  </a14:hiddenLine>
                </a:ext>
              </a:extLst>
            </p:spPr>
            <p:txBody>
              <a:bodyPr rot="10800000" vert="eaVe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280"/>
              <p:cNvSpPr/>
              <p:nvPr/>
            </p:nvSpPr>
            <p:spPr bwMode="gray">
              <a:xfrm rot="-10756093">
                <a:off x="3183" y="2446"/>
                <a:ext cx="391" cy="542"/>
              </a:xfrm>
              <a:custGeom>
                <a:avLst/>
                <a:gdLst>
                  <a:gd name="T0" fmla="*/ 0 w 300"/>
                  <a:gd name="T1" fmla="*/ 0 h 466"/>
                  <a:gd name="T2" fmla="*/ 116 w 300"/>
                  <a:gd name="T3" fmla="*/ 513 h 466"/>
                  <a:gd name="T4" fmla="*/ 777 w 300"/>
                  <a:gd name="T5" fmla="*/ 853 h 466"/>
                  <a:gd name="T6" fmla="*/ 867 w 300"/>
                  <a:gd name="T7" fmla="*/ 580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C40505"/>
                  </a:gs>
                  <a:gs pos="100000">
                    <a:srgbClr val="5B0202"/>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281"/>
              <p:cNvSpPr/>
              <p:nvPr/>
            </p:nvSpPr>
            <p:spPr bwMode="gray">
              <a:xfrm rot="-10756093">
                <a:off x="3006" y="2617"/>
                <a:ext cx="566" cy="413"/>
              </a:xfrm>
              <a:custGeom>
                <a:avLst/>
                <a:gdLst>
                  <a:gd name="T0" fmla="*/ 0 w 435"/>
                  <a:gd name="T1" fmla="*/ 68 h 354"/>
                  <a:gd name="T2" fmla="*/ 799 w 435"/>
                  <a:gd name="T3" fmla="*/ 65 h 354"/>
                  <a:gd name="T4" fmla="*/ 1247 w 435"/>
                  <a:gd name="T5" fmla="*/ 555 h 354"/>
                  <a:gd name="T6" fmla="*/ 859 w 435"/>
                  <a:gd name="T7" fmla="*/ 656 h 354"/>
                  <a:gd name="T8" fmla="*/ 0 w 435"/>
                  <a:gd name="T9" fmla="*/ 68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6D0303"/>
                  </a:gs>
                  <a:gs pos="100000">
                    <a:srgbClr val="320101"/>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rot="10800000" vert="eaVe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5" name="Group 294"/>
            <p:cNvGrpSpPr/>
            <p:nvPr/>
          </p:nvGrpSpPr>
          <p:grpSpPr bwMode="auto">
            <a:xfrm>
              <a:off x="2860" y="2298"/>
              <a:ext cx="176" cy="164"/>
              <a:chOff x="2860" y="2298"/>
              <a:chExt cx="176" cy="164"/>
            </a:xfrm>
          </p:grpSpPr>
          <p:sp>
            <p:nvSpPr>
              <p:cNvPr id="113" name="Freeform 283"/>
              <p:cNvSpPr/>
              <p:nvPr/>
            </p:nvSpPr>
            <p:spPr bwMode="gray">
              <a:xfrm rot="-10756093">
                <a:off x="2860" y="2298"/>
                <a:ext cx="80" cy="79"/>
              </a:xfrm>
              <a:custGeom>
                <a:avLst/>
                <a:gdLst>
                  <a:gd name="T0" fmla="*/ 181 w 61"/>
                  <a:gd name="T1" fmla="*/ 124 h 68"/>
                  <a:gd name="T2" fmla="*/ 9 w 61"/>
                  <a:gd name="T3" fmla="*/ 30 h 68"/>
                  <a:gd name="T4" fmla="*/ 0 w 61"/>
                  <a:gd name="T5" fmla="*/ 23 h 68"/>
                  <a:gd name="T6" fmla="*/ 22 w 61"/>
                  <a:gd name="T7" fmla="*/ 0 h 68"/>
                  <a:gd name="T8" fmla="*/ 29 w 61"/>
                  <a:gd name="T9" fmla="*/ 3 h 68"/>
                  <a:gd name="T10" fmla="*/ 181 w 61"/>
                  <a:gd name="T11" fmla="*/ 123 h 68"/>
                  <a:gd name="T12" fmla="*/ 181 w 61"/>
                  <a:gd name="T13" fmla="*/ 124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666666"/>
                  </a:gs>
                  <a:gs pos="100000">
                    <a:srgbClr val="DDDDDD"/>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284"/>
              <p:cNvSpPr/>
              <p:nvPr/>
            </p:nvSpPr>
            <p:spPr bwMode="gray">
              <a:xfrm rot="-10756093">
                <a:off x="2899" y="2331"/>
                <a:ext cx="137" cy="131"/>
              </a:xfrm>
              <a:custGeom>
                <a:avLst/>
                <a:gdLst>
                  <a:gd name="T0" fmla="*/ 169 w 106"/>
                  <a:gd name="T1" fmla="*/ 0 h 113"/>
                  <a:gd name="T2" fmla="*/ 115 w 106"/>
                  <a:gd name="T3" fmla="*/ 75 h 113"/>
                  <a:gd name="T4" fmla="*/ 0 w 106"/>
                  <a:gd name="T5" fmla="*/ 101 h 113"/>
                  <a:gd name="T6" fmla="*/ 178 w 106"/>
                  <a:gd name="T7" fmla="*/ 192 h 113"/>
                  <a:gd name="T8" fmla="*/ 287 w 106"/>
                  <a:gd name="T9" fmla="*/ 121 h 113"/>
                  <a:gd name="T10" fmla="*/ 169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rot="10800000" vert="eaVe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06" name="Group 293"/>
            <p:cNvGrpSpPr/>
            <p:nvPr/>
          </p:nvGrpSpPr>
          <p:grpSpPr bwMode="auto">
            <a:xfrm>
              <a:off x="2905" y="2343"/>
              <a:ext cx="124" cy="110"/>
              <a:chOff x="2905" y="2343"/>
              <a:chExt cx="124" cy="110"/>
            </a:xfrm>
          </p:grpSpPr>
          <p:sp>
            <p:nvSpPr>
              <p:cNvPr id="107" name="Freeform 286"/>
              <p:cNvSpPr/>
              <p:nvPr/>
            </p:nvSpPr>
            <p:spPr bwMode="gray">
              <a:xfrm rot="-10756093">
                <a:off x="2939" y="2378"/>
                <a:ext cx="78" cy="63"/>
              </a:xfrm>
              <a:custGeom>
                <a:avLst/>
                <a:gdLst>
                  <a:gd name="T0" fmla="*/ 163 w 60"/>
                  <a:gd name="T1" fmla="*/ 0 h 55"/>
                  <a:gd name="T2" fmla="*/ 117 w 60"/>
                  <a:gd name="T3" fmla="*/ 71 h 55"/>
                  <a:gd name="T4" fmla="*/ 0 w 60"/>
                  <a:gd name="T5" fmla="*/ 85 h 55"/>
                  <a:gd name="T6" fmla="*/ 124 w 60"/>
                  <a:gd name="T7" fmla="*/ 72 h 55"/>
                  <a:gd name="T8" fmla="*/ 163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Freeform 287"/>
              <p:cNvSpPr/>
              <p:nvPr/>
            </p:nvSpPr>
            <p:spPr bwMode="gray">
              <a:xfrm rot="-10756093">
                <a:off x="2947" y="2386"/>
                <a:ext cx="82" cy="67"/>
              </a:xfrm>
              <a:custGeom>
                <a:avLst/>
                <a:gdLst>
                  <a:gd name="T0" fmla="*/ 173 w 63"/>
                  <a:gd name="T1" fmla="*/ 0 h 58"/>
                  <a:gd name="T2" fmla="*/ 124 w 63"/>
                  <a:gd name="T3" fmla="*/ 77 h 58"/>
                  <a:gd name="T4" fmla="*/ 0 w 63"/>
                  <a:gd name="T5" fmla="*/ 94 h 58"/>
                  <a:gd name="T6" fmla="*/ 130 w 63"/>
                  <a:gd name="T7" fmla="*/ 80 h 58"/>
                  <a:gd name="T8" fmla="*/ 173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Freeform 288"/>
              <p:cNvSpPr/>
              <p:nvPr/>
            </p:nvSpPr>
            <p:spPr bwMode="gray">
              <a:xfrm rot="-10756093">
                <a:off x="2931" y="2372"/>
                <a:ext cx="76" cy="60"/>
              </a:xfrm>
              <a:custGeom>
                <a:avLst/>
                <a:gdLst>
                  <a:gd name="T0" fmla="*/ 161 w 58"/>
                  <a:gd name="T1" fmla="*/ 0 h 52"/>
                  <a:gd name="T2" fmla="*/ 117 w 58"/>
                  <a:gd name="T3" fmla="*/ 69 h 52"/>
                  <a:gd name="T4" fmla="*/ 0 w 58"/>
                  <a:gd name="T5" fmla="*/ 84 h 52"/>
                  <a:gd name="T6" fmla="*/ 122 w 58"/>
                  <a:gd name="T7" fmla="*/ 70 h 52"/>
                  <a:gd name="T8" fmla="*/ 161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Freeform 289"/>
              <p:cNvSpPr/>
              <p:nvPr/>
            </p:nvSpPr>
            <p:spPr bwMode="gray">
              <a:xfrm rot="-10756093">
                <a:off x="2913" y="2349"/>
                <a:ext cx="64" cy="51"/>
              </a:xfrm>
              <a:custGeom>
                <a:avLst/>
                <a:gdLst>
                  <a:gd name="T0" fmla="*/ 136 w 49"/>
                  <a:gd name="T1" fmla="*/ 0 h 44"/>
                  <a:gd name="T2" fmla="*/ 97 w 49"/>
                  <a:gd name="T3" fmla="*/ 59 h 44"/>
                  <a:gd name="T4" fmla="*/ 0 w 49"/>
                  <a:gd name="T5" fmla="*/ 71 h 44"/>
                  <a:gd name="T6" fmla="*/ 102 w 49"/>
                  <a:gd name="T7" fmla="*/ 60 h 44"/>
                  <a:gd name="T8" fmla="*/ 136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Freeform 290"/>
              <p:cNvSpPr/>
              <p:nvPr/>
            </p:nvSpPr>
            <p:spPr bwMode="gray">
              <a:xfrm rot="-10756093">
                <a:off x="2918" y="2356"/>
                <a:ext cx="67" cy="54"/>
              </a:xfrm>
              <a:custGeom>
                <a:avLst/>
                <a:gdLst>
                  <a:gd name="T0" fmla="*/ 145 w 51"/>
                  <a:gd name="T1" fmla="*/ 0 h 47"/>
                  <a:gd name="T2" fmla="*/ 104 w 51"/>
                  <a:gd name="T3" fmla="*/ 61 h 47"/>
                  <a:gd name="T4" fmla="*/ 0 w 51"/>
                  <a:gd name="T5" fmla="*/ 72 h 47"/>
                  <a:gd name="T6" fmla="*/ 110 w 51"/>
                  <a:gd name="T7" fmla="*/ 62 h 47"/>
                  <a:gd name="T8" fmla="*/ 145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291"/>
              <p:cNvSpPr/>
              <p:nvPr/>
            </p:nvSpPr>
            <p:spPr bwMode="gray">
              <a:xfrm rot="-10756093">
                <a:off x="2905" y="2343"/>
                <a:ext cx="61" cy="50"/>
              </a:xfrm>
              <a:custGeom>
                <a:avLst/>
                <a:gdLst>
                  <a:gd name="T0" fmla="*/ 126 w 47"/>
                  <a:gd name="T1" fmla="*/ 0 h 43"/>
                  <a:gd name="T2" fmla="*/ 95 w 47"/>
                  <a:gd name="T3" fmla="*/ 58 h 43"/>
                  <a:gd name="T4" fmla="*/ 0 w 47"/>
                  <a:gd name="T5" fmla="*/ 70 h 43"/>
                  <a:gd name="T6" fmla="*/ 96 w 47"/>
                  <a:gd name="T7" fmla="*/ 59 h 43"/>
                  <a:gd name="T8" fmla="*/ 126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3F1111"/>
                  </a:gs>
                  <a:gs pos="50000">
                    <a:srgbClr val="D03737"/>
                  </a:gs>
                  <a:gs pos="100000">
                    <a:srgbClr val="3F1111"/>
                  </a:gs>
                </a:gsLst>
                <a:lin ang="18900000" scaled="1"/>
              </a:gra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91" name="组合 90"/>
          <p:cNvGrpSpPr/>
          <p:nvPr/>
        </p:nvGrpSpPr>
        <p:grpSpPr bwMode="auto">
          <a:xfrm>
            <a:off x="3623462" y="1915345"/>
            <a:ext cx="6881051" cy="1893471"/>
            <a:chOff x="5369772" y="866093"/>
            <a:chExt cx="6229503" cy="1894140"/>
          </a:xfrm>
        </p:grpSpPr>
        <p:sp>
          <p:nvSpPr>
            <p:cNvPr id="102" name="TextBox 78"/>
            <p:cNvSpPr txBox="1"/>
            <p:nvPr/>
          </p:nvSpPr>
          <p:spPr>
            <a:xfrm>
              <a:off x="6597629" y="866093"/>
              <a:ext cx="5001646" cy="12007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spcBef>
                  <a:spcPts val="0"/>
                </a:spcBef>
                <a:spcAft>
                  <a:spcPts val="0"/>
                </a:spcAft>
                <a:defRPr/>
              </a:pP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关键</a:t>
              </a:r>
              <a:r>
                <a:rPr lang="en-US" altLang="zh-CN"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a:p>
              <a:pPr fontAlgn="auto">
                <a:lnSpc>
                  <a:spcPct val="150000"/>
                </a:lnSpc>
                <a:spcBef>
                  <a:spcPts val="0"/>
                </a:spcBef>
                <a:spcAft>
                  <a:spcPts val="0"/>
                </a:spcAft>
                <a:defRPr/>
              </a:pP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a:t>
              </a: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提高师生信息化</a:t>
              </a: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素养</a:t>
              </a:r>
              <a:endParaRPr lang="zh-CN" altLang="en-US" sz="20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3" name="任意多边形 102"/>
            <p:cNvSpPr/>
            <p:nvPr/>
          </p:nvSpPr>
          <p:spPr>
            <a:xfrm flipV="1">
              <a:off x="5369772" y="1986002"/>
              <a:ext cx="1881998" cy="774231"/>
            </a:xfrm>
            <a:custGeom>
              <a:avLst/>
              <a:gdLst>
                <a:gd name="connsiteX0" fmla="*/ 0 w 1235034"/>
                <a:gd name="connsiteY0" fmla="*/ 0 h 368135"/>
                <a:gd name="connsiteX1" fmla="*/ 0 w 1235034"/>
                <a:gd name="connsiteY1" fmla="*/ 368135 h 368135"/>
                <a:gd name="connsiteX2" fmla="*/ 1235034 w 1235034"/>
                <a:gd name="connsiteY2" fmla="*/ 368135 h 368135"/>
              </a:gdLst>
              <a:ahLst/>
              <a:cxnLst>
                <a:cxn ang="0">
                  <a:pos x="connsiteX0" y="connsiteY0"/>
                </a:cxn>
                <a:cxn ang="0">
                  <a:pos x="connsiteX1" y="connsiteY1"/>
                </a:cxn>
                <a:cxn ang="0">
                  <a:pos x="connsiteX2" y="connsiteY2"/>
                </a:cxn>
              </a:cxnLst>
              <a:rect l="l" t="t" r="r" b="b"/>
              <a:pathLst>
                <a:path w="1235034" h="368135">
                  <a:moveTo>
                    <a:pt x="0" y="0"/>
                  </a:moveTo>
                  <a:lnTo>
                    <a:pt x="0" y="368135"/>
                  </a:lnTo>
                  <a:lnTo>
                    <a:pt x="1235034" y="368135"/>
                  </a:lnTo>
                </a:path>
              </a:pathLst>
            </a:custGeom>
            <a:noFill/>
            <a:ln w="19050" cap="flat" cmpd="sng" algn="ctr">
              <a:solidFill>
                <a:srgbClr val="00B0F0"/>
              </a:solidFill>
              <a:prstDash val="dash"/>
              <a:headEnd type="diamond" w="med" len="med"/>
              <a:tailEnd type="diamond" w="med" len="me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CN" altLang="en-US" kern="0">
                <a:solidFill>
                  <a:prstClr val="white"/>
                </a:solidFill>
                <a:latin typeface="Broadway BT" panose="04040905080B02020502"/>
                <a:ea typeface="微软雅黑" panose="020B0503020204020204" pitchFamily="34" charset="-122"/>
              </a:endParaRPr>
            </a:p>
          </p:txBody>
        </p:sp>
      </p:grpSp>
      <p:sp>
        <p:nvSpPr>
          <p:cNvPr id="92" name="TextBox 81"/>
          <p:cNvSpPr txBox="1">
            <a:spLocks noChangeArrowheads="1"/>
          </p:cNvSpPr>
          <p:nvPr/>
        </p:nvSpPr>
        <p:spPr bwMode="auto">
          <a:xfrm>
            <a:off x="-194763" y="4837810"/>
            <a:ext cx="4080337"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endParaRPr lang="en-US" altLang="zh-CN" sz="3200" b="1" dirty="0">
              <a:solidFill>
                <a:schemeClr val="accent2">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3" name="组合 92"/>
          <p:cNvGrpSpPr/>
          <p:nvPr/>
        </p:nvGrpSpPr>
        <p:grpSpPr>
          <a:xfrm>
            <a:off x="3354846" y="19746"/>
            <a:ext cx="6680236" cy="4248685"/>
            <a:chOff x="4962873" y="-106170"/>
            <a:chExt cx="6680236" cy="4248685"/>
          </a:xfrm>
        </p:grpSpPr>
        <p:sp>
          <p:nvSpPr>
            <p:cNvPr id="100" name="矩形 99"/>
            <p:cNvSpPr/>
            <p:nvPr/>
          </p:nvSpPr>
          <p:spPr>
            <a:xfrm>
              <a:off x="5547109" y="-106170"/>
              <a:ext cx="6096000" cy="1754326"/>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重点</a:t>
              </a:r>
              <a:r>
                <a:rPr lang="en-US" altLang="zh-CN"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打造</a:t>
              </a: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自主学习平台</a:t>
              </a:r>
              <a:endParaRPr lang="en-US" altLang="zh-CN"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50000"/>
                </a:lnSpc>
                <a:defRPr/>
              </a:pP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共建</a:t>
              </a: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优质学习资源</a:t>
              </a:r>
              <a:endParaRPr lang="en-US" altLang="zh-CN"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50000"/>
                </a:lnSpc>
                <a:defRPr/>
              </a:pPr>
              <a:r>
                <a:rPr lang="zh-CN" altLang="en-US" sz="2400" b="1" kern="0"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提升</a:t>
              </a: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学习分析系统</a:t>
              </a:r>
              <a:endParaRPr lang="en-US" altLang="zh-CN"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1" name="任意多边形 100"/>
            <p:cNvSpPr/>
            <p:nvPr/>
          </p:nvSpPr>
          <p:spPr bwMode="auto">
            <a:xfrm rot="5400000" flipV="1">
              <a:off x="3252596" y="2029578"/>
              <a:ext cx="3823214" cy="402660"/>
            </a:xfrm>
            <a:custGeom>
              <a:avLst/>
              <a:gdLst>
                <a:gd name="connsiteX0" fmla="*/ 1140031 w 1140031"/>
                <a:gd name="connsiteY0" fmla="*/ 0 h 1615044"/>
                <a:gd name="connsiteX1" fmla="*/ 0 w 1140031"/>
                <a:gd name="connsiteY1" fmla="*/ 1615044 h 1615044"/>
              </a:gdLst>
              <a:ahLst/>
              <a:cxnLst>
                <a:cxn ang="0">
                  <a:pos x="connsiteX0" y="connsiteY0"/>
                </a:cxn>
                <a:cxn ang="0">
                  <a:pos x="connsiteX1" y="connsiteY1"/>
                </a:cxn>
              </a:cxnLst>
              <a:rect l="l" t="t" r="r" b="b"/>
              <a:pathLst>
                <a:path w="1140031" h="1615044">
                  <a:moveTo>
                    <a:pt x="1140031" y="0"/>
                  </a:moveTo>
                  <a:lnTo>
                    <a:pt x="0" y="1615044"/>
                  </a:lnTo>
                </a:path>
              </a:pathLst>
            </a:custGeom>
            <a:noFill/>
            <a:ln w="19050" cap="flat" cmpd="sng" algn="ctr">
              <a:solidFill>
                <a:srgbClr val="7030A0"/>
              </a:solidFill>
              <a:prstDash val="dash"/>
              <a:headEnd type="diamond" w="med" len="med"/>
              <a:tailEnd type="diamond" w="med" len="me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CN" altLang="en-US" kern="0">
                <a:solidFill>
                  <a:prstClr val="white"/>
                </a:solidFill>
                <a:latin typeface="Broadway BT" panose="04040905080B02020502"/>
                <a:ea typeface="微软雅黑" panose="020B0503020204020204" pitchFamily="34" charset="-122"/>
              </a:endParaRPr>
            </a:p>
          </p:txBody>
        </p:sp>
      </p:grpSp>
      <p:grpSp>
        <p:nvGrpSpPr>
          <p:cNvPr id="94" name="组合 93"/>
          <p:cNvGrpSpPr/>
          <p:nvPr/>
        </p:nvGrpSpPr>
        <p:grpSpPr>
          <a:xfrm>
            <a:off x="-795909" y="445214"/>
            <a:ext cx="4263097" cy="3670814"/>
            <a:chOff x="812118" y="319298"/>
            <a:chExt cx="4263097" cy="3670814"/>
          </a:xfrm>
        </p:grpSpPr>
        <p:grpSp>
          <p:nvGrpSpPr>
            <p:cNvPr id="95" name="组合 94"/>
            <p:cNvGrpSpPr/>
            <p:nvPr/>
          </p:nvGrpSpPr>
          <p:grpSpPr bwMode="auto">
            <a:xfrm>
              <a:off x="812118" y="889615"/>
              <a:ext cx="3998354" cy="3100497"/>
              <a:chOff x="-467315" y="2997344"/>
              <a:chExt cx="3997817" cy="3103243"/>
            </a:xfrm>
          </p:grpSpPr>
          <p:sp>
            <p:nvSpPr>
              <p:cNvPr id="98" name="TextBox 75"/>
              <p:cNvSpPr txBox="1"/>
              <p:nvPr/>
            </p:nvSpPr>
            <p:spPr>
              <a:xfrm>
                <a:off x="-467315" y="2997344"/>
                <a:ext cx="1019198" cy="74464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spcBef>
                    <a:spcPts val="0"/>
                  </a:spcBef>
                  <a:spcAft>
                    <a:spcPts val="0"/>
                  </a:spcAft>
                  <a:defRPr/>
                </a:pPr>
                <a:endParaRPr lang="en-US" altLang="zh-CN" sz="3200" b="1" kern="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9" name="任意多边形 98"/>
              <p:cNvSpPr/>
              <p:nvPr/>
            </p:nvSpPr>
            <p:spPr>
              <a:xfrm rot="5400000">
                <a:off x="2533638" y="5103724"/>
                <a:ext cx="1650873" cy="342854"/>
              </a:xfrm>
              <a:custGeom>
                <a:avLst/>
                <a:gdLst>
                  <a:gd name="connsiteX0" fmla="*/ 1140031 w 1140031"/>
                  <a:gd name="connsiteY0" fmla="*/ 0 h 1615044"/>
                  <a:gd name="connsiteX1" fmla="*/ 0 w 1140031"/>
                  <a:gd name="connsiteY1" fmla="*/ 1615044 h 1615044"/>
                </a:gdLst>
                <a:ahLst/>
                <a:cxnLst>
                  <a:cxn ang="0">
                    <a:pos x="connsiteX0" y="connsiteY0"/>
                  </a:cxn>
                  <a:cxn ang="0">
                    <a:pos x="connsiteX1" y="connsiteY1"/>
                  </a:cxn>
                </a:cxnLst>
                <a:rect l="l" t="t" r="r" b="b"/>
                <a:pathLst>
                  <a:path w="1140031" h="1615044">
                    <a:moveTo>
                      <a:pt x="1140031" y="0"/>
                    </a:moveTo>
                    <a:lnTo>
                      <a:pt x="0" y="1615044"/>
                    </a:lnTo>
                  </a:path>
                </a:pathLst>
              </a:custGeom>
              <a:noFill/>
              <a:ln w="19050" cap="flat" cmpd="sng" algn="ctr">
                <a:solidFill>
                  <a:srgbClr val="DF3A07"/>
                </a:solidFill>
                <a:prstDash val="dash"/>
                <a:headEnd type="diamond" w="med" len="med"/>
                <a:tailEnd type="diamond" w="med" len="me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zh-CN" altLang="en-US" kern="0">
                  <a:solidFill>
                    <a:prstClr val="white"/>
                  </a:solidFill>
                  <a:latin typeface="Broadway BT" panose="04040905080B02020502"/>
                  <a:ea typeface="微软雅黑" panose="020B0503020204020204" pitchFamily="34" charset="-122"/>
                </a:endParaRPr>
              </a:p>
            </p:txBody>
          </p:sp>
        </p:grpSp>
        <p:sp>
          <p:nvSpPr>
            <p:cNvPr id="96" name="矩形 95"/>
            <p:cNvSpPr/>
            <p:nvPr/>
          </p:nvSpPr>
          <p:spPr>
            <a:xfrm>
              <a:off x="1850712" y="319298"/>
              <a:ext cx="1912548" cy="662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spcBef>
                  <a:spcPts val="0"/>
                </a:spcBef>
                <a:spcAft>
                  <a:spcPts val="0"/>
                </a:spcAft>
                <a:defRPr/>
              </a:pPr>
              <a:endParaRPr lang="en-US" altLang="zh-CN" sz="28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7" name="矩形 96"/>
            <p:cNvSpPr/>
            <p:nvPr/>
          </p:nvSpPr>
          <p:spPr>
            <a:xfrm>
              <a:off x="1812783" y="1607151"/>
              <a:ext cx="3262432" cy="58105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2400" b="1" kern="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以学习方式变革为核心</a:t>
              </a:r>
            </a:p>
          </p:txBody>
        </p:sp>
      </p:grpSp>
      <p:sp>
        <p:nvSpPr>
          <p:cNvPr id="167" name="矩形 166"/>
          <p:cNvSpPr/>
          <p:nvPr/>
        </p:nvSpPr>
        <p:spPr>
          <a:xfrm>
            <a:off x="939874" y="5987824"/>
            <a:ext cx="7160935" cy="584775"/>
          </a:xfrm>
          <a:prstGeom prst="rect">
            <a:avLst/>
          </a:prstGeom>
        </p:spPr>
        <p:txBody>
          <a:bodyPr wrap="none">
            <a:spAutoFit/>
          </a:bodyPr>
          <a:lstStyle/>
          <a:p>
            <a:r>
              <a:rPr lang="zh-CN" altLang="en-US" sz="32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用技术推动教育变革与创新的战略部署</a:t>
            </a:r>
          </a:p>
        </p:txBody>
      </p:sp>
      <p:sp>
        <p:nvSpPr>
          <p:cNvPr id="168" name="矩形 167"/>
          <p:cNvSpPr/>
          <p:nvPr/>
        </p:nvSpPr>
        <p:spPr>
          <a:xfrm>
            <a:off x="4711509" y="3961619"/>
            <a:ext cx="4572000" cy="1754326"/>
          </a:xfrm>
          <a:prstGeom prst="rect">
            <a:avLst/>
          </a:prstGeom>
        </p:spPr>
        <p:txBody>
          <a:bodyPr>
            <a:spAutoFit/>
          </a:bodyPr>
          <a:lstStyle/>
          <a:p>
            <a:pPr>
              <a:lnSpc>
                <a:spcPct val="150000"/>
              </a:lnSpc>
              <a:defRPr/>
            </a:pPr>
            <a:r>
              <a:rPr lang="zh-CN" altLang="en-US" sz="2400" b="1" kern="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用信息化助推现代化</a:t>
            </a:r>
            <a:endParaRPr lang="en-US" altLang="zh-CN" sz="2400" b="1" kern="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50000"/>
              </a:lnSpc>
              <a:defRPr/>
            </a:pPr>
            <a:r>
              <a:rPr lang="zh-CN" altLang="en-US" sz="2400" b="1" kern="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立足人的成长与发展</a:t>
            </a:r>
            <a:endParaRPr lang="en-US" altLang="zh-CN" sz="2400" b="1" kern="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50000"/>
              </a:lnSpc>
              <a:defRPr/>
            </a:pPr>
            <a:r>
              <a:rPr lang="zh-CN" altLang="en-US" sz="2400" b="1" kern="0"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着力培养面向未来的学生和教师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left)">
                                      <p:cBhvr>
                                        <p:cTn id="11" dur="500"/>
                                        <p:tgtEl>
                                          <p:spTgt spid="9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500"/>
                                        <p:tgtEl>
                                          <p:spTgt spid="9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wipe(left)">
                                      <p:cBhvr>
                                        <p:cTn id="19"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a:xfrm>
            <a:off x="702000" y="1260001"/>
            <a:ext cx="8238800" cy="1140300"/>
          </a:xfrm>
        </p:spPr>
        <p:txBody>
          <a:bodyPr>
            <a:normAutofit/>
          </a:bodyPr>
          <a:lstStyle/>
          <a:p>
            <a:pPr marL="0" indent="0">
              <a:lnSpc>
                <a:spcPct val="100000"/>
              </a:lnSpc>
              <a:buNone/>
            </a:pPr>
            <a:r>
              <a:rPr lang="zh-CN" altLang="en-US" dirty="0"/>
              <a:t>（</a:t>
            </a:r>
            <a:r>
              <a:rPr lang="en-US" altLang="zh-CN" dirty="0"/>
              <a:t>1</a:t>
            </a:r>
            <a:r>
              <a:rPr lang="zh-CN" altLang="en-US" dirty="0"/>
              <a:t>）区域引领，挖掘学科育人</a:t>
            </a:r>
            <a:r>
              <a:rPr lang="zh-CN" altLang="en-US" dirty="0" smtClean="0"/>
              <a:t>价值</a:t>
            </a:r>
            <a:endParaRPr lang="en-US" altLang="zh-CN" dirty="0" smtClean="0"/>
          </a:p>
          <a:p>
            <a:pPr marL="0" indent="0">
              <a:lnSpc>
                <a:spcPct val="100000"/>
              </a:lnSpc>
              <a:buNone/>
            </a:pPr>
            <a:r>
              <a:rPr lang="zh-CN" altLang="en-US" dirty="0"/>
              <a:t>暑期各学科撰写了</a:t>
            </a:r>
            <a:r>
              <a:rPr lang="en-US" altLang="zh-CN" dirty="0"/>
              <a:t>《</a:t>
            </a:r>
            <a:r>
              <a:rPr lang="zh-CN" altLang="en-US" dirty="0"/>
              <a:t>市南区中小学生德育综合改革</a:t>
            </a:r>
            <a:r>
              <a:rPr lang="zh-CN" altLang="en-US" dirty="0" smtClean="0"/>
              <a:t>行动方案</a:t>
            </a:r>
            <a:r>
              <a:rPr lang="en-US" altLang="zh-CN" dirty="0" smtClean="0"/>
              <a:t>》</a:t>
            </a:r>
            <a:endParaRPr lang="zh-CN" altLang="en-US" dirty="0"/>
          </a:p>
        </p:txBody>
      </p:sp>
      <p:sp>
        <p:nvSpPr>
          <p:cNvPr id="4" name="矩形 3"/>
          <p:cNvSpPr/>
          <p:nvPr/>
        </p:nvSpPr>
        <p:spPr>
          <a:xfrm>
            <a:off x="800100" y="2595416"/>
            <a:ext cx="8343900" cy="3323987"/>
          </a:xfrm>
          <a:prstGeom prst="rect">
            <a:avLst/>
          </a:prstGeom>
        </p:spPr>
        <p:txBody>
          <a:bodyPr wrap="square">
            <a:spAutoFit/>
          </a:bodyPr>
          <a:lstStyle/>
          <a:p>
            <a:pPr>
              <a:lnSpc>
                <a:spcPct val="150000"/>
              </a:lnSpc>
            </a:pPr>
            <a:r>
              <a:rPr lang="zh-CN" altLang="en-US" dirty="0" smtClean="0"/>
              <a:t>   </a:t>
            </a:r>
            <a:r>
              <a:rPr lang="zh-CN" altLang="en-US" sz="2000" dirty="0" smtClean="0"/>
              <a:t>学科</a:t>
            </a:r>
            <a:r>
              <a:rPr lang="zh-CN" altLang="en-US" sz="2000" dirty="0"/>
              <a:t>	                  </a:t>
            </a:r>
            <a:r>
              <a:rPr lang="zh-CN" altLang="en-US" sz="2000" dirty="0" smtClean="0"/>
              <a:t>     </a:t>
            </a:r>
            <a:r>
              <a:rPr lang="zh-CN" altLang="en-US" sz="2000" dirty="0"/>
              <a:t>学科教学中着重体现的德育素养</a:t>
            </a:r>
          </a:p>
          <a:p>
            <a:pPr>
              <a:lnSpc>
                <a:spcPct val="150000"/>
              </a:lnSpc>
            </a:pPr>
            <a:r>
              <a:rPr lang="zh-CN" altLang="en-US" sz="2000" dirty="0"/>
              <a:t>小学语文	</a:t>
            </a:r>
            <a:r>
              <a:rPr lang="zh-CN" altLang="en-US" sz="2000" dirty="0" smtClean="0"/>
              <a:t>  中华</a:t>
            </a:r>
            <a:r>
              <a:rPr lang="zh-CN" altLang="en-US" sz="2000" dirty="0"/>
              <a:t>美德、语言文字、负责任的表达、家国情怀等</a:t>
            </a:r>
          </a:p>
          <a:p>
            <a:pPr>
              <a:lnSpc>
                <a:spcPct val="150000"/>
              </a:lnSpc>
            </a:pPr>
            <a:r>
              <a:rPr lang="zh-CN" altLang="en-US" sz="2000" dirty="0"/>
              <a:t>小学数学	</a:t>
            </a:r>
            <a:r>
              <a:rPr lang="zh-CN" altLang="en-US" sz="2000" dirty="0" smtClean="0"/>
              <a:t>  思维</a:t>
            </a:r>
            <a:r>
              <a:rPr lang="zh-CN" altLang="en-US" sz="2000" dirty="0"/>
              <a:t>严谨、理性精神、审美情趣、爱国主义等</a:t>
            </a:r>
          </a:p>
          <a:p>
            <a:pPr>
              <a:lnSpc>
                <a:spcPct val="150000"/>
              </a:lnSpc>
            </a:pPr>
            <a:r>
              <a:rPr lang="zh-CN" altLang="en-US" sz="2000" dirty="0"/>
              <a:t>小学英语	  </a:t>
            </a:r>
            <a:r>
              <a:rPr lang="zh-CN" altLang="en-US" sz="2000" dirty="0" smtClean="0"/>
              <a:t>语言</a:t>
            </a:r>
            <a:r>
              <a:rPr lang="zh-CN" altLang="en-US" sz="2000" dirty="0"/>
              <a:t>运用、多元文化、国际理解、国家情怀等</a:t>
            </a:r>
          </a:p>
          <a:p>
            <a:pPr>
              <a:lnSpc>
                <a:spcPct val="150000"/>
              </a:lnSpc>
            </a:pPr>
            <a:r>
              <a:rPr lang="zh-CN" altLang="en-US" sz="2000" dirty="0"/>
              <a:t>小学体育与健康	</a:t>
            </a:r>
            <a:r>
              <a:rPr lang="zh-CN" altLang="en-US" sz="2000" dirty="0" smtClean="0"/>
              <a:t>  </a:t>
            </a:r>
            <a:r>
              <a:rPr lang="zh-CN" altLang="en-US" sz="2000" dirty="0"/>
              <a:t>同伴互助、责任感、善于分享、规则意识、爱国情怀等</a:t>
            </a:r>
          </a:p>
          <a:p>
            <a:pPr>
              <a:lnSpc>
                <a:spcPct val="150000"/>
              </a:lnSpc>
            </a:pPr>
            <a:r>
              <a:rPr lang="zh-CN" altLang="en-US" sz="2000" dirty="0"/>
              <a:t>小学信息技术	</a:t>
            </a:r>
            <a:r>
              <a:rPr lang="zh-CN" altLang="en-US" sz="2000" dirty="0" smtClean="0"/>
              <a:t>  </a:t>
            </a:r>
            <a:r>
              <a:rPr lang="zh-CN" altLang="en-US" sz="2000" dirty="0"/>
              <a:t>解决问题的能力、思维能力、创新意识、与人沟通等</a:t>
            </a:r>
          </a:p>
          <a:p>
            <a:pPr>
              <a:lnSpc>
                <a:spcPct val="150000"/>
              </a:lnSpc>
            </a:pPr>
            <a:r>
              <a:rPr lang="zh-CN" altLang="en-US" sz="2000" dirty="0"/>
              <a:t>小学科学	</a:t>
            </a:r>
            <a:r>
              <a:rPr lang="zh-CN" altLang="en-US" sz="2000" dirty="0" smtClean="0"/>
              <a:t>  </a:t>
            </a:r>
            <a:r>
              <a:rPr lang="zh-CN" altLang="en-US" sz="2000" dirty="0"/>
              <a:t>科学思维、合作意识、探究精神、敢于质疑等</a:t>
            </a:r>
          </a:p>
        </p:txBody>
      </p:sp>
      <p:cxnSp>
        <p:nvCxnSpPr>
          <p:cNvPr id="5" name="直接连接符 5"/>
          <p:cNvCxnSpPr>
            <a:cxnSpLocks noChangeShapeType="1"/>
          </p:cNvCxnSpPr>
          <p:nvPr>
            <p:custDataLst>
              <p:tags r:id="rId1"/>
            </p:custDataLst>
          </p:nvPr>
        </p:nvCxnSpPr>
        <p:spPr bwMode="auto">
          <a:xfrm>
            <a:off x="800100" y="3134117"/>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5"/>
          <p:cNvCxnSpPr>
            <a:cxnSpLocks noChangeShapeType="1"/>
          </p:cNvCxnSpPr>
          <p:nvPr>
            <p:custDataLst>
              <p:tags r:id="rId2"/>
            </p:custDataLst>
          </p:nvPr>
        </p:nvCxnSpPr>
        <p:spPr bwMode="auto">
          <a:xfrm flipV="1">
            <a:off x="2781300" y="3134117"/>
            <a:ext cx="0" cy="265708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p:txBody>
          <a:bodyPr>
            <a:normAutofit/>
          </a:bodyPr>
          <a:lstStyle/>
          <a:p>
            <a:pPr marL="0" indent="0">
              <a:buNone/>
            </a:pPr>
            <a:r>
              <a:rPr lang="zh-CN" altLang="en-US" dirty="0"/>
              <a:t>（</a:t>
            </a:r>
            <a:r>
              <a:rPr lang="en-US" altLang="zh-CN" dirty="0"/>
              <a:t>1</a:t>
            </a:r>
            <a:r>
              <a:rPr lang="zh-CN" altLang="en-US" dirty="0"/>
              <a:t>）区域引领，挖掘学科育人</a:t>
            </a:r>
            <a:r>
              <a:rPr lang="zh-CN" altLang="en-US" dirty="0" smtClean="0"/>
              <a:t>价值</a:t>
            </a:r>
            <a:endParaRPr lang="en-US" altLang="zh-CN" dirty="0" smtClean="0"/>
          </a:p>
          <a:p>
            <a:pPr marL="0" indent="0">
              <a:lnSpc>
                <a:spcPct val="100000"/>
              </a:lnSpc>
              <a:buNone/>
            </a:pPr>
            <a:r>
              <a:rPr lang="zh-CN" altLang="en-US" sz="2000" dirty="0"/>
              <a:t>初中生物学科</a:t>
            </a:r>
            <a:r>
              <a:rPr lang="zh-CN" altLang="en-US" sz="2000" dirty="0" smtClean="0"/>
              <a:t>：梳理</a:t>
            </a:r>
            <a:r>
              <a:rPr lang="zh-CN" altLang="en-US" sz="2000" dirty="0"/>
              <a:t>出了课堂教学、实验教学、科学探究活动、各种环境节日、人体器官相关节日（如：全国爱牙日、世界心脏日）等德育实施的途径和</a:t>
            </a:r>
            <a:r>
              <a:rPr lang="zh-CN" altLang="en-US" sz="2000" dirty="0" smtClean="0"/>
              <a:t>方法</a:t>
            </a:r>
            <a:endParaRPr lang="en-US" altLang="zh-CN" sz="2000" dirty="0" smtClean="0"/>
          </a:p>
          <a:p>
            <a:pPr marL="0" indent="0">
              <a:lnSpc>
                <a:spcPct val="100000"/>
              </a:lnSpc>
              <a:buNone/>
            </a:pPr>
            <a:r>
              <a:rPr lang="zh-CN" altLang="en-US" sz="2000" dirty="0" smtClean="0"/>
              <a:t>帮助学生更好地认识生命本质，学会敬畏生命，实现从学科教学走向学科育人</a:t>
            </a:r>
          </a:p>
          <a:p>
            <a:endParaRPr lang="zh-CN" altLang="en-US" dirty="0"/>
          </a:p>
          <a:p>
            <a:endParaRPr lang="zh-CN" altLang="en-US" dirty="0"/>
          </a:p>
          <a:p>
            <a:endParaRPr lang="zh-CN" altLang="en-US" dirty="0"/>
          </a:p>
        </p:txBody>
      </p:sp>
      <p:sp>
        <p:nvSpPr>
          <p:cNvPr id="4" name="矩形 3"/>
          <p:cNvSpPr/>
          <p:nvPr/>
        </p:nvSpPr>
        <p:spPr>
          <a:xfrm>
            <a:off x="2038700" y="3648418"/>
            <a:ext cx="5581300" cy="2862322"/>
          </a:xfrm>
          <a:prstGeom prst="rect">
            <a:avLst/>
          </a:prstGeom>
          <a:solidFill>
            <a:schemeClr val="bg1">
              <a:alpha val="58000"/>
            </a:schemeClr>
          </a:solidFill>
        </p:spPr>
        <p:txBody>
          <a:bodyPr wrap="square">
            <a:spAutoFit/>
          </a:bodyPr>
          <a:lstStyle/>
          <a:p>
            <a:pPr>
              <a:lnSpc>
                <a:spcPct val="150000"/>
              </a:lnSpc>
            </a:pPr>
            <a:r>
              <a:rPr lang="zh-CN" altLang="en-US" dirty="0" smtClean="0"/>
              <a:t>     </a:t>
            </a:r>
            <a:r>
              <a:rPr lang="zh-CN" altLang="en-US" sz="2000" dirty="0"/>
              <a:t>德育资源	               德育实施途径</a:t>
            </a:r>
          </a:p>
          <a:p>
            <a:pPr>
              <a:lnSpc>
                <a:spcPct val="150000"/>
              </a:lnSpc>
            </a:pPr>
            <a:r>
              <a:rPr lang="zh-CN" altLang="en-US" sz="2000" dirty="0"/>
              <a:t>课标蕴含德育内容	课堂教学中渗透</a:t>
            </a:r>
          </a:p>
          <a:p>
            <a:pPr>
              <a:lnSpc>
                <a:spcPct val="150000"/>
              </a:lnSpc>
            </a:pPr>
            <a:r>
              <a:rPr lang="zh-CN" altLang="en-US" sz="2000" dirty="0"/>
              <a:t>生物学概念资源	</a:t>
            </a:r>
            <a:r>
              <a:rPr lang="zh-CN" altLang="en-US" sz="2000" dirty="0" smtClean="0"/>
              <a:t>             实验</a:t>
            </a:r>
            <a:r>
              <a:rPr lang="zh-CN" altLang="en-US" sz="2000" dirty="0"/>
              <a:t>教学中渗透</a:t>
            </a:r>
          </a:p>
          <a:p>
            <a:pPr>
              <a:lnSpc>
                <a:spcPct val="150000"/>
              </a:lnSpc>
            </a:pPr>
            <a:r>
              <a:rPr lang="zh-CN" altLang="en-US" sz="2000" dirty="0"/>
              <a:t>人物教育资源	</a:t>
            </a:r>
            <a:r>
              <a:rPr lang="zh-CN" altLang="en-US" sz="2000" dirty="0" smtClean="0"/>
              <a:t>             社会实践</a:t>
            </a:r>
            <a:r>
              <a:rPr lang="zh-CN" altLang="en-US" sz="2000" dirty="0"/>
              <a:t>活动中渗透</a:t>
            </a:r>
          </a:p>
          <a:p>
            <a:pPr>
              <a:lnSpc>
                <a:spcPct val="150000"/>
              </a:lnSpc>
            </a:pPr>
            <a:r>
              <a:rPr lang="zh-CN" altLang="en-US" sz="2000" dirty="0"/>
              <a:t>科学探究活动资源	环境节日活动渗透 </a:t>
            </a:r>
          </a:p>
          <a:p>
            <a:pPr>
              <a:lnSpc>
                <a:spcPct val="150000"/>
              </a:lnSpc>
            </a:pPr>
            <a:r>
              <a:rPr lang="zh-CN" altLang="en-US" sz="2000" dirty="0"/>
              <a:t>科学技术与社会资源	人体相关的节日中渗透</a:t>
            </a:r>
          </a:p>
        </p:txBody>
      </p:sp>
      <p:sp>
        <p:nvSpPr>
          <p:cNvPr id="5" name="矩形 4"/>
          <p:cNvSpPr/>
          <p:nvPr/>
        </p:nvSpPr>
        <p:spPr>
          <a:xfrm>
            <a:off x="2928456" y="3154180"/>
            <a:ext cx="3518912" cy="494238"/>
          </a:xfrm>
          <a:prstGeom prst="rect">
            <a:avLst/>
          </a:prstGeom>
        </p:spPr>
        <p:txBody>
          <a:bodyPr wrap="none">
            <a:spAutoFit/>
          </a:bodyPr>
          <a:lstStyle/>
          <a:p>
            <a:pPr>
              <a:lnSpc>
                <a:spcPct val="150000"/>
              </a:lnSpc>
            </a:pPr>
            <a:r>
              <a:rPr lang="zh-CN" altLang="en-US" sz="2000" dirty="0"/>
              <a:t>初中生物学科德育实施的途径</a:t>
            </a:r>
          </a:p>
        </p:txBody>
      </p:sp>
      <p:cxnSp>
        <p:nvCxnSpPr>
          <p:cNvPr id="6" name="直接连接符 5"/>
          <p:cNvCxnSpPr>
            <a:cxnSpLocks noChangeShapeType="1"/>
          </p:cNvCxnSpPr>
          <p:nvPr>
            <p:custDataLst>
              <p:tags r:id="rId1"/>
            </p:custDataLst>
          </p:nvPr>
        </p:nvCxnSpPr>
        <p:spPr bwMode="auto">
          <a:xfrm>
            <a:off x="2038700" y="3648418"/>
            <a:ext cx="55813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5"/>
          <p:cNvCxnSpPr>
            <a:cxnSpLocks noChangeShapeType="1"/>
          </p:cNvCxnSpPr>
          <p:nvPr>
            <p:custDataLst>
              <p:tags r:id="rId2"/>
            </p:custDataLst>
          </p:nvPr>
        </p:nvCxnSpPr>
        <p:spPr bwMode="auto">
          <a:xfrm flipH="1" flipV="1">
            <a:off x="4597400" y="3648419"/>
            <a:ext cx="12700" cy="2862321"/>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a:xfrm>
            <a:off x="928695" y="1065055"/>
            <a:ext cx="7423200" cy="4527025"/>
          </a:xfrm>
        </p:spPr>
        <p:txBody>
          <a:bodyPr>
            <a:normAutofit/>
          </a:bodyPr>
          <a:lstStyle/>
          <a:p>
            <a:pPr marL="0" indent="0">
              <a:buNone/>
            </a:pPr>
            <a:r>
              <a:rPr lang="zh-CN" altLang="en-US" dirty="0"/>
              <a:t>（</a:t>
            </a:r>
            <a:r>
              <a:rPr lang="en-US" altLang="zh-CN" dirty="0"/>
              <a:t>1</a:t>
            </a:r>
            <a:r>
              <a:rPr lang="zh-CN" altLang="en-US" dirty="0"/>
              <a:t>）区域引领，挖掘学科育人</a:t>
            </a:r>
            <a:r>
              <a:rPr lang="zh-CN" altLang="en-US" dirty="0" smtClean="0"/>
              <a:t>价值</a:t>
            </a:r>
            <a:endParaRPr lang="en-US" altLang="zh-CN" dirty="0" smtClean="0"/>
          </a:p>
          <a:p>
            <a:pPr marL="0" indent="0">
              <a:buNone/>
            </a:pPr>
            <a:r>
              <a:rPr lang="zh-CN" altLang="en-US" dirty="0"/>
              <a:t>初中地理学科</a:t>
            </a:r>
            <a:r>
              <a:rPr lang="zh-CN" altLang="en-US" dirty="0" smtClean="0"/>
              <a:t>：</a:t>
            </a:r>
            <a:endParaRPr lang="en-US" altLang="zh-CN" dirty="0" smtClean="0"/>
          </a:p>
          <a:p>
            <a:pPr marL="723900" indent="0">
              <a:lnSpc>
                <a:spcPct val="110000"/>
              </a:lnSpc>
              <a:buNone/>
            </a:pPr>
            <a:r>
              <a:rPr lang="zh-CN" altLang="en-US" dirty="0" smtClean="0"/>
              <a:t>        帮助</a:t>
            </a:r>
            <a:r>
              <a:rPr lang="zh-CN" altLang="en-US" dirty="0"/>
              <a:t>学生从自己的身边来认识地理，从地理</a:t>
            </a:r>
            <a:r>
              <a:rPr lang="zh-CN" altLang="en-US" dirty="0" smtClean="0"/>
              <a:t>的视角</a:t>
            </a:r>
            <a:r>
              <a:rPr lang="zh-CN" altLang="en-US" dirty="0"/>
              <a:t>认识和欣赏自己所生存的世界，从而</a:t>
            </a:r>
            <a:r>
              <a:rPr lang="zh-CN" altLang="en-US" dirty="0" smtClean="0"/>
              <a:t>提升生活</a:t>
            </a:r>
            <a:r>
              <a:rPr lang="zh-CN" altLang="en-US" dirty="0"/>
              <a:t>品味和精神体验层次，增进学生对</a:t>
            </a:r>
            <a:r>
              <a:rPr lang="zh-CN" altLang="en-US" dirty="0" smtClean="0"/>
              <a:t>地理环境</a:t>
            </a:r>
            <a:r>
              <a:rPr lang="zh-CN" altLang="en-US" dirty="0"/>
              <a:t>的理解能力和适应能力，引导学生深入</a:t>
            </a:r>
            <a:r>
              <a:rPr lang="zh-CN" altLang="en-US" dirty="0" smtClean="0"/>
              <a:t>了解各地</a:t>
            </a:r>
            <a:r>
              <a:rPr lang="zh-CN" altLang="en-US" dirty="0"/>
              <a:t>风土人情和人文精神</a:t>
            </a:r>
          </a:p>
          <a:p>
            <a:endParaRPr lang="zh-CN" altLang="en-US" dirty="0"/>
          </a:p>
          <a:p>
            <a:endParaRPr lang="zh-CN" altLang="en-US" dirty="0"/>
          </a:p>
        </p:txBody>
      </p:sp>
      <p:pic>
        <p:nvPicPr>
          <p:cNvPr id="4" name="图片 3" descr="城乡交流的地理课，我们26中老师到即墨南泉"/>
          <p:cNvPicPr>
            <a:picLocks noChangeAspect="1"/>
          </p:cNvPicPr>
          <p:nvPr/>
        </p:nvPicPr>
        <p:blipFill>
          <a:blip r:embed="rId2"/>
          <a:srcRect t="20559"/>
          <a:stretch>
            <a:fillRect/>
          </a:stretch>
        </p:blipFill>
        <p:spPr>
          <a:xfrm>
            <a:off x="4843780" y="4500880"/>
            <a:ext cx="3150235" cy="1877060"/>
          </a:xfrm>
          <a:prstGeom prst="rect">
            <a:avLst/>
          </a:prstGeom>
        </p:spPr>
      </p:pic>
      <p:sp>
        <p:nvSpPr>
          <p:cNvPr id="5" name="文本框 4"/>
          <p:cNvSpPr txBox="1"/>
          <p:nvPr/>
        </p:nvSpPr>
        <p:spPr>
          <a:xfrm>
            <a:off x="5253355" y="3855720"/>
            <a:ext cx="2540000" cy="645160"/>
          </a:xfrm>
          <a:prstGeom prst="rect">
            <a:avLst/>
          </a:prstGeom>
          <a:noFill/>
        </p:spPr>
        <p:txBody>
          <a:bodyPr wrap="square" rtlCol="0" anchor="t">
            <a:spAutoFit/>
          </a:bodyPr>
          <a:lstStyle/>
          <a:p>
            <a:pPr algn="ctr">
              <a:lnSpc>
                <a:spcPct val="130000"/>
              </a:lnSpc>
            </a:pPr>
            <a:r>
              <a:rPr lang="en-US" altLang="zh-CN" sz="1400" dirty="0" smtClean="0">
                <a:latin typeface="Arial" panose="020B0604020202020204" pitchFamily="34" charset="0"/>
                <a:ea typeface="微软雅黑" panose="020B0503020204020204" pitchFamily="34" charset="-122"/>
                <a:sym typeface="+mn-ea"/>
              </a:rPr>
              <a:t>2</a:t>
            </a:r>
            <a:r>
              <a:rPr lang="zh-CN" altLang="en-US" sz="1400" dirty="0" smtClean="0">
                <a:latin typeface="Arial" panose="020B0604020202020204" pitchFamily="34" charset="0"/>
                <a:ea typeface="微软雅黑" panose="020B0503020204020204" pitchFamily="34" charset="-122"/>
                <a:sym typeface="+mn-ea"/>
              </a:rPr>
              <a:t>6中地理老师</a:t>
            </a:r>
          </a:p>
          <a:p>
            <a:pPr algn="ctr">
              <a:lnSpc>
                <a:spcPct val="130000"/>
              </a:lnSpc>
            </a:pPr>
            <a:r>
              <a:rPr lang="zh-CN" altLang="en-US" sz="1400" dirty="0" smtClean="0">
                <a:latin typeface="Arial" panose="020B0604020202020204" pitchFamily="34" charset="0"/>
                <a:ea typeface="微软雅黑" panose="020B0503020204020204" pitchFamily="34" charset="-122"/>
                <a:sym typeface="+mn-ea"/>
              </a:rPr>
              <a:t>即墨南泉参加</a:t>
            </a:r>
            <a:r>
              <a:rPr lang="zh-CN" altLang="en-US" sz="1400" dirty="0" smtClean="0">
                <a:latin typeface="Arial" panose="020B0604020202020204" pitchFamily="34" charset="0"/>
                <a:ea typeface="微软雅黑" panose="020B0503020204020204" pitchFamily="34" charset="-122"/>
              </a:rPr>
              <a:t>城乡交流课</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p:txBody>
          <a:bodyPr>
            <a:normAutofit/>
          </a:bodyPr>
          <a:lstStyle/>
          <a:p>
            <a:pPr marL="0" indent="0">
              <a:buNone/>
            </a:pPr>
            <a:r>
              <a:rPr lang="zh-CN" altLang="en-US" dirty="0"/>
              <a:t>（</a:t>
            </a:r>
            <a:r>
              <a:rPr lang="en-US" altLang="zh-CN" dirty="0"/>
              <a:t>2</a:t>
            </a:r>
            <a:r>
              <a:rPr lang="zh-CN" altLang="en-US" dirty="0"/>
              <a:t>）课例实践，实现德育一体化</a:t>
            </a:r>
            <a:r>
              <a:rPr lang="zh-CN" altLang="en-US" dirty="0" smtClean="0"/>
              <a:t>落地</a:t>
            </a:r>
            <a:endParaRPr lang="en-US" altLang="zh-CN" dirty="0" smtClean="0"/>
          </a:p>
          <a:p>
            <a:pPr marL="0" indent="622300">
              <a:buNone/>
            </a:pPr>
            <a:r>
              <a:rPr lang="zh-CN" altLang="en-US" dirty="0"/>
              <a:t>为了进一步细化德育实施目标，各学科以课例研究为引领，</a:t>
            </a:r>
            <a:r>
              <a:rPr lang="zh-CN" altLang="en-US" dirty="0" smtClean="0"/>
              <a:t>在展示</a:t>
            </a:r>
            <a:r>
              <a:rPr lang="zh-CN" altLang="en-US" dirty="0"/>
              <a:t>活动中对各学段的目标进一步地细化，制定出符合学生年龄特征和接受能力的德育目标。同时又要与知识目标有效融合，关注教学目标的整体实现。本学期，中、小、幼三学段开展了区、市、省三级德育优秀课例展评活动，大力推进了德育一体化在课堂教学中的落地。</a:t>
            </a:r>
          </a:p>
          <a:p>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0412" y="946286"/>
            <a:ext cx="7423200" cy="601200"/>
          </a:xfrm>
        </p:spPr>
        <p:txBody>
          <a:bodyPr>
            <a:normAutofit fontScale="90000"/>
          </a:bodyPr>
          <a:lstStyle/>
          <a:p>
            <a:r>
              <a:rPr lang="zh-CN" altLang="en-US" dirty="0"/>
              <a:t>中小学各学科参加德育课例省赛情况一览表</a:t>
            </a:r>
          </a:p>
        </p:txBody>
      </p:sp>
      <p:graphicFrame>
        <p:nvGraphicFramePr>
          <p:cNvPr id="4" name="内容占位符 3"/>
          <p:cNvGraphicFramePr>
            <a:graphicFrameLocks noGrp="1"/>
          </p:cNvGraphicFramePr>
          <p:nvPr>
            <p:ph idx="1"/>
          </p:nvPr>
        </p:nvGraphicFramePr>
        <p:xfrm>
          <a:off x="702000" y="1844675"/>
          <a:ext cx="7820024" cy="3708400"/>
        </p:xfrm>
        <a:graphic>
          <a:graphicData uri="http://schemas.openxmlformats.org/drawingml/2006/table">
            <a:tbl>
              <a:tblPr firstRow="1" bandRow="1">
                <a:tableStyleId>{5C22544A-7EE6-4342-B048-85BDC9FD1C3A}</a:tableStyleId>
              </a:tblPr>
              <a:tblGrid>
                <a:gridCol w="1406525"/>
                <a:gridCol w="1600200"/>
                <a:gridCol w="2858293"/>
                <a:gridCol w="1955006"/>
              </a:tblGrid>
              <a:tr h="370840">
                <a:tc>
                  <a:txBody>
                    <a:bodyPr/>
                    <a:lstStyle/>
                    <a:p>
                      <a:pPr indent="76200" algn="ctr">
                        <a:spcAft>
                          <a:spcPts val="0"/>
                        </a:spcAft>
                      </a:pPr>
                      <a:r>
                        <a:rPr lang="zh-CN" sz="1800" kern="100">
                          <a:effectLst/>
                          <a:latin typeface="+mn-ea"/>
                          <a:ea typeface="+mn-ea"/>
                          <a:cs typeface="Times New Roman" panose="02020603050405020304" pitchFamily="18" charset="0"/>
                        </a:rPr>
                        <a:t>学段</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marL="194945" algn="ctr">
                        <a:spcAft>
                          <a:spcPts val="0"/>
                        </a:spcAft>
                      </a:pPr>
                      <a:r>
                        <a:rPr lang="zh-CN" sz="1800" kern="100" dirty="0">
                          <a:effectLst/>
                          <a:latin typeface="+mn-ea"/>
                          <a:ea typeface="+mn-ea"/>
                          <a:cs typeface="宋体" panose="02010600030101010101" pitchFamily="2" charset="-122"/>
                        </a:rPr>
                        <a:t>学科</a:t>
                      </a:r>
                      <a:endParaRPr lang="zh-CN" sz="1400" kern="100" dirty="0">
                        <a:effectLst/>
                        <a:latin typeface="+mn-ea"/>
                        <a:ea typeface="+mn-ea"/>
                        <a:cs typeface="Times New Roman" panose="02020603050405020304" pitchFamily="18" charset="0"/>
                      </a:endParaRPr>
                    </a:p>
                  </a:txBody>
                  <a:tcPr marL="68580" marR="68580" marT="0" marB="0" anchor="ctr"/>
                </a:tc>
                <a:tc>
                  <a:txBody>
                    <a:bodyPr/>
                    <a:lstStyle/>
                    <a:p>
                      <a:pPr indent="228600" algn="ctr">
                        <a:spcAft>
                          <a:spcPts val="0"/>
                        </a:spcAft>
                      </a:pPr>
                      <a:r>
                        <a:rPr lang="zh-CN" sz="1800" kern="100">
                          <a:effectLst/>
                          <a:latin typeface="+mn-ea"/>
                          <a:ea typeface="+mn-ea"/>
                          <a:cs typeface="宋体" panose="02010600030101010101" pitchFamily="2" charset="-122"/>
                        </a:rPr>
                        <a:t>参</a:t>
                      </a:r>
                      <a:r>
                        <a:rPr lang="zh-CN" sz="1800" kern="100">
                          <a:effectLst/>
                          <a:latin typeface="+mn-ea"/>
                          <a:ea typeface="+mn-ea"/>
                          <a:cs typeface="Times New Roman" panose="02020603050405020304" pitchFamily="18" charset="0"/>
                        </a:rPr>
                        <a:t> </a:t>
                      </a:r>
                      <a:r>
                        <a:rPr lang="zh-CN" sz="1800" kern="100">
                          <a:effectLst/>
                          <a:latin typeface="+mn-ea"/>
                          <a:ea typeface="+mn-ea"/>
                          <a:cs typeface="宋体" panose="02010600030101010101" pitchFamily="2" charset="-122"/>
                        </a:rPr>
                        <a:t>加</a:t>
                      </a:r>
                      <a:r>
                        <a:rPr lang="zh-CN" sz="1800" kern="100">
                          <a:effectLst/>
                          <a:latin typeface="+mn-ea"/>
                          <a:ea typeface="+mn-ea"/>
                          <a:cs typeface="Times New Roman" panose="02020603050405020304" pitchFamily="18" charset="0"/>
                        </a:rPr>
                        <a:t> </a:t>
                      </a:r>
                      <a:r>
                        <a:rPr lang="zh-CN" sz="1800" kern="100">
                          <a:effectLst/>
                          <a:latin typeface="+mn-ea"/>
                          <a:ea typeface="+mn-ea"/>
                          <a:cs typeface="宋体" panose="02010600030101010101" pitchFamily="2" charset="-122"/>
                        </a:rPr>
                        <a:t>省</a:t>
                      </a:r>
                      <a:r>
                        <a:rPr lang="zh-CN" sz="1800" kern="100">
                          <a:effectLst/>
                          <a:latin typeface="+mn-ea"/>
                          <a:ea typeface="+mn-ea"/>
                          <a:cs typeface="Times New Roman" panose="02020603050405020304" pitchFamily="18" charset="0"/>
                        </a:rPr>
                        <a:t> </a:t>
                      </a:r>
                      <a:r>
                        <a:rPr lang="zh-CN" sz="1800" kern="100">
                          <a:effectLst/>
                          <a:latin typeface="+mn-ea"/>
                          <a:ea typeface="+mn-ea"/>
                          <a:cs typeface="宋体" panose="02010600030101010101" pitchFamily="2" charset="-122"/>
                        </a:rPr>
                        <a:t>赛</a:t>
                      </a:r>
                      <a:r>
                        <a:rPr lang="zh-CN" sz="1800" kern="100">
                          <a:effectLst/>
                          <a:latin typeface="+mn-ea"/>
                          <a:ea typeface="+mn-ea"/>
                          <a:cs typeface="Times New Roman" panose="02020603050405020304" pitchFamily="18" charset="0"/>
                        </a:rPr>
                        <a:t> </a:t>
                      </a:r>
                      <a:r>
                        <a:rPr lang="zh-CN" sz="1800" kern="100">
                          <a:effectLst/>
                          <a:latin typeface="+mn-ea"/>
                          <a:ea typeface="+mn-ea"/>
                          <a:cs typeface="宋体" panose="02010600030101010101" pitchFamily="2" charset="-122"/>
                        </a:rPr>
                        <a:t>教</a:t>
                      </a:r>
                      <a:r>
                        <a:rPr lang="zh-CN" sz="1800" kern="100">
                          <a:effectLst/>
                          <a:latin typeface="+mn-ea"/>
                          <a:ea typeface="+mn-ea"/>
                          <a:cs typeface="Times New Roman" panose="02020603050405020304" pitchFamily="18" charset="0"/>
                        </a:rPr>
                        <a:t> </a:t>
                      </a:r>
                      <a:r>
                        <a:rPr lang="zh-CN" sz="1800" kern="100">
                          <a:effectLst/>
                          <a:latin typeface="+mn-ea"/>
                          <a:ea typeface="+mn-ea"/>
                          <a:cs typeface="宋体" panose="02010600030101010101" pitchFamily="2" charset="-122"/>
                        </a:rPr>
                        <a:t>师</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800" kern="100">
                          <a:effectLst/>
                          <a:latin typeface="+mn-ea"/>
                          <a:ea typeface="+mn-ea"/>
                          <a:cs typeface="宋体" panose="02010600030101010101" pitchFamily="2" charset="-122"/>
                        </a:rPr>
                        <a:t>获奖情况</a:t>
                      </a:r>
                      <a:endParaRPr lang="zh-CN" sz="1400" kern="100">
                        <a:effectLst/>
                        <a:latin typeface="+mn-ea"/>
                        <a:ea typeface="+mn-ea"/>
                        <a:cs typeface="Times New Roman" panose="02020603050405020304" pitchFamily="18" charset="0"/>
                      </a:endParaRPr>
                    </a:p>
                  </a:txBody>
                  <a:tcPr marL="68580" marR="68580" marT="0" marB="0" anchor="ctr"/>
                </a:tc>
              </a:tr>
              <a:tr h="370840">
                <a:tc rowSpan="3">
                  <a:txBody>
                    <a:bodyPr/>
                    <a:lstStyle/>
                    <a:p>
                      <a:pPr algn="ctr">
                        <a:spcAft>
                          <a:spcPts val="0"/>
                        </a:spcAft>
                      </a:pPr>
                      <a:r>
                        <a:rPr lang="en-US" sz="1400" kern="100">
                          <a:effectLst/>
                          <a:latin typeface="+mn-ea"/>
                          <a:ea typeface="+mn-ea"/>
                          <a:cs typeface="Times New Roman" panose="02020603050405020304" pitchFamily="18" charset="0"/>
                        </a:rPr>
                        <a:t> </a:t>
                      </a:r>
                      <a:endParaRPr lang="zh-CN" sz="1400" kern="100">
                        <a:effectLst/>
                        <a:latin typeface="+mn-ea"/>
                        <a:ea typeface="+mn-ea"/>
                        <a:cs typeface="Times New Roman" panose="02020603050405020304" pitchFamily="18" charset="0"/>
                      </a:endParaRPr>
                    </a:p>
                    <a:p>
                      <a:pPr indent="66675" algn="ctr">
                        <a:spcAft>
                          <a:spcPts val="0"/>
                        </a:spcAft>
                      </a:pPr>
                      <a:r>
                        <a:rPr lang="zh-CN" sz="1400" kern="100">
                          <a:effectLst/>
                          <a:latin typeface="+mn-ea"/>
                          <a:ea typeface="+mn-ea"/>
                          <a:cs typeface="Times New Roman" panose="02020603050405020304" pitchFamily="18" charset="0"/>
                        </a:rPr>
                        <a:t>初中</a:t>
                      </a:r>
                    </a:p>
                  </a:txBody>
                  <a:tcPr marL="68580" marR="68580" marT="0" marB="0" anchor="ctr"/>
                </a:tc>
                <a:tc>
                  <a:txBody>
                    <a:bodyPr/>
                    <a:lstStyle/>
                    <a:p>
                      <a:pPr indent="133350" algn="ctr">
                        <a:spcAft>
                          <a:spcPts val="0"/>
                        </a:spcAft>
                      </a:pPr>
                      <a:r>
                        <a:rPr lang="zh-CN" sz="1400" kern="100">
                          <a:effectLst/>
                          <a:latin typeface="+mn-ea"/>
                          <a:ea typeface="+mn-ea"/>
                          <a:cs typeface="宋体" panose="02010600030101010101" pitchFamily="2" charset="-122"/>
                        </a:rPr>
                        <a:t>英语</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a:t>
                      </a:r>
                      <a:r>
                        <a:rPr lang="en-US" sz="1400" kern="100">
                          <a:effectLst/>
                          <a:latin typeface="+mn-ea"/>
                          <a:ea typeface="+mn-ea"/>
                          <a:cs typeface="Times New Roman" panose="02020603050405020304" pitchFamily="18" charset="0"/>
                        </a:rPr>
                        <a:t>26</a:t>
                      </a:r>
                      <a:r>
                        <a:rPr lang="zh-CN" sz="1400" kern="100">
                          <a:effectLst/>
                          <a:latin typeface="+mn-ea"/>
                          <a:ea typeface="+mn-ea"/>
                          <a:cs typeface="宋体" panose="02010600030101010101" pitchFamily="2" charset="-122"/>
                        </a:rPr>
                        <a:t>中</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葛兰</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二等奖</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indent="133350" algn="ctr">
                        <a:spcAft>
                          <a:spcPts val="0"/>
                        </a:spcAft>
                      </a:pPr>
                      <a:r>
                        <a:rPr lang="zh-CN" sz="1400" kern="100">
                          <a:effectLst/>
                          <a:latin typeface="+mn-ea"/>
                          <a:ea typeface="+mn-ea"/>
                          <a:cs typeface="宋体" panose="02010600030101010101" pitchFamily="2" charset="-122"/>
                        </a:rPr>
                        <a:t>生物</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a:t>
                      </a:r>
                      <a:r>
                        <a:rPr lang="en-US" sz="1400" kern="100">
                          <a:effectLst/>
                          <a:latin typeface="+mn-ea"/>
                          <a:ea typeface="+mn-ea"/>
                          <a:cs typeface="Times New Roman" panose="02020603050405020304" pitchFamily="18" charset="0"/>
                        </a:rPr>
                        <a:t>26</a:t>
                      </a:r>
                      <a:r>
                        <a:rPr lang="zh-CN" sz="1400" kern="100">
                          <a:effectLst/>
                          <a:latin typeface="+mn-ea"/>
                          <a:ea typeface="+mn-ea"/>
                          <a:cs typeface="宋体" panose="02010600030101010101" pitchFamily="2" charset="-122"/>
                        </a:rPr>
                        <a:t>中</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隋艺飞</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未公布成绩</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indent="133350" algn="ctr">
                        <a:spcAft>
                          <a:spcPts val="0"/>
                        </a:spcAft>
                      </a:pPr>
                      <a:r>
                        <a:rPr lang="zh-CN" sz="1400" kern="100">
                          <a:effectLst/>
                          <a:latin typeface="+mn-ea"/>
                          <a:ea typeface="+mn-ea"/>
                          <a:cs typeface="宋体" panose="02010600030101010101" pitchFamily="2" charset="-122"/>
                        </a:rPr>
                        <a:t>信息技术</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a:t>
                      </a:r>
                      <a:r>
                        <a:rPr lang="en-US" sz="1400" kern="100">
                          <a:effectLst/>
                          <a:latin typeface="+mn-ea"/>
                          <a:ea typeface="+mn-ea"/>
                          <a:cs typeface="Times New Roman" panose="02020603050405020304" pitchFamily="18" charset="0"/>
                        </a:rPr>
                        <a:t>26</a:t>
                      </a:r>
                      <a:r>
                        <a:rPr lang="zh-CN" sz="1400" kern="100">
                          <a:effectLst/>
                          <a:latin typeface="+mn-ea"/>
                          <a:ea typeface="+mn-ea"/>
                          <a:cs typeface="宋体" panose="02010600030101010101" pitchFamily="2" charset="-122"/>
                        </a:rPr>
                        <a:t>中</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李珺</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未公布成绩</a:t>
                      </a:r>
                      <a:endParaRPr lang="zh-CN" sz="1400" kern="100">
                        <a:effectLst/>
                        <a:latin typeface="+mn-ea"/>
                        <a:ea typeface="+mn-ea"/>
                        <a:cs typeface="Times New Roman" panose="02020603050405020304" pitchFamily="18" charset="0"/>
                      </a:endParaRPr>
                    </a:p>
                  </a:txBody>
                  <a:tcPr marL="68580" marR="68580" marT="0" marB="0" anchor="ctr"/>
                </a:tc>
              </a:tr>
              <a:tr h="370840">
                <a:tc rowSpan="6">
                  <a:txBody>
                    <a:bodyPr/>
                    <a:lstStyle/>
                    <a:p>
                      <a:pPr indent="133350" algn="ctr">
                        <a:spcAft>
                          <a:spcPts val="0"/>
                        </a:spcAft>
                      </a:pPr>
                      <a:r>
                        <a:rPr lang="en-US" sz="1400" kern="100">
                          <a:effectLst/>
                          <a:latin typeface="+mn-ea"/>
                          <a:ea typeface="+mn-ea"/>
                          <a:cs typeface="宋体" panose="02010600030101010101" pitchFamily="2" charset="-122"/>
                        </a:rPr>
                        <a:t> </a:t>
                      </a:r>
                      <a:endParaRPr lang="zh-CN" sz="1400" kern="100">
                        <a:effectLst/>
                        <a:latin typeface="+mn-ea"/>
                        <a:ea typeface="+mn-ea"/>
                        <a:cs typeface="Times New Roman" panose="02020603050405020304" pitchFamily="18" charset="0"/>
                      </a:endParaRPr>
                    </a:p>
                    <a:p>
                      <a:pPr indent="133350" algn="ctr">
                        <a:spcAft>
                          <a:spcPts val="0"/>
                        </a:spcAft>
                      </a:pPr>
                      <a:r>
                        <a:rPr lang="en-US" sz="1400" kern="100">
                          <a:effectLst/>
                          <a:latin typeface="+mn-ea"/>
                          <a:ea typeface="+mn-ea"/>
                          <a:cs typeface="宋体" panose="02010600030101010101" pitchFamily="2" charset="-122"/>
                        </a:rPr>
                        <a:t> </a:t>
                      </a:r>
                      <a:endParaRPr lang="zh-CN" sz="1400" kern="100">
                        <a:effectLst/>
                        <a:latin typeface="+mn-ea"/>
                        <a:ea typeface="+mn-ea"/>
                        <a:cs typeface="Times New Roman" panose="02020603050405020304" pitchFamily="18" charset="0"/>
                      </a:endParaRPr>
                    </a:p>
                    <a:p>
                      <a:pPr indent="66675" algn="ctr">
                        <a:spcAft>
                          <a:spcPts val="0"/>
                        </a:spcAft>
                      </a:pPr>
                      <a:r>
                        <a:rPr lang="zh-CN" sz="1400" kern="100">
                          <a:effectLst/>
                          <a:latin typeface="+mn-ea"/>
                          <a:ea typeface="+mn-ea"/>
                          <a:cs typeface="宋体" panose="02010600030101010101" pitchFamily="2" charset="-122"/>
                        </a:rPr>
                        <a:t>小学</a:t>
                      </a:r>
                      <a:endParaRPr lang="zh-CN" sz="1400" kern="100">
                        <a:effectLst/>
                        <a:latin typeface="+mn-ea"/>
                        <a:ea typeface="+mn-ea"/>
                        <a:cs typeface="Times New Roman" panose="02020603050405020304" pitchFamily="18" charset="0"/>
                      </a:endParaRPr>
                    </a:p>
                    <a:p>
                      <a:pPr algn="ctr">
                        <a:spcAft>
                          <a:spcPts val="0"/>
                        </a:spcAft>
                      </a:pPr>
                      <a:r>
                        <a:rPr lang="en-US" sz="1400" kern="100">
                          <a:effectLst/>
                          <a:latin typeface="+mn-ea"/>
                          <a:ea typeface="+mn-ea"/>
                          <a:cs typeface="宋体" panose="02010600030101010101" pitchFamily="2" charset="-122"/>
                        </a:rPr>
                        <a:t> </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indent="133350" algn="ctr">
                        <a:spcAft>
                          <a:spcPts val="0"/>
                        </a:spcAft>
                      </a:pPr>
                      <a:r>
                        <a:rPr lang="zh-CN" sz="1400" kern="100">
                          <a:effectLst/>
                          <a:latin typeface="+mn-ea"/>
                          <a:ea typeface="+mn-ea"/>
                          <a:cs typeface="宋体" panose="02010600030101010101" pitchFamily="2" charset="-122"/>
                        </a:rPr>
                        <a:t>语文</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青岛太平路小学</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王冬宇</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一等奖（未发证书）</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marL="93345" algn="ctr">
                        <a:spcAft>
                          <a:spcPts val="0"/>
                        </a:spcAft>
                      </a:pPr>
                      <a:r>
                        <a:rPr lang="zh-CN" sz="1400" kern="100">
                          <a:effectLst/>
                          <a:latin typeface="+mn-ea"/>
                          <a:ea typeface="+mn-ea"/>
                          <a:cs typeface="宋体" panose="02010600030101010101" pitchFamily="2" charset="-122"/>
                        </a:rPr>
                        <a:t>英语</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青岛市实验小学</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班翔</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一等奖</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marL="93345" algn="ctr">
                        <a:spcAft>
                          <a:spcPts val="0"/>
                        </a:spcAft>
                      </a:pPr>
                      <a:r>
                        <a:rPr lang="zh-CN" sz="1400" kern="100">
                          <a:effectLst/>
                          <a:latin typeface="+mn-ea"/>
                          <a:ea typeface="+mn-ea"/>
                          <a:cs typeface="宋体" panose="02010600030101010101" pitchFamily="2" charset="-122"/>
                        </a:rPr>
                        <a:t>音乐</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青岛银海学校</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王静怡</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一等奖（未发证书）</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marL="93345" algn="ctr">
                        <a:spcAft>
                          <a:spcPts val="0"/>
                        </a:spcAft>
                      </a:pPr>
                      <a:r>
                        <a:rPr lang="zh-CN" sz="1400" kern="100">
                          <a:effectLst/>
                          <a:latin typeface="+mn-ea"/>
                          <a:ea typeface="+mn-ea"/>
                          <a:cs typeface="宋体" panose="02010600030101010101" pitchFamily="2" charset="-122"/>
                        </a:rPr>
                        <a:t>美术</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青岛镇江路小学</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马妍</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一等奖（未发证书）</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marL="93345" algn="ctr">
                        <a:spcAft>
                          <a:spcPts val="0"/>
                        </a:spcAft>
                      </a:pPr>
                      <a:r>
                        <a:rPr lang="zh-CN" sz="1400" kern="100">
                          <a:effectLst/>
                          <a:latin typeface="+mn-ea"/>
                          <a:ea typeface="+mn-ea"/>
                          <a:cs typeface="宋体" panose="02010600030101010101" pitchFamily="2" charset="-122"/>
                        </a:rPr>
                        <a:t>体育</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青岛福林小学</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贾振君</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一等奖（未发证书）</a:t>
                      </a:r>
                      <a:endParaRPr lang="zh-CN" sz="1400" kern="100">
                        <a:effectLst/>
                        <a:latin typeface="+mn-ea"/>
                        <a:ea typeface="+mn-ea"/>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marL="26670" algn="ctr">
                        <a:spcAft>
                          <a:spcPts val="0"/>
                        </a:spcAft>
                      </a:pPr>
                      <a:r>
                        <a:rPr lang="zh-CN" sz="1400" kern="100">
                          <a:effectLst/>
                          <a:latin typeface="+mn-ea"/>
                          <a:ea typeface="+mn-ea"/>
                          <a:cs typeface="宋体" panose="02010600030101010101" pitchFamily="2" charset="-122"/>
                        </a:rPr>
                        <a:t>综合实践 </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a:effectLst/>
                          <a:latin typeface="+mn-ea"/>
                          <a:ea typeface="+mn-ea"/>
                          <a:cs typeface="宋体" panose="02010600030101010101" pitchFamily="2" charset="-122"/>
                        </a:rPr>
                        <a:t>青岛新昌路小学</a:t>
                      </a:r>
                      <a:r>
                        <a:rPr lang="zh-CN" sz="1400" kern="100">
                          <a:effectLst/>
                          <a:latin typeface="+mn-ea"/>
                          <a:ea typeface="+mn-ea"/>
                          <a:cs typeface="Times New Roman" panose="02020603050405020304" pitchFamily="18" charset="0"/>
                        </a:rPr>
                        <a:t> </a:t>
                      </a:r>
                      <a:r>
                        <a:rPr lang="en-US" sz="1400" kern="100">
                          <a:effectLst/>
                          <a:latin typeface="+mn-ea"/>
                          <a:ea typeface="+mn-ea"/>
                          <a:cs typeface="Times New Roman" panose="02020603050405020304" pitchFamily="18" charset="0"/>
                        </a:rPr>
                        <a:t>   </a:t>
                      </a:r>
                      <a:r>
                        <a:rPr lang="zh-CN" sz="1400" kern="100">
                          <a:effectLst/>
                          <a:latin typeface="+mn-ea"/>
                          <a:ea typeface="+mn-ea"/>
                          <a:cs typeface="宋体" panose="02010600030101010101" pitchFamily="2" charset="-122"/>
                        </a:rPr>
                        <a:t>杨荣</a:t>
                      </a:r>
                      <a:endParaRPr lang="zh-CN" sz="140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400" kern="100" dirty="0">
                          <a:effectLst/>
                          <a:latin typeface="+mn-ea"/>
                          <a:ea typeface="+mn-ea"/>
                          <a:cs typeface="宋体" panose="02010600030101010101" pitchFamily="2" charset="-122"/>
                        </a:rPr>
                        <a:t>一等奖（未发证书）</a:t>
                      </a:r>
                      <a:endParaRPr lang="zh-CN" sz="1400" kern="100" dirty="0">
                        <a:effectLst/>
                        <a:latin typeface="+mn-ea"/>
                        <a:ea typeface="+mn-ea"/>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p:txBody>
          <a:bodyPr>
            <a:normAutofit/>
          </a:bodyPr>
          <a:lstStyle/>
          <a:p>
            <a:r>
              <a:rPr lang="zh-CN" altLang="en-US" dirty="0" smtClean="0"/>
              <a:t>（</a:t>
            </a:r>
            <a:r>
              <a:rPr lang="en-US" altLang="zh-CN" dirty="0" smtClean="0"/>
              <a:t>3</a:t>
            </a:r>
            <a:r>
              <a:rPr lang="zh-CN" altLang="en-US" dirty="0" smtClean="0"/>
              <a:t>）资源整合，开发德育特色课程为了进一步细化</a:t>
            </a:r>
            <a:endParaRPr lang="en-US" altLang="zh-CN" dirty="0" smtClean="0"/>
          </a:p>
          <a:p>
            <a:pPr marL="0" indent="0">
              <a:buNone/>
            </a:pPr>
            <a:r>
              <a:rPr lang="zh-CN" altLang="zh-CN" dirty="0">
                <a:latin typeface="Tw Cen MT" panose="020B0602020104020603" pitchFamily="34" charset="0"/>
                <a:ea typeface="仿宋" panose="02010609060101010101" pitchFamily="49" charset="-122"/>
                <a:cs typeface="Times New Roman" panose="02020603050405020304" pitchFamily="18" charset="0"/>
              </a:rPr>
              <a:t>市南区初中思想品德学科挖掘校外资源的典型做法</a:t>
            </a:r>
            <a:endParaRPr lang="zh-CN" altLang="zh-CN" sz="1800" dirty="0">
              <a:latin typeface="Tw Cen MT" panose="020B0602020104020603" pitchFamily="34" charset="0"/>
              <a:ea typeface="华文仿宋" panose="02010600040101010101" pitchFamily="2" charset="-122"/>
              <a:cs typeface="Times New Roman" panose="02020603050405020304" pitchFamily="18" charset="0"/>
            </a:endParaRPr>
          </a:p>
          <a:p>
            <a:endParaRPr lang="en-US" altLang="zh-CN" dirty="0" smtClean="0"/>
          </a:p>
          <a:p>
            <a:endParaRPr lang="zh-CN" altLang="en-US" dirty="0" smtClean="0"/>
          </a:p>
          <a:p>
            <a:endParaRPr lang="zh-CN" altLang="en-US" dirty="0"/>
          </a:p>
        </p:txBody>
      </p:sp>
      <p:grpSp>
        <p:nvGrpSpPr>
          <p:cNvPr id="11" name="组合 10"/>
          <p:cNvGrpSpPr/>
          <p:nvPr/>
        </p:nvGrpSpPr>
        <p:grpSpPr>
          <a:xfrm>
            <a:off x="1360190" y="2557263"/>
            <a:ext cx="6142857" cy="9361905"/>
            <a:chOff x="1360190" y="2557263"/>
            <a:chExt cx="6142857" cy="9361905"/>
          </a:xfrm>
        </p:grpSpPr>
        <p:pic>
          <p:nvPicPr>
            <p:cNvPr id="7" name="图片 6"/>
            <p:cNvPicPr>
              <a:picLocks noChangeAspect="1"/>
            </p:cNvPicPr>
            <p:nvPr/>
          </p:nvPicPr>
          <p:blipFill>
            <a:blip r:embed="rId2"/>
            <a:stretch>
              <a:fillRect/>
            </a:stretch>
          </p:blipFill>
          <p:spPr>
            <a:xfrm>
              <a:off x="1360190" y="2557263"/>
              <a:ext cx="6133333" cy="3961905"/>
            </a:xfrm>
            <a:prstGeom prst="rect">
              <a:avLst/>
            </a:prstGeom>
          </p:spPr>
        </p:pic>
        <p:pic>
          <p:nvPicPr>
            <p:cNvPr id="8" name="图片 7"/>
            <p:cNvPicPr>
              <a:picLocks noChangeAspect="1"/>
            </p:cNvPicPr>
            <p:nvPr/>
          </p:nvPicPr>
          <p:blipFill>
            <a:blip r:embed="rId3"/>
            <a:stretch>
              <a:fillRect/>
            </a:stretch>
          </p:blipFill>
          <p:spPr>
            <a:xfrm>
              <a:off x="1360190" y="6519168"/>
              <a:ext cx="6142857" cy="5400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4.07407E-6 L -0.00035 -0.74629 " pathEditMode="relative" rAng="0" ptsTypes="AA">
                                      <p:cBhvr>
                                        <p:cTn id="6" dur="6000" fill="hold"/>
                                        <p:tgtEl>
                                          <p:spTgt spid="11"/>
                                        </p:tgtEl>
                                        <p:attrNameLst>
                                          <p:attrName>ppt_x</p:attrName>
                                          <p:attrName>ppt_y</p:attrName>
                                        </p:attrNameLst>
                                      </p:cBhvr>
                                      <p:rCtr x="-17" y="-37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德育一体化专题研究 </a:t>
            </a:r>
          </a:p>
        </p:txBody>
      </p:sp>
      <p:sp>
        <p:nvSpPr>
          <p:cNvPr id="3" name="内容占位符 2"/>
          <p:cNvSpPr>
            <a:spLocks noGrp="1"/>
          </p:cNvSpPr>
          <p:nvPr>
            <p:ph idx="1"/>
          </p:nvPr>
        </p:nvSpPr>
        <p:spPr/>
        <p:txBody>
          <a:bodyPr>
            <a:normAutofit/>
          </a:bodyPr>
          <a:lstStyle/>
          <a:p>
            <a:pPr marL="0" indent="0">
              <a:buNone/>
            </a:pPr>
            <a:r>
              <a:rPr lang="zh-CN" altLang="en-US" dirty="0" smtClean="0"/>
              <a:t>（</a:t>
            </a:r>
            <a:r>
              <a:rPr lang="en-US" altLang="zh-CN" dirty="0" smtClean="0"/>
              <a:t>3</a:t>
            </a:r>
            <a:r>
              <a:rPr lang="zh-CN" altLang="en-US" dirty="0" smtClean="0"/>
              <a:t>）资源整合，开发德育特色课程为了进一步细化</a:t>
            </a:r>
            <a:endParaRPr lang="en-US" altLang="zh-CN" dirty="0" smtClean="0"/>
          </a:p>
          <a:p>
            <a:pPr marL="0" indent="0">
              <a:lnSpc>
                <a:spcPct val="150000"/>
              </a:lnSpc>
              <a:buNone/>
            </a:pPr>
            <a:endParaRPr lang="en-US" altLang="zh-CN" dirty="0" smtClean="0">
              <a:latin typeface="Tw Cen MT" panose="020B0602020104020603" pitchFamily="34" charset="0"/>
              <a:ea typeface="仿宋" panose="02010609060101010101" pitchFamily="49" charset="-122"/>
              <a:cs typeface="Times New Roman" panose="02020603050405020304" pitchFamily="18" charset="0"/>
            </a:endParaRPr>
          </a:p>
          <a:p>
            <a:pPr marL="812800" indent="0">
              <a:lnSpc>
                <a:spcPct val="150000"/>
              </a:lnSpc>
              <a:buNone/>
            </a:pPr>
            <a:r>
              <a:rPr lang="en-US" altLang="zh-CN" dirty="0" smtClean="0"/>
              <a:t>       </a:t>
            </a:r>
            <a:r>
              <a:rPr lang="zh-CN" altLang="zh-CN" dirty="0" smtClean="0"/>
              <a:t>既要</a:t>
            </a:r>
            <a:r>
              <a:rPr lang="zh-CN" altLang="zh-CN" dirty="0"/>
              <a:t>学习教学理论，了解学科文化史、学科知识，提高自身学科素养，更要关注德育内容、品德心理结构和影响因素三维指标的分析，才能真正为德育实施提供坚实的专业支持。</a:t>
            </a:r>
          </a:p>
          <a:p>
            <a:endParaRPr lang="en-US" altLang="zh-CN" dirty="0" smtClean="0"/>
          </a:p>
          <a:p>
            <a:endParaRPr lang="zh-CN" altLang="en-US" dirty="0" smtClean="0"/>
          </a:p>
          <a:p>
            <a:endParaRPr lang="zh-CN" alt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zh-CN" altLang="en-US" dirty="0"/>
              <a:t>幼小衔接深度研究</a:t>
            </a:r>
          </a:p>
        </p:txBody>
      </p:sp>
      <p:sp>
        <p:nvSpPr>
          <p:cNvPr id="4" name="AutoShape 2"/>
          <p:cNvSpPr>
            <a:spLocks noChangeArrowheads="1"/>
          </p:cNvSpPr>
          <p:nvPr/>
        </p:nvSpPr>
        <p:spPr bwMode="gray">
          <a:xfrm>
            <a:off x="3075207" y="3332208"/>
            <a:ext cx="2798763" cy="2420938"/>
          </a:xfrm>
          <a:prstGeom prst="triangle">
            <a:avLst>
              <a:gd name="adj" fmla="val 50000"/>
            </a:avLst>
          </a:prstGeom>
          <a:gradFill flip="none" rotWithShape="1">
            <a:gsLst>
              <a:gs pos="0">
                <a:schemeClr val="bg1">
                  <a:lumMod val="75000"/>
                </a:schemeClr>
              </a:gs>
              <a:gs pos="100000">
                <a:schemeClr val="bg1">
                  <a:lumMod val="95000"/>
                </a:schemeClr>
              </a:gs>
            </a:gsLst>
            <a:lin ang="13500000" scaled="1"/>
            <a:tileRect/>
          </a:gradFill>
          <a:ln w="25400">
            <a:noFill/>
          </a:ln>
          <a:effectLst>
            <a:outerShdw blurRad="225425" dist="38100" dir="5220000" algn="ctr">
              <a:srgbClr val="000000">
                <a:alpha val="33000"/>
              </a:srgbClr>
            </a:outerShdw>
          </a:effectLst>
          <a:scene3d>
            <a:camera prst="orthographicFront"/>
            <a:lightRig rig="flat" dir="t"/>
          </a:scene3d>
          <a:sp3d extrusionH="1270000" contourW="1905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5" name="AutoShape 5"/>
          <p:cNvSpPr>
            <a:spLocks noChangeArrowheads="1"/>
          </p:cNvSpPr>
          <p:nvPr/>
        </p:nvSpPr>
        <p:spPr bwMode="gray">
          <a:xfrm>
            <a:off x="3397477" y="2481324"/>
            <a:ext cx="2108200" cy="1820862"/>
          </a:xfrm>
          <a:prstGeom prst="hexagon">
            <a:avLst>
              <a:gd name="adj" fmla="val 28924"/>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AutoShape 6"/>
          <p:cNvSpPr>
            <a:spLocks noChangeArrowheads="1"/>
          </p:cNvSpPr>
          <p:nvPr/>
        </p:nvSpPr>
        <p:spPr bwMode="gray">
          <a:xfrm>
            <a:off x="3380015" y="2449574"/>
            <a:ext cx="2108200" cy="1820862"/>
          </a:xfrm>
          <a:prstGeom prst="hexagon">
            <a:avLst>
              <a:gd name="adj" fmla="val 2892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AutoShape 7"/>
          <p:cNvSpPr>
            <a:spLocks noChangeArrowheads="1"/>
          </p:cNvSpPr>
          <p:nvPr/>
        </p:nvSpPr>
        <p:spPr bwMode="gray">
          <a:xfrm>
            <a:off x="3503512" y="2559261"/>
            <a:ext cx="1852579" cy="1601667"/>
          </a:xfrm>
          <a:prstGeom prst="hexagon">
            <a:avLst>
              <a:gd name="adj" fmla="val 28896"/>
              <a:gd name="vf" fmla="val 115470"/>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
        <p:nvSpPr>
          <p:cNvPr id="8" name="AutoShape 9"/>
          <p:cNvSpPr>
            <a:spLocks noChangeArrowheads="1"/>
          </p:cNvSpPr>
          <p:nvPr/>
        </p:nvSpPr>
        <p:spPr bwMode="gray">
          <a:xfrm>
            <a:off x="2025877" y="4873686"/>
            <a:ext cx="2108200" cy="1820863"/>
          </a:xfrm>
          <a:prstGeom prst="hexagon">
            <a:avLst>
              <a:gd name="adj" fmla="val 28924"/>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AutoShape 10"/>
          <p:cNvSpPr>
            <a:spLocks noChangeArrowheads="1"/>
          </p:cNvSpPr>
          <p:nvPr/>
        </p:nvSpPr>
        <p:spPr bwMode="gray">
          <a:xfrm>
            <a:off x="2008415" y="4841936"/>
            <a:ext cx="2108200" cy="1820863"/>
          </a:xfrm>
          <a:prstGeom prst="hexagon">
            <a:avLst>
              <a:gd name="adj" fmla="val 2892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AutoShape 11"/>
          <p:cNvSpPr>
            <a:spLocks noChangeArrowheads="1"/>
          </p:cNvSpPr>
          <p:nvPr/>
        </p:nvSpPr>
        <p:spPr bwMode="gray">
          <a:xfrm>
            <a:off x="2131912" y="4951624"/>
            <a:ext cx="1852579" cy="1601666"/>
          </a:xfrm>
          <a:prstGeom prst="hexagon">
            <a:avLst>
              <a:gd name="adj" fmla="val 28896"/>
              <a:gd name="vf" fmla="val 115470"/>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1" name="AutoShape 13"/>
          <p:cNvSpPr>
            <a:spLocks noChangeArrowheads="1"/>
          </p:cNvSpPr>
          <p:nvPr/>
        </p:nvSpPr>
        <p:spPr bwMode="gray">
          <a:xfrm>
            <a:off x="4856390" y="4873686"/>
            <a:ext cx="2105025" cy="1820863"/>
          </a:xfrm>
          <a:prstGeom prst="hexagon">
            <a:avLst>
              <a:gd name="adj" fmla="val 28923"/>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AutoShape 14"/>
          <p:cNvSpPr>
            <a:spLocks noChangeArrowheads="1"/>
          </p:cNvSpPr>
          <p:nvPr/>
        </p:nvSpPr>
        <p:spPr bwMode="gray">
          <a:xfrm>
            <a:off x="4838927" y="4841936"/>
            <a:ext cx="2105025" cy="1820863"/>
          </a:xfrm>
          <a:prstGeom prst="hexagon">
            <a:avLst>
              <a:gd name="adj" fmla="val 2892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AutoShape 15"/>
          <p:cNvSpPr>
            <a:spLocks noChangeArrowheads="1"/>
          </p:cNvSpPr>
          <p:nvPr/>
        </p:nvSpPr>
        <p:spPr bwMode="gray">
          <a:xfrm>
            <a:off x="4962241" y="4951624"/>
            <a:ext cx="1849811" cy="1601666"/>
          </a:xfrm>
          <a:prstGeom prst="hexagon">
            <a:avLst>
              <a:gd name="adj" fmla="val 28896"/>
              <a:gd name="vf" fmla="val 115470"/>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Text Box 16"/>
          <p:cNvSpPr txBox="1">
            <a:spLocks noChangeArrowheads="1"/>
          </p:cNvSpPr>
          <p:nvPr/>
        </p:nvSpPr>
        <p:spPr bwMode="gray">
          <a:xfrm>
            <a:off x="3982665" y="3080358"/>
            <a:ext cx="902811" cy="523220"/>
          </a:xfrm>
          <a:prstGeom prst="rect">
            <a:avLst/>
          </a:prstGeom>
          <a:noFill/>
          <a:ln w="9525" algn="ctr">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kumimoji="1" lang="zh-CN" altLang="en-US" sz="2800" b="1"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区级</a:t>
            </a:r>
          </a:p>
        </p:txBody>
      </p:sp>
      <p:sp>
        <p:nvSpPr>
          <p:cNvPr id="15" name="Text Box 17"/>
          <p:cNvSpPr txBox="1">
            <a:spLocks noChangeArrowheads="1"/>
          </p:cNvSpPr>
          <p:nvPr/>
        </p:nvSpPr>
        <p:spPr bwMode="gray">
          <a:xfrm>
            <a:off x="2588917" y="5580688"/>
            <a:ext cx="902811" cy="523220"/>
          </a:xfrm>
          <a:prstGeom prst="rect">
            <a:avLst/>
          </a:prstGeom>
          <a:noFill/>
          <a:ln w="9525" algn="ctr">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spcBef>
                <a:spcPts val="0"/>
              </a:spcBef>
              <a:spcAft>
                <a:spcPts val="0"/>
              </a:spcAft>
              <a:buClr>
                <a:srgbClr val="FF0000"/>
              </a:buClr>
              <a:buSzPct val="70000"/>
              <a:defRPr/>
            </a:pPr>
            <a:r>
              <a:rPr kumimoji="1" lang="zh-CN" altLang="en-US" sz="2800" b="1" dirty="0" smtClean="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园级</a:t>
            </a:r>
            <a:endParaRPr kumimoji="1" lang="zh-CN" altLang="en-US" sz="2800" b="1"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
        <p:nvSpPr>
          <p:cNvPr id="16" name="Text Box 18"/>
          <p:cNvSpPr txBox="1">
            <a:spLocks noChangeArrowheads="1"/>
          </p:cNvSpPr>
          <p:nvPr/>
        </p:nvSpPr>
        <p:spPr bwMode="gray">
          <a:xfrm>
            <a:off x="5446437" y="5580688"/>
            <a:ext cx="902811" cy="523220"/>
          </a:xfrm>
          <a:prstGeom prst="rect">
            <a:avLst/>
          </a:prstGeom>
          <a:noFill/>
          <a:ln w="9525" algn="ctr">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kumimoji="1" lang="zh-CN" altLang="en-US" sz="2800" b="1"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片级</a:t>
            </a:r>
          </a:p>
        </p:txBody>
      </p:sp>
      <p:sp>
        <p:nvSpPr>
          <p:cNvPr id="17" name="Text Box 17"/>
          <p:cNvSpPr txBox="1">
            <a:spLocks noChangeArrowheads="1"/>
          </p:cNvSpPr>
          <p:nvPr/>
        </p:nvSpPr>
        <p:spPr bwMode="gray">
          <a:xfrm>
            <a:off x="3647746" y="4692981"/>
            <a:ext cx="1723550" cy="400110"/>
          </a:xfrm>
          <a:prstGeom prst="rect">
            <a:avLst/>
          </a:prstGeom>
          <a:noFill/>
          <a:ln w="9525" algn="ctr">
            <a:noFill/>
            <a:miter lim="800000"/>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spcBef>
                <a:spcPts val="0"/>
              </a:spcBef>
              <a:spcAft>
                <a:spcPts val="0"/>
              </a:spcAft>
              <a:buClr>
                <a:srgbClr val="FF0000"/>
              </a:buClr>
              <a:buSzPct val="70000"/>
              <a:defRPr/>
            </a:pPr>
            <a:r>
              <a:rPr kumimoji="1" lang="zh-CN" altLang="en-US" sz="2000" b="1" dirty="0">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三级教研网络</a:t>
            </a:r>
          </a:p>
        </p:txBody>
      </p:sp>
      <p:sp>
        <p:nvSpPr>
          <p:cNvPr id="19" name="矩形 18"/>
          <p:cNvSpPr/>
          <p:nvPr/>
        </p:nvSpPr>
        <p:spPr>
          <a:xfrm>
            <a:off x="2008415" y="1617858"/>
            <a:ext cx="4801314" cy="461665"/>
          </a:xfrm>
          <a:prstGeom prst="rect">
            <a:avLst/>
          </a:prstGeom>
        </p:spPr>
        <p:txBody>
          <a:bodyPr wrap="none">
            <a:spAutoFit/>
          </a:bodyPr>
          <a:lstStyle/>
          <a:p>
            <a:r>
              <a:rPr lang="zh-CN" altLang="en-US" sz="2400" dirty="0">
                <a:solidFill>
                  <a:schemeClr val="accent1"/>
                </a:solidFill>
              </a:rPr>
              <a:t>“一体联动”教研，提高研究质量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50" fill="hold"/>
                                        <p:tgtEl>
                                          <p:spTgt spid="5"/>
                                        </p:tgtEl>
                                        <p:attrNameLst>
                                          <p:attrName>ppt_w</p:attrName>
                                        </p:attrNameLst>
                                      </p:cBhvr>
                                      <p:tavLst>
                                        <p:tav tm="0">
                                          <p:val>
                                            <p:fltVal val="0"/>
                                          </p:val>
                                        </p:tav>
                                        <p:tav tm="100000">
                                          <p:val>
                                            <p:strVal val="#ppt_w"/>
                                          </p:val>
                                        </p:tav>
                                      </p:tavLst>
                                    </p:anim>
                                    <p:anim calcmode="lin" valueType="num">
                                      <p:cBhvr>
                                        <p:cTn id="13" dur="250" fill="hold"/>
                                        <p:tgtEl>
                                          <p:spTgt spid="5"/>
                                        </p:tgtEl>
                                        <p:attrNameLst>
                                          <p:attrName>ppt_h</p:attrName>
                                        </p:attrNameLst>
                                      </p:cBhvr>
                                      <p:tavLst>
                                        <p:tav tm="0">
                                          <p:val>
                                            <p:fltVal val="0"/>
                                          </p:val>
                                        </p:tav>
                                        <p:tav tm="100000">
                                          <p:val>
                                            <p:strVal val="#ppt_h"/>
                                          </p:val>
                                        </p:tav>
                                      </p:tavLst>
                                    </p:anim>
                                    <p:animEffect transition="in" filter="fade">
                                      <p:cBhvr>
                                        <p:cTn id="14" dur="25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50" fill="hold"/>
                                        <p:tgtEl>
                                          <p:spTgt spid="6"/>
                                        </p:tgtEl>
                                        <p:attrNameLst>
                                          <p:attrName>ppt_w</p:attrName>
                                        </p:attrNameLst>
                                      </p:cBhvr>
                                      <p:tavLst>
                                        <p:tav tm="0">
                                          <p:val>
                                            <p:fltVal val="0"/>
                                          </p:val>
                                        </p:tav>
                                        <p:tav tm="100000">
                                          <p:val>
                                            <p:strVal val="#ppt_w"/>
                                          </p:val>
                                        </p:tav>
                                      </p:tavLst>
                                    </p:anim>
                                    <p:anim calcmode="lin" valueType="num">
                                      <p:cBhvr>
                                        <p:cTn id="18" dur="250" fill="hold"/>
                                        <p:tgtEl>
                                          <p:spTgt spid="6"/>
                                        </p:tgtEl>
                                        <p:attrNameLst>
                                          <p:attrName>ppt_h</p:attrName>
                                        </p:attrNameLst>
                                      </p:cBhvr>
                                      <p:tavLst>
                                        <p:tav tm="0">
                                          <p:val>
                                            <p:fltVal val="0"/>
                                          </p:val>
                                        </p:tav>
                                        <p:tav tm="100000">
                                          <p:val>
                                            <p:strVal val="#ppt_h"/>
                                          </p:val>
                                        </p:tav>
                                      </p:tavLst>
                                    </p:anim>
                                    <p:animEffect transition="in" filter="fade">
                                      <p:cBhvr>
                                        <p:cTn id="19" dur="25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50" fill="hold"/>
                                        <p:tgtEl>
                                          <p:spTgt spid="7"/>
                                        </p:tgtEl>
                                        <p:attrNameLst>
                                          <p:attrName>ppt_w</p:attrName>
                                        </p:attrNameLst>
                                      </p:cBhvr>
                                      <p:tavLst>
                                        <p:tav tm="0">
                                          <p:val>
                                            <p:fltVal val="0"/>
                                          </p:val>
                                        </p:tav>
                                        <p:tav tm="100000">
                                          <p:val>
                                            <p:strVal val="#ppt_w"/>
                                          </p:val>
                                        </p:tav>
                                      </p:tavLst>
                                    </p:anim>
                                    <p:anim calcmode="lin" valueType="num">
                                      <p:cBhvr>
                                        <p:cTn id="23" dur="250" fill="hold"/>
                                        <p:tgtEl>
                                          <p:spTgt spid="7"/>
                                        </p:tgtEl>
                                        <p:attrNameLst>
                                          <p:attrName>ppt_h</p:attrName>
                                        </p:attrNameLst>
                                      </p:cBhvr>
                                      <p:tavLst>
                                        <p:tav tm="0">
                                          <p:val>
                                            <p:fltVal val="0"/>
                                          </p:val>
                                        </p:tav>
                                        <p:tav tm="100000">
                                          <p:val>
                                            <p:strVal val="#ppt_h"/>
                                          </p:val>
                                        </p:tav>
                                      </p:tavLst>
                                    </p:anim>
                                    <p:animEffect transition="in" filter="fade">
                                      <p:cBhvr>
                                        <p:cTn id="24" dur="25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Effect transition="in" filter="fade">
                                      <p:cBhvr>
                                        <p:cTn id="29" dur="25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250" fill="hold"/>
                                        <p:tgtEl>
                                          <p:spTgt spid="9"/>
                                        </p:tgtEl>
                                        <p:attrNameLst>
                                          <p:attrName>ppt_w</p:attrName>
                                        </p:attrNameLst>
                                      </p:cBhvr>
                                      <p:tavLst>
                                        <p:tav tm="0">
                                          <p:val>
                                            <p:fltVal val="0"/>
                                          </p:val>
                                        </p:tav>
                                        <p:tav tm="100000">
                                          <p:val>
                                            <p:strVal val="#ppt_w"/>
                                          </p:val>
                                        </p:tav>
                                      </p:tavLst>
                                    </p:anim>
                                    <p:anim calcmode="lin" valueType="num">
                                      <p:cBhvr>
                                        <p:cTn id="33" dur="250" fill="hold"/>
                                        <p:tgtEl>
                                          <p:spTgt spid="9"/>
                                        </p:tgtEl>
                                        <p:attrNameLst>
                                          <p:attrName>ppt_h</p:attrName>
                                        </p:attrNameLst>
                                      </p:cBhvr>
                                      <p:tavLst>
                                        <p:tav tm="0">
                                          <p:val>
                                            <p:fltVal val="0"/>
                                          </p:val>
                                        </p:tav>
                                        <p:tav tm="100000">
                                          <p:val>
                                            <p:strVal val="#ppt_h"/>
                                          </p:val>
                                        </p:tav>
                                      </p:tavLst>
                                    </p:anim>
                                    <p:animEffect transition="in" filter="fade">
                                      <p:cBhvr>
                                        <p:cTn id="34" dur="25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fltVal val="0"/>
                                          </p:val>
                                        </p:tav>
                                        <p:tav tm="100000">
                                          <p:val>
                                            <p:strVal val="#ppt_w"/>
                                          </p:val>
                                        </p:tav>
                                      </p:tavLst>
                                    </p:anim>
                                    <p:anim calcmode="lin" valueType="num">
                                      <p:cBhvr>
                                        <p:cTn id="38" dur="250" fill="hold"/>
                                        <p:tgtEl>
                                          <p:spTgt spid="10"/>
                                        </p:tgtEl>
                                        <p:attrNameLst>
                                          <p:attrName>ppt_h</p:attrName>
                                        </p:attrNameLst>
                                      </p:cBhvr>
                                      <p:tavLst>
                                        <p:tav tm="0">
                                          <p:val>
                                            <p:fltVal val="0"/>
                                          </p:val>
                                        </p:tav>
                                        <p:tav tm="100000">
                                          <p:val>
                                            <p:strVal val="#ppt_h"/>
                                          </p:val>
                                        </p:tav>
                                      </p:tavLst>
                                    </p:anim>
                                    <p:animEffect transition="in" filter="fade">
                                      <p:cBhvr>
                                        <p:cTn id="39" dur="25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50" fill="hold"/>
                                        <p:tgtEl>
                                          <p:spTgt spid="11"/>
                                        </p:tgtEl>
                                        <p:attrNameLst>
                                          <p:attrName>ppt_w</p:attrName>
                                        </p:attrNameLst>
                                      </p:cBhvr>
                                      <p:tavLst>
                                        <p:tav tm="0">
                                          <p:val>
                                            <p:fltVal val="0"/>
                                          </p:val>
                                        </p:tav>
                                        <p:tav tm="100000">
                                          <p:val>
                                            <p:strVal val="#ppt_w"/>
                                          </p:val>
                                        </p:tav>
                                      </p:tavLst>
                                    </p:anim>
                                    <p:anim calcmode="lin" valueType="num">
                                      <p:cBhvr>
                                        <p:cTn id="43" dur="250" fill="hold"/>
                                        <p:tgtEl>
                                          <p:spTgt spid="11"/>
                                        </p:tgtEl>
                                        <p:attrNameLst>
                                          <p:attrName>ppt_h</p:attrName>
                                        </p:attrNameLst>
                                      </p:cBhvr>
                                      <p:tavLst>
                                        <p:tav tm="0">
                                          <p:val>
                                            <p:fltVal val="0"/>
                                          </p:val>
                                        </p:tav>
                                        <p:tav tm="100000">
                                          <p:val>
                                            <p:strVal val="#ppt_h"/>
                                          </p:val>
                                        </p:tav>
                                      </p:tavLst>
                                    </p:anim>
                                    <p:animEffect transition="in" filter="fade">
                                      <p:cBhvr>
                                        <p:cTn id="44" dur="25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250" fill="hold"/>
                                        <p:tgtEl>
                                          <p:spTgt spid="12"/>
                                        </p:tgtEl>
                                        <p:attrNameLst>
                                          <p:attrName>ppt_w</p:attrName>
                                        </p:attrNameLst>
                                      </p:cBhvr>
                                      <p:tavLst>
                                        <p:tav tm="0">
                                          <p:val>
                                            <p:fltVal val="0"/>
                                          </p:val>
                                        </p:tav>
                                        <p:tav tm="100000">
                                          <p:val>
                                            <p:strVal val="#ppt_w"/>
                                          </p:val>
                                        </p:tav>
                                      </p:tavLst>
                                    </p:anim>
                                    <p:anim calcmode="lin" valueType="num">
                                      <p:cBhvr>
                                        <p:cTn id="48" dur="250" fill="hold"/>
                                        <p:tgtEl>
                                          <p:spTgt spid="12"/>
                                        </p:tgtEl>
                                        <p:attrNameLst>
                                          <p:attrName>ppt_h</p:attrName>
                                        </p:attrNameLst>
                                      </p:cBhvr>
                                      <p:tavLst>
                                        <p:tav tm="0">
                                          <p:val>
                                            <p:fltVal val="0"/>
                                          </p:val>
                                        </p:tav>
                                        <p:tav tm="100000">
                                          <p:val>
                                            <p:strVal val="#ppt_h"/>
                                          </p:val>
                                        </p:tav>
                                      </p:tavLst>
                                    </p:anim>
                                    <p:animEffect transition="in" filter="fade">
                                      <p:cBhvr>
                                        <p:cTn id="49" dur="250"/>
                                        <p:tgtEl>
                                          <p:spTgt spid="1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250" fill="hold"/>
                                        <p:tgtEl>
                                          <p:spTgt spid="13"/>
                                        </p:tgtEl>
                                        <p:attrNameLst>
                                          <p:attrName>ppt_w</p:attrName>
                                        </p:attrNameLst>
                                      </p:cBhvr>
                                      <p:tavLst>
                                        <p:tav tm="0">
                                          <p:val>
                                            <p:fltVal val="0"/>
                                          </p:val>
                                        </p:tav>
                                        <p:tav tm="100000">
                                          <p:val>
                                            <p:strVal val="#ppt_w"/>
                                          </p:val>
                                        </p:tav>
                                      </p:tavLst>
                                    </p:anim>
                                    <p:anim calcmode="lin" valueType="num">
                                      <p:cBhvr>
                                        <p:cTn id="53" dur="250" fill="hold"/>
                                        <p:tgtEl>
                                          <p:spTgt spid="13"/>
                                        </p:tgtEl>
                                        <p:attrNameLst>
                                          <p:attrName>ppt_h</p:attrName>
                                        </p:attrNameLst>
                                      </p:cBhvr>
                                      <p:tavLst>
                                        <p:tav tm="0">
                                          <p:val>
                                            <p:fltVal val="0"/>
                                          </p:val>
                                        </p:tav>
                                        <p:tav tm="100000">
                                          <p:val>
                                            <p:strVal val="#ppt_h"/>
                                          </p:val>
                                        </p:tav>
                                      </p:tavLst>
                                    </p:anim>
                                    <p:animEffect transition="in" filter="fade">
                                      <p:cBhvr>
                                        <p:cTn id="54" dur="25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50" fill="hold"/>
                                        <p:tgtEl>
                                          <p:spTgt spid="14"/>
                                        </p:tgtEl>
                                        <p:attrNameLst>
                                          <p:attrName>ppt_w</p:attrName>
                                        </p:attrNameLst>
                                      </p:cBhvr>
                                      <p:tavLst>
                                        <p:tav tm="0">
                                          <p:val>
                                            <p:fltVal val="0"/>
                                          </p:val>
                                        </p:tav>
                                        <p:tav tm="100000">
                                          <p:val>
                                            <p:strVal val="#ppt_w"/>
                                          </p:val>
                                        </p:tav>
                                      </p:tavLst>
                                    </p:anim>
                                    <p:anim calcmode="lin" valueType="num">
                                      <p:cBhvr>
                                        <p:cTn id="58" dur="250" fill="hold"/>
                                        <p:tgtEl>
                                          <p:spTgt spid="14"/>
                                        </p:tgtEl>
                                        <p:attrNameLst>
                                          <p:attrName>ppt_h</p:attrName>
                                        </p:attrNameLst>
                                      </p:cBhvr>
                                      <p:tavLst>
                                        <p:tav tm="0">
                                          <p:val>
                                            <p:fltVal val="0"/>
                                          </p:val>
                                        </p:tav>
                                        <p:tav tm="100000">
                                          <p:val>
                                            <p:strVal val="#ppt_h"/>
                                          </p:val>
                                        </p:tav>
                                      </p:tavLst>
                                    </p:anim>
                                    <p:animEffect transition="in" filter="fade">
                                      <p:cBhvr>
                                        <p:cTn id="59" dur="25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ppt_w</p:attrName>
                                        </p:attrNameLst>
                                      </p:cBhvr>
                                      <p:tavLst>
                                        <p:tav tm="0">
                                          <p:val>
                                            <p:fltVal val="0"/>
                                          </p:val>
                                        </p:tav>
                                        <p:tav tm="100000">
                                          <p:val>
                                            <p:strVal val="#ppt_w"/>
                                          </p:val>
                                        </p:tav>
                                      </p:tavLst>
                                    </p:anim>
                                    <p:anim calcmode="lin" valueType="num">
                                      <p:cBhvr>
                                        <p:cTn id="63" dur="250" fill="hold"/>
                                        <p:tgtEl>
                                          <p:spTgt spid="15"/>
                                        </p:tgtEl>
                                        <p:attrNameLst>
                                          <p:attrName>ppt_h</p:attrName>
                                        </p:attrNameLst>
                                      </p:cBhvr>
                                      <p:tavLst>
                                        <p:tav tm="0">
                                          <p:val>
                                            <p:fltVal val="0"/>
                                          </p:val>
                                        </p:tav>
                                        <p:tav tm="100000">
                                          <p:val>
                                            <p:strVal val="#ppt_h"/>
                                          </p:val>
                                        </p:tav>
                                      </p:tavLst>
                                    </p:anim>
                                    <p:animEffect transition="in" filter="fade">
                                      <p:cBhvr>
                                        <p:cTn id="64" dur="25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50" fill="hold"/>
                                        <p:tgtEl>
                                          <p:spTgt spid="16"/>
                                        </p:tgtEl>
                                        <p:attrNameLst>
                                          <p:attrName>ppt_w</p:attrName>
                                        </p:attrNameLst>
                                      </p:cBhvr>
                                      <p:tavLst>
                                        <p:tav tm="0">
                                          <p:val>
                                            <p:fltVal val="0"/>
                                          </p:val>
                                        </p:tav>
                                        <p:tav tm="100000">
                                          <p:val>
                                            <p:strVal val="#ppt_w"/>
                                          </p:val>
                                        </p:tav>
                                      </p:tavLst>
                                    </p:anim>
                                    <p:anim calcmode="lin" valueType="num">
                                      <p:cBhvr>
                                        <p:cTn id="68" dur="250" fill="hold"/>
                                        <p:tgtEl>
                                          <p:spTgt spid="16"/>
                                        </p:tgtEl>
                                        <p:attrNameLst>
                                          <p:attrName>ppt_h</p:attrName>
                                        </p:attrNameLst>
                                      </p:cBhvr>
                                      <p:tavLst>
                                        <p:tav tm="0">
                                          <p:val>
                                            <p:fltVal val="0"/>
                                          </p:val>
                                        </p:tav>
                                        <p:tav tm="100000">
                                          <p:val>
                                            <p:strVal val="#ppt_h"/>
                                          </p:val>
                                        </p:tav>
                                      </p:tavLst>
                                    </p:anim>
                                    <p:animEffect transition="in" filter="fade">
                                      <p:cBhvr>
                                        <p:cTn id="69" dur="25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250" fill="hold"/>
                                        <p:tgtEl>
                                          <p:spTgt spid="17"/>
                                        </p:tgtEl>
                                        <p:attrNameLst>
                                          <p:attrName>ppt_w</p:attrName>
                                        </p:attrNameLst>
                                      </p:cBhvr>
                                      <p:tavLst>
                                        <p:tav tm="0">
                                          <p:val>
                                            <p:fltVal val="0"/>
                                          </p:val>
                                        </p:tav>
                                        <p:tav tm="100000">
                                          <p:val>
                                            <p:strVal val="#ppt_w"/>
                                          </p:val>
                                        </p:tav>
                                      </p:tavLst>
                                    </p:anim>
                                    <p:anim calcmode="lin" valueType="num">
                                      <p:cBhvr>
                                        <p:cTn id="73" dur="250" fill="hold"/>
                                        <p:tgtEl>
                                          <p:spTgt spid="17"/>
                                        </p:tgtEl>
                                        <p:attrNameLst>
                                          <p:attrName>ppt_h</p:attrName>
                                        </p:attrNameLst>
                                      </p:cBhvr>
                                      <p:tavLst>
                                        <p:tav tm="0">
                                          <p:val>
                                            <p:fltVal val="0"/>
                                          </p:val>
                                        </p:tav>
                                        <p:tav tm="100000">
                                          <p:val>
                                            <p:strVal val="#ppt_h"/>
                                          </p:val>
                                        </p:tav>
                                      </p:tavLst>
                                    </p:anim>
                                    <p:animEffect transition="in" filter="fade">
                                      <p:cBhvr>
                                        <p:cTn id="74" dur="25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zh-CN" altLang="en-US" dirty="0"/>
              <a:t>幼小衔接深度研究</a:t>
            </a:r>
          </a:p>
        </p:txBody>
      </p:sp>
      <p:sp>
        <p:nvSpPr>
          <p:cNvPr id="3" name="内容占位符 2"/>
          <p:cNvSpPr>
            <a:spLocks noGrp="1"/>
          </p:cNvSpPr>
          <p:nvPr>
            <p:ph idx="1"/>
          </p:nvPr>
        </p:nvSpPr>
        <p:spPr>
          <a:xfrm>
            <a:off x="702000" y="1477714"/>
            <a:ext cx="7423200" cy="4527025"/>
          </a:xfrm>
        </p:spPr>
        <p:txBody>
          <a:bodyPr>
            <a:normAutofit lnSpcReduction="10000"/>
          </a:bodyPr>
          <a:lstStyle/>
          <a:p>
            <a:r>
              <a:rPr lang="zh-CN" altLang="en-US" dirty="0" smtClean="0"/>
              <a:t>园</a:t>
            </a:r>
            <a:r>
              <a:rPr lang="zh-CN" altLang="en-US" dirty="0"/>
              <a:t>级结合幼儿园的实际设置好习惯、爱上阅读、规则意识等不同研究</a:t>
            </a:r>
            <a:r>
              <a:rPr lang="zh-CN" altLang="en-US" dirty="0" smtClean="0"/>
              <a:t>专题</a:t>
            </a:r>
            <a:endParaRPr lang="en-US" altLang="zh-CN" dirty="0" smtClean="0"/>
          </a:p>
          <a:p>
            <a:r>
              <a:rPr lang="zh-CN" altLang="en-US" dirty="0" smtClean="0"/>
              <a:t>片</a:t>
            </a:r>
            <a:r>
              <a:rPr lang="zh-CN" altLang="en-US" dirty="0"/>
              <a:t>区活动由片长带领业务干部走进幼儿园，走进教学现场，联席诊断各园的创新做法，并作出调整建议，推出典型经验</a:t>
            </a:r>
            <a:r>
              <a:rPr lang="zh-CN" altLang="en-US" dirty="0" smtClean="0"/>
              <a:t>做法</a:t>
            </a:r>
            <a:endParaRPr lang="en-US" altLang="zh-CN" dirty="0" smtClean="0"/>
          </a:p>
          <a:p>
            <a:pPr algn="l"/>
            <a:r>
              <a:rPr lang="zh-CN" altLang="en-US" dirty="0" smtClean="0"/>
              <a:t>区域召开“</a:t>
            </a:r>
            <a:r>
              <a:rPr lang="zh-CN" altLang="en-US" dirty="0"/>
              <a:t>幼小衔接管理经验交流</a:t>
            </a:r>
            <a:r>
              <a:rPr lang="zh-CN" altLang="en-US" dirty="0" smtClean="0"/>
              <a:t>”</a:t>
            </a:r>
            <a:r>
              <a:rPr lang="en-US" altLang="zh-CN" dirty="0" smtClean="0"/>
              <a:t/>
            </a:r>
            <a:br>
              <a:rPr lang="en-US" altLang="zh-CN" dirty="0" smtClean="0"/>
            </a:br>
            <a:r>
              <a:rPr lang="zh-CN" altLang="en-US" dirty="0" smtClean="0"/>
              <a:t>促进</a:t>
            </a:r>
            <a:r>
              <a:rPr lang="zh-CN" altLang="en-US" dirty="0"/>
              <a:t>资源有效</a:t>
            </a:r>
            <a:r>
              <a:rPr lang="zh-CN" altLang="en-US" dirty="0" smtClean="0"/>
              <a:t>共享</a:t>
            </a:r>
            <a:endParaRPr lang="en-US" altLang="zh-CN" dirty="0" smtClean="0"/>
          </a:p>
          <a:p>
            <a:pPr lvl="1"/>
            <a:r>
              <a:rPr lang="zh-CN" altLang="en-US" dirty="0" smtClean="0"/>
              <a:t>商业</a:t>
            </a:r>
            <a:r>
              <a:rPr lang="zh-CN" altLang="en-US" dirty="0"/>
              <a:t>局幼儿园</a:t>
            </a:r>
            <a:r>
              <a:rPr lang="en-US" altLang="zh-CN" dirty="0"/>
              <a:t>《</a:t>
            </a:r>
            <a:r>
              <a:rPr lang="zh-CN" altLang="en-US" dirty="0"/>
              <a:t>幼小衔接工作的“行思悟”</a:t>
            </a:r>
            <a:r>
              <a:rPr lang="en-US" altLang="zh-CN" dirty="0" smtClean="0"/>
              <a:t>》</a:t>
            </a:r>
          </a:p>
          <a:p>
            <a:pPr lvl="1"/>
            <a:r>
              <a:rPr lang="zh-CN" altLang="en-US" dirty="0" smtClean="0"/>
              <a:t>潜</a:t>
            </a:r>
            <a:r>
              <a:rPr lang="zh-CN" altLang="en-US" dirty="0"/>
              <a:t>院幼儿园</a:t>
            </a:r>
            <a:r>
              <a:rPr lang="en-US" altLang="zh-CN" dirty="0"/>
              <a:t>《</a:t>
            </a:r>
            <a:r>
              <a:rPr lang="zh-CN" altLang="en-US" dirty="0"/>
              <a:t>我愿助你振翅翱翔</a:t>
            </a:r>
            <a:r>
              <a:rPr lang="en-US" altLang="zh-CN" dirty="0" smtClean="0"/>
              <a:t>》</a:t>
            </a:r>
          </a:p>
          <a:p>
            <a:pPr lvl="1"/>
            <a:r>
              <a:rPr lang="zh-CN" altLang="en-US" dirty="0" smtClean="0"/>
              <a:t>南京路</a:t>
            </a:r>
            <a:r>
              <a:rPr lang="zh-CN" altLang="en-US" dirty="0"/>
              <a:t>第二幼儿园的</a:t>
            </a:r>
            <a:r>
              <a:rPr lang="en-US" altLang="zh-CN" dirty="0"/>
              <a:t>《“</a:t>
            </a:r>
            <a:r>
              <a:rPr lang="zh-CN" altLang="en-US" dirty="0"/>
              <a:t>规则</a:t>
            </a:r>
            <a:r>
              <a:rPr lang="en-US" altLang="zh-CN" dirty="0"/>
              <a:t>+</a:t>
            </a:r>
            <a:r>
              <a:rPr lang="zh-CN" altLang="en-US" dirty="0"/>
              <a:t>任务”护航幼小衔接</a:t>
            </a:r>
            <a:r>
              <a:rPr lang="en-US" altLang="zh-CN" dirty="0" smtClean="0"/>
              <a:t>》</a:t>
            </a:r>
          </a:p>
          <a:p>
            <a:endParaRPr lang="zh-CN" altLang="en-US" dirty="0"/>
          </a:p>
          <a:p>
            <a:endParaRPr lang="en-US" altLang="zh-CN" dirty="0" smtClean="0"/>
          </a:p>
          <a:p>
            <a:endParaRPr lang="zh-CN" altLang="en-US" dirty="0" smtClean="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zh-CN" altLang="en-US" dirty="0"/>
              <a:t>幼小衔接深度研究</a:t>
            </a:r>
          </a:p>
        </p:txBody>
      </p:sp>
      <p:sp>
        <p:nvSpPr>
          <p:cNvPr id="3" name="内容占位符 2"/>
          <p:cNvSpPr>
            <a:spLocks noGrp="1"/>
          </p:cNvSpPr>
          <p:nvPr>
            <p:ph idx="1"/>
          </p:nvPr>
        </p:nvSpPr>
        <p:spPr/>
        <p:txBody>
          <a:bodyPr>
            <a:normAutofit/>
          </a:bodyPr>
          <a:lstStyle/>
          <a:p>
            <a:r>
              <a:rPr lang="zh-CN" altLang="en-US" dirty="0" smtClean="0"/>
              <a:t>为检验</a:t>
            </a:r>
            <a:r>
              <a:rPr lang="zh-CN" altLang="en-US" dirty="0"/>
              <a:t>幼小衔接研究的</a:t>
            </a:r>
            <a:r>
              <a:rPr lang="zh-CN" altLang="en-US" dirty="0" smtClean="0"/>
              <a:t>有效性</a:t>
            </a:r>
            <a:endParaRPr lang="en-US" altLang="zh-CN" dirty="0" smtClean="0"/>
          </a:p>
          <a:p>
            <a:r>
              <a:rPr lang="zh-CN" altLang="en-US" dirty="0" smtClean="0"/>
              <a:t>组成</a:t>
            </a:r>
            <a:r>
              <a:rPr lang="zh-CN" altLang="en-US" dirty="0"/>
              <a:t>“幼小衔接调研”组深入南京路小学、镇江路、金门路小学等小学</a:t>
            </a:r>
            <a:r>
              <a:rPr lang="en-US" altLang="zh-CN" dirty="0"/>
              <a:t>7</a:t>
            </a:r>
            <a:r>
              <a:rPr lang="zh-CN" altLang="en-US" dirty="0"/>
              <a:t>所进行市南区幼小衔接“大班毕业幼儿入小学适应性”</a:t>
            </a:r>
            <a:r>
              <a:rPr lang="zh-CN" altLang="en-US" dirty="0" smtClean="0"/>
              <a:t>调查</a:t>
            </a:r>
            <a:endParaRPr lang="en-US" altLang="zh-CN" dirty="0" smtClean="0"/>
          </a:p>
          <a:p>
            <a:endParaRPr lang="zh-CN" altLang="en-US" dirty="0" smtClean="0"/>
          </a:p>
          <a:p>
            <a:endParaRPr lang="zh-CN" altLang="en-US" dirty="0"/>
          </a:p>
        </p:txBody>
      </p:sp>
      <p:pic>
        <p:nvPicPr>
          <p:cNvPr id="4" name="内容占位符 5" descr="20161212_101646.jpg"/>
          <p:cNvPicPr>
            <a:picLocks noGrp="1" noChangeAspect="1"/>
          </p:cNvPicPr>
          <p:nvPr/>
        </p:nvPicPr>
        <p:blipFill>
          <a:blip r:embed="rId2" cstate="print"/>
          <a:srcRect l="19246" r="9616"/>
          <a:stretch>
            <a:fillRect/>
          </a:stretch>
        </p:blipFill>
        <p:spPr>
          <a:xfrm>
            <a:off x="4445000" y="3979545"/>
            <a:ext cx="3105150" cy="245554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4445220" y="3465634"/>
            <a:ext cx="3185487" cy="369332"/>
          </a:xfrm>
          <a:prstGeom prst="rect">
            <a:avLst/>
          </a:prstGeom>
        </p:spPr>
        <p:txBody>
          <a:bodyPr wrap="none">
            <a:spAutoFit/>
          </a:bodyPr>
          <a:lstStyle/>
          <a:p>
            <a:r>
              <a:rPr lang="zh-CN" altLang="en-US" dirty="0"/>
              <a:t>金门一年级</a:t>
            </a:r>
            <a:r>
              <a:rPr lang="zh-CN" altLang="en-US" dirty="0" smtClean="0"/>
              <a:t>学生进行冬季长跑</a:t>
            </a:r>
            <a:endParaRPr lang="zh-CN" altLang="en-US" dirty="0"/>
          </a:p>
        </p:txBody>
      </p:sp>
      <p:pic>
        <p:nvPicPr>
          <p:cNvPr id="6" name="图片 5" descr="1053967344"/>
          <p:cNvPicPr>
            <a:picLocks noChangeAspect="1"/>
          </p:cNvPicPr>
          <p:nvPr/>
        </p:nvPicPr>
        <p:blipFill>
          <a:blip r:embed="rId3"/>
          <a:stretch>
            <a:fillRect/>
          </a:stretch>
        </p:blipFill>
        <p:spPr>
          <a:xfrm>
            <a:off x="1135380" y="3979545"/>
            <a:ext cx="3274060" cy="2455545"/>
          </a:xfrm>
          <a:prstGeom prst="rect">
            <a:avLst/>
          </a:prstGeom>
        </p:spPr>
      </p:pic>
      <p:sp>
        <p:nvSpPr>
          <p:cNvPr id="7" name="文本框 6"/>
          <p:cNvSpPr txBox="1"/>
          <p:nvPr/>
        </p:nvSpPr>
        <p:spPr>
          <a:xfrm>
            <a:off x="1135380" y="3248660"/>
            <a:ext cx="3309620" cy="803910"/>
          </a:xfrm>
          <a:prstGeom prst="rect">
            <a:avLst/>
          </a:prstGeom>
          <a:noFill/>
        </p:spPr>
        <p:txBody>
          <a:bodyPr wrap="square" rtlCol="0" anchor="t">
            <a:spAutoFit/>
          </a:bodyPr>
          <a:lstStyle/>
          <a:p>
            <a:pPr algn="ctr">
              <a:lnSpc>
                <a:spcPct val="130000"/>
              </a:lnSpc>
            </a:pPr>
            <a:r>
              <a:rPr lang="zh-CN" altLang="en-US" sz="1800" dirty="0"/>
              <a:t>教五幼阎爱杰助理</a:t>
            </a:r>
          </a:p>
          <a:p>
            <a:pPr algn="ctr">
              <a:lnSpc>
                <a:spcPct val="130000"/>
              </a:lnSpc>
            </a:pPr>
            <a:r>
              <a:rPr lang="zh-CN" altLang="en-US" sz="1800" dirty="0"/>
              <a:t>进行幼小衔接经验交流</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3112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数字化环境下学生学习方式转变的实践研究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43" name="矩形 16"/>
          <p:cNvSpPr/>
          <p:nvPr/>
        </p:nvSpPr>
        <p:spPr>
          <a:xfrm rot="20104383">
            <a:off x="-452365" y="4226122"/>
            <a:ext cx="5741523" cy="857565"/>
          </a:xfrm>
          <a:custGeom>
            <a:avLst/>
            <a:gdLst/>
            <a:ahLst/>
            <a:cxnLst/>
            <a:rect l="l" t="t" r="r" b="b"/>
            <a:pathLst>
              <a:path w="6724101" h="1004325">
                <a:moveTo>
                  <a:pt x="5585573" y="0"/>
                </a:moveTo>
                <a:lnTo>
                  <a:pt x="6724101" y="991918"/>
                </a:lnTo>
                <a:lnTo>
                  <a:pt x="0" y="1004325"/>
                </a:lnTo>
                <a:lnTo>
                  <a:pt x="465626" y="2454"/>
                </a:lnTo>
                <a:close/>
              </a:path>
            </a:pathLst>
          </a:custGeom>
          <a:solidFill>
            <a:sysClr val="window" lastClr="FFFFFF">
              <a:lumMod val="85000"/>
            </a:sys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4" name="矩形 16"/>
          <p:cNvSpPr/>
          <p:nvPr/>
        </p:nvSpPr>
        <p:spPr>
          <a:xfrm rot="20104383">
            <a:off x="-353333" y="4978719"/>
            <a:ext cx="6418481" cy="857517"/>
          </a:xfrm>
          <a:custGeom>
            <a:avLst/>
            <a:gdLst/>
            <a:ahLst/>
            <a:cxnLst/>
            <a:rect l="l" t="t" r="r" b="b"/>
            <a:pathLst>
              <a:path w="7516911" h="1004269">
                <a:moveTo>
                  <a:pt x="6728154" y="0"/>
                </a:moveTo>
                <a:lnTo>
                  <a:pt x="6752667" y="17895"/>
                </a:lnTo>
                <a:lnTo>
                  <a:pt x="7516911" y="1004269"/>
                </a:lnTo>
                <a:lnTo>
                  <a:pt x="774102" y="1001266"/>
                </a:lnTo>
                <a:lnTo>
                  <a:pt x="0" y="641497"/>
                </a:lnTo>
                <a:lnTo>
                  <a:pt x="297209" y="2002"/>
                </a:lnTo>
                <a:close/>
              </a:path>
            </a:pathLst>
          </a:custGeom>
          <a:solidFill>
            <a:srgbClr val="FFC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5" name="矩形 16"/>
          <p:cNvSpPr/>
          <p:nvPr/>
        </p:nvSpPr>
        <p:spPr>
          <a:xfrm rot="20104383">
            <a:off x="-397014" y="3491344"/>
            <a:ext cx="4601100" cy="846971"/>
          </a:xfrm>
          <a:custGeom>
            <a:avLst/>
            <a:gdLst/>
            <a:ahLst/>
            <a:cxnLst/>
            <a:rect l="l" t="t" r="r" b="b"/>
            <a:pathLst>
              <a:path w="5388511" h="991918">
                <a:moveTo>
                  <a:pt x="4218412" y="0"/>
                </a:moveTo>
                <a:lnTo>
                  <a:pt x="5388511" y="991918"/>
                </a:lnTo>
                <a:lnTo>
                  <a:pt x="0" y="991918"/>
                </a:lnTo>
                <a:lnTo>
                  <a:pt x="461000" y="0"/>
                </a:lnTo>
                <a:close/>
              </a:path>
            </a:pathLst>
          </a:custGeom>
          <a:solidFill>
            <a:srgbClr val="E94C05"/>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6" name="矩形 16"/>
          <p:cNvSpPr/>
          <p:nvPr/>
        </p:nvSpPr>
        <p:spPr>
          <a:xfrm rot="20104383">
            <a:off x="-342913" y="2788686"/>
            <a:ext cx="3439553" cy="846971"/>
          </a:xfrm>
          <a:custGeom>
            <a:avLst/>
            <a:gdLst/>
            <a:ahLst/>
            <a:cxnLst/>
            <a:rect l="l" t="t" r="r" b="b"/>
            <a:pathLst>
              <a:path w="4028182" h="991918">
                <a:moveTo>
                  <a:pt x="2899092" y="0"/>
                </a:moveTo>
                <a:lnTo>
                  <a:pt x="4028182" y="991918"/>
                </a:lnTo>
                <a:lnTo>
                  <a:pt x="0" y="991918"/>
                </a:lnTo>
                <a:lnTo>
                  <a:pt x="461000" y="0"/>
                </a:lnTo>
                <a:close/>
              </a:path>
            </a:pathLst>
          </a:custGeom>
          <a:solidFill>
            <a:srgbClr val="CD377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7" name="立方体 46"/>
          <p:cNvSpPr/>
          <p:nvPr/>
        </p:nvSpPr>
        <p:spPr>
          <a:xfrm>
            <a:off x="1567897" y="1257300"/>
            <a:ext cx="1739295" cy="1639907"/>
          </a:xfrm>
          <a:prstGeom prst="cube">
            <a:avLst>
              <a:gd name="adj" fmla="val 24472"/>
            </a:avLst>
          </a:prstGeom>
          <a:gradFill flip="none" rotWithShape="1">
            <a:gsLst>
              <a:gs pos="0">
                <a:srgbClr val="B52D6B">
                  <a:shade val="30000"/>
                  <a:satMod val="115000"/>
                </a:srgbClr>
              </a:gs>
              <a:gs pos="50000">
                <a:srgbClr val="B52D6B">
                  <a:shade val="67500"/>
                  <a:satMod val="115000"/>
                </a:srgbClr>
              </a:gs>
              <a:gs pos="100000">
                <a:srgbClr val="B52D6B">
                  <a:shade val="100000"/>
                  <a:satMod val="115000"/>
                </a:srgbClr>
              </a:gs>
            </a:gsLst>
            <a:lin ang="16200000" scaled="1"/>
            <a:tileRect/>
          </a:gradFill>
          <a:ln w="25400" cap="flat" cmpd="sng" algn="ctr">
            <a:solidFill>
              <a:srgbClr val="DA6C9E"/>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8" name="立方体 47"/>
          <p:cNvSpPr/>
          <p:nvPr/>
        </p:nvSpPr>
        <p:spPr>
          <a:xfrm>
            <a:off x="2602784" y="1754242"/>
            <a:ext cx="1739295" cy="1639907"/>
          </a:xfrm>
          <a:prstGeom prst="cube">
            <a:avLst>
              <a:gd name="adj" fmla="val 24472"/>
            </a:avLst>
          </a:prstGeom>
          <a:gradFill flip="none" rotWithShape="1">
            <a:gsLst>
              <a:gs pos="14000">
                <a:srgbClr val="992600"/>
              </a:gs>
              <a:gs pos="60000">
                <a:srgbClr val="CC3100"/>
              </a:gs>
              <a:gs pos="85000">
                <a:srgbClr val="E94C05">
                  <a:shade val="67500"/>
                  <a:satMod val="115000"/>
                </a:srgbClr>
              </a:gs>
              <a:gs pos="100000">
                <a:srgbClr val="E94C05">
                  <a:shade val="100000"/>
                  <a:satMod val="115000"/>
                </a:srgbClr>
              </a:gs>
            </a:gsLst>
            <a:lin ang="16200000" scaled="1"/>
            <a:tileRect/>
          </a:gradFill>
          <a:ln w="25400" cap="flat" cmpd="sng" algn="ctr">
            <a:solidFill>
              <a:srgbClr val="FB8D5B"/>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9" name="立方体 48"/>
          <p:cNvSpPr/>
          <p:nvPr/>
        </p:nvSpPr>
        <p:spPr>
          <a:xfrm>
            <a:off x="3646406" y="2250199"/>
            <a:ext cx="1739295" cy="1639907"/>
          </a:xfrm>
          <a:prstGeom prst="cube">
            <a:avLst>
              <a:gd name="adj" fmla="val 24472"/>
            </a:avLst>
          </a:prstGeom>
          <a:gradFill flip="none" rotWithShape="1">
            <a:gsLst>
              <a:gs pos="52000">
                <a:sysClr val="window" lastClr="FFFFFF">
                  <a:lumMod val="65000"/>
                </a:sysClr>
              </a:gs>
              <a:gs pos="0">
                <a:sysClr val="window" lastClr="FFFFFF">
                  <a:lumMod val="85000"/>
                  <a:shade val="67500"/>
                  <a:satMod val="115000"/>
                </a:sysClr>
              </a:gs>
              <a:gs pos="100000">
                <a:sysClr val="window" lastClr="FFFFFF">
                  <a:lumMod val="85000"/>
                  <a:shade val="100000"/>
                  <a:satMod val="115000"/>
                </a:sysClr>
              </a:gs>
            </a:gsLst>
            <a:lin ang="16200000" scaled="1"/>
            <a:tileRect/>
          </a:gradFill>
          <a:ln w="25400" cap="flat" cmpd="sng" algn="ctr">
            <a:solidFill>
              <a:sysClr val="window" lastClr="FFFFFF">
                <a:lumMod val="95000"/>
              </a:sysClr>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0" name="立方体 49"/>
          <p:cNvSpPr/>
          <p:nvPr/>
        </p:nvSpPr>
        <p:spPr>
          <a:xfrm>
            <a:off x="4681293" y="2747140"/>
            <a:ext cx="1739295" cy="1639907"/>
          </a:xfrm>
          <a:prstGeom prst="cube">
            <a:avLst>
              <a:gd name="adj" fmla="val 24472"/>
            </a:avLst>
          </a:prstGeom>
          <a:gradFill flip="none" rotWithShape="1">
            <a:gsLst>
              <a:gs pos="50000">
                <a:srgbClr val="B88300"/>
              </a:gs>
              <a:gs pos="0">
                <a:srgbClr val="FFC000">
                  <a:shade val="67500"/>
                  <a:satMod val="115000"/>
                </a:srgbClr>
              </a:gs>
              <a:gs pos="100000">
                <a:srgbClr val="FFC000">
                  <a:shade val="100000"/>
                  <a:satMod val="115000"/>
                </a:srgbClr>
              </a:gs>
            </a:gsLst>
            <a:lin ang="16200000" scaled="1"/>
            <a:tileRect/>
          </a:gradFill>
          <a:ln w="25400" cap="flat" cmpd="sng" algn="ctr">
            <a:solidFill>
              <a:srgbClr val="FFFF00"/>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1" name="矩形 2"/>
          <p:cNvSpPr/>
          <p:nvPr/>
        </p:nvSpPr>
        <p:spPr>
          <a:xfrm>
            <a:off x="4897404" y="2897207"/>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2" name="矩形 2"/>
          <p:cNvSpPr/>
          <p:nvPr/>
        </p:nvSpPr>
        <p:spPr>
          <a:xfrm>
            <a:off x="3877588" y="2400265"/>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3" name="矩形 2"/>
          <p:cNvSpPr/>
          <p:nvPr/>
        </p:nvSpPr>
        <p:spPr>
          <a:xfrm>
            <a:off x="2833965" y="1904308"/>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4" name="矩形 2"/>
          <p:cNvSpPr/>
          <p:nvPr/>
        </p:nvSpPr>
        <p:spPr>
          <a:xfrm>
            <a:off x="1799078" y="1383847"/>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5" name="矩形 6"/>
          <p:cNvSpPr/>
          <p:nvPr/>
        </p:nvSpPr>
        <p:spPr>
          <a:xfrm>
            <a:off x="1816367" y="1456076"/>
            <a:ext cx="952833" cy="1514585"/>
          </a:xfrm>
          <a:custGeom>
            <a:avLst/>
            <a:gdLst>
              <a:gd name="connsiteX0" fmla="*/ 0 w 1393204"/>
              <a:gd name="connsiteY0" fmla="*/ 0 h 2232248"/>
              <a:gd name="connsiteX1" fmla="*/ 1393204 w 1393204"/>
              <a:gd name="connsiteY1" fmla="*/ 0 h 2232248"/>
              <a:gd name="connsiteX2" fmla="*/ 1393204 w 1393204"/>
              <a:gd name="connsiteY2" fmla="*/ 2232248 h 2232248"/>
              <a:gd name="connsiteX3" fmla="*/ 0 w 1393204"/>
              <a:gd name="connsiteY3" fmla="*/ 2232248 h 2232248"/>
              <a:gd name="connsiteX4" fmla="*/ 0 w 1393204"/>
              <a:gd name="connsiteY4" fmla="*/ 0 h 2232248"/>
              <a:gd name="connsiteX0-1" fmla="*/ 0 w 1393204"/>
              <a:gd name="connsiteY0-2" fmla="*/ 0 h 2232248"/>
              <a:gd name="connsiteX1-3" fmla="*/ 1393204 w 1393204"/>
              <a:gd name="connsiteY1-4" fmla="*/ 0 h 2232248"/>
              <a:gd name="connsiteX2-5" fmla="*/ 1393204 w 1393204"/>
              <a:gd name="connsiteY2-6" fmla="*/ 2232248 h 2232248"/>
              <a:gd name="connsiteX3-7" fmla="*/ 112735 w 1393204"/>
              <a:gd name="connsiteY3-8" fmla="*/ 1054802 h 2232248"/>
              <a:gd name="connsiteX4-9" fmla="*/ 0 w 1393204"/>
              <a:gd name="connsiteY4-10" fmla="*/ 0 h 2232248"/>
              <a:gd name="connsiteX0-11" fmla="*/ 0 w 1393204"/>
              <a:gd name="connsiteY0-12" fmla="*/ 0 h 2232248"/>
              <a:gd name="connsiteX1-13" fmla="*/ 1393204 w 1393204"/>
              <a:gd name="connsiteY1-14" fmla="*/ 0 h 2232248"/>
              <a:gd name="connsiteX2-15" fmla="*/ 1393204 w 1393204"/>
              <a:gd name="connsiteY2-16" fmla="*/ 2232248 h 2232248"/>
              <a:gd name="connsiteX3-17" fmla="*/ 50104 w 1393204"/>
              <a:gd name="connsiteY3-18" fmla="*/ 1468161 h 2232248"/>
              <a:gd name="connsiteX4-19" fmla="*/ 0 w 1393204"/>
              <a:gd name="connsiteY4-20" fmla="*/ 0 h 2232248"/>
              <a:gd name="connsiteX0-21" fmla="*/ 0 w 1393204"/>
              <a:gd name="connsiteY0-22" fmla="*/ 0 h 2232248"/>
              <a:gd name="connsiteX1-23" fmla="*/ 1393204 w 1393204"/>
              <a:gd name="connsiteY1-24" fmla="*/ 2232248 h 2232248"/>
              <a:gd name="connsiteX2-25" fmla="*/ 50104 w 1393204"/>
              <a:gd name="connsiteY2-26" fmla="*/ 1468161 h 2232248"/>
              <a:gd name="connsiteX3-27" fmla="*/ 0 w 1393204"/>
              <a:gd name="connsiteY3-28" fmla="*/ 0 h 2232248"/>
              <a:gd name="connsiteX0-29" fmla="*/ 0 w 1393204"/>
              <a:gd name="connsiteY0-30" fmla="*/ 0 h 2232248"/>
              <a:gd name="connsiteX1-31" fmla="*/ 1393204 w 1393204"/>
              <a:gd name="connsiteY1-32" fmla="*/ 2232248 h 2232248"/>
              <a:gd name="connsiteX2-33" fmla="*/ 50104 w 1393204"/>
              <a:gd name="connsiteY2-34" fmla="*/ 1505739 h 2232248"/>
              <a:gd name="connsiteX3-35" fmla="*/ 0 w 1393204"/>
              <a:gd name="connsiteY3-36" fmla="*/ 0 h 2232248"/>
              <a:gd name="connsiteX0-37" fmla="*/ 0 w 1393204"/>
              <a:gd name="connsiteY0-38" fmla="*/ 0 h 2232248"/>
              <a:gd name="connsiteX1-39" fmla="*/ 1393204 w 1393204"/>
              <a:gd name="connsiteY1-40" fmla="*/ 2232248 h 2232248"/>
              <a:gd name="connsiteX2-41" fmla="*/ 25051 w 1393204"/>
              <a:gd name="connsiteY2-42" fmla="*/ 1455635 h 2232248"/>
              <a:gd name="connsiteX3-43" fmla="*/ 0 w 1393204"/>
              <a:gd name="connsiteY3-44" fmla="*/ 0 h 2232248"/>
              <a:gd name="connsiteX0-45" fmla="*/ 0 w 1393204"/>
              <a:gd name="connsiteY0-46" fmla="*/ 0 h 2232248"/>
              <a:gd name="connsiteX1-47" fmla="*/ 1393204 w 1393204"/>
              <a:gd name="connsiteY1-48" fmla="*/ 2232248 h 2232248"/>
              <a:gd name="connsiteX2-49" fmla="*/ 12525 w 1393204"/>
              <a:gd name="connsiteY2-50" fmla="*/ 1493214 h 2232248"/>
              <a:gd name="connsiteX3-51" fmla="*/ 0 w 1393204"/>
              <a:gd name="connsiteY3-52" fmla="*/ 0 h 2232248"/>
              <a:gd name="connsiteX0-53" fmla="*/ 0 w 1455835"/>
              <a:gd name="connsiteY0-54" fmla="*/ 0 h 2182144"/>
              <a:gd name="connsiteX1-55" fmla="*/ 1455835 w 1455835"/>
              <a:gd name="connsiteY1-56" fmla="*/ 2182144 h 2182144"/>
              <a:gd name="connsiteX2-57" fmla="*/ 12525 w 1455835"/>
              <a:gd name="connsiteY2-58" fmla="*/ 1493214 h 2182144"/>
              <a:gd name="connsiteX3-59" fmla="*/ 0 w 1455835"/>
              <a:gd name="connsiteY3-60" fmla="*/ 0 h 2182144"/>
              <a:gd name="connsiteX0-61" fmla="*/ 0 w 1380678"/>
              <a:gd name="connsiteY0-62" fmla="*/ 0 h 2194670"/>
              <a:gd name="connsiteX1-63" fmla="*/ 1380678 w 1380678"/>
              <a:gd name="connsiteY1-64" fmla="*/ 2194670 h 2194670"/>
              <a:gd name="connsiteX2-65" fmla="*/ 12525 w 1380678"/>
              <a:gd name="connsiteY2-66" fmla="*/ 1493214 h 2194670"/>
              <a:gd name="connsiteX3-67" fmla="*/ 0 w 1380678"/>
              <a:gd name="connsiteY3-68" fmla="*/ 0 h 2194670"/>
            </a:gdLst>
            <a:ahLst/>
            <a:cxnLst>
              <a:cxn ang="0">
                <a:pos x="connsiteX0-1" y="connsiteY0-2"/>
              </a:cxn>
              <a:cxn ang="0">
                <a:pos x="connsiteX1-3" y="connsiteY1-4"/>
              </a:cxn>
              <a:cxn ang="0">
                <a:pos x="connsiteX2-5" y="connsiteY2-6"/>
              </a:cxn>
              <a:cxn ang="0">
                <a:pos x="connsiteX3-7" y="connsiteY3-8"/>
              </a:cxn>
            </a:cxnLst>
            <a:rect l="l" t="t" r="r" b="b"/>
            <a:pathLst>
              <a:path w="1380678" h="2194670">
                <a:moveTo>
                  <a:pt x="0" y="0"/>
                </a:moveTo>
                <a:lnTo>
                  <a:pt x="1380678" y="2194670"/>
                </a:lnTo>
                <a:lnTo>
                  <a:pt x="12525" y="1493214"/>
                </a:lnTo>
                <a:lnTo>
                  <a:pt x="0" y="0"/>
                </a:lnTo>
                <a:close/>
              </a:path>
            </a:pathLst>
          </a:custGeom>
          <a:gradFill flip="none" rotWithShape="1">
            <a:gsLst>
              <a:gs pos="0">
                <a:srgbClr val="DA6C9E">
                  <a:shade val="30000"/>
                  <a:satMod val="115000"/>
                  <a:alpha val="38000"/>
                </a:srgbClr>
              </a:gs>
              <a:gs pos="100000">
                <a:srgbClr val="DA6C9E">
                  <a:shade val="100000"/>
                  <a:satMod val="115000"/>
                  <a:alpha val="43000"/>
                </a:srgb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6" name="矩形 6"/>
          <p:cNvSpPr/>
          <p:nvPr/>
        </p:nvSpPr>
        <p:spPr>
          <a:xfrm>
            <a:off x="2840759" y="1934694"/>
            <a:ext cx="952833" cy="1514585"/>
          </a:xfrm>
          <a:custGeom>
            <a:avLst/>
            <a:gdLst>
              <a:gd name="connsiteX0" fmla="*/ 0 w 1393204"/>
              <a:gd name="connsiteY0" fmla="*/ 0 h 2232248"/>
              <a:gd name="connsiteX1" fmla="*/ 1393204 w 1393204"/>
              <a:gd name="connsiteY1" fmla="*/ 0 h 2232248"/>
              <a:gd name="connsiteX2" fmla="*/ 1393204 w 1393204"/>
              <a:gd name="connsiteY2" fmla="*/ 2232248 h 2232248"/>
              <a:gd name="connsiteX3" fmla="*/ 0 w 1393204"/>
              <a:gd name="connsiteY3" fmla="*/ 2232248 h 2232248"/>
              <a:gd name="connsiteX4" fmla="*/ 0 w 1393204"/>
              <a:gd name="connsiteY4" fmla="*/ 0 h 2232248"/>
              <a:gd name="connsiteX0-1" fmla="*/ 0 w 1393204"/>
              <a:gd name="connsiteY0-2" fmla="*/ 0 h 2232248"/>
              <a:gd name="connsiteX1-3" fmla="*/ 1393204 w 1393204"/>
              <a:gd name="connsiteY1-4" fmla="*/ 0 h 2232248"/>
              <a:gd name="connsiteX2-5" fmla="*/ 1393204 w 1393204"/>
              <a:gd name="connsiteY2-6" fmla="*/ 2232248 h 2232248"/>
              <a:gd name="connsiteX3-7" fmla="*/ 112735 w 1393204"/>
              <a:gd name="connsiteY3-8" fmla="*/ 1054802 h 2232248"/>
              <a:gd name="connsiteX4-9" fmla="*/ 0 w 1393204"/>
              <a:gd name="connsiteY4-10" fmla="*/ 0 h 2232248"/>
              <a:gd name="connsiteX0-11" fmla="*/ 0 w 1393204"/>
              <a:gd name="connsiteY0-12" fmla="*/ 0 h 2232248"/>
              <a:gd name="connsiteX1-13" fmla="*/ 1393204 w 1393204"/>
              <a:gd name="connsiteY1-14" fmla="*/ 0 h 2232248"/>
              <a:gd name="connsiteX2-15" fmla="*/ 1393204 w 1393204"/>
              <a:gd name="connsiteY2-16" fmla="*/ 2232248 h 2232248"/>
              <a:gd name="connsiteX3-17" fmla="*/ 50104 w 1393204"/>
              <a:gd name="connsiteY3-18" fmla="*/ 1468161 h 2232248"/>
              <a:gd name="connsiteX4-19" fmla="*/ 0 w 1393204"/>
              <a:gd name="connsiteY4-20" fmla="*/ 0 h 2232248"/>
              <a:gd name="connsiteX0-21" fmla="*/ 0 w 1393204"/>
              <a:gd name="connsiteY0-22" fmla="*/ 0 h 2232248"/>
              <a:gd name="connsiteX1-23" fmla="*/ 1393204 w 1393204"/>
              <a:gd name="connsiteY1-24" fmla="*/ 2232248 h 2232248"/>
              <a:gd name="connsiteX2-25" fmla="*/ 50104 w 1393204"/>
              <a:gd name="connsiteY2-26" fmla="*/ 1468161 h 2232248"/>
              <a:gd name="connsiteX3-27" fmla="*/ 0 w 1393204"/>
              <a:gd name="connsiteY3-28" fmla="*/ 0 h 2232248"/>
              <a:gd name="connsiteX0-29" fmla="*/ 0 w 1393204"/>
              <a:gd name="connsiteY0-30" fmla="*/ 0 h 2232248"/>
              <a:gd name="connsiteX1-31" fmla="*/ 1393204 w 1393204"/>
              <a:gd name="connsiteY1-32" fmla="*/ 2232248 h 2232248"/>
              <a:gd name="connsiteX2-33" fmla="*/ 50104 w 1393204"/>
              <a:gd name="connsiteY2-34" fmla="*/ 1505739 h 2232248"/>
              <a:gd name="connsiteX3-35" fmla="*/ 0 w 1393204"/>
              <a:gd name="connsiteY3-36" fmla="*/ 0 h 2232248"/>
              <a:gd name="connsiteX0-37" fmla="*/ 0 w 1393204"/>
              <a:gd name="connsiteY0-38" fmla="*/ 0 h 2232248"/>
              <a:gd name="connsiteX1-39" fmla="*/ 1393204 w 1393204"/>
              <a:gd name="connsiteY1-40" fmla="*/ 2232248 h 2232248"/>
              <a:gd name="connsiteX2-41" fmla="*/ 25051 w 1393204"/>
              <a:gd name="connsiteY2-42" fmla="*/ 1455635 h 2232248"/>
              <a:gd name="connsiteX3-43" fmla="*/ 0 w 1393204"/>
              <a:gd name="connsiteY3-44" fmla="*/ 0 h 2232248"/>
              <a:gd name="connsiteX0-45" fmla="*/ 0 w 1393204"/>
              <a:gd name="connsiteY0-46" fmla="*/ 0 h 2232248"/>
              <a:gd name="connsiteX1-47" fmla="*/ 1393204 w 1393204"/>
              <a:gd name="connsiteY1-48" fmla="*/ 2232248 h 2232248"/>
              <a:gd name="connsiteX2-49" fmla="*/ 12525 w 1393204"/>
              <a:gd name="connsiteY2-50" fmla="*/ 1493214 h 2232248"/>
              <a:gd name="connsiteX3-51" fmla="*/ 0 w 1393204"/>
              <a:gd name="connsiteY3-52" fmla="*/ 0 h 2232248"/>
              <a:gd name="connsiteX0-53" fmla="*/ 0 w 1455835"/>
              <a:gd name="connsiteY0-54" fmla="*/ 0 h 2182144"/>
              <a:gd name="connsiteX1-55" fmla="*/ 1455835 w 1455835"/>
              <a:gd name="connsiteY1-56" fmla="*/ 2182144 h 2182144"/>
              <a:gd name="connsiteX2-57" fmla="*/ 12525 w 1455835"/>
              <a:gd name="connsiteY2-58" fmla="*/ 1493214 h 2182144"/>
              <a:gd name="connsiteX3-59" fmla="*/ 0 w 1455835"/>
              <a:gd name="connsiteY3-60" fmla="*/ 0 h 2182144"/>
              <a:gd name="connsiteX0-61" fmla="*/ 0 w 1380678"/>
              <a:gd name="connsiteY0-62" fmla="*/ 0 h 2194670"/>
              <a:gd name="connsiteX1-63" fmla="*/ 1380678 w 1380678"/>
              <a:gd name="connsiteY1-64" fmla="*/ 2194670 h 2194670"/>
              <a:gd name="connsiteX2-65" fmla="*/ 12525 w 1380678"/>
              <a:gd name="connsiteY2-66" fmla="*/ 1493214 h 2194670"/>
              <a:gd name="connsiteX3-67" fmla="*/ 0 w 1380678"/>
              <a:gd name="connsiteY3-68" fmla="*/ 0 h 2194670"/>
            </a:gdLst>
            <a:ahLst/>
            <a:cxnLst>
              <a:cxn ang="0">
                <a:pos x="connsiteX0-1" y="connsiteY0-2"/>
              </a:cxn>
              <a:cxn ang="0">
                <a:pos x="connsiteX1-3" y="connsiteY1-4"/>
              </a:cxn>
              <a:cxn ang="0">
                <a:pos x="connsiteX2-5" y="connsiteY2-6"/>
              </a:cxn>
              <a:cxn ang="0">
                <a:pos x="connsiteX3-7" y="connsiteY3-8"/>
              </a:cxn>
            </a:cxnLst>
            <a:rect l="l" t="t" r="r" b="b"/>
            <a:pathLst>
              <a:path w="1380678" h="2194670">
                <a:moveTo>
                  <a:pt x="0" y="0"/>
                </a:moveTo>
                <a:lnTo>
                  <a:pt x="1380678" y="2194670"/>
                </a:lnTo>
                <a:lnTo>
                  <a:pt x="12525" y="1493214"/>
                </a:lnTo>
                <a:lnTo>
                  <a:pt x="0" y="0"/>
                </a:lnTo>
                <a:close/>
              </a:path>
            </a:pathLst>
          </a:custGeom>
          <a:gradFill flip="none" rotWithShape="1">
            <a:gsLst>
              <a:gs pos="0">
                <a:srgbClr val="DA6C9E">
                  <a:shade val="30000"/>
                  <a:satMod val="115000"/>
                  <a:alpha val="38000"/>
                </a:srgbClr>
              </a:gs>
              <a:gs pos="100000">
                <a:srgbClr val="DA6C9E">
                  <a:shade val="100000"/>
                  <a:satMod val="115000"/>
                  <a:alpha val="43000"/>
                </a:srgb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7" name="矩形 6"/>
          <p:cNvSpPr/>
          <p:nvPr/>
        </p:nvSpPr>
        <p:spPr>
          <a:xfrm>
            <a:off x="3877588" y="2411186"/>
            <a:ext cx="952833" cy="1514585"/>
          </a:xfrm>
          <a:custGeom>
            <a:avLst/>
            <a:gdLst>
              <a:gd name="connsiteX0" fmla="*/ 0 w 1393204"/>
              <a:gd name="connsiteY0" fmla="*/ 0 h 2232248"/>
              <a:gd name="connsiteX1" fmla="*/ 1393204 w 1393204"/>
              <a:gd name="connsiteY1" fmla="*/ 0 h 2232248"/>
              <a:gd name="connsiteX2" fmla="*/ 1393204 w 1393204"/>
              <a:gd name="connsiteY2" fmla="*/ 2232248 h 2232248"/>
              <a:gd name="connsiteX3" fmla="*/ 0 w 1393204"/>
              <a:gd name="connsiteY3" fmla="*/ 2232248 h 2232248"/>
              <a:gd name="connsiteX4" fmla="*/ 0 w 1393204"/>
              <a:gd name="connsiteY4" fmla="*/ 0 h 2232248"/>
              <a:gd name="connsiteX0-1" fmla="*/ 0 w 1393204"/>
              <a:gd name="connsiteY0-2" fmla="*/ 0 h 2232248"/>
              <a:gd name="connsiteX1-3" fmla="*/ 1393204 w 1393204"/>
              <a:gd name="connsiteY1-4" fmla="*/ 0 h 2232248"/>
              <a:gd name="connsiteX2-5" fmla="*/ 1393204 w 1393204"/>
              <a:gd name="connsiteY2-6" fmla="*/ 2232248 h 2232248"/>
              <a:gd name="connsiteX3-7" fmla="*/ 112735 w 1393204"/>
              <a:gd name="connsiteY3-8" fmla="*/ 1054802 h 2232248"/>
              <a:gd name="connsiteX4-9" fmla="*/ 0 w 1393204"/>
              <a:gd name="connsiteY4-10" fmla="*/ 0 h 2232248"/>
              <a:gd name="connsiteX0-11" fmla="*/ 0 w 1393204"/>
              <a:gd name="connsiteY0-12" fmla="*/ 0 h 2232248"/>
              <a:gd name="connsiteX1-13" fmla="*/ 1393204 w 1393204"/>
              <a:gd name="connsiteY1-14" fmla="*/ 0 h 2232248"/>
              <a:gd name="connsiteX2-15" fmla="*/ 1393204 w 1393204"/>
              <a:gd name="connsiteY2-16" fmla="*/ 2232248 h 2232248"/>
              <a:gd name="connsiteX3-17" fmla="*/ 50104 w 1393204"/>
              <a:gd name="connsiteY3-18" fmla="*/ 1468161 h 2232248"/>
              <a:gd name="connsiteX4-19" fmla="*/ 0 w 1393204"/>
              <a:gd name="connsiteY4-20" fmla="*/ 0 h 2232248"/>
              <a:gd name="connsiteX0-21" fmla="*/ 0 w 1393204"/>
              <a:gd name="connsiteY0-22" fmla="*/ 0 h 2232248"/>
              <a:gd name="connsiteX1-23" fmla="*/ 1393204 w 1393204"/>
              <a:gd name="connsiteY1-24" fmla="*/ 2232248 h 2232248"/>
              <a:gd name="connsiteX2-25" fmla="*/ 50104 w 1393204"/>
              <a:gd name="connsiteY2-26" fmla="*/ 1468161 h 2232248"/>
              <a:gd name="connsiteX3-27" fmla="*/ 0 w 1393204"/>
              <a:gd name="connsiteY3-28" fmla="*/ 0 h 2232248"/>
              <a:gd name="connsiteX0-29" fmla="*/ 0 w 1393204"/>
              <a:gd name="connsiteY0-30" fmla="*/ 0 h 2232248"/>
              <a:gd name="connsiteX1-31" fmla="*/ 1393204 w 1393204"/>
              <a:gd name="connsiteY1-32" fmla="*/ 2232248 h 2232248"/>
              <a:gd name="connsiteX2-33" fmla="*/ 50104 w 1393204"/>
              <a:gd name="connsiteY2-34" fmla="*/ 1505739 h 2232248"/>
              <a:gd name="connsiteX3-35" fmla="*/ 0 w 1393204"/>
              <a:gd name="connsiteY3-36" fmla="*/ 0 h 2232248"/>
              <a:gd name="connsiteX0-37" fmla="*/ 0 w 1393204"/>
              <a:gd name="connsiteY0-38" fmla="*/ 0 h 2232248"/>
              <a:gd name="connsiteX1-39" fmla="*/ 1393204 w 1393204"/>
              <a:gd name="connsiteY1-40" fmla="*/ 2232248 h 2232248"/>
              <a:gd name="connsiteX2-41" fmla="*/ 25051 w 1393204"/>
              <a:gd name="connsiteY2-42" fmla="*/ 1455635 h 2232248"/>
              <a:gd name="connsiteX3-43" fmla="*/ 0 w 1393204"/>
              <a:gd name="connsiteY3-44" fmla="*/ 0 h 2232248"/>
              <a:gd name="connsiteX0-45" fmla="*/ 0 w 1393204"/>
              <a:gd name="connsiteY0-46" fmla="*/ 0 h 2232248"/>
              <a:gd name="connsiteX1-47" fmla="*/ 1393204 w 1393204"/>
              <a:gd name="connsiteY1-48" fmla="*/ 2232248 h 2232248"/>
              <a:gd name="connsiteX2-49" fmla="*/ 12525 w 1393204"/>
              <a:gd name="connsiteY2-50" fmla="*/ 1493214 h 2232248"/>
              <a:gd name="connsiteX3-51" fmla="*/ 0 w 1393204"/>
              <a:gd name="connsiteY3-52" fmla="*/ 0 h 2232248"/>
              <a:gd name="connsiteX0-53" fmla="*/ 0 w 1455835"/>
              <a:gd name="connsiteY0-54" fmla="*/ 0 h 2182144"/>
              <a:gd name="connsiteX1-55" fmla="*/ 1455835 w 1455835"/>
              <a:gd name="connsiteY1-56" fmla="*/ 2182144 h 2182144"/>
              <a:gd name="connsiteX2-57" fmla="*/ 12525 w 1455835"/>
              <a:gd name="connsiteY2-58" fmla="*/ 1493214 h 2182144"/>
              <a:gd name="connsiteX3-59" fmla="*/ 0 w 1455835"/>
              <a:gd name="connsiteY3-60" fmla="*/ 0 h 2182144"/>
              <a:gd name="connsiteX0-61" fmla="*/ 0 w 1380678"/>
              <a:gd name="connsiteY0-62" fmla="*/ 0 h 2194670"/>
              <a:gd name="connsiteX1-63" fmla="*/ 1380678 w 1380678"/>
              <a:gd name="connsiteY1-64" fmla="*/ 2194670 h 2194670"/>
              <a:gd name="connsiteX2-65" fmla="*/ 12525 w 1380678"/>
              <a:gd name="connsiteY2-66" fmla="*/ 1493214 h 2194670"/>
              <a:gd name="connsiteX3-67" fmla="*/ 0 w 1380678"/>
              <a:gd name="connsiteY3-68" fmla="*/ 0 h 2194670"/>
            </a:gdLst>
            <a:ahLst/>
            <a:cxnLst>
              <a:cxn ang="0">
                <a:pos x="connsiteX0-1" y="connsiteY0-2"/>
              </a:cxn>
              <a:cxn ang="0">
                <a:pos x="connsiteX1-3" y="connsiteY1-4"/>
              </a:cxn>
              <a:cxn ang="0">
                <a:pos x="connsiteX2-5" y="connsiteY2-6"/>
              </a:cxn>
              <a:cxn ang="0">
                <a:pos x="connsiteX3-7" y="connsiteY3-8"/>
              </a:cxn>
            </a:cxnLst>
            <a:rect l="l" t="t" r="r" b="b"/>
            <a:pathLst>
              <a:path w="1380678" h="2194670">
                <a:moveTo>
                  <a:pt x="0" y="0"/>
                </a:moveTo>
                <a:lnTo>
                  <a:pt x="1380678" y="2194670"/>
                </a:lnTo>
                <a:lnTo>
                  <a:pt x="12525" y="1493214"/>
                </a:lnTo>
                <a:lnTo>
                  <a:pt x="0" y="0"/>
                </a:lnTo>
                <a:close/>
              </a:path>
            </a:pathLst>
          </a:custGeom>
          <a:gradFill flip="none" rotWithShape="1">
            <a:gsLst>
              <a:gs pos="0">
                <a:sysClr val="window" lastClr="FFFFFF">
                  <a:lumMod val="95000"/>
                  <a:shade val="30000"/>
                  <a:satMod val="115000"/>
                  <a:alpha val="54000"/>
                </a:sysClr>
              </a:gs>
              <a:gs pos="100000">
                <a:sysClr val="window" lastClr="FFFFFF">
                  <a:lumMod val="95000"/>
                  <a:shade val="100000"/>
                  <a:satMod val="115000"/>
                  <a:alpha val="35000"/>
                </a:sys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8" name="矩形 6"/>
          <p:cNvSpPr/>
          <p:nvPr/>
        </p:nvSpPr>
        <p:spPr>
          <a:xfrm>
            <a:off x="4931753" y="2946800"/>
            <a:ext cx="952833" cy="1514585"/>
          </a:xfrm>
          <a:custGeom>
            <a:avLst/>
            <a:gdLst>
              <a:gd name="connsiteX0" fmla="*/ 0 w 1393204"/>
              <a:gd name="connsiteY0" fmla="*/ 0 h 2232248"/>
              <a:gd name="connsiteX1" fmla="*/ 1393204 w 1393204"/>
              <a:gd name="connsiteY1" fmla="*/ 0 h 2232248"/>
              <a:gd name="connsiteX2" fmla="*/ 1393204 w 1393204"/>
              <a:gd name="connsiteY2" fmla="*/ 2232248 h 2232248"/>
              <a:gd name="connsiteX3" fmla="*/ 0 w 1393204"/>
              <a:gd name="connsiteY3" fmla="*/ 2232248 h 2232248"/>
              <a:gd name="connsiteX4" fmla="*/ 0 w 1393204"/>
              <a:gd name="connsiteY4" fmla="*/ 0 h 2232248"/>
              <a:gd name="connsiteX0-1" fmla="*/ 0 w 1393204"/>
              <a:gd name="connsiteY0-2" fmla="*/ 0 h 2232248"/>
              <a:gd name="connsiteX1-3" fmla="*/ 1393204 w 1393204"/>
              <a:gd name="connsiteY1-4" fmla="*/ 0 h 2232248"/>
              <a:gd name="connsiteX2-5" fmla="*/ 1393204 w 1393204"/>
              <a:gd name="connsiteY2-6" fmla="*/ 2232248 h 2232248"/>
              <a:gd name="connsiteX3-7" fmla="*/ 112735 w 1393204"/>
              <a:gd name="connsiteY3-8" fmla="*/ 1054802 h 2232248"/>
              <a:gd name="connsiteX4-9" fmla="*/ 0 w 1393204"/>
              <a:gd name="connsiteY4-10" fmla="*/ 0 h 2232248"/>
              <a:gd name="connsiteX0-11" fmla="*/ 0 w 1393204"/>
              <a:gd name="connsiteY0-12" fmla="*/ 0 h 2232248"/>
              <a:gd name="connsiteX1-13" fmla="*/ 1393204 w 1393204"/>
              <a:gd name="connsiteY1-14" fmla="*/ 0 h 2232248"/>
              <a:gd name="connsiteX2-15" fmla="*/ 1393204 w 1393204"/>
              <a:gd name="connsiteY2-16" fmla="*/ 2232248 h 2232248"/>
              <a:gd name="connsiteX3-17" fmla="*/ 50104 w 1393204"/>
              <a:gd name="connsiteY3-18" fmla="*/ 1468161 h 2232248"/>
              <a:gd name="connsiteX4-19" fmla="*/ 0 w 1393204"/>
              <a:gd name="connsiteY4-20" fmla="*/ 0 h 2232248"/>
              <a:gd name="connsiteX0-21" fmla="*/ 0 w 1393204"/>
              <a:gd name="connsiteY0-22" fmla="*/ 0 h 2232248"/>
              <a:gd name="connsiteX1-23" fmla="*/ 1393204 w 1393204"/>
              <a:gd name="connsiteY1-24" fmla="*/ 2232248 h 2232248"/>
              <a:gd name="connsiteX2-25" fmla="*/ 50104 w 1393204"/>
              <a:gd name="connsiteY2-26" fmla="*/ 1468161 h 2232248"/>
              <a:gd name="connsiteX3-27" fmla="*/ 0 w 1393204"/>
              <a:gd name="connsiteY3-28" fmla="*/ 0 h 2232248"/>
              <a:gd name="connsiteX0-29" fmla="*/ 0 w 1393204"/>
              <a:gd name="connsiteY0-30" fmla="*/ 0 h 2232248"/>
              <a:gd name="connsiteX1-31" fmla="*/ 1393204 w 1393204"/>
              <a:gd name="connsiteY1-32" fmla="*/ 2232248 h 2232248"/>
              <a:gd name="connsiteX2-33" fmla="*/ 50104 w 1393204"/>
              <a:gd name="connsiteY2-34" fmla="*/ 1505739 h 2232248"/>
              <a:gd name="connsiteX3-35" fmla="*/ 0 w 1393204"/>
              <a:gd name="connsiteY3-36" fmla="*/ 0 h 2232248"/>
              <a:gd name="connsiteX0-37" fmla="*/ 0 w 1393204"/>
              <a:gd name="connsiteY0-38" fmla="*/ 0 h 2232248"/>
              <a:gd name="connsiteX1-39" fmla="*/ 1393204 w 1393204"/>
              <a:gd name="connsiteY1-40" fmla="*/ 2232248 h 2232248"/>
              <a:gd name="connsiteX2-41" fmla="*/ 25051 w 1393204"/>
              <a:gd name="connsiteY2-42" fmla="*/ 1455635 h 2232248"/>
              <a:gd name="connsiteX3-43" fmla="*/ 0 w 1393204"/>
              <a:gd name="connsiteY3-44" fmla="*/ 0 h 2232248"/>
              <a:gd name="connsiteX0-45" fmla="*/ 0 w 1393204"/>
              <a:gd name="connsiteY0-46" fmla="*/ 0 h 2232248"/>
              <a:gd name="connsiteX1-47" fmla="*/ 1393204 w 1393204"/>
              <a:gd name="connsiteY1-48" fmla="*/ 2232248 h 2232248"/>
              <a:gd name="connsiteX2-49" fmla="*/ 12525 w 1393204"/>
              <a:gd name="connsiteY2-50" fmla="*/ 1493214 h 2232248"/>
              <a:gd name="connsiteX3-51" fmla="*/ 0 w 1393204"/>
              <a:gd name="connsiteY3-52" fmla="*/ 0 h 2232248"/>
              <a:gd name="connsiteX0-53" fmla="*/ 0 w 1455835"/>
              <a:gd name="connsiteY0-54" fmla="*/ 0 h 2182144"/>
              <a:gd name="connsiteX1-55" fmla="*/ 1455835 w 1455835"/>
              <a:gd name="connsiteY1-56" fmla="*/ 2182144 h 2182144"/>
              <a:gd name="connsiteX2-57" fmla="*/ 12525 w 1455835"/>
              <a:gd name="connsiteY2-58" fmla="*/ 1493214 h 2182144"/>
              <a:gd name="connsiteX3-59" fmla="*/ 0 w 1455835"/>
              <a:gd name="connsiteY3-60" fmla="*/ 0 h 2182144"/>
              <a:gd name="connsiteX0-61" fmla="*/ 0 w 1380678"/>
              <a:gd name="connsiteY0-62" fmla="*/ 0 h 2194670"/>
              <a:gd name="connsiteX1-63" fmla="*/ 1380678 w 1380678"/>
              <a:gd name="connsiteY1-64" fmla="*/ 2194670 h 2194670"/>
              <a:gd name="connsiteX2-65" fmla="*/ 12525 w 1380678"/>
              <a:gd name="connsiteY2-66" fmla="*/ 1493214 h 2194670"/>
              <a:gd name="connsiteX3-67" fmla="*/ 0 w 1380678"/>
              <a:gd name="connsiteY3-68" fmla="*/ 0 h 2194670"/>
            </a:gdLst>
            <a:ahLst/>
            <a:cxnLst>
              <a:cxn ang="0">
                <a:pos x="connsiteX0-1" y="connsiteY0-2"/>
              </a:cxn>
              <a:cxn ang="0">
                <a:pos x="connsiteX1-3" y="connsiteY1-4"/>
              </a:cxn>
              <a:cxn ang="0">
                <a:pos x="connsiteX2-5" y="connsiteY2-6"/>
              </a:cxn>
              <a:cxn ang="0">
                <a:pos x="connsiteX3-7" y="connsiteY3-8"/>
              </a:cxn>
            </a:cxnLst>
            <a:rect l="l" t="t" r="r" b="b"/>
            <a:pathLst>
              <a:path w="1380678" h="2194670">
                <a:moveTo>
                  <a:pt x="0" y="0"/>
                </a:moveTo>
                <a:lnTo>
                  <a:pt x="1380678" y="2194670"/>
                </a:lnTo>
                <a:lnTo>
                  <a:pt x="12525" y="1493214"/>
                </a:lnTo>
                <a:lnTo>
                  <a:pt x="0" y="0"/>
                </a:lnTo>
                <a:close/>
              </a:path>
            </a:pathLst>
          </a:custGeom>
          <a:gradFill flip="none" rotWithShape="1">
            <a:gsLst>
              <a:gs pos="0">
                <a:srgbClr val="FFC000">
                  <a:shade val="30000"/>
                  <a:satMod val="115000"/>
                  <a:alpha val="50000"/>
                </a:srgbClr>
              </a:gs>
              <a:gs pos="100000">
                <a:srgbClr val="FFC000">
                  <a:shade val="100000"/>
                  <a:satMod val="115000"/>
                  <a:alpha val="35000"/>
                </a:srgb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9" name="TextBox 47"/>
          <p:cNvSpPr txBox="1"/>
          <p:nvPr/>
        </p:nvSpPr>
        <p:spPr>
          <a:xfrm>
            <a:off x="1920033" y="1819083"/>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8800" b="0"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rPr>
              <a:t>A</a:t>
            </a:r>
            <a:endParaRPr kumimoji="0" lang="zh-CN" altLang="en-US" sz="8800" b="0"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endParaRPr>
          </a:p>
        </p:txBody>
      </p:sp>
      <p:sp>
        <p:nvSpPr>
          <p:cNvPr id="60" name="TextBox 48"/>
          <p:cNvSpPr txBox="1"/>
          <p:nvPr/>
        </p:nvSpPr>
        <p:spPr>
          <a:xfrm>
            <a:off x="2927809" y="2280957"/>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8800" b="0"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rPr>
              <a:t>B</a:t>
            </a:r>
            <a:endParaRPr kumimoji="0" lang="zh-CN" altLang="en-US" sz="8800" b="0"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endParaRPr>
          </a:p>
        </p:txBody>
      </p:sp>
      <p:sp>
        <p:nvSpPr>
          <p:cNvPr id="61" name="TextBox 49"/>
          <p:cNvSpPr txBox="1"/>
          <p:nvPr/>
        </p:nvSpPr>
        <p:spPr>
          <a:xfrm>
            <a:off x="3994784" y="2760412"/>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8800" b="0"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rPr>
              <a:t>C</a:t>
            </a:r>
            <a:endParaRPr kumimoji="0" lang="zh-CN" altLang="en-US" sz="8800" b="0"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endParaRPr>
          </a:p>
        </p:txBody>
      </p:sp>
      <p:sp>
        <p:nvSpPr>
          <p:cNvPr id="62" name="TextBox 50"/>
          <p:cNvSpPr txBox="1"/>
          <p:nvPr/>
        </p:nvSpPr>
        <p:spPr>
          <a:xfrm>
            <a:off x="5015064" y="3301507"/>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8800" b="0"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rPr>
              <a:t>D</a:t>
            </a:r>
            <a:endParaRPr kumimoji="0" lang="zh-CN" altLang="en-US" sz="8800" b="0"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endParaRPr>
          </a:p>
        </p:txBody>
      </p:sp>
      <p:sp>
        <p:nvSpPr>
          <p:cNvPr id="63" name="TextBox 51"/>
          <p:cNvSpPr txBox="1"/>
          <p:nvPr/>
        </p:nvSpPr>
        <p:spPr>
          <a:xfrm rot="20130617">
            <a:off x="91529" y="2922526"/>
            <a:ext cx="2264020"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政府</a:t>
            </a:r>
            <a:r>
              <a:rPr lang="zh-CN" altLang="en-US" sz="2400" dirty="0">
                <a:latin typeface="微软雅黑" panose="020B0503020204020204" pitchFamily="34" charset="-122"/>
                <a:ea typeface="微软雅黑" panose="020B0503020204020204" pitchFamily="34" charset="-122"/>
              </a:rPr>
              <a:t>保障</a:t>
            </a:r>
            <a:r>
              <a:rPr lang="zh-CN" altLang="en-US" sz="2400" dirty="0" smtClean="0">
                <a:latin typeface="微软雅黑" panose="020B0503020204020204" pitchFamily="34" charset="-122"/>
                <a:ea typeface="微软雅黑" panose="020B0503020204020204" pitchFamily="34" charset="-122"/>
              </a:rPr>
              <a:t>支持</a:t>
            </a:r>
            <a:endParaRPr lang="zh-CN" altLang="en-US" sz="2400" dirty="0">
              <a:latin typeface="微软雅黑" panose="020B0503020204020204" pitchFamily="34" charset="-122"/>
              <a:ea typeface="微软雅黑" panose="020B0503020204020204" pitchFamily="34" charset="-122"/>
            </a:endParaRPr>
          </a:p>
        </p:txBody>
      </p:sp>
      <p:sp>
        <p:nvSpPr>
          <p:cNvPr id="64" name="TextBox 52"/>
          <p:cNvSpPr txBox="1"/>
          <p:nvPr/>
        </p:nvSpPr>
        <p:spPr>
          <a:xfrm rot="20130617">
            <a:off x="904947" y="3339568"/>
            <a:ext cx="2950920"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教</a:t>
            </a:r>
            <a:r>
              <a:rPr lang="zh-CN" altLang="en-US" sz="2400" dirty="0">
                <a:latin typeface="微软雅黑" panose="020B0503020204020204" pitchFamily="34" charset="-122"/>
                <a:ea typeface="微软雅黑" panose="020B0503020204020204" pitchFamily="34" charset="-122"/>
              </a:rPr>
              <a:t>体局行政</a:t>
            </a:r>
            <a:r>
              <a:rPr lang="zh-CN" altLang="en-US" sz="2400" dirty="0" smtClean="0">
                <a:latin typeface="微软雅黑" panose="020B0503020204020204" pitchFamily="34" charset="-122"/>
                <a:ea typeface="微软雅黑" panose="020B0503020204020204" pitchFamily="34" charset="-122"/>
              </a:rPr>
              <a:t>推进</a:t>
            </a:r>
            <a:endParaRPr lang="zh-CN" altLang="en-US" sz="2400" dirty="0">
              <a:latin typeface="微软雅黑" panose="020B0503020204020204" pitchFamily="34" charset="-122"/>
              <a:ea typeface="微软雅黑" panose="020B0503020204020204" pitchFamily="34" charset="-122"/>
            </a:endParaRPr>
          </a:p>
        </p:txBody>
      </p:sp>
      <p:sp>
        <p:nvSpPr>
          <p:cNvPr id="65" name="TextBox 53"/>
          <p:cNvSpPr txBox="1"/>
          <p:nvPr/>
        </p:nvSpPr>
        <p:spPr>
          <a:xfrm rot="20130617">
            <a:off x="1129783" y="4113324"/>
            <a:ext cx="3601232"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教育</a:t>
            </a:r>
            <a:r>
              <a:rPr lang="zh-CN" altLang="en-US" sz="2400" dirty="0">
                <a:latin typeface="微软雅黑" panose="020B0503020204020204" pitchFamily="34" charset="-122"/>
                <a:ea typeface="微软雅黑" panose="020B0503020204020204" pitchFamily="34" charset="-122"/>
              </a:rPr>
              <a:t>研究中心专业</a:t>
            </a:r>
            <a:r>
              <a:rPr lang="zh-CN" altLang="en-US" sz="2400" dirty="0" smtClean="0">
                <a:latin typeface="微软雅黑" panose="020B0503020204020204" pitchFamily="34" charset="-122"/>
                <a:ea typeface="微软雅黑" panose="020B0503020204020204" pitchFamily="34" charset="-122"/>
              </a:rPr>
              <a:t>引领</a:t>
            </a:r>
            <a:endParaRPr lang="zh-CN" altLang="en-US" sz="2400" dirty="0">
              <a:latin typeface="微软雅黑" panose="020B0503020204020204" pitchFamily="34" charset="-122"/>
              <a:ea typeface="微软雅黑" panose="020B0503020204020204" pitchFamily="34" charset="-122"/>
            </a:endParaRPr>
          </a:p>
        </p:txBody>
      </p:sp>
      <p:sp>
        <p:nvSpPr>
          <p:cNvPr id="66" name="TextBox 54"/>
          <p:cNvSpPr txBox="1"/>
          <p:nvPr/>
        </p:nvSpPr>
        <p:spPr>
          <a:xfrm rot="20130617">
            <a:off x="2704348" y="4530586"/>
            <a:ext cx="2853229"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专业公司</a:t>
            </a:r>
            <a:r>
              <a:rPr lang="zh-CN" altLang="en-US" sz="2400" dirty="0">
                <a:latin typeface="微软雅黑" panose="020B0503020204020204" pitchFamily="34" charset="-122"/>
                <a:ea typeface="微软雅黑" panose="020B0503020204020204" pitchFamily="34" charset="-122"/>
              </a:rPr>
              <a:t>技术</a:t>
            </a:r>
            <a:r>
              <a:rPr lang="zh-CN" altLang="en-US" sz="2400" dirty="0" smtClean="0">
                <a:latin typeface="微软雅黑" panose="020B0503020204020204" pitchFamily="34" charset="-122"/>
                <a:ea typeface="微软雅黑" panose="020B0503020204020204" pitchFamily="34" charset="-122"/>
              </a:rPr>
              <a:t>支持</a:t>
            </a:r>
            <a:endParaRPr lang="zh-CN" altLang="en-US" sz="2400" dirty="0">
              <a:latin typeface="微软雅黑" panose="020B0503020204020204" pitchFamily="34" charset="-122"/>
              <a:ea typeface="微软雅黑" panose="020B0503020204020204" pitchFamily="34" charset="-122"/>
            </a:endParaRPr>
          </a:p>
        </p:txBody>
      </p:sp>
      <p:sp>
        <p:nvSpPr>
          <p:cNvPr id="67" name="矩形 16"/>
          <p:cNvSpPr/>
          <p:nvPr/>
        </p:nvSpPr>
        <p:spPr>
          <a:xfrm rot="20104383">
            <a:off x="612840" y="5454064"/>
            <a:ext cx="6439499" cy="857518"/>
          </a:xfrm>
          <a:custGeom>
            <a:avLst/>
            <a:gdLst/>
            <a:ahLst/>
            <a:cxnLst/>
            <a:rect l="l" t="t" r="r" b="b"/>
            <a:pathLst>
              <a:path w="7541525" h="1004269">
                <a:moveTo>
                  <a:pt x="6686729" y="0"/>
                </a:moveTo>
                <a:lnTo>
                  <a:pt x="6713294" y="17895"/>
                </a:lnTo>
                <a:lnTo>
                  <a:pt x="7541525" y="1004269"/>
                </a:lnTo>
                <a:lnTo>
                  <a:pt x="2151952" y="1002054"/>
                </a:lnTo>
                <a:lnTo>
                  <a:pt x="0" y="1921"/>
                </a:lnTo>
                <a:close/>
              </a:path>
            </a:pathLst>
          </a:custGeom>
          <a:solidFill>
            <a:srgbClr val="ADE03A"/>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8" name="立方体 67"/>
          <p:cNvSpPr/>
          <p:nvPr/>
        </p:nvSpPr>
        <p:spPr>
          <a:xfrm>
            <a:off x="5705603" y="3256157"/>
            <a:ext cx="1739295" cy="1639907"/>
          </a:xfrm>
          <a:prstGeom prst="cube">
            <a:avLst>
              <a:gd name="adj" fmla="val 24472"/>
            </a:avLst>
          </a:prstGeom>
          <a:gradFill flip="none" rotWithShape="1">
            <a:gsLst>
              <a:gs pos="50000">
                <a:srgbClr val="71B929"/>
              </a:gs>
              <a:gs pos="0">
                <a:srgbClr val="A7DC38"/>
              </a:gs>
              <a:gs pos="100000">
                <a:srgbClr val="ADE03A"/>
              </a:gs>
            </a:gsLst>
            <a:lin ang="16200000" scaled="1"/>
            <a:tileRect/>
          </a:gradFill>
          <a:ln w="25400" cap="flat" cmpd="sng" algn="ctr">
            <a:solidFill>
              <a:srgbClr val="C2E86E"/>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2"/>
          <p:cNvSpPr/>
          <p:nvPr/>
        </p:nvSpPr>
        <p:spPr>
          <a:xfrm>
            <a:off x="5921713" y="3406223"/>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TextBox 58"/>
          <p:cNvSpPr txBox="1"/>
          <p:nvPr/>
        </p:nvSpPr>
        <p:spPr>
          <a:xfrm>
            <a:off x="6039374" y="3810523"/>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80000"/>
              </a:lnSpc>
              <a:spcBef>
                <a:spcPts val="0"/>
              </a:spcBef>
              <a:spcAft>
                <a:spcPts val="0"/>
              </a:spcAft>
              <a:buClrTx/>
              <a:buSzTx/>
              <a:buFontTx/>
              <a:buNone/>
              <a:defRPr/>
            </a:pPr>
            <a:r>
              <a:rPr kumimoji="0" lang="en-US" altLang="zh-CN" sz="8800" b="0"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rPr>
              <a:t>E</a:t>
            </a:r>
            <a:endParaRPr kumimoji="0" lang="zh-CN" altLang="en-US" sz="8800" b="0"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Arial Rounded MT Bold" panose="020F0704030504030204" pitchFamily="34" charset="0"/>
              <a:ea typeface="Gungsuh" panose="02030600000101010101" pitchFamily="18" charset="-127"/>
              <a:cs typeface="Arial" panose="020B0604020202020204" pitchFamily="34" charset="0"/>
            </a:endParaRPr>
          </a:p>
        </p:txBody>
      </p:sp>
      <p:sp>
        <p:nvSpPr>
          <p:cNvPr id="71" name="TextBox 59"/>
          <p:cNvSpPr txBox="1"/>
          <p:nvPr/>
        </p:nvSpPr>
        <p:spPr>
          <a:xfrm rot="20130617">
            <a:off x="3828610" y="4936007"/>
            <a:ext cx="3114767"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研究</a:t>
            </a:r>
            <a:r>
              <a:rPr lang="zh-CN" altLang="en-US" sz="2400" dirty="0">
                <a:latin typeface="微软雅黑" panose="020B0503020204020204" pitchFamily="34" charset="-122"/>
                <a:ea typeface="微软雅黑" panose="020B0503020204020204" pitchFamily="34" charset="-122"/>
              </a:rPr>
              <a:t>人员组织</a:t>
            </a:r>
            <a:r>
              <a:rPr lang="zh-CN" altLang="en-US" sz="2400" dirty="0" smtClean="0">
                <a:latin typeface="微软雅黑" panose="020B0503020204020204" pitchFamily="34" charset="-122"/>
                <a:ea typeface="微软雅黑" panose="020B0503020204020204" pitchFamily="34" charset="-122"/>
              </a:rPr>
              <a:t>落实</a:t>
            </a:r>
            <a:endParaRPr lang="zh-CN" altLang="en-US" sz="2400" dirty="0">
              <a:latin typeface="微软雅黑" panose="020B0503020204020204" pitchFamily="34" charset="-122"/>
              <a:ea typeface="微软雅黑" panose="020B0503020204020204" pitchFamily="34" charset="-122"/>
            </a:endParaRPr>
          </a:p>
        </p:txBody>
      </p:sp>
      <p:sp>
        <p:nvSpPr>
          <p:cNvPr id="72" name="TextBox 60"/>
          <p:cNvSpPr txBox="1"/>
          <p:nvPr/>
        </p:nvSpPr>
        <p:spPr>
          <a:xfrm rot="1588672">
            <a:off x="2573734" y="1894584"/>
            <a:ext cx="5669242" cy="652486"/>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anose="020B0503020202020204" pitchFamily="34" charset="0"/>
                <a:ea typeface="微软雅黑" panose="020B0503020204020204" pitchFamily="34" charset="-122"/>
                <a:cs typeface="Calibri" panose="020F0502020204030204" pitchFamily="34" charset="0"/>
              </a:defRPr>
            </a:lvl1pPr>
          </a:lstStyle>
          <a:p>
            <a:pPr lvl="0" algn="ctr">
              <a:defRPr/>
            </a:pPr>
            <a:r>
              <a:rPr lang="zh-CN" altLang="en-US" sz="2800" kern="0" dirty="0">
                <a:solidFill>
                  <a:srgbClr val="0070C0"/>
                </a:solidFill>
                <a:latin typeface="微软雅黑" panose="020B0503020204020204" pitchFamily="34" charset="-122"/>
              </a:rPr>
              <a:t>智慧众筹机制</a:t>
            </a:r>
          </a:p>
        </p:txBody>
      </p:sp>
      <p:sp>
        <p:nvSpPr>
          <p:cNvPr id="73" name="矩形 16"/>
          <p:cNvSpPr/>
          <p:nvPr/>
        </p:nvSpPr>
        <p:spPr>
          <a:xfrm rot="20104383">
            <a:off x="2684121" y="5615098"/>
            <a:ext cx="5732294" cy="855626"/>
          </a:xfrm>
          <a:custGeom>
            <a:avLst/>
            <a:gdLst>
              <a:gd name="connsiteX0" fmla="*/ 6686729 w 6713294"/>
              <a:gd name="connsiteY0" fmla="*/ 0 h 1002054"/>
              <a:gd name="connsiteX1" fmla="*/ 6713294 w 6713294"/>
              <a:gd name="connsiteY1" fmla="*/ 17895 h 1002054"/>
              <a:gd name="connsiteX2" fmla="*/ 6236824 w 6713294"/>
              <a:gd name="connsiteY2" fmla="*/ 988346 h 1002054"/>
              <a:gd name="connsiteX3" fmla="*/ 2151952 w 6713294"/>
              <a:gd name="connsiteY3" fmla="*/ 1002054 h 1002054"/>
              <a:gd name="connsiteX4" fmla="*/ 0 w 6713294"/>
              <a:gd name="connsiteY4" fmla="*/ 1921 h 1002054"/>
              <a:gd name="connsiteX5" fmla="*/ 6686729 w 6713294"/>
              <a:gd name="connsiteY5" fmla="*/ 0 h 10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3294" h="1002054">
                <a:moveTo>
                  <a:pt x="6686729" y="0"/>
                </a:moveTo>
                <a:lnTo>
                  <a:pt x="6713294" y="17895"/>
                </a:lnTo>
                <a:lnTo>
                  <a:pt x="6236824" y="988346"/>
                </a:lnTo>
                <a:lnTo>
                  <a:pt x="2151952" y="1002054"/>
                </a:lnTo>
                <a:lnTo>
                  <a:pt x="0" y="1921"/>
                </a:lnTo>
                <a:lnTo>
                  <a:pt x="6686729" y="0"/>
                </a:lnTo>
                <a:close/>
              </a:path>
            </a:pathLst>
          </a:custGeom>
          <a:solidFill>
            <a:srgbClr val="00B05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4" name="立方体 73"/>
          <p:cNvSpPr/>
          <p:nvPr/>
        </p:nvSpPr>
        <p:spPr>
          <a:xfrm>
            <a:off x="6736042" y="3788761"/>
            <a:ext cx="1739295" cy="1639907"/>
          </a:xfrm>
          <a:prstGeom prst="cube">
            <a:avLst>
              <a:gd name="adj" fmla="val 24472"/>
            </a:avLst>
          </a:prstGeom>
          <a:solidFill>
            <a:srgbClr val="00B050"/>
          </a:solidFill>
          <a:ln w="25400" cap="flat" cmpd="sng" algn="ctr">
            <a:solidFill>
              <a:schemeClr val="bg1"/>
            </a:solidFill>
            <a:prstDash val="solid"/>
          </a:ln>
          <a:effectLst/>
          <a:scene3d>
            <a:camera prst="isometricLeftDown">
              <a:rot lat="1800000" lon="2700002" rev="0"/>
            </a:camera>
            <a:lightRig rig="threePt" dir="t"/>
          </a:scene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5" name="矩形 2"/>
          <p:cNvSpPr/>
          <p:nvPr/>
        </p:nvSpPr>
        <p:spPr>
          <a:xfrm>
            <a:off x="6952153" y="3938827"/>
            <a:ext cx="1276932" cy="669887"/>
          </a:xfrm>
          <a:custGeom>
            <a:avLst/>
            <a:gdLst>
              <a:gd name="connsiteX0" fmla="*/ 0 w 1800200"/>
              <a:gd name="connsiteY0" fmla="*/ 0 h 970682"/>
              <a:gd name="connsiteX1" fmla="*/ 1800200 w 1800200"/>
              <a:gd name="connsiteY1" fmla="*/ 0 h 970682"/>
              <a:gd name="connsiteX2" fmla="*/ 1800200 w 1800200"/>
              <a:gd name="connsiteY2" fmla="*/ 970682 h 970682"/>
              <a:gd name="connsiteX3" fmla="*/ 0 w 1800200"/>
              <a:gd name="connsiteY3" fmla="*/ 970682 h 970682"/>
              <a:gd name="connsiteX4" fmla="*/ 0 w 1800200"/>
              <a:gd name="connsiteY4" fmla="*/ 0 h 970682"/>
              <a:gd name="connsiteX0-1" fmla="*/ 0 w 1850304"/>
              <a:gd name="connsiteY0-2" fmla="*/ 0 h 970682"/>
              <a:gd name="connsiteX1-3" fmla="*/ 1850304 w 1850304"/>
              <a:gd name="connsiteY1-4" fmla="*/ 400833 h 970682"/>
              <a:gd name="connsiteX2-5" fmla="*/ 1800200 w 1850304"/>
              <a:gd name="connsiteY2-6" fmla="*/ 970682 h 970682"/>
              <a:gd name="connsiteX3-7" fmla="*/ 0 w 1850304"/>
              <a:gd name="connsiteY3-8" fmla="*/ 970682 h 970682"/>
              <a:gd name="connsiteX4-9" fmla="*/ 0 w 1850304"/>
              <a:gd name="connsiteY4-10" fmla="*/ 0 h 970682"/>
              <a:gd name="connsiteX0-11" fmla="*/ 0 w 1850304"/>
              <a:gd name="connsiteY0-12" fmla="*/ 0 h 970682"/>
              <a:gd name="connsiteX1-13" fmla="*/ 1850304 w 1850304"/>
              <a:gd name="connsiteY1-14" fmla="*/ 400833 h 970682"/>
              <a:gd name="connsiteX2-15" fmla="*/ 1424419 w 1850304"/>
              <a:gd name="connsiteY2-16" fmla="*/ 945630 h 970682"/>
              <a:gd name="connsiteX3-17" fmla="*/ 0 w 1850304"/>
              <a:gd name="connsiteY3-18" fmla="*/ 970682 h 970682"/>
              <a:gd name="connsiteX4-19" fmla="*/ 0 w 1850304"/>
              <a:gd name="connsiteY4-20" fmla="*/ 0 h 970682"/>
              <a:gd name="connsiteX0-21" fmla="*/ 0 w 1850304"/>
              <a:gd name="connsiteY0-22" fmla="*/ 0 h 970682"/>
              <a:gd name="connsiteX1-23" fmla="*/ 1850304 w 1850304"/>
              <a:gd name="connsiteY1-24" fmla="*/ 400833 h 970682"/>
              <a:gd name="connsiteX2-25" fmla="*/ 1424419 w 1850304"/>
              <a:gd name="connsiteY2-26" fmla="*/ 945630 h 970682"/>
              <a:gd name="connsiteX3-27" fmla="*/ 50104 w 1850304"/>
              <a:gd name="connsiteY3-28" fmla="*/ 970682 h 970682"/>
              <a:gd name="connsiteX4-29" fmla="*/ 0 w 1850304"/>
              <a:gd name="connsiteY4-30" fmla="*/ 0 h 9706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0304" h="970682">
                <a:moveTo>
                  <a:pt x="0" y="0"/>
                </a:moveTo>
                <a:lnTo>
                  <a:pt x="1850304" y="400833"/>
                </a:lnTo>
                <a:lnTo>
                  <a:pt x="1424419" y="945630"/>
                </a:lnTo>
                <a:lnTo>
                  <a:pt x="50104" y="970682"/>
                </a:lnTo>
                <a:lnTo>
                  <a:pt x="0" y="0"/>
                </a:lnTo>
                <a:close/>
              </a:path>
            </a:pathLst>
          </a:custGeom>
          <a:solidFill>
            <a:srgbClr val="FFFFFF">
              <a:alpha val="18824"/>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6" name="TextBox 58"/>
          <p:cNvSpPr txBox="1"/>
          <p:nvPr/>
        </p:nvSpPr>
        <p:spPr>
          <a:xfrm>
            <a:off x="7069813" y="4343127"/>
            <a:ext cx="741135" cy="1175706"/>
          </a:xfrm>
          <a:prstGeom prst="rect">
            <a:avLst/>
          </a:prstGeom>
          <a:noFill/>
        </p:spPr>
        <p:txBody>
          <a:bodyPr wrap="square" rtlCol="0">
            <a:spAutoFit/>
            <a:scene3d>
              <a:camera prst="isometricLeftDown"/>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defRPr/>
            </a:pPr>
            <a:r>
              <a:rPr lang="en-US" altLang="zh-CN" sz="8800" kern="0" dirty="0" smtClean="0">
                <a:solidFill>
                  <a:sysClr val="window" lastClr="FFFFFF"/>
                </a:solidFill>
                <a:effectLst>
                  <a:outerShdw blurRad="50800" dist="38100" dir="5400000" algn="t" rotWithShape="0">
                    <a:prstClr val="black">
                      <a:alpha val="40000"/>
                    </a:prstClr>
                  </a:outerShdw>
                </a:effectLst>
                <a:latin typeface="Arial Rounded MT Bold" panose="020F0704030504030204" pitchFamily="34" charset="0"/>
                <a:ea typeface="Gungsuh" panose="02030600000101010101" pitchFamily="18" charset="-127"/>
                <a:cs typeface="Arial" panose="020B0604020202020204" pitchFamily="34" charset="0"/>
              </a:rPr>
              <a:t>F</a:t>
            </a:r>
            <a:endParaRPr lang="zh-CN" altLang="en-US" sz="8800" kern="0" dirty="0">
              <a:solidFill>
                <a:sysClr val="window" lastClr="FFFFFF"/>
              </a:solidFill>
              <a:effectLst>
                <a:outerShdw blurRad="50800" dist="38100" dir="5400000" algn="t" rotWithShape="0">
                  <a:prstClr val="black">
                    <a:alpha val="40000"/>
                  </a:prstClr>
                </a:outerShdw>
              </a:effectLst>
              <a:latin typeface="Arial Rounded MT Bold" panose="020F0704030504030204" pitchFamily="34" charset="0"/>
              <a:ea typeface="Gungsuh" panose="02030600000101010101" pitchFamily="18" charset="-127"/>
              <a:cs typeface="Arial" panose="020B0604020202020204" pitchFamily="34" charset="0"/>
            </a:endParaRPr>
          </a:p>
        </p:txBody>
      </p:sp>
      <p:sp>
        <p:nvSpPr>
          <p:cNvPr id="77" name="TextBox 59"/>
          <p:cNvSpPr txBox="1"/>
          <p:nvPr/>
        </p:nvSpPr>
        <p:spPr>
          <a:xfrm rot="20130617">
            <a:off x="4662267" y="5381076"/>
            <a:ext cx="3566953" cy="646331"/>
          </a:xfrm>
          <a:prstGeom prst="rect">
            <a:avLst/>
          </a:prstGeom>
          <a:noFill/>
        </p:spPr>
        <p:txBody>
          <a:bodyPr wrap="square" rtlCol="0">
            <a:spAutoFit/>
            <a:scene3d>
              <a:camera prst="perspectiveRigh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400" dirty="0" smtClean="0">
                <a:latin typeface="微软雅黑" panose="020B0503020204020204" pitchFamily="34" charset="-122"/>
                <a:ea typeface="微软雅黑" panose="020B0503020204020204" pitchFamily="34" charset="-122"/>
              </a:rPr>
              <a:t>项目</a:t>
            </a:r>
            <a:r>
              <a:rPr lang="zh-CN" altLang="en-US" sz="2400" dirty="0">
                <a:latin typeface="微软雅黑" panose="020B0503020204020204" pitchFamily="34" charset="-122"/>
                <a:ea typeface="微软雅黑" panose="020B0503020204020204" pitchFamily="34" charset="-122"/>
              </a:rPr>
              <a:t>学校实践</a:t>
            </a:r>
            <a:r>
              <a:rPr lang="zh-CN" altLang="en-US" sz="2400" dirty="0" smtClean="0">
                <a:latin typeface="微软雅黑" panose="020B0503020204020204" pitchFamily="34" charset="-122"/>
                <a:ea typeface="微软雅黑" panose="020B0503020204020204" pitchFamily="34" charset="-122"/>
              </a:rPr>
              <a:t>研究</a:t>
            </a:r>
            <a:endParaRPr lang="zh-CN" altLang="en-US" sz="24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barn(inVertical)">
                                      <p:cBhvr>
                                        <p:cTn id="11" dur="500"/>
                                        <p:tgtEl>
                                          <p:spTgt spid="6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inVertical)">
                                      <p:cBhvr>
                                        <p:cTn id="23" dur="500"/>
                                        <p:tgtEl>
                                          <p:spTgt spid="71"/>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71" grpId="0"/>
      <p:bldP spid="7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zh-CN" altLang="en-US" dirty="0"/>
              <a:t>幼小衔接深度研究</a:t>
            </a:r>
          </a:p>
        </p:txBody>
      </p:sp>
      <p:sp>
        <p:nvSpPr>
          <p:cNvPr id="3" name="内容占位符 2"/>
          <p:cNvSpPr>
            <a:spLocks noGrp="1"/>
          </p:cNvSpPr>
          <p:nvPr>
            <p:ph idx="1"/>
          </p:nvPr>
        </p:nvSpPr>
        <p:spPr/>
        <p:txBody>
          <a:bodyPr>
            <a:normAutofit/>
          </a:bodyPr>
          <a:lstStyle/>
          <a:p>
            <a:pPr marL="0" indent="0" algn="ctr">
              <a:buNone/>
            </a:pPr>
            <a:r>
              <a:rPr lang="zh-CN" altLang="en-US" dirty="0"/>
              <a:t>市南区幼小</a:t>
            </a:r>
            <a:r>
              <a:rPr lang="zh-CN" altLang="en-US" dirty="0" smtClean="0"/>
              <a:t>衔接</a:t>
            </a:r>
            <a:r>
              <a:rPr lang="en-US" altLang="zh-CN" dirty="0" smtClean="0"/>
              <a:t/>
            </a:r>
            <a:br>
              <a:rPr lang="en-US" altLang="zh-CN" dirty="0" smtClean="0"/>
            </a:br>
            <a:r>
              <a:rPr lang="zh-CN" altLang="en-US" dirty="0" smtClean="0"/>
              <a:t>“</a:t>
            </a:r>
            <a:r>
              <a:rPr lang="zh-CN" altLang="en-US" dirty="0"/>
              <a:t>大班毕业幼儿入小学适应性</a:t>
            </a:r>
            <a:r>
              <a:rPr lang="zh-CN" altLang="en-US" dirty="0" smtClean="0"/>
              <a:t>”</a:t>
            </a:r>
            <a:r>
              <a:rPr lang="en-US" altLang="zh-CN" dirty="0" smtClean="0"/>
              <a:t/>
            </a:r>
            <a:br>
              <a:rPr lang="en-US" altLang="zh-CN" dirty="0" smtClean="0"/>
            </a:br>
            <a:r>
              <a:rPr lang="zh-CN" altLang="en-US" dirty="0" smtClean="0"/>
              <a:t>部分</a:t>
            </a:r>
            <a:r>
              <a:rPr lang="zh-CN" altLang="en-US" dirty="0"/>
              <a:t>项目统计调查</a:t>
            </a:r>
            <a:endParaRPr lang="zh-CN" altLang="en-US" dirty="0" smtClean="0"/>
          </a:p>
          <a:p>
            <a:endParaRPr lang="zh-CN" altLang="en-US" dirty="0"/>
          </a:p>
        </p:txBody>
      </p:sp>
      <p:pic>
        <p:nvPicPr>
          <p:cNvPr id="4" name="图片 3"/>
          <p:cNvPicPr>
            <a:picLocks noChangeAspect="1"/>
          </p:cNvPicPr>
          <p:nvPr/>
        </p:nvPicPr>
        <p:blipFill>
          <a:blip r:embed="rId2"/>
          <a:stretch>
            <a:fillRect/>
          </a:stretch>
        </p:blipFill>
        <p:spPr>
          <a:xfrm>
            <a:off x="1599886" y="2574485"/>
            <a:ext cx="5857143" cy="3857143"/>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聚焦品质课程建设</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2922270" y="1492885"/>
            <a:ext cx="4680585" cy="518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dirty="0"/>
              <a:t>一深化区域学科课程建设       二探索学区衔接课程研究</a:t>
            </a:r>
          </a:p>
          <a:p>
            <a:pPr lvl="0">
              <a:defRPr/>
            </a:pPr>
            <a:r>
              <a:rPr lang="zh-CN" altLang="en-US" sz="1400" dirty="0"/>
              <a:t>三构建多元整合的学校课程   四优化幼儿园园本课程实施</a:t>
            </a:r>
          </a:p>
        </p:txBody>
      </p:sp>
      <p:sp>
        <p:nvSpPr>
          <p:cNvPr id="9" name="TextBox 16"/>
          <p:cNvSpPr txBox="1"/>
          <p:nvPr/>
        </p:nvSpPr>
        <p:spPr>
          <a:xfrm flipH="1">
            <a:off x="4004733" y="2813452"/>
            <a:ext cx="3598332"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聚焦品质课堂研究</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614562" y="3253915"/>
            <a:ext cx="389493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a:t>1.</a:t>
            </a:r>
            <a:r>
              <a:rPr lang="zh-CN" altLang="en-US" sz="1400" dirty="0"/>
              <a:t>学科项目推进</a:t>
            </a:r>
            <a:r>
              <a:rPr lang="zh-CN" altLang="en-US" sz="1400" dirty="0" smtClean="0"/>
              <a:t>研究      </a:t>
            </a:r>
            <a:r>
              <a:rPr lang="en-US" altLang="zh-CN" sz="1400" dirty="0" smtClean="0"/>
              <a:t>2</a:t>
            </a:r>
            <a:r>
              <a:rPr lang="en-US" altLang="zh-CN" sz="1400" dirty="0"/>
              <a:t>.</a:t>
            </a:r>
            <a:r>
              <a:rPr lang="zh-CN" altLang="en-US" sz="1400" dirty="0"/>
              <a:t>教学问题实践研究 </a:t>
            </a:r>
          </a:p>
          <a:p>
            <a:pPr lvl="0">
              <a:defRPr/>
            </a:pPr>
            <a:r>
              <a:rPr lang="en-US" altLang="zh-CN" sz="1400" dirty="0"/>
              <a:t>3.</a:t>
            </a:r>
            <a:r>
              <a:rPr lang="zh-CN" altLang="en-US" sz="1400" dirty="0"/>
              <a:t>德育一体化专题</a:t>
            </a:r>
            <a:r>
              <a:rPr lang="zh-CN" altLang="en-US" sz="1400" dirty="0" smtClean="0"/>
              <a:t>研究  </a:t>
            </a:r>
            <a:r>
              <a:rPr lang="en-US" altLang="zh-CN" sz="1400" dirty="0" smtClean="0"/>
              <a:t>4</a:t>
            </a:r>
            <a:r>
              <a:rPr lang="en-US" altLang="zh-CN" sz="1400" dirty="0"/>
              <a:t>.</a:t>
            </a:r>
            <a:r>
              <a:rPr lang="zh-CN" altLang="en-US" sz="1400" dirty="0"/>
              <a:t>幼小衔接深度研究</a:t>
            </a:r>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405390" y="4383306"/>
            <a:ext cx="6333221" cy="1529970"/>
            <a:chOff x="1405390" y="4383306"/>
            <a:chExt cx="6333221" cy="152997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sp>
          <p:nvSpPr>
            <p:cNvPr id="11" name="TextBox 18"/>
            <p:cNvSpPr txBox="1"/>
            <p:nvPr/>
          </p:nvSpPr>
          <p:spPr>
            <a:xfrm flipH="1">
              <a:off x="3958507" y="4545124"/>
              <a:ext cx="3423546"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a:solidFill>
                    <a:srgbClr val="C0504D">
                      <a:lumMod val="50000"/>
                    </a:srgbClr>
                  </a:solidFill>
                  <a:latin typeface="Arial Rounded MT Bold" panose="020F0704030504030204" pitchFamily="34" charset="0"/>
                  <a:cs typeface="Times New Roman" panose="02020603050405020304" pitchFamily="18" charset="0"/>
                </a:rPr>
                <a:t>聚焦质量评价探索</a:t>
              </a:r>
              <a:endParaRPr kumimoji="0" lang="zh-CN" altLang="en-US" sz="20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2" name="TextBox 19"/>
            <p:cNvSpPr txBox="1"/>
            <p:nvPr/>
          </p:nvSpPr>
          <p:spPr>
            <a:xfrm rot="21594277" flipH="1">
              <a:off x="3559635" y="4956294"/>
              <a:ext cx="400479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建构学业质量标准是构建现代课程体系的重要</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组成部分，是</a:t>
              </a: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促进核心素养融入课程的重要环节</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a:t>
              </a:r>
              <a:endParaRPr lang="en-US" altLang="zh-CN" sz="1400" dirty="0"/>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0-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1"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0-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1" fill="hold" grpId="0" nodeType="with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0-ppt_h/2"/>
                                          </p:val>
                                        </p:tav>
                                      </p:tavLst>
                                    </p:anim>
                                    <p:set>
                                      <p:cBhvr>
                                        <p:cTn id="16" dur="1" fill="hold">
                                          <p:stCondLst>
                                            <p:cond delay="499"/>
                                          </p:stCondLst>
                                        </p:cTn>
                                        <p:tgtEl>
                                          <p:spTgt spid="7"/>
                                        </p:tgtEl>
                                        <p:attrNameLst>
                                          <p:attrName>style.visibility</p:attrName>
                                        </p:attrNameLst>
                                      </p:cBhvr>
                                      <p:to>
                                        <p:strVal val="hidden"/>
                                      </p:to>
                                    </p:set>
                                  </p:childTnLst>
                                </p:cTn>
                              </p:par>
                              <p:par>
                                <p:cTn id="17" presetID="2" presetClass="exit" presetSubtype="1" fill="hold" grpId="0" nodeType="with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0-ppt_h/2"/>
                                          </p:val>
                                        </p:tav>
                                      </p:tavLst>
                                    </p:anim>
                                    <p:set>
                                      <p:cBhvr>
                                        <p:cTn id="20" dur="1" fill="hold">
                                          <p:stCondLst>
                                            <p:cond delay="499"/>
                                          </p:stCondLst>
                                        </p:cTn>
                                        <p:tgtEl>
                                          <p:spTgt spid="8"/>
                                        </p:tgtEl>
                                        <p:attrNameLst>
                                          <p:attrName>style.visibility</p:attrName>
                                        </p:attrNameLst>
                                      </p:cBhvr>
                                      <p:to>
                                        <p:strVal val="hidden"/>
                                      </p:to>
                                    </p:set>
                                  </p:childTnLst>
                                </p:cTn>
                              </p:par>
                              <p:par>
                                <p:cTn id="21" presetID="2" presetClass="exit" presetSubtype="1" fill="hold" grpId="0" nodeType="with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0-ppt_h/2"/>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xit" presetSubtype="1" fill="hold" grpId="0" nodeType="withEffect">
                                  <p:stCondLst>
                                    <p:cond delay="0"/>
                                  </p:stCondLst>
                                  <p:childTnLst>
                                    <p:anim calcmode="lin" valueType="num">
                                      <p:cBhvr additive="base">
                                        <p:cTn id="26" dur="500"/>
                                        <p:tgtEl>
                                          <p:spTgt spid="10"/>
                                        </p:tgtEl>
                                        <p:attrNameLst>
                                          <p:attrName>ppt_x</p:attrName>
                                        </p:attrNameLst>
                                      </p:cBhvr>
                                      <p:tavLst>
                                        <p:tav tm="0">
                                          <p:val>
                                            <p:strVal val="ppt_x"/>
                                          </p:val>
                                        </p:tav>
                                        <p:tav tm="100000">
                                          <p:val>
                                            <p:strVal val="ppt_x"/>
                                          </p:val>
                                        </p:tav>
                                      </p:tavLst>
                                    </p:anim>
                                    <p:anim calcmode="lin" valueType="num">
                                      <p:cBhvr additive="base">
                                        <p:cTn id="27" dur="500"/>
                                        <p:tgtEl>
                                          <p:spTgt spid="10"/>
                                        </p:tgtEl>
                                        <p:attrNameLst>
                                          <p:attrName>ppt_y</p:attrName>
                                        </p:attrNameLst>
                                      </p:cBhvr>
                                      <p:tavLst>
                                        <p:tav tm="0">
                                          <p:val>
                                            <p:strVal val="ppt_y"/>
                                          </p:val>
                                        </p:tav>
                                        <p:tav tm="100000">
                                          <p:val>
                                            <p:strVal val="0-ppt_h/2"/>
                                          </p:val>
                                        </p:tav>
                                      </p:tavLst>
                                    </p:anim>
                                    <p:set>
                                      <p:cBhvr>
                                        <p:cTn id="28" dur="1" fill="hold">
                                          <p:stCondLst>
                                            <p:cond delay="499"/>
                                          </p:stCondLst>
                                        </p:cTn>
                                        <p:tgtEl>
                                          <p:spTgt spid="10"/>
                                        </p:tgtEl>
                                        <p:attrNameLst>
                                          <p:attrName>style.visibility</p:attrName>
                                        </p:attrNameLst>
                                      </p:cBhvr>
                                      <p:to>
                                        <p:strVal val="hidden"/>
                                      </p:to>
                                    </p:set>
                                  </p:childTnLst>
                                </p:cTn>
                              </p:par>
                              <p:par>
                                <p:cTn id="29" presetID="2" presetClass="exit" presetSubtype="1" fill="hold" grpId="0"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0-ppt_h/2"/>
                                          </p:val>
                                        </p:tav>
                                      </p:tavLst>
                                    </p:anim>
                                    <p:set>
                                      <p:cBhvr>
                                        <p:cTn id="32" dur="1" fill="hold">
                                          <p:stCondLst>
                                            <p:cond delay="499"/>
                                          </p:stCondLst>
                                        </p:cTn>
                                        <p:tgtEl>
                                          <p:spTgt spid="13"/>
                                        </p:tgtEl>
                                        <p:attrNameLst>
                                          <p:attrName>style.visibility</p:attrName>
                                        </p:attrNameLst>
                                      </p:cBhvr>
                                      <p:to>
                                        <p:strVal val="hidden"/>
                                      </p:to>
                                    </p:set>
                                  </p:childTnLst>
                                </p:cTn>
                              </p:par>
                              <p:par>
                                <p:cTn id="33" presetID="2" presetClass="exit" presetSubtype="1" fill="hold" grpId="0" nodeType="with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0-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1" fill="hold" grpId="0" nodeType="withEffect">
                                  <p:stCondLst>
                                    <p:cond delay="0"/>
                                  </p:stCondLst>
                                  <p:childTnLst>
                                    <p:anim calcmode="lin" valueType="num">
                                      <p:cBhvr additive="base">
                                        <p:cTn id="38" dur="500"/>
                                        <p:tgtEl>
                                          <p:spTgt spid="16"/>
                                        </p:tgtEl>
                                        <p:attrNameLst>
                                          <p:attrName>ppt_x</p:attrName>
                                        </p:attrNameLst>
                                      </p:cBhvr>
                                      <p:tavLst>
                                        <p:tav tm="0">
                                          <p:val>
                                            <p:strVal val="ppt_x"/>
                                          </p:val>
                                        </p:tav>
                                        <p:tav tm="100000">
                                          <p:val>
                                            <p:strVal val="ppt_x"/>
                                          </p:val>
                                        </p:tav>
                                      </p:tavLst>
                                    </p:anim>
                                    <p:anim calcmode="lin" valueType="num">
                                      <p:cBhvr additive="base">
                                        <p:cTn id="39" dur="500"/>
                                        <p:tgtEl>
                                          <p:spTgt spid="16"/>
                                        </p:tgtEl>
                                        <p:attrNameLst>
                                          <p:attrName>ppt_y</p:attrName>
                                        </p:attrNameLst>
                                      </p:cBhvr>
                                      <p:tavLst>
                                        <p:tav tm="0">
                                          <p:val>
                                            <p:strVal val="ppt_y"/>
                                          </p:val>
                                        </p:tav>
                                        <p:tav tm="100000">
                                          <p:val>
                                            <p:strVal val="0-ppt_h/2"/>
                                          </p:val>
                                        </p:tav>
                                      </p:tavLst>
                                    </p:anim>
                                    <p:set>
                                      <p:cBhvr>
                                        <p:cTn id="40" dur="1" fill="hold">
                                          <p:stCondLst>
                                            <p:cond delay="499"/>
                                          </p:stCondLst>
                                        </p:cTn>
                                        <p:tgtEl>
                                          <p:spTgt spid="16"/>
                                        </p:tgtEl>
                                        <p:attrNameLst>
                                          <p:attrName>style.visibility</p:attrName>
                                        </p:attrNameLst>
                                      </p:cBhvr>
                                      <p:to>
                                        <p:strVal val="hidden"/>
                                      </p:to>
                                    </p:set>
                                  </p:childTnLst>
                                </p:cTn>
                              </p:par>
                              <p:par>
                                <p:cTn id="41" presetID="2" presetClass="exit" presetSubtype="1" fill="hold" grpId="0" nodeType="with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0-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par>
                          <p:cTn id="45" fill="hold">
                            <p:stCondLst>
                              <p:cond delay="500"/>
                            </p:stCondLst>
                            <p:childTnLst>
                              <p:par>
                                <p:cTn id="46" presetID="42" presetClass="path" presetSubtype="0" accel="50000" decel="50000" fill="hold" nodeType="afterEffect">
                                  <p:stCondLst>
                                    <p:cond delay="0"/>
                                  </p:stCondLst>
                                  <p:childTnLst>
                                    <p:animMotion origin="layout" path="M 0 -4.44444E-6 L 0 -0.25972 " pathEditMode="relative" rAng="0" ptsTypes="AA">
                                      <p:cBhvr>
                                        <p:cTn id="47" dur="500" fill="hold"/>
                                        <p:tgtEl>
                                          <p:spTgt spid="3"/>
                                        </p:tgtEl>
                                        <p:attrNameLst>
                                          <p:attrName>ppt_x</p:attrName>
                                          <p:attrName>ppt_y</p:attrName>
                                        </p:attrNameLst>
                                      </p:cBhvr>
                                      <p:rCtr x="0" y="-12986"/>
                                    </p:animMotion>
                                  </p:childTnLst>
                                </p:cTn>
                              </p:par>
                              <p:par>
                                <p:cTn id="48" presetID="6" presetClass="emph" presetSubtype="0" fill="hold" nodeType="withEffect">
                                  <p:stCondLst>
                                    <p:cond delay="0"/>
                                  </p:stCondLst>
                                  <p:childTnLst>
                                    <p:animScale>
                                      <p:cBhvr>
                                        <p:cTn id="49" dur="5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animBg="1"/>
      <p:bldP spid="14" grpId="0" animBg="1"/>
      <p:bldP spid="16" grpId="0"/>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3628" y="595200"/>
            <a:ext cx="203132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2400" dirty="0"/>
              <a:t>中考成绩分析</a:t>
            </a:r>
          </a:p>
        </p:txBody>
      </p:sp>
      <p:sp>
        <p:nvSpPr>
          <p:cNvPr id="5" name="矩形 4"/>
          <p:cNvSpPr/>
          <p:nvPr/>
        </p:nvSpPr>
        <p:spPr>
          <a:xfrm>
            <a:off x="5312206" y="610437"/>
            <a:ext cx="2954655"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2400" dirty="0"/>
              <a:t>小升初分班检测成绩</a:t>
            </a:r>
          </a:p>
        </p:txBody>
      </p:sp>
      <p:sp>
        <p:nvSpPr>
          <p:cNvPr id="6" name="矩形 5"/>
          <p:cNvSpPr/>
          <p:nvPr/>
        </p:nvSpPr>
        <p:spPr>
          <a:xfrm>
            <a:off x="2070379" y="1587751"/>
            <a:ext cx="5314275"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2400" dirty="0" smtClean="0"/>
              <a:t>组织教研员</a:t>
            </a:r>
            <a:r>
              <a:rPr lang="zh-CN" altLang="en-US" sz="2400" dirty="0"/>
              <a:t>从不同</a:t>
            </a:r>
            <a:r>
              <a:rPr lang="zh-CN" altLang="en-US" sz="2800" dirty="0">
                <a:solidFill>
                  <a:srgbClr val="0070C0"/>
                </a:solidFill>
              </a:rPr>
              <a:t>维度</a:t>
            </a:r>
            <a:r>
              <a:rPr lang="zh-CN" altLang="en-US" sz="2400" dirty="0"/>
              <a:t>进行</a:t>
            </a:r>
            <a:r>
              <a:rPr lang="zh-CN" altLang="en-US" sz="2800" dirty="0">
                <a:solidFill>
                  <a:srgbClr val="0070C0"/>
                </a:solidFill>
              </a:rPr>
              <a:t>深度</a:t>
            </a:r>
            <a:r>
              <a:rPr lang="zh-CN" altLang="en-US" sz="2400" dirty="0"/>
              <a:t>分析</a:t>
            </a:r>
          </a:p>
        </p:txBody>
      </p:sp>
      <p:sp>
        <p:nvSpPr>
          <p:cNvPr id="7" name="矩形 6"/>
          <p:cNvSpPr/>
          <p:nvPr/>
        </p:nvSpPr>
        <p:spPr>
          <a:xfrm>
            <a:off x="2219290" y="2580302"/>
            <a:ext cx="4572000" cy="249299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zh-CN" altLang="en-US" sz="2400" dirty="0"/>
              <a:t>通过</a:t>
            </a:r>
            <a:r>
              <a:rPr lang="zh-CN" altLang="en-US" sz="2400" dirty="0" smtClean="0"/>
              <a:t>数据精</a:t>
            </a:r>
            <a:r>
              <a:rPr lang="zh-CN" altLang="en-US" sz="2400" dirty="0"/>
              <a:t>准</a:t>
            </a:r>
            <a:r>
              <a:rPr lang="zh-CN" altLang="en-US" sz="2800" dirty="0">
                <a:solidFill>
                  <a:srgbClr val="0070C0"/>
                </a:solidFill>
              </a:rPr>
              <a:t>诊断</a:t>
            </a:r>
            <a:r>
              <a:rPr lang="zh-CN" altLang="en-US" sz="2400" dirty="0"/>
              <a:t>不同学校、不同学段、不同学科的教学特点及教学中的</a:t>
            </a:r>
            <a:r>
              <a:rPr lang="zh-CN" altLang="en-US" sz="2800" dirty="0" smtClean="0">
                <a:solidFill>
                  <a:srgbClr val="0070C0"/>
                </a:solidFill>
              </a:rPr>
              <a:t>问题</a:t>
            </a:r>
            <a:endParaRPr lang="en-US" altLang="zh-CN" sz="2800" dirty="0" smtClean="0">
              <a:solidFill>
                <a:srgbClr val="0070C0"/>
              </a:solidFill>
            </a:endParaRPr>
          </a:p>
          <a:p>
            <a:pPr algn="ctr"/>
            <a:r>
              <a:rPr lang="zh-CN" altLang="en-US" sz="2400" dirty="0" smtClean="0"/>
              <a:t>更加</a:t>
            </a:r>
            <a:r>
              <a:rPr lang="zh-CN" altLang="en-US" sz="2800" dirty="0">
                <a:solidFill>
                  <a:srgbClr val="0070C0"/>
                </a:solidFill>
              </a:rPr>
              <a:t>关注</a:t>
            </a:r>
            <a:r>
              <a:rPr lang="zh-CN" altLang="en-US" sz="2400" dirty="0"/>
              <a:t>学生的全面</a:t>
            </a:r>
            <a:r>
              <a:rPr lang="zh-CN" altLang="en-US" sz="2800" dirty="0">
                <a:solidFill>
                  <a:srgbClr val="0070C0"/>
                </a:solidFill>
              </a:rPr>
              <a:t>发展</a:t>
            </a:r>
            <a:r>
              <a:rPr lang="zh-CN" altLang="en-US" sz="2400" dirty="0"/>
              <a:t>、质量形成的过程中和影响学生成长的因素分析</a:t>
            </a:r>
          </a:p>
        </p:txBody>
      </p:sp>
      <p:sp>
        <p:nvSpPr>
          <p:cNvPr id="8" name="矩形 7"/>
          <p:cNvSpPr/>
          <p:nvPr/>
        </p:nvSpPr>
        <p:spPr>
          <a:xfrm>
            <a:off x="155516" y="5262506"/>
            <a:ext cx="4572000" cy="14465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zh-CN" altLang="en-US" sz="2400" dirty="0" smtClean="0"/>
              <a:t>分析</a:t>
            </a:r>
            <a:r>
              <a:rPr lang="zh-CN" altLang="en-US" sz="2400" dirty="0"/>
              <a:t>数据和结果向</a:t>
            </a:r>
            <a:r>
              <a:rPr lang="zh-CN" altLang="en-US" sz="2400" dirty="0" smtClean="0"/>
              <a:t>部中小学校</a:t>
            </a:r>
            <a:r>
              <a:rPr lang="zh-CN" altLang="en-US" sz="2400" dirty="0"/>
              <a:t>进行了</a:t>
            </a:r>
            <a:r>
              <a:rPr lang="zh-CN" altLang="en-US" sz="3200" dirty="0">
                <a:solidFill>
                  <a:srgbClr val="0070C0"/>
                </a:solidFill>
              </a:rPr>
              <a:t>反馈</a:t>
            </a:r>
            <a:r>
              <a:rPr lang="zh-CN" altLang="en-US" sz="2400" dirty="0"/>
              <a:t>，</a:t>
            </a:r>
            <a:r>
              <a:rPr lang="zh-CN" altLang="en-US" sz="3200" dirty="0">
                <a:solidFill>
                  <a:srgbClr val="0070C0"/>
                </a:solidFill>
              </a:rPr>
              <a:t>提出</a:t>
            </a:r>
            <a:r>
              <a:rPr lang="zh-CN" altLang="en-US" sz="2400" dirty="0"/>
              <a:t>了改进教学研究的</a:t>
            </a:r>
            <a:r>
              <a:rPr lang="zh-CN" altLang="en-US" sz="3200" dirty="0">
                <a:solidFill>
                  <a:srgbClr val="0070C0"/>
                </a:solidFill>
              </a:rPr>
              <a:t>建议</a:t>
            </a:r>
          </a:p>
        </p:txBody>
      </p:sp>
      <p:sp>
        <p:nvSpPr>
          <p:cNvPr id="9" name="下箭头 8"/>
          <p:cNvSpPr/>
          <p:nvPr/>
        </p:nvSpPr>
        <p:spPr>
          <a:xfrm rot="19567391">
            <a:off x="3174400" y="991437"/>
            <a:ext cx="514361" cy="644323"/>
          </a:xfrm>
          <a:prstGeom prst="downArrow">
            <a:avLst>
              <a:gd name="adj1" fmla="val 20467"/>
              <a:gd name="adj2" fmla="val 229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4161273" y="2049416"/>
            <a:ext cx="688033" cy="6443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a:off x="1875273" y="4661486"/>
            <a:ext cx="688033" cy="6443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rot="1525449">
            <a:off x="4906185" y="1000888"/>
            <a:ext cx="514361" cy="644323"/>
          </a:xfrm>
          <a:prstGeom prst="downArrow">
            <a:avLst>
              <a:gd name="adj1" fmla="val 20467"/>
              <a:gd name="adj2" fmla="val 229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163365" y="5305809"/>
            <a:ext cx="3827632"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400" dirty="0" smtClean="0"/>
              <a:t>在</a:t>
            </a:r>
            <a:r>
              <a:rPr lang="zh-CN" altLang="en-US" sz="3200" dirty="0">
                <a:solidFill>
                  <a:srgbClr val="0070C0"/>
                </a:solidFill>
              </a:rPr>
              <a:t>小学</a:t>
            </a:r>
            <a:r>
              <a:rPr lang="zh-CN" altLang="en-US" sz="2400" dirty="0"/>
              <a:t>阶段采取分年级整群随机抽样的方式进行了学科</a:t>
            </a:r>
            <a:r>
              <a:rPr lang="zh-CN" altLang="en-US" sz="3200" dirty="0">
                <a:solidFill>
                  <a:srgbClr val="0070C0"/>
                </a:solidFill>
              </a:rPr>
              <a:t>专项</a:t>
            </a:r>
            <a:r>
              <a:rPr lang="zh-CN" altLang="en-US" sz="2400" dirty="0"/>
              <a:t>质量</a:t>
            </a:r>
            <a:r>
              <a:rPr lang="zh-CN" altLang="en-US" sz="3200" dirty="0" smtClean="0">
                <a:solidFill>
                  <a:srgbClr val="0070C0"/>
                </a:solidFill>
              </a:rPr>
              <a:t>检测</a:t>
            </a:r>
            <a:endParaRPr lang="zh-CN" altLang="en-US" sz="3200" dirty="0">
              <a:solidFill>
                <a:srgbClr val="0070C0"/>
              </a:solidFill>
            </a:endParaRPr>
          </a:p>
        </p:txBody>
      </p:sp>
      <p:sp>
        <p:nvSpPr>
          <p:cNvPr id="14" name="下箭头 13"/>
          <p:cNvSpPr/>
          <p:nvPr/>
        </p:nvSpPr>
        <p:spPr>
          <a:xfrm rot="16200000">
            <a:off x="4646028" y="6072477"/>
            <a:ext cx="688033" cy="64432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98286" y="1027113"/>
            <a:ext cx="7561942" cy="4527550"/>
          </a:xfrm>
        </p:spPr>
        <p:txBody>
          <a:bodyPr>
            <a:noAutofit/>
          </a:bodyPr>
          <a:lstStyle/>
          <a:p>
            <a:pPr marL="0" indent="0">
              <a:lnSpc>
                <a:spcPct val="150000"/>
              </a:lnSpc>
              <a:buNone/>
            </a:pPr>
            <a:r>
              <a:rPr lang="zh-CN" altLang="en-US" sz="2800" dirty="0" smtClean="0"/>
              <a:t>开展</a:t>
            </a:r>
            <a:r>
              <a:rPr lang="zh-CN" altLang="en-US" sz="2800" dirty="0"/>
              <a:t>学业质量评价的</a:t>
            </a:r>
            <a:r>
              <a:rPr lang="zh-CN" altLang="en-US" sz="2800" dirty="0" smtClean="0"/>
              <a:t>目的</a:t>
            </a:r>
            <a:endParaRPr lang="en-US" altLang="zh-CN" sz="2800" dirty="0" smtClean="0"/>
          </a:p>
          <a:p>
            <a:pPr marL="0" indent="711200">
              <a:lnSpc>
                <a:spcPct val="150000"/>
              </a:lnSpc>
              <a:buNone/>
            </a:pPr>
            <a:r>
              <a:rPr lang="zh-CN" altLang="en-US" sz="2800" dirty="0" smtClean="0"/>
              <a:t>借助</a:t>
            </a:r>
            <a:r>
              <a:rPr lang="zh-CN" altLang="en-US" sz="2800" dirty="0"/>
              <a:t>数据分析，及时掌握各学校教学状况，引导学校总结经验，分析教学管理和教学过程中存在的问题，以便及时调整策略，改进教学方法，优化教学手段，提高教学效率和质量。并通过解读评价数据背后的信息，分析学生的特点，推动基于证据的行动提升和改善。</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2629" y="802211"/>
            <a:ext cx="7423200" cy="2666704"/>
          </a:xfrm>
        </p:spPr>
        <p:txBody>
          <a:bodyPr/>
          <a:lstStyle/>
          <a:p>
            <a:pPr marL="0" indent="536575">
              <a:buNone/>
            </a:pPr>
            <a:r>
              <a:rPr lang="zh-CN" altLang="zh-CN" sz="2000" dirty="0"/>
              <a:t>北京路小学在参加西片质量分析会之后，学校金颖校长以《从数据看教育质量》为题，进行了全体教师质量综合分析会。通过教学质量横向和纵向对比、微观和客观分析，找出差距原因，并总结出教师常态教学应该达到的四点要求，即“懂学生成长规律、做科学专业分析、要求严格不迁就、以爱育生高情商”</a:t>
            </a:r>
            <a:r>
              <a:rPr lang="zh-CN" altLang="zh-CN" sz="2000" dirty="0" smtClean="0"/>
              <a:t>。学校</a:t>
            </a:r>
            <a:r>
              <a:rPr lang="zh-CN" altLang="zh-CN" sz="2000" dirty="0"/>
              <a:t>从“低分率和高分率的有效提升”、“如何进行有效的质量反馈”等几个方面，做好学困生的基础辅导</a:t>
            </a:r>
            <a:r>
              <a:rPr lang="zh-CN" altLang="zh-CN" sz="2000" dirty="0" smtClean="0"/>
              <a:t>和</a:t>
            </a:r>
            <a:r>
              <a:rPr lang="zh-CN" altLang="en-US" sz="2000" dirty="0" smtClean="0"/>
              <a:t>帮扶</a:t>
            </a:r>
            <a:r>
              <a:rPr lang="zh-CN" altLang="zh-CN" sz="2000" dirty="0" smtClean="0"/>
              <a:t>工作</a:t>
            </a:r>
            <a:r>
              <a:rPr lang="zh-CN" altLang="zh-CN" sz="2000" dirty="0"/>
              <a:t>。</a:t>
            </a:r>
          </a:p>
          <a:p>
            <a:endParaRPr lang="zh-CN" altLang="en-US" dirty="0"/>
          </a:p>
        </p:txBody>
      </p:sp>
      <p:grpSp>
        <p:nvGrpSpPr>
          <p:cNvPr id="8" name="组合 7"/>
          <p:cNvGrpSpPr/>
          <p:nvPr/>
        </p:nvGrpSpPr>
        <p:grpSpPr>
          <a:xfrm>
            <a:off x="600400" y="3658867"/>
            <a:ext cx="8070211" cy="2231689"/>
            <a:chOff x="-1114800" y="-2520000"/>
            <a:chExt cx="10920000" cy="3019752"/>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800" y="-2520000"/>
              <a:ext cx="3780000" cy="252000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665200" y="-2520000"/>
              <a:ext cx="3780000" cy="252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200" y="-2520000"/>
              <a:ext cx="3360000" cy="252000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2349697" y="0"/>
              <a:ext cx="4411009" cy="499752"/>
            </a:xfrm>
            <a:prstGeom prst="rect">
              <a:avLst/>
            </a:prstGeom>
          </p:spPr>
          <p:txBody>
            <a:bodyPr wrap="square">
              <a:spAutoFit/>
            </a:bodyPr>
            <a:lstStyle/>
            <a:p>
              <a:r>
                <a:rPr lang="zh-CN" altLang="en-US" dirty="0" smtClean="0"/>
                <a:t>北京路小学展开</a:t>
              </a:r>
              <a:r>
                <a:rPr lang="zh-CN" altLang="en-US" dirty="0"/>
                <a:t>质量</a:t>
              </a:r>
              <a:r>
                <a:rPr lang="zh-CN" altLang="en-US" dirty="0" smtClean="0"/>
                <a:t>分析工作</a:t>
              </a:r>
              <a:endParaRPr lang="zh-CN" altLang="en-US" dirty="0"/>
            </a:p>
          </p:txBody>
        </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z="2800" dirty="0" smtClean="0">
                <a:latin typeface="+mj-ea"/>
                <a:ea typeface="+mj-ea"/>
              </a:rPr>
              <a:t>三</a:t>
            </a:r>
            <a:r>
              <a:rPr lang="zh-CN" altLang="zh-CN" sz="2800" dirty="0" smtClean="0">
                <a:latin typeface="+mj-ea"/>
                <a:ea typeface="+mj-ea"/>
              </a:rPr>
              <a:t>、</a:t>
            </a:r>
            <a:r>
              <a:rPr lang="zh-CN" altLang="en-US" sz="2800" dirty="0">
                <a:latin typeface="+mj-ea"/>
                <a:ea typeface="+mj-ea"/>
              </a:rPr>
              <a:t>实施“五格三全”培训工程  </a:t>
            </a:r>
            <a:r>
              <a:rPr lang="zh-CN" altLang="en-US" sz="2700" dirty="0">
                <a:latin typeface="+mj-ea"/>
                <a:ea typeface="+mj-ea"/>
              </a:rPr>
              <a:t>整合优势  锻造品格教师队伍</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390" y="3532239"/>
            <a:ext cx="6333221" cy="1529970"/>
          </a:xfrm>
          <a:prstGeom prst="rect">
            <a:avLst/>
          </a:prstGeom>
        </p:spPr>
      </p:pic>
      <p:sp>
        <p:nvSpPr>
          <p:cNvPr id="9" name="TextBox 16"/>
          <p:cNvSpPr txBox="1"/>
          <p:nvPr/>
        </p:nvSpPr>
        <p:spPr>
          <a:xfrm flipH="1">
            <a:off x="3614129" y="3744783"/>
            <a:ext cx="3828071"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推进区域全员项目培训</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963638" y="4135822"/>
            <a:ext cx="3894938"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smtClean="0"/>
              <a:t>1</a:t>
            </a:r>
            <a:r>
              <a:rPr lang="en-US" altLang="zh-CN" sz="1400" dirty="0"/>
              <a:t>.</a:t>
            </a:r>
            <a:r>
              <a:rPr lang="zh-CN" altLang="en-US" sz="1400" dirty="0"/>
              <a:t>依托基地平台推进专项</a:t>
            </a:r>
            <a:r>
              <a:rPr lang="zh-CN" altLang="en-US" sz="1400" dirty="0" smtClean="0"/>
              <a:t>培训</a:t>
            </a:r>
            <a:endParaRPr lang="en-US" altLang="zh-CN" sz="1400" dirty="0" smtClean="0"/>
          </a:p>
          <a:p>
            <a:pPr lvl="0">
              <a:defRPr/>
            </a:pPr>
            <a:r>
              <a:rPr lang="en-US" altLang="zh-CN" sz="1400" dirty="0" smtClean="0"/>
              <a:t>2</a:t>
            </a:r>
            <a:r>
              <a:rPr lang="en-US" altLang="zh-CN" sz="1400" dirty="0"/>
              <a:t>.</a:t>
            </a:r>
            <a:r>
              <a:rPr lang="zh-CN" altLang="en-US" sz="1400" dirty="0"/>
              <a:t>依托读书工程推动专业阅读</a:t>
            </a:r>
          </a:p>
          <a:p>
            <a:pPr lvl="0">
              <a:defRPr/>
            </a:pPr>
            <a:r>
              <a:rPr lang="en-US" altLang="zh-CN" sz="1400" dirty="0"/>
              <a:t>3.</a:t>
            </a:r>
            <a:r>
              <a:rPr lang="zh-CN" altLang="en-US" sz="1400" dirty="0"/>
              <a:t>依托远程研修推动校本研究</a:t>
            </a:r>
          </a:p>
        </p:txBody>
      </p:sp>
      <p:sp>
        <p:nvSpPr>
          <p:cNvPr id="14" name="矩形 13"/>
          <p:cNvSpPr/>
          <p:nvPr/>
        </p:nvSpPr>
        <p:spPr>
          <a:xfrm>
            <a:off x="1557866" y="3827510"/>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405390" y="1876055"/>
            <a:ext cx="6333221" cy="1529970"/>
            <a:chOff x="1405390" y="1876055"/>
            <a:chExt cx="6333221" cy="152997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581" y="1876055"/>
              <a:ext cx="6321030" cy="1529970"/>
            </a:xfrm>
            <a:prstGeom prst="rect">
              <a:avLst/>
            </a:prstGeom>
          </p:spPr>
        </p:pic>
        <p:sp>
          <p:nvSpPr>
            <p:cNvPr id="7" name="TextBox 14"/>
            <p:cNvSpPr txBox="1"/>
            <p:nvPr/>
          </p:nvSpPr>
          <p:spPr>
            <a:xfrm flipH="1">
              <a:off x="3053067" y="2088599"/>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启动新一轮品格教师培训工程</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181252" y="2548386"/>
              <a:ext cx="432824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a:t>1.</a:t>
              </a:r>
              <a:r>
                <a:rPr lang="zh-CN" altLang="en-US" sz="1400" dirty="0"/>
                <a:t>注重统筹规划培训</a:t>
              </a:r>
              <a:r>
                <a:rPr lang="zh-CN" altLang="en-US" sz="1400" dirty="0" smtClean="0"/>
                <a:t>目标   </a:t>
              </a:r>
              <a:r>
                <a:rPr lang="en-US" altLang="zh-CN" sz="1400" dirty="0" smtClean="0"/>
                <a:t>2</a:t>
              </a:r>
              <a:r>
                <a:rPr lang="en-US" altLang="zh-CN" sz="1400" dirty="0"/>
                <a:t>.</a:t>
              </a:r>
              <a:r>
                <a:rPr lang="zh-CN" altLang="en-US" sz="1400" dirty="0"/>
                <a:t>注重系统建设培训课程</a:t>
              </a:r>
            </a:p>
            <a:p>
              <a:pPr lvl="0">
                <a:defRPr/>
              </a:pPr>
              <a:r>
                <a:rPr lang="en-US" altLang="zh-CN" sz="1400" dirty="0"/>
                <a:t>3. </a:t>
              </a:r>
              <a:r>
                <a:rPr lang="zh-CN" altLang="en-US" sz="1400" dirty="0"/>
                <a:t>注重培训实践融合</a:t>
              </a:r>
              <a:r>
                <a:rPr lang="zh-CN" altLang="en-US" sz="1400" dirty="0" smtClean="0"/>
                <a:t>推进  </a:t>
              </a:r>
              <a:r>
                <a:rPr lang="en-US" altLang="zh-CN" sz="1400" dirty="0" smtClean="0"/>
                <a:t>4</a:t>
              </a:r>
              <a:r>
                <a:rPr lang="en-US" altLang="zh-CN" sz="1400" dirty="0"/>
                <a:t>. </a:t>
              </a:r>
              <a:r>
                <a:rPr lang="zh-CN" altLang="en-US" sz="1400" dirty="0"/>
                <a:t>注重多元评价有效跟进</a:t>
              </a:r>
            </a:p>
          </p:txBody>
        </p:sp>
        <p:sp>
          <p:nvSpPr>
            <p:cNvPr id="13" name="矩形 12"/>
            <p:cNvSpPr/>
            <p:nvPr/>
          </p:nvSpPr>
          <p:spPr>
            <a:xfrm>
              <a:off x="1566333" y="2209798"/>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2348652"/>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sp>
        <p:nvSpPr>
          <p:cNvPr id="17" name="矩形 16"/>
          <p:cNvSpPr/>
          <p:nvPr/>
        </p:nvSpPr>
        <p:spPr>
          <a:xfrm>
            <a:off x="1405390" y="3981697"/>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par>
                          <p:cTn id="25" fill="hold">
                            <p:stCondLst>
                              <p:cond delay="500"/>
                            </p:stCondLst>
                            <p:childTnLst>
                              <p:par>
                                <p:cTn id="26" presetID="6" presetClass="emph" presetSubtype="0" fill="hold" nodeType="afterEffect">
                                  <p:stCondLst>
                                    <p:cond delay="0"/>
                                  </p:stCondLst>
                                  <p:childTnLst>
                                    <p:animScale>
                                      <p:cBhvr>
                                        <p:cTn id="27"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1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统筹规划培训目标</a:t>
            </a:r>
          </a:p>
        </p:txBody>
      </p:sp>
      <p:sp>
        <p:nvSpPr>
          <p:cNvPr id="3" name="内容占位符 2"/>
          <p:cNvSpPr>
            <a:spLocks noGrp="1"/>
          </p:cNvSpPr>
          <p:nvPr>
            <p:ph idx="1"/>
          </p:nvPr>
        </p:nvSpPr>
        <p:spPr>
          <a:xfrm>
            <a:off x="701999" y="1260000"/>
            <a:ext cx="8340401" cy="4527025"/>
          </a:xfrm>
        </p:spPr>
        <p:txBody>
          <a:bodyPr>
            <a:normAutofit/>
          </a:bodyPr>
          <a:lstStyle/>
          <a:p>
            <a:pPr>
              <a:lnSpc>
                <a:spcPct val="150000"/>
              </a:lnSpc>
            </a:pPr>
            <a:r>
              <a:rPr lang="zh-CN" altLang="zh-CN" dirty="0" smtClean="0"/>
              <a:t>“三全”</a:t>
            </a:r>
            <a:r>
              <a:rPr lang="zh-CN" altLang="zh-CN" dirty="0"/>
              <a:t>（培训贯全程，涵盖全学段，体现全员性</a:t>
            </a:r>
            <a:r>
              <a:rPr lang="zh-CN" altLang="zh-CN" dirty="0" smtClean="0"/>
              <a:t>） “五格”</a:t>
            </a:r>
            <a:r>
              <a:rPr lang="zh-CN" altLang="zh-CN" dirty="0"/>
              <a:t>（入格、升格、优格、风格、高格</a:t>
            </a:r>
            <a:r>
              <a:rPr lang="zh-CN" altLang="zh-CN" dirty="0" smtClean="0"/>
              <a:t>）标</a:t>
            </a:r>
            <a:endParaRPr lang="en-US" altLang="zh-CN" dirty="0" smtClean="0"/>
          </a:p>
          <a:p>
            <a:pPr>
              <a:lnSpc>
                <a:spcPct val="150000"/>
              </a:lnSpc>
            </a:pPr>
            <a:r>
              <a:rPr lang="zh-CN" altLang="zh-CN" dirty="0" smtClean="0"/>
              <a:t>“一体两翼”</a:t>
            </a:r>
            <a:endParaRPr lang="en-US" altLang="zh-CN" dirty="0" smtClean="0"/>
          </a:p>
          <a:p>
            <a:pPr lvl="1">
              <a:lnSpc>
                <a:spcPct val="150000"/>
              </a:lnSpc>
            </a:pPr>
            <a:r>
              <a:rPr lang="zh-CN" altLang="zh-CN" dirty="0" smtClean="0"/>
              <a:t>“一体”</a:t>
            </a:r>
            <a:r>
              <a:rPr lang="zh-CN" altLang="zh-CN" dirty="0"/>
              <a:t>：即构建新教师——骨干教师——学科带头人的梯度</a:t>
            </a:r>
            <a:r>
              <a:rPr lang="zh-CN" altLang="zh-CN" dirty="0" smtClean="0"/>
              <a:t>培训</a:t>
            </a:r>
            <a:endParaRPr lang="en-US" altLang="zh-CN" dirty="0" smtClean="0"/>
          </a:p>
          <a:p>
            <a:pPr lvl="1">
              <a:lnSpc>
                <a:spcPct val="150000"/>
              </a:lnSpc>
            </a:pPr>
            <a:r>
              <a:rPr lang="zh-CN" altLang="zh-CN" dirty="0" smtClean="0"/>
              <a:t>“两翼”</a:t>
            </a:r>
            <a:r>
              <a:rPr lang="zh-CN" altLang="zh-CN" dirty="0"/>
              <a:t>：即音体美教师专业加全能培训和班主任专业导师</a:t>
            </a:r>
            <a:r>
              <a:rPr lang="zh-CN" altLang="zh-CN" dirty="0" smtClean="0"/>
              <a:t>培训</a:t>
            </a:r>
            <a:endParaRPr lang="en-US" altLang="zh-CN" dirty="0" smtClean="0"/>
          </a:p>
          <a:p>
            <a:pPr>
              <a:lnSpc>
                <a:spcPct val="150000"/>
              </a:lnSpc>
            </a:pPr>
            <a:r>
              <a:rPr lang="zh-CN" altLang="zh-CN" dirty="0" smtClean="0"/>
              <a:t>全面</a:t>
            </a:r>
            <a:r>
              <a:rPr lang="zh-CN" altLang="zh-CN" dirty="0"/>
              <a:t>实施新一轮市南区教师素养提升“五格三全 品格教师”培养</a:t>
            </a:r>
            <a:r>
              <a:rPr lang="zh-CN" altLang="zh-CN" dirty="0" smtClean="0"/>
              <a:t>工程</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591766" y="2124024"/>
            <a:ext cx="3742101" cy="709062"/>
            <a:chOff x="1205284" y="2293104"/>
            <a:chExt cx="3742101" cy="709062"/>
          </a:xfrm>
        </p:grpSpPr>
        <p:grpSp>
          <p:nvGrpSpPr>
            <p:cNvPr id="5" name="组合 4"/>
            <p:cNvGrpSpPr/>
            <p:nvPr/>
          </p:nvGrpSpPr>
          <p:grpSpPr>
            <a:xfrm>
              <a:off x="1205284" y="2343020"/>
              <a:ext cx="732713" cy="609230"/>
              <a:chOff x="1205284" y="2351980"/>
              <a:chExt cx="732713" cy="609230"/>
            </a:xfrm>
          </p:grpSpPr>
          <p:sp>
            <p:nvSpPr>
              <p:cNvPr id="14" name="Oval 6"/>
              <p:cNvSpPr>
                <a:spLocks noChangeArrowheads="1"/>
              </p:cNvSpPr>
              <p:nvPr>
                <p:custDataLst>
                  <p:tags r:id="rId21"/>
                </p:custDataLst>
              </p:nvPr>
            </p:nvSpPr>
            <p:spPr bwMode="auto">
              <a:xfrm>
                <a:off x="1205284" y="2351980"/>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2400" b="1" kern="0" dirty="0" smtClean="0">
                    <a:solidFill>
                      <a:srgbClr val="FFFFFF"/>
                    </a:solidFill>
                    <a:latin typeface="+mn-lt"/>
                    <a:ea typeface="+mn-ea"/>
                  </a:rPr>
                  <a:t>1</a:t>
                </a:r>
                <a:endParaRPr lang="zh-CN" altLang="zh-CN" sz="2400" b="1" kern="0" dirty="0" smtClean="0">
                  <a:solidFill>
                    <a:srgbClr val="FFFFFF"/>
                  </a:solidFill>
                  <a:latin typeface="+mn-lt"/>
                  <a:ea typeface="+mn-ea"/>
                </a:endParaRPr>
              </a:p>
            </p:txBody>
          </p:sp>
          <p:sp>
            <p:nvSpPr>
              <p:cNvPr id="15" name="Oval 7"/>
              <p:cNvSpPr>
                <a:spLocks noChangeArrowheads="1"/>
              </p:cNvSpPr>
              <p:nvPr>
                <p:custDataLst>
                  <p:tags r:id="rId22"/>
                </p:custDataLst>
              </p:nvPr>
            </p:nvSpPr>
            <p:spPr bwMode="auto">
              <a:xfrm>
                <a:off x="1666660" y="2686498"/>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sp>
          <p:nvSpPr>
            <p:cNvPr id="35" name="文本框 34"/>
            <p:cNvSpPr txBox="1"/>
            <p:nvPr>
              <p:custDataLst>
                <p:tags r:id="rId20"/>
              </p:custDataLst>
            </p:nvPr>
          </p:nvSpPr>
          <p:spPr>
            <a:xfrm>
              <a:off x="2134486" y="2293104"/>
              <a:ext cx="2812899" cy="709062"/>
            </a:xfrm>
            <a:prstGeom prst="rect">
              <a:avLst/>
            </a:prstGeom>
            <a:noFill/>
          </p:spPr>
          <p:txBody>
            <a:bodyPr lIns="0" tIns="0" rIns="0" bIns="0" anchor="ctr">
              <a:normAutofit/>
            </a:bodyPr>
            <a:lstStyle/>
            <a:p>
              <a:r>
                <a:rPr lang="zh-CN" altLang="en-US" sz="2000" dirty="0"/>
                <a:t>培养“胜任教师”为目标的新教师入格培训</a:t>
              </a:r>
              <a:endParaRPr lang="zh-CN" altLang="zh-CN" sz="2000" dirty="0">
                <a:latin typeface="+mn-lt"/>
                <a:ea typeface="+mn-ea"/>
              </a:endParaRPr>
            </a:p>
          </p:txBody>
        </p:sp>
      </p:grpSp>
      <p:grpSp>
        <p:nvGrpSpPr>
          <p:cNvPr id="26" name="组合 25"/>
          <p:cNvGrpSpPr/>
          <p:nvPr>
            <p:custDataLst>
              <p:tags r:id="rId3"/>
            </p:custDataLst>
          </p:nvPr>
        </p:nvGrpSpPr>
        <p:grpSpPr>
          <a:xfrm>
            <a:off x="591766" y="3144302"/>
            <a:ext cx="3742101" cy="709062"/>
            <a:chOff x="1205284" y="2293104"/>
            <a:chExt cx="3742101" cy="709062"/>
          </a:xfrm>
        </p:grpSpPr>
        <p:grpSp>
          <p:nvGrpSpPr>
            <p:cNvPr id="27" name="组合 26"/>
            <p:cNvGrpSpPr/>
            <p:nvPr/>
          </p:nvGrpSpPr>
          <p:grpSpPr>
            <a:xfrm>
              <a:off x="1205284" y="2343020"/>
              <a:ext cx="732713" cy="609230"/>
              <a:chOff x="1205284" y="2351980"/>
              <a:chExt cx="732713" cy="609230"/>
            </a:xfrm>
          </p:grpSpPr>
          <p:sp>
            <p:nvSpPr>
              <p:cNvPr id="42" name="Oval 6"/>
              <p:cNvSpPr>
                <a:spLocks noChangeArrowheads="1"/>
              </p:cNvSpPr>
              <p:nvPr>
                <p:custDataLst>
                  <p:tags r:id="rId18"/>
                </p:custDataLst>
              </p:nvPr>
            </p:nvSpPr>
            <p:spPr bwMode="auto">
              <a:xfrm>
                <a:off x="1205284" y="2351980"/>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2400" b="1" kern="0" dirty="0" smtClean="0">
                    <a:solidFill>
                      <a:srgbClr val="FFFFFF"/>
                    </a:solidFill>
                    <a:latin typeface="+mn-lt"/>
                    <a:ea typeface="+mn-ea"/>
                  </a:rPr>
                  <a:t>2</a:t>
                </a:r>
                <a:endParaRPr lang="zh-CN" altLang="zh-CN" sz="2400" b="1" kern="0" dirty="0" smtClean="0">
                  <a:solidFill>
                    <a:srgbClr val="FFFFFF"/>
                  </a:solidFill>
                  <a:latin typeface="+mn-lt"/>
                  <a:ea typeface="+mn-ea"/>
                </a:endParaRPr>
              </a:p>
            </p:txBody>
          </p:sp>
          <p:sp>
            <p:nvSpPr>
              <p:cNvPr id="43" name="Oval 7"/>
              <p:cNvSpPr>
                <a:spLocks noChangeArrowheads="1"/>
              </p:cNvSpPr>
              <p:nvPr>
                <p:custDataLst>
                  <p:tags r:id="rId19"/>
                </p:custDataLst>
              </p:nvPr>
            </p:nvSpPr>
            <p:spPr bwMode="auto">
              <a:xfrm>
                <a:off x="1666660" y="2686498"/>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sp>
          <p:nvSpPr>
            <p:cNvPr id="28" name="文本框 27"/>
            <p:cNvSpPr txBox="1"/>
            <p:nvPr>
              <p:custDataLst>
                <p:tags r:id="rId17"/>
              </p:custDataLst>
            </p:nvPr>
          </p:nvSpPr>
          <p:spPr>
            <a:xfrm>
              <a:off x="2134486" y="2293104"/>
              <a:ext cx="2812899" cy="709062"/>
            </a:xfrm>
            <a:prstGeom prst="rect">
              <a:avLst/>
            </a:prstGeom>
            <a:noFill/>
          </p:spPr>
          <p:txBody>
            <a:bodyPr lIns="0" tIns="0" rIns="0" bIns="0" anchor="ctr">
              <a:normAutofit fontScale="92500" lnSpcReduction="20000"/>
            </a:bodyPr>
            <a:lstStyle/>
            <a:p>
              <a:r>
                <a:rPr lang="zh-CN" altLang="en-US" sz="2000" dirty="0"/>
                <a:t>以培养区域学科教学中坚力量为目标的骨干教师升格培训</a:t>
              </a:r>
              <a:endParaRPr lang="zh-CN" altLang="zh-CN" sz="2000" dirty="0">
                <a:latin typeface="+mn-lt"/>
                <a:ea typeface="+mn-ea"/>
              </a:endParaRPr>
            </a:p>
          </p:txBody>
        </p:sp>
      </p:grpSp>
      <p:grpSp>
        <p:nvGrpSpPr>
          <p:cNvPr id="44" name="组合 43"/>
          <p:cNvGrpSpPr/>
          <p:nvPr>
            <p:custDataLst>
              <p:tags r:id="rId4"/>
            </p:custDataLst>
          </p:nvPr>
        </p:nvGrpSpPr>
        <p:grpSpPr>
          <a:xfrm>
            <a:off x="591766" y="4164581"/>
            <a:ext cx="3742101" cy="709062"/>
            <a:chOff x="1205284" y="2293104"/>
            <a:chExt cx="3742101" cy="709062"/>
          </a:xfrm>
        </p:grpSpPr>
        <p:grpSp>
          <p:nvGrpSpPr>
            <p:cNvPr id="45" name="组合 44"/>
            <p:cNvGrpSpPr/>
            <p:nvPr/>
          </p:nvGrpSpPr>
          <p:grpSpPr>
            <a:xfrm>
              <a:off x="1205284" y="2343020"/>
              <a:ext cx="732713" cy="609230"/>
              <a:chOff x="1205284" y="2351980"/>
              <a:chExt cx="732713" cy="609230"/>
            </a:xfrm>
          </p:grpSpPr>
          <p:sp>
            <p:nvSpPr>
              <p:cNvPr id="47" name="Oval 6"/>
              <p:cNvSpPr>
                <a:spLocks noChangeArrowheads="1"/>
              </p:cNvSpPr>
              <p:nvPr>
                <p:custDataLst>
                  <p:tags r:id="rId15"/>
                </p:custDataLst>
              </p:nvPr>
            </p:nvSpPr>
            <p:spPr bwMode="auto">
              <a:xfrm>
                <a:off x="1205284" y="2351980"/>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2400" b="1" kern="0" dirty="0" smtClean="0">
                    <a:solidFill>
                      <a:srgbClr val="FFFFFF"/>
                    </a:solidFill>
                    <a:latin typeface="+mn-lt"/>
                    <a:ea typeface="+mn-ea"/>
                  </a:rPr>
                  <a:t>3</a:t>
                </a:r>
                <a:endParaRPr lang="zh-CN" altLang="zh-CN" sz="2400" b="1" kern="0" dirty="0" smtClean="0">
                  <a:solidFill>
                    <a:srgbClr val="FFFFFF"/>
                  </a:solidFill>
                  <a:latin typeface="+mn-lt"/>
                  <a:ea typeface="+mn-ea"/>
                </a:endParaRPr>
              </a:p>
            </p:txBody>
          </p:sp>
          <p:sp>
            <p:nvSpPr>
              <p:cNvPr id="48" name="Oval 7"/>
              <p:cNvSpPr>
                <a:spLocks noChangeArrowheads="1"/>
              </p:cNvSpPr>
              <p:nvPr>
                <p:custDataLst>
                  <p:tags r:id="rId16"/>
                </p:custDataLst>
              </p:nvPr>
            </p:nvSpPr>
            <p:spPr bwMode="auto">
              <a:xfrm>
                <a:off x="1666660" y="2686498"/>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sp>
          <p:nvSpPr>
            <p:cNvPr id="46" name="文本框 45"/>
            <p:cNvSpPr txBox="1"/>
            <p:nvPr>
              <p:custDataLst>
                <p:tags r:id="rId14"/>
              </p:custDataLst>
            </p:nvPr>
          </p:nvSpPr>
          <p:spPr>
            <a:xfrm>
              <a:off x="2134486" y="2293104"/>
              <a:ext cx="2812899" cy="709062"/>
            </a:xfrm>
            <a:prstGeom prst="rect">
              <a:avLst/>
            </a:prstGeom>
            <a:noFill/>
          </p:spPr>
          <p:txBody>
            <a:bodyPr lIns="0" tIns="0" rIns="0" bIns="0" anchor="ctr">
              <a:normAutofit/>
            </a:bodyPr>
            <a:lstStyle/>
            <a:p>
              <a:r>
                <a:rPr lang="zh-CN" altLang="en-US" sz="2000" dirty="0"/>
                <a:t>以培养未来教育家为目标的学科带头人风格培训</a:t>
              </a:r>
              <a:endParaRPr lang="zh-CN" altLang="zh-CN" sz="2000" dirty="0">
                <a:latin typeface="+mn-lt"/>
                <a:ea typeface="+mn-ea"/>
              </a:endParaRPr>
            </a:p>
          </p:txBody>
        </p:sp>
      </p:grpSp>
      <p:grpSp>
        <p:nvGrpSpPr>
          <p:cNvPr id="49" name="组合 48"/>
          <p:cNvGrpSpPr/>
          <p:nvPr>
            <p:custDataLst>
              <p:tags r:id="rId5"/>
            </p:custDataLst>
          </p:nvPr>
        </p:nvGrpSpPr>
        <p:grpSpPr>
          <a:xfrm>
            <a:off x="4810133" y="2634163"/>
            <a:ext cx="3742101" cy="709062"/>
            <a:chOff x="1205284" y="2293104"/>
            <a:chExt cx="3742101" cy="709062"/>
          </a:xfrm>
        </p:grpSpPr>
        <p:grpSp>
          <p:nvGrpSpPr>
            <p:cNvPr id="50" name="组合 49"/>
            <p:cNvGrpSpPr/>
            <p:nvPr/>
          </p:nvGrpSpPr>
          <p:grpSpPr>
            <a:xfrm>
              <a:off x="1205284" y="2343020"/>
              <a:ext cx="732713" cy="609230"/>
              <a:chOff x="1205284" y="2351980"/>
              <a:chExt cx="732713" cy="609230"/>
            </a:xfrm>
          </p:grpSpPr>
          <p:sp>
            <p:nvSpPr>
              <p:cNvPr id="52" name="Oval 6"/>
              <p:cNvSpPr>
                <a:spLocks noChangeArrowheads="1"/>
              </p:cNvSpPr>
              <p:nvPr>
                <p:custDataLst>
                  <p:tags r:id="rId12"/>
                </p:custDataLst>
              </p:nvPr>
            </p:nvSpPr>
            <p:spPr bwMode="auto">
              <a:xfrm>
                <a:off x="1205284" y="2351980"/>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2400" b="1" kern="0" dirty="0" smtClean="0">
                    <a:solidFill>
                      <a:srgbClr val="FFFFFF"/>
                    </a:solidFill>
                    <a:latin typeface="+mn-lt"/>
                    <a:ea typeface="+mn-ea"/>
                  </a:rPr>
                  <a:t>4</a:t>
                </a:r>
                <a:endParaRPr lang="zh-CN" altLang="zh-CN" sz="2400" b="1" kern="0" dirty="0" smtClean="0">
                  <a:solidFill>
                    <a:srgbClr val="FFFFFF"/>
                  </a:solidFill>
                  <a:latin typeface="+mn-lt"/>
                  <a:ea typeface="+mn-ea"/>
                </a:endParaRPr>
              </a:p>
            </p:txBody>
          </p:sp>
          <p:sp>
            <p:nvSpPr>
              <p:cNvPr id="53" name="Oval 7"/>
              <p:cNvSpPr>
                <a:spLocks noChangeArrowheads="1"/>
              </p:cNvSpPr>
              <p:nvPr>
                <p:custDataLst>
                  <p:tags r:id="rId13"/>
                </p:custDataLst>
              </p:nvPr>
            </p:nvSpPr>
            <p:spPr bwMode="auto">
              <a:xfrm>
                <a:off x="1666660" y="2686498"/>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sp>
          <p:nvSpPr>
            <p:cNvPr id="51" name="文本框 50"/>
            <p:cNvSpPr txBox="1"/>
            <p:nvPr>
              <p:custDataLst>
                <p:tags r:id="rId11"/>
              </p:custDataLst>
            </p:nvPr>
          </p:nvSpPr>
          <p:spPr>
            <a:xfrm>
              <a:off x="2134486" y="2293104"/>
              <a:ext cx="2812899" cy="709062"/>
            </a:xfrm>
            <a:prstGeom prst="rect">
              <a:avLst/>
            </a:prstGeom>
            <a:noFill/>
          </p:spPr>
          <p:txBody>
            <a:bodyPr lIns="0" tIns="0" rIns="0" bIns="0" anchor="ctr">
              <a:normAutofit/>
            </a:bodyPr>
            <a:lstStyle/>
            <a:p>
              <a:r>
                <a:rPr lang="zh-CN" altLang="en-US" sz="2000" dirty="0"/>
                <a:t>以培养专业加全能为目标的音体美教师优格培训</a:t>
              </a:r>
              <a:endParaRPr lang="zh-CN" altLang="zh-CN" sz="2000" dirty="0">
                <a:latin typeface="+mn-lt"/>
                <a:ea typeface="+mn-ea"/>
              </a:endParaRPr>
            </a:p>
          </p:txBody>
        </p:sp>
      </p:grpSp>
      <p:grpSp>
        <p:nvGrpSpPr>
          <p:cNvPr id="59" name="组合 58"/>
          <p:cNvGrpSpPr/>
          <p:nvPr>
            <p:custDataLst>
              <p:tags r:id="rId6"/>
            </p:custDataLst>
          </p:nvPr>
        </p:nvGrpSpPr>
        <p:grpSpPr>
          <a:xfrm>
            <a:off x="4810133" y="3654441"/>
            <a:ext cx="3742101" cy="709062"/>
            <a:chOff x="1205284" y="2293104"/>
            <a:chExt cx="3742101" cy="709062"/>
          </a:xfrm>
        </p:grpSpPr>
        <p:grpSp>
          <p:nvGrpSpPr>
            <p:cNvPr id="60" name="组合 59"/>
            <p:cNvGrpSpPr/>
            <p:nvPr/>
          </p:nvGrpSpPr>
          <p:grpSpPr>
            <a:xfrm>
              <a:off x="1205284" y="2343020"/>
              <a:ext cx="732713" cy="609230"/>
              <a:chOff x="1205284" y="2351980"/>
              <a:chExt cx="732713" cy="609230"/>
            </a:xfrm>
          </p:grpSpPr>
          <p:sp>
            <p:nvSpPr>
              <p:cNvPr id="62" name="Oval 6"/>
              <p:cNvSpPr>
                <a:spLocks noChangeArrowheads="1"/>
              </p:cNvSpPr>
              <p:nvPr>
                <p:custDataLst>
                  <p:tags r:id="rId9"/>
                </p:custDataLst>
              </p:nvPr>
            </p:nvSpPr>
            <p:spPr bwMode="auto">
              <a:xfrm>
                <a:off x="1205284" y="2351980"/>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2400" b="1" kern="0" dirty="0" smtClean="0">
                    <a:solidFill>
                      <a:srgbClr val="FFFFFF"/>
                    </a:solidFill>
                    <a:latin typeface="+mn-lt"/>
                    <a:ea typeface="+mn-ea"/>
                  </a:rPr>
                  <a:t>5</a:t>
                </a:r>
                <a:endParaRPr lang="zh-CN" altLang="zh-CN" sz="2400" b="1" kern="0" dirty="0" smtClean="0">
                  <a:solidFill>
                    <a:srgbClr val="FFFFFF"/>
                  </a:solidFill>
                  <a:latin typeface="+mn-lt"/>
                  <a:ea typeface="+mn-ea"/>
                </a:endParaRPr>
              </a:p>
            </p:txBody>
          </p:sp>
          <p:sp>
            <p:nvSpPr>
              <p:cNvPr id="63" name="Oval 7"/>
              <p:cNvSpPr>
                <a:spLocks noChangeArrowheads="1"/>
              </p:cNvSpPr>
              <p:nvPr>
                <p:custDataLst>
                  <p:tags r:id="rId10"/>
                </p:custDataLst>
              </p:nvPr>
            </p:nvSpPr>
            <p:spPr bwMode="auto">
              <a:xfrm>
                <a:off x="1666660" y="2686498"/>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sp>
          <p:nvSpPr>
            <p:cNvPr id="61" name="文本框 60"/>
            <p:cNvSpPr txBox="1"/>
            <p:nvPr>
              <p:custDataLst>
                <p:tags r:id="rId8"/>
              </p:custDataLst>
            </p:nvPr>
          </p:nvSpPr>
          <p:spPr>
            <a:xfrm>
              <a:off x="2134486" y="2293104"/>
              <a:ext cx="2812899" cy="709062"/>
            </a:xfrm>
            <a:prstGeom prst="rect">
              <a:avLst/>
            </a:prstGeom>
            <a:noFill/>
          </p:spPr>
          <p:txBody>
            <a:bodyPr lIns="0" tIns="0" rIns="0" bIns="0" anchor="ctr">
              <a:normAutofit/>
            </a:bodyPr>
            <a:lstStyle/>
            <a:p>
              <a:r>
                <a:rPr lang="zh-CN" altLang="en-US" sz="2000" dirty="0"/>
                <a:t>以培养专业导师为目标的班主任高格培训</a:t>
              </a:r>
              <a:endParaRPr lang="zh-CN" altLang="zh-CN" sz="2000" dirty="0">
                <a:latin typeface="+mn-lt"/>
                <a:ea typeface="+mn-ea"/>
              </a:endParaRPr>
            </a:p>
          </p:txBody>
        </p:sp>
      </p:grpSp>
      <p:sp>
        <p:nvSpPr>
          <p:cNvPr id="3" name="文本框 2"/>
          <p:cNvSpPr txBox="1"/>
          <p:nvPr>
            <p:custDataLst>
              <p:tags r:id="rId7"/>
            </p:custDataLst>
          </p:nvPr>
        </p:nvSpPr>
        <p:spPr>
          <a:xfrm>
            <a:off x="702000" y="463686"/>
            <a:ext cx="7423200" cy="601200"/>
          </a:xfrm>
          <a:prstGeom prst="rect">
            <a:avLst/>
          </a:prstGeom>
        </p:spPr>
        <p:txBody>
          <a:bodyPr vert="horz" lIns="91440" tIns="45720" rIns="91440" bIns="45720" rtlCol="0" anchor="b">
            <a:normAutofit/>
          </a:bodyPr>
          <a:lstStyle>
            <a:lvl1pPr defTabSz="914400" eaLnBrk="1" latinLnBrk="0" hangingPunct="1">
              <a:lnSpc>
                <a:spcPct val="90000"/>
              </a:lnSpc>
              <a:buNone/>
              <a:defRPr sz="3200" b="1" i="0" baseline="0">
                <a:solidFill>
                  <a:schemeClr val="accent1"/>
                </a:solidFill>
                <a:effectLst/>
                <a:latin typeface="+mj-lt"/>
                <a:ea typeface="+mj-ea"/>
                <a:cs typeface="+mj-cs"/>
              </a:defRPr>
            </a:lvl1pPr>
          </a:lstStyle>
          <a:p>
            <a:r>
              <a:rPr lang="en-US" altLang="zh-CN" dirty="0"/>
              <a:t>1.</a:t>
            </a:r>
            <a:r>
              <a:rPr lang="zh-CN" altLang="en-US" dirty="0"/>
              <a:t>统筹规划培训目标</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outVertical)">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outVertical)">
                                      <p:cBhvr>
                                        <p:cTn id="19" dur="500"/>
                                        <p:tgtEl>
                                          <p:spTgt spid="49"/>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outVertic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系统建设培训课程</a:t>
            </a:r>
          </a:p>
        </p:txBody>
      </p:sp>
      <p:sp>
        <p:nvSpPr>
          <p:cNvPr id="3" name="内容占位符 2"/>
          <p:cNvSpPr>
            <a:spLocks noGrp="1"/>
          </p:cNvSpPr>
          <p:nvPr>
            <p:ph idx="1"/>
          </p:nvPr>
        </p:nvSpPr>
        <p:spPr/>
        <p:txBody>
          <a:bodyPr>
            <a:normAutofit/>
          </a:bodyPr>
          <a:lstStyle/>
          <a:p>
            <a:r>
              <a:rPr lang="zh-CN" altLang="en-US" dirty="0"/>
              <a:t>有好的教师才有好的教育。教师的专业成长，除了职前的教师教育课程之外，之后的教师培训的实效性常常受到质疑。如何突破现有局限，构建一套高效、实用的教师培训课程成为我们思考的关键问题。各培训班，根据培训总目标系统设计三年培训课程，提供学习读书目录，保障每一学年间课程纵向的衔接与递进，保障每一学年课程设计中理论学习、读书分享、观摩体验、实践探究等几个板块横向的相互支撑，促进，力求解决培训的碎片化、不系统、实效低的问题。</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3112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数字化环境下学生学习方式转变的实践研究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5" name="内容占位符 4"/>
          <p:cNvSpPr>
            <a:spLocks noGrp="1"/>
          </p:cNvSpPr>
          <p:nvPr>
            <p:ph idx="1"/>
            <p:custDataLst>
              <p:tags r:id="rId3"/>
            </p:custDataLst>
          </p:nvPr>
        </p:nvSpPr>
        <p:spPr>
          <a:xfrm>
            <a:off x="702000" y="1346201"/>
            <a:ext cx="7868043" cy="4622800"/>
          </a:xfrm>
        </p:spPr>
        <p:txBody>
          <a:bodyPr>
            <a:normAutofit/>
          </a:bodyPr>
          <a:lstStyle/>
          <a:p>
            <a:pPr marL="0" indent="627380">
              <a:lnSpc>
                <a:spcPct val="150000"/>
              </a:lnSpc>
              <a:buNone/>
            </a:pPr>
            <a:r>
              <a:rPr lang="zh-CN" altLang="zh-CN" dirty="0" smtClean="0"/>
              <a:t>召开</a:t>
            </a:r>
            <a:r>
              <a:rPr lang="zh-CN" altLang="zh-CN" dirty="0"/>
              <a:t>“中国教育学会十三五教育改革实验区工作布置会暨青岛市市南区数字化教学研究现场会”</a:t>
            </a:r>
            <a:r>
              <a:rPr lang="zh-CN" altLang="zh-CN" dirty="0" smtClean="0"/>
              <a:t>现场会</a:t>
            </a:r>
            <a:r>
              <a:rPr lang="zh-CN" altLang="en-US" dirty="0" smtClean="0"/>
              <a:t>，</a:t>
            </a:r>
            <a:r>
              <a:rPr lang="zh-CN" altLang="zh-CN" dirty="0" smtClean="0"/>
              <a:t>推出</a:t>
            </a:r>
            <a:r>
              <a:rPr lang="zh-CN" altLang="zh-CN" dirty="0"/>
              <a:t>了青岛</a:t>
            </a:r>
            <a:r>
              <a:rPr lang="en-US" altLang="zh-CN" dirty="0"/>
              <a:t>26</a:t>
            </a:r>
            <a:r>
              <a:rPr lang="zh-CN" altLang="zh-CN" dirty="0"/>
              <a:t>中、青岛市实验小学、青岛嘉峪关学校、太平路小学的成果</a:t>
            </a:r>
            <a:r>
              <a:rPr lang="zh-CN" altLang="zh-CN" dirty="0" smtClean="0"/>
              <a:t>展示</a:t>
            </a:r>
            <a:r>
              <a:rPr lang="zh-CN" altLang="en-US" dirty="0" smtClean="0"/>
              <a:t>。</a:t>
            </a:r>
            <a:endParaRPr lang="en-US" altLang="zh-CN" dirty="0" smtClean="0"/>
          </a:p>
          <a:p>
            <a:pPr>
              <a:lnSpc>
                <a:spcPct val="150000"/>
              </a:lnSpc>
            </a:pPr>
            <a:endParaRPr lang="en-US" altLang="zh-CN" dirty="0" smtClean="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834" y="3836416"/>
            <a:ext cx="2916000" cy="1944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25" y="3836416"/>
            <a:ext cx="2914577" cy="1944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11291"/>
          <a:stretch>
            <a:fillRect/>
          </a:stretch>
        </p:blipFill>
        <p:spPr>
          <a:xfrm>
            <a:off x="6016834" y="3836416"/>
            <a:ext cx="2921509" cy="1944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3902" y="3836416"/>
            <a:ext cx="2916000" cy="1944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100" y="324535"/>
            <a:ext cx="4572000" cy="646331"/>
          </a:xfrm>
          <a:prstGeom prst="rect">
            <a:avLst/>
          </a:prstGeom>
        </p:spPr>
        <p:txBody>
          <a:bodyPr>
            <a:spAutoFit/>
          </a:bodyPr>
          <a:lstStyle/>
          <a:p>
            <a:pPr algn="ctr">
              <a:spcAft>
                <a:spcPts val="0"/>
              </a:spcAft>
            </a:pPr>
            <a:r>
              <a:rPr lang="zh-CN" altLang="zh-CN" b="1" dirty="0">
                <a:latin typeface="Tw Cen MT" panose="020B0602020104020603" pitchFamily="34" charset="0"/>
                <a:ea typeface="仿宋" panose="02010609060101010101" pitchFamily="49" charset="-122"/>
                <a:cs typeface="Times New Roman" panose="02020603050405020304" pitchFamily="18" charset="0"/>
              </a:rPr>
              <a:t>市南区“教师素养提升品格教师培养工程”推荐书单</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nvGrpSpPr>
          <p:cNvPr id="18" name="组合 17"/>
          <p:cNvGrpSpPr/>
          <p:nvPr/>
        </p:nvGrpSpPr>
        <p:grpSpPr>
          <a:xfrm>
            <a:off x="1162050" y="1123950"/>
            <a:ext cx="6533800" cy="5513523"/>
            <a:chOff x="-675924" y="1128738"/>
            <a:chExt cx="5609524" cy="6142857"/>
          </a:xfrm>
        </p:grpSpPr>
        <p:pic>
          <p:nvPicPr>
            <p:cNvPr id="5" name="图片 4"/>
            <p:cNvPicPr>
              <a:picLocks noChangeAspect="1"/>
            </p:cNvPicPr>
            <p:nvPr/>
          </p:nvPicPr>
          <p:blipFill>
            <a:blip r:embed="rId2"/>
            <a:stretch>
              <a:fillRect/>
            </a:stretch>
          </p:blipFill>
          <p:spPr>
            <a:xfrm>
              <a:off x="-666400" y="1128738"/>
              <a:ext cx="5600000" cy="409524"/>
            </a:xfrm>
            <a:prstGeom prst="rect">
              <a:avLst/>
            </a:prstGeom>
          </p:spPr>
        </p:pic>
        <p:pic>
          <p:nvPicPr>
            <p:cNvPr id="6" name="图片 5"/>
            <p:cNvPicPr>
              <a:picLocks noChangeAspect="1"/>
            </p:cNvPicPr>
            <p:nvPr/>
          </p:nvPicPr>
          <p:blipFill>
            <a:blip r:embed="rId3"/>
            <a:stretch>
              <a:fillRect/>
            </a:stretch>
          </p:blipFill>
          <p:spPr>
            <a:xfrm>
              <a:off x="-675924" y="1538262"/>
              <a:ext cx="5609524" cy="5733333"/>
            </a:xfrm>
            <a:prstGeom prst="rect">
              <a:avLst/>
            </a:prstGeom>
          </p:spPr>
        </p:pic>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100" y="324535"/>
            <a:ext cx="4572000" cy="646331"/>
          </a:xfrm>
          <a:prstGeom prst="rect">
            <a:avLst/>
          </a:prstGeom>
        </p:spPr>
        <p:txBody>
          <a:bodyPr>
            <a:spAutoFit/>
          </a:bodyPr>
          <a:lstStyle/>
          <a:p>
            <a:pPr algn="ctr">
              <a:spcAft>
                <a:spcPts val="0"/>
              </a:spcAft>
            </a:pPr>
            <a:r>
              <a:rPr lang="zh-CN" altLang="zh-CN" b="1" dirty="0">
                <a:latin typeface="Tw Cen MT" panose="020B0602020104020603" pitchFamily="34" charset="0"/>
                <a:ea typeface="仿宋" panose="02010609060101010101" pitchFamily="49" charset="-122"/>
                <a:cs typeface="Times New Roman" panose="02020603050405020304" pitchFamily="18" charset="0"/>
              </a:rPr>
              <a:t>市南区“教师素养提升品格教师培养工程”推荐书单</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nvGrpSpPr>
          <p:cNvPr id="2" name="组合 1"/>
          <p:cNvGrpSpPr/>
          <p:nvPr/>
        </p:nvGrpSpPr>
        <p:grpSpPr>
          <a:xfrm>
            <a:off x="819150" y="970867"/>
            <a:ext cx="7448550" cy="5734734"/>
            <a:chOff x="4933600" y="1128738"/>
            <a:chExt cx="5609524" cy="6761905"/>
          </a:xfrm>
        </p:grpSpPr>
        <p:pic>
          <p:nvPicPr>
            <p:cNvPr id="7" name="图片 6"/>
            <p:cNvPicPr>
              <a:picLocks noChangeAspect="1"/>
            </p:cNvPicPr>
            <p:nvPr/>
          </p:nvPicPr>
          <p:blipFill>
            <a:blip r:embed="rId2"/>
            <a:stretch>
              <a:fillRect/>
            </a:stretch>
          </p:blipFill>
          <p:spPr>
            <a:xfrm>
              <a:off x="4933600" y="1538262"/>
              <a:ext cx="5600000" cy="6352381"/>
            </a:xfrm>
            <a:prstGeom prst="rect">
              <a:avLst/>
            </a:prstGeom>
          </p:spPr>
        </p:pic>
        <p:pic>
          <p:nvPicPr>
            <p:cNvPr id="12" name="图片 11"/>
            <p:cNvPicPr>
              <a:picLocks noChangeAspect="1"/>
            </p:cNvPicPr>
            <p:nvPr/>
          </p:nvPicPr>
          <p:blipFill>
            <a:blip r:embed="rId3"/>
            <a:stretch>
              <a:fillRect/>
            </a:stretch>
          </p:blipFill>
          <p:spPr>
            <a:xfrm>
              <a:off x="4943124" y="1128738"/>
              <a:ext cx="5600000" cy="409524"/>
            </a:xfrm>
            <a:prstGeom prst="rect">
              <a:avLst/>
            </a:prstGeom>
          </p:spPr>
        </p:pic>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100" y="324535"/>
            <a:ext cx="4572000" cy="646331"/>
          </a:xfrm>
          <a:prstGeom prst="rect">
            <a:avLst/>
          </a:prstGeom>
        </p:spPr>
        <p:txBody>
          <a:bodyPr>
            <a:spAutoFit/>
          </a:bodyPr>
          <a:lstStyle/>
          <a:p>
            <a:pPr algn="ctr">
              <a:spcAft>
                <a:spcPts val="0"/>
              </a:spcAft>
            </a:pPr>
            <a:r>
              <a:rPr lang="zh-CN" altLang="zh-CN" b="1" dirty="0">
                <a:latin typeface="Tw Cen MT" panose="020B0602020104020603" pitchFamily="34" charset="0"/>
                <a:ea typeface="仿宋" panose="02010609060101010101" pitchFamily="49" charset="-122"/>
                <a:cs typeface="Times New Roman" panose="02020603050405020304" pitchFamily="18" charset="0"/>
              </a:rPr>
              <a:t>市南区“教师素养提升品格教师培养工程”推荐书单</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nvGrpSpPr>
          <p:cNvPr id="3" name="组合 2"/>
          <p:cNvGrpSpPr/>
          <p:nvPr/>
        </p:nvGrpSpPr>
        <p:grpSpPr>
          <a:xfrm>
            <a:off x="781050" y="1128739"/>
            <a:ext cx="7429500" cy="5443512"/>
            <a:chOff x="10668352" y="1128738"/>
            <a:chExt cx="5628572" cy="6980953"/>
          </a:xfrm>
        </p:grpSpPr>
        <p:pic>
          <p:nvPicPr>
            <p:cNvPr id="8" name="图片 7"/>
            <p:cNvPicPr>
              <a:picLocks noChangeAspect="1"/>
            </p:cNvPicPr>
            <p:nvPr/>
          </p:nvPicPr>
          <p:blipFill>
            <a:blip r:embed="rId2"/>
            <a:stretch>
              <a:fillRect/>
            </a:stretch>
          </p:blipFill>
          <p:spPr>
            <a:xfrm>
              <a:off x="10677876" y="1538262"/>
              <a:ext cx="5619048" cy="6571429"/>
            </a:xfrm>
            <a:prstGeom prst="rect">
              <a:avLst/>
            </a:prstGeom>
          </p:spPr>
        </p:pic>
        <p:pic>
          <p:nvPicPr>
            <p:cNvPr id="13" name="图片 12"/>
            <p:cNvPicPr>
              <a:picLocks noChangeAspect="1"/>
            </p:cNvPicPr>
            <p:nvPr/>
          </p:nvPicPr>
          <p:blipFill>
            <a:blip r:embed="rId3"/>
            <a:stretch>
              <a:fillRect/>
            </a:stretch>
          </p:blipFill>
          <p:spPr>
            <a:xfrm>
              <a:off x="10668352" y="1128738"/>
              <a:ext cx="5600000" cy="409524"/>
            </a:xfrm>
            <a:prstGeom prst="rect">
              <a:avLst/>
            </a:prstGeom>
          </p:spPr>
        </p:pic>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100" y="324535"/>
            <a:ext cx="4572000" cy="646331"/>
          </a:xfrm>
          <a:prstGeom prst="rect">
            <a:avLst/>
          </a:prstGeom>
        </p:spPr>
        <p:txBody>
          <a:bodyPr>
            <a:spAutoFit/>
          </a:bodyPr>
          <a:lstStyle/>
          <a:p>
            <a:pPr algn="ctr">
              <a:spcAft>
                <a:spcPts val="0"/>
              </a:spcAft>
            </a:pPr>
            <a:r>
              <a:rPr lang="zh-CN" altLang="zh-CN" b="1" dirty="0">
                <a:latin typeface="Tw Cen MT" panose="020B0602020104020603" pitchFamily="34" charset="0"/>
                <a:ea typeface="仿宋" panose="02010609060101010101" pitchFamily="49" charset="-122"/>
                <a:cs typeface="Times New Roman" panose="02020603050405020304" pitchFamily="18" charset="0"/>
              </a:rPr>
              <a:t>市南区“教师素养提升品格教师培养工程”推荐书单</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nvGrpSpPr>
          <p:cNvPr id="17" name="组合 16"/>
          <p:cNvGrpSpPr/>
          <p:nvPr/>
        </p:nvGrpSpPr>
        <p:grpSpPr>
          <a:xfrm>
            <a:off x="943676" y="1185888"/>
            <a:ext cx="7038274" cy="10000000"/>
            <a:chOff x="16487424" y="1128738"/>
            <a:chExt cx="5609524" cy="10000000"/>
          </a:xfrm>
        </p:grpSpPr>
        <p:pic>
          <p:nvPicPr>
            <p:cNvPr id="9" name="图片 8"/>
            <p:cNvPicPr>
              <a:picLocks noChangeAspect="1"/>
            </p:cNvPicPr>
            <p:nvPr/>
          </p:nvPicPr>
          <p:blipFill>
            <a:blip r:embed="rId2"/>
            <a:stretch>
              <a:fillRect/>
            </a:stretch>
          </p:blipFill>
          <p:spPr>
            <a:xfrm>
              <a:off x="16487424" y="1538262"/>
              <a:ext cx="5609524" cy="7742857"/>
            </a:xfrm>
            <a:prstGeom prst="rect">
              <a:avLst/>
            </a:prstGeom>
          </p:spPr>
        </p:pic>
        <p:pic>
          <p:nvPicPr>
            <p:cNvPr id="10" name="图片 9"/>
            <p:cNvPicPr>
              <a:picLocks noChangeAspect="1"/>
            </p:cNvPicPr>
            <p:nvPr/>
          </p:nvPicPr>
          <p:blipFill>
            <a:blip r:embed="rId3"/>
            <a:stretch>
              <a:fillRect/>
            </a:stretch>
          </p:blipFill>
          <p:spPr>
            <a:xfrm>
              <a:off x="16487424" y="9281119"/>
              <a:ext cx="5600000" cy="1847619"/>
            </a:xfrm>
            <a:prstGeom prst="rect">
              <a:avLst/>
            </a:prstGeom>
          </p:spPr>
        </p:pic>
        <p:pic>
          <p:nvPicPr>
            <p:cNvPr id="14" name="图片 13"/>
            <p:cNvPicPr>
              <a:picLocks noChangeAspect="1"/>
            </p:cNvPicPr>
            <p:nvPr/>
          </p:nvPicPr>
          <p:blipFill>
            <a:blip r:embed="rId4"/>
            <a:stretch>
              <a:fillRect/>
            </a:stretch>
          </p:blipFill>
          <p:spPr>
            <a:xfrm>
              <a:off x="16487424" y="1128738"/>
              <a:ext cx="5600000" cy="40952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85185E-6 L -0.00052 -0.63796 " pathEditMode="relative" rAng="0" ptsTypes="AA">
                                      <p:cBhvr>
                                        <p:cTn id="6" dur="2000" fill="hold"/>
                                        <p:tgtEl>
                                          <p:spTgt spid="17"/>
                                        </p:tgtEl>
                                        <p:attrNameLst>
                                          <p:attrName>ppt_x</p:attrName>
                                          <p:attrName>ppt_y</p:attrName>
                                        </p:attrNameLst>
                                      </p:cBhvr>
                                      <p:rCtr x="-35" y="-3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24100" y="324535"/>
            <a:ext cx="4572000" cy="646331"/>
          </a:xfrm>
          <a:prstGeom prst="rect">
            <a:avLst/>
          </a:prstGeom>
        </p:spPr>
        <p:txBody>
          <a:bodyPr>
            <a:spAutoFit/>
          </a:bodyPr>
          <a:lstStyle/>
          <a:p>
            <a:pPr algn="ctr">
              <a:spcAft>
                <a:spcPts val="0"/>
              </a:spcAft>
            </a:pPr>
            <a:r>
              <a:rPr lang="zh-CN" altLang="zh-CN" b="1" dirty="0">
                <a:latin typeface="Tw Cen MT" panose="020B0602020104020603" pitchFamily="34" charset="0"/>
                <a:ea typeface="仿宋" panose="02010609060101010101" pitchFamily="49" charset="-122"/>
                <a:cs typeface="Times New Roman" panose="02020603050405020304" pitchFamily="18" charset="0"/>
              </a:rPr>
              <a:t>市南区“教师素养提升品格教师培养工程”推荐书单</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nvGrpSpPr>
          <p:cNvPr id="16" name="组合 15"/>
          <p:cNvGrpSpPr/>
          <p:nvPr/>
        </p:nvGrpSpPr>
        <p:grpSpPr>
          <a:xfrm>
            <a:off x="1371600" y="1175395"/>
            <a:ext cx="6362700" cy="5523810"/>
            <a:chOff x="-685448" y="8871595"/>
            <a:chExt cx="5619048" cy="5523810"/>
          </a:xfrm>
        </p:grpSpPr>
        <p:pic>
          <p:nvPicPr>
            <p:cNvPr id="11" name="图片 10"/>
            <p:cNvPicPr>
              <a:picLocks noChangeAspect="1"/>
            </p:cNvPicPr>
            <p:nvPr/>
          </p:nvPicPr>
          <p:blipFill>
            <a:blip r:embed="rId2"/>
            <a:stretch>
              <a:fillRect/>
            </a:stretch>
          </p:blipFill>
          <p:spPr>
            <a:xfrm>
              <a:off x="-675924" y="9281119"/>
              <a:ext cx="5609524" cy="5114286"/>
            </a:xfrm>
            <a:prstGeom prst="rect">
              <a:avLst/>
            </a:prstGeom>
          </p:spPr>
        </p:pic>
        <p:pic>
          <p:nvPicPr>
            <p:cNvPr id="15" name="图片 14"/>
            <p:cNvPicPr>
              <a:picLocks noChangeAspect="1"/>
            </p:cNvPicPr>
            <p:nvPr/>
          </p:nvPicPr>
          <p:blipFill>
            <a:blip r:embed="rId3"/>
            <a:stretch>
              <a:fillRect/>
            </a:stretch>
          </p:blipFill>
          <p:spPr>
            <a:xfrm>
              <a:off x="-685448" y="8871595"/>
              <a:ext cx="5600000" cy="409524"/>
            </a:xfrm>
            <a:prstGeom prst="rect">
              <a:avLst/>
            </a:prstGeom>
          </p:spPr>
        </p:pic>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 </a:t>
            </a:r>
            <a:r>
              <a:rPr lang="zh-CN" altLang="en-US" dirty="0"/>
              <a:t>培训实践融合推进</a:t>
            </a:r>
          </a:p>
        </p:txBody>
      </p:sp>
      <p:sp>
        <p:nvSpPr>
          <p:cNvPr id="3" name="内容占位符 2"/>
          <p:cNvSpPr>
            <a:spLocks noGrp="1"/>
          </p:cNvSpPr>
          <p:nvPr>
            <p:ph idx="1"/>
          </p:nvPr>
        </p:nvSpPr>
        <p:spPr/>
        <p:txBody>
          <a:bodyPr>
            <a:normAutofit/>
          </a:bodyPr>
          <a:lstStyle/>
          <a:p>
            <a:pPr marL="0" indent="0">
              <a:buNone/>
            </a:pPr>
            <a:r>
              <a:rPr lang="zh-CN" altLang="en-US" dirty="0" smtClean="0"/>
              <a:t>小学数学学科</a:t>
            </a:r>
            <a:endParaRPr lang="en-US" altLang="zh-CN" dirty="0" smtClean="0"/>
          </a:p>
          <a:p>
            <a:r>
              <a:rPr lang="zh-CN" altLang="en-US" dirty="0" smtClean="0"/>
              <a:t>骨干</a:t>
            </a:r>
            <a:r>
              <a:rPr lang="zh-CN" altLang="en-US" dirty="0"/>
              <a:t>教师培训班围绕</a:t>
            </a:r>
            <a:r>
              <a:rPr lang="en-US" altLang="zh-CN" dirty="0"/>
              <a:t>"</a:t>
            </a:r>
            <a:r>
              <a:rPr lang="zh-CN" altLang="en-US" dirty="0"/>
              <a:t>基于核心素养的课堂教学研究</a:t>
            </a:r>
            <a:r>
              <a:rPr lang="en-US" altLang="zh-CN" dirty="0"/>
              <a:t>"</a:t>
            </a:r>
            <a:r>
              <a:rPr lang="zh-CN" altLang="en-US" dirty="0"/>
              <a:t>、</a:t>
            </a:r>
            <a:r>
              <a:rPr lang="en-US" altLang="zh-CN" dirty="0"/>
              <a:t>"</a:t>
            </a:r>
            <a:r>
              <a:rPr lang="zh-CN" altLang="en-US" dirty="0"/>
              <a:t>基于数学素养的数学学业水平测试与评估</a:t>
            </a:r>
            <a:r>
              <a:rPr lang="en-US" altLang="zh-CN" dirty="0"/>
              <a:t>"</a:t>
            </a:r>
            <a:r>
              <a:rPr lang="zh-CN" altLang="en-US" dirty="0"/>
              <a:t>两个培训</a:t>
            </a:r>
            <a:r>
              <a:rPr lang="zh-CN" altLang="en-US" dirty="0" smtClean="0"/>
              <a:t>主题</a:t>
            </a:r>
            <a:endParaRPr lang="en-US" altLang="zh-CN" dirty="0" smtClean="0"/>
          </a:p>
          <a:p>
            <a:r>
              <a:rPr lang="zh-CN" altLang="en-US" dirty="0" smtClean="0"/>
              <a:t> </a:t>
            </a:r>
            <a:r>
              <a:rPr lang="zh-CN" altLang="en-US" dirty="0"/>
              <a:t>分别进行理论学习、实践体验、外出观摩、</a:t>
            </a:r>
            <a:r>
              <a:rPr lang="zh-CN" altLang="en-US" dirty="0" smtClean="0"/>
              <a:t>分享交流、</a:t>
            </a:r>
            <a:r>
              <a:rPr lang="zh-CN" altLang="en-US" dirty="0"/>
              <a:t>主题沙龙等多样化的</a:t>
            </a:r>
            <a:r>
              <a:rPr lang="zh-CN" altLang="en-US" dirty="0" smtClean="0"/>
              <a:t>学习</a:t>
            </a:r>
            <a:endParaRPr lang="en-US" altLang="zh-CN" dirty="0" smtClean="0"/>
          </a:p>
          <a:p>
            <a:r>
              <a:rPr lang="zh-CN" altLang="en-US" dirty="0" smtClean="0"/>
              <a:t>针对</a:t>
            </a:r>
            <a:r>
              <a:rPr lang="zh-CN" altLang="en-US" dirty="0"/>
              <a:t>同一学习核心，开展不同的学习形式，形成了学习中实践，实践中分享，团队</a:t>
            </a:r>
            <a:r>
              <a:rPr lang="zh-CN" altLang="en-US" dirty="0" smtClean="0"/>
              <a:t>合作研究蔚然成风。</a:t>
            </a:r>
            <a:endParaRPr lang="zh-CN" alt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小学数学骨干班本学期培训与实践一览表</a:t>
            </a:r>
          </a:p>
        </p:txBody>
      </p:sp>
      <p:pic>
        <p:nvPicPr>
          <p:cNvPr id="4" name="图片 3"/>
          <p:cNvPicPr>
            <a:picLocks noChangeAspect="1"/>
          </p:cNvPicPr>
          <p:nvPr/>
        </p:nvPicPr>
        <p:blipFill>
          <a:blip r:embed="rId2"/>
          <a:stretch>
            <a:fillRect/>
          </a:stretch>
        </p:blipFill>
        <p:spPr>
          <a:xfrm>
            <a:off x="1765981" y="1395909"/>
            <a:ext cx="5295238" cy="7952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3.33333E-6 L 0.00069 -0.36944 " pathEditMode="relative" rAng="0" ptsTypes="AA">
                                      <p:cBhvr>
                                        <p:cTn id="6" dur="2000" fill="hold"/>
                                        <p:tgtEl>
                                          <p:spTgt spid="4"/>
                                        </p:tgtEl>
                                        <p:attrNameLst>
                                          <p:attrName>ppt_x</p:attrName>
                                          <p:attrName>ppt_y</p:attrName>
                                        </p:attrNameLst>
                                      </p:cBhvr>
                                      <p:rCtr x="35"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 </a:t>
            </a:r>
            <a:r>
              <a:rPr lang="zh-CN" altLang="en-US" dirty="0"/>
              <a:t>培训实践融合推进</a:t>
            </a:r>
          </a:p>
        </p:txBody>
      </p:sp>
      <p:sp>
        <p:nvSpPr>
          <p:cNvPr id="3" name="内容占位符 2"/>
          <p:cNvSpPr>
            <a:spLocks noGrp="1"/>
          </p:cNvSpPr>
          <p:nvPr>
            <p:ph idx="1"/>
          </p:nvPr>
        </p:nvSpPr>
        <p:spPr/>
        <p:txBody>
          <a:bodyPr>
            <a:normAutofit/>
          </a:bodyPr>
          <a:lstStyle/>
          <a:p>
            <a:pPr>
              <a:lnSpc>
                <a:spcPct val="150000"/>
              </a:lnSpc>
            </a:pPr>
            <a:r>
              <a:rPr lang="zh-CN" altLang="en-US" dirty="0" smtClean="0"/>
              <a:t>区</a:t>
            </a:r>
            <a:r>
              <a:rPr lang="zh-CN" altLang="en-US" dirty="0"/>
              <a:t>教研员作为导师全程跟进，提高培训的实效</a:t>
            </a:r>
            <a:r>
              <a:rPr lang="zh-CN" altLang="en-US" dirty="0" smtClean="0"/>
              <a:t>性</a:t>
            </a:r>
            <a:endParaRPr lang="en-US" altLang="zh-CN" dirty="0" smtClean="0"/>
          </a:p>
          <a:p>
            <a:pPr>
              <a:lnSpc>
                <a:spcPct val="150000"/>
              </a:lnSpc>
            </a:pPr>
            <a:r>
              <a:rPr lang="zh-CN" altLang="en-US" dirty="0" smtClean="0"/>
              <a:t>以初中化学</a:t>
            </a:r>
            <a:r>
              <a:rPr lang="zh-CN" altLang="en-US" dirty="0"/>
              <a:t>学科为</a:t>
            </a:r>
            <a:r>
              <a:rPr lang="zh-CN" altLang="en-US" dirty="0" smtClean="0"/>
              <a:t>例</a:t>
            </a:r>
            <a:endParaRPr lang="en-US" altLang="zh-CN" dirty="0" smtClean="0"/>
          </a:p>
          <a:p>
            <a:pPr algn="l">
              <a:lnSpc>
                <a:spcPct val="150000"/>
              </a:lnSpc>
            </a:pPr>
            <a:r>
              <a:rPr lang="zh-CN" altLang="en-US" dirty="0" smtClean="0"/>
              <a:t>骨干</a:t>
            </a:r>
            <a:r>
              <a:rPr lang="zh-CN" altLang="en-US" dirty="0"/>
              <a:t>教师队伍建设，围绕“立德”、“修心”、“团队”等</a:t>
            </a:r>
            <a:r>
              <a:rPr lang="zh-CN" altLang="en-US" dirty="0" smtClean="0"/>
              <a:t>主题</a:t>
            </a:r>
            <a:endParaRPr lang="en-US" altLang="zh-CN" dirty="0" smtClean="0"/>
          </a:p>
          <a:p>
            <a:pPr algn="l">
              <a:lnSpc>
                <a:spcPct val="150000"/>
              </a:lnSpc>
            </a:pPr>
            <a:r>
              <a:rPr lang="zh-CN" altLang="en-US" dirty="0" smtClean="0"/>
              <a:t>关注</a:t>
            </a:r>
            <a:r>
              <a:rPr lang="zh-CN" altLang="en-US" dirty="0"/>
              <a:t>教师心灵建设、自我管理、团队合作、礼仪常规，并且重视教学模式和策略的研究，形成了集体的智慧和强大的教育</a:t>
            </a:r>
            <a:r>
              <a:rPr lang="zh-CN" altLang="en-US" dirty="0" smtClean="0"/>
              <a:t>合力</a:t>
            </a:r>
            <a:endParaRPr lang="en-US" altLang="zh-CN"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 </a:t>
            </a:r>
            <a:r>
              <a:rPr lang="zh-CN" altLang="en-US" dirty="0"/>
              <a:t>多元评价有效跟进</a:t>
            </a:r>
          </a:p>
        </p:txBody>
      </p:sp>
      <p:sp>
        <p:nvSpPr>
          <p:cNvPr id="3" name="内容占位符 2"/>
          <p:cNvSpPr>
            <a:spLocks noGrp="1"/>
          </p:cNvSpPr>
          <p:nvPr>
            <p:ph idx="1"/>
          </p:nvPr>
        </p:nvSpPr>
        <p:spPr/>
        <p:txBody>
          <a:bodyPr>
            <a:normAutofit/>
          </a:bodyPr>
          <a:lstStyle/>
          <a:p>
            <a:r>
              <a:rPr lang="zh-CN" altLang="en-US" dirty="0"/>
              <a:t>坚持培训与活动评选相结合、过程与阶段诊断相结合的原则，采用“自我评价”、“学校考核”、“培训部门考核”多元参与的评价方式，实现对教师全面、公正、客观的指导与激励。区、校采用动态管理方式，根据学员参训表现，严格继续教育学分登记工作。培训期满，考核合格后颁发各级</a:t>
            </a:r>
            <a:r>
              <a:rPr lang="en-US" altLang="zh-CN" dirty="0"/>
              <a:t>《</a:t>
            </a:r>
            <a:r>
              <a:rPr lang="zh-CN" altLang="en-US" dirty="0"/>
              <a:t>教师培训结业证书</a:t>
            </a:r>
            <a:r>
              <a:rPr lang="en-US" altLang="zh-CN" dirty="0"/>
              <a:t>》</a:t>
            </a:r>
            <a:r>
              <a:rPr lang="zh-CN" altLang="en-US" dirty="0"/>
              <a:t>。</a:t>
            </a:r>
          </a:p>
          <a:p>
            <a:r>
              <a:rPr lang="zh-CN" altLang="en-US" dirty="0"/>
              <a:t>截止到目前为止，各培训班按照课程有序推进培训工作，期末前后将进行一学期培训总结，评价，同时进一步完善下一学期的培训课程。</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 “市南区教师素养提升品格教师培养工程</a:t>
            </a:r>
            <a:r>
              <a:rPr lang="zh-CN" altLang="en-US" dirty="0" smtClean="0"/>
              <a:t>”</a:t>
            </a:r>
            <a:r>
              <a:rPr lang="en-US" altLang="zh-CN" dirty="0" smtClean="0"/>
              <a:t/>
            </a:r>
            <a:br>
              <a:rPr lang="en-US" altLang="zh-CN" dirty="0" smtClean="0"/>
            </a:br>
            <a:r>
              <a:rPr lang="zh-CN" altLang="en-US" dirty="0" smtClean="0"/>
              <a:t>培训</a:t>
            </a:r>
            <a:r>
              <a:rPr lang="zh-CN" altLang="en-US" dirty="0"/>
              <a:t>情况一览</a:t>
            </a:r>
          </a:p>
        </p:txBody>
      </p:sp>
      <p:pic>
        <p:nvPicPr>
          <p:cNvPr id="4" name="图片 3"/>
          <p:cNvPicPr>
            <a:picLocks noChangeAspect="1"/>
          </p:cNvPicPr>
          <p:nvPr/>
        </p:nvPicPr>
        <p:blipFill>
          <a:blip r:embed="rId2"/>
          <a:stretch>
            <a:fillRect/>
          </a:stretch>
        </p:blipFill>
        <p:spPr>
          <a:xfrm>
            <a:off x="1385004" y="1343486"/>
            <a:ext cx="6349295" cy="737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3.33333E-6 L 0.00139 -0.275 " pathEditMode="relative" rAng="0" ptsTypes="AA">
                                      <p:cBhvr>
                                        <p:cTn id="6" dur="2000" fill="hold"/>
                                        <p:tgtEl>
                                          <p:spTgt spid="4"/>
                                        </p:tgtEl>
                                        <p:attrNameLst>
                                          <p:attrName>ppt_x</p:attrName>
                                          <p:attrName>ppt_y</p:attrName>
                                        </p:attrNameLst>
                                      </p:cBhvr>
                                      <p:rCtr x="69" y="-13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3112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数字化环境下学生学习方式转变的实践研究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5" name="内容占位符 4"/>
          <p:cNvSpPr>
            <a:spLocks noGrp="1"/>
          </p:cNvSpPr>
          <p:nvPr>
            <p:ph idx="1"/>
            <p:custDataLst>
              <p:tags r:id="rId3"/>
            </p:custDataLst>
          </p:nvPr>
        </p:nvSpPr>
        <p:spPr>
          <a:xfrm>
            <a:off x="702000" y="1346201"/>
            <a:ext cx="7868043" cy="2933699"/>
          </a:xfrm>
        </p:spPr>
        <p:txBody>
          <a:bodyPr>
            <a:normAutofit fontScale="77500" lnSpcReduction="20000"/>
          </a:bodyPr>
          <a:lstStyle/>
          <a:p>
            <a:pPr>
              <a:lnSpc>
                <a:spcPct val="150000"/>
              </a:lnSpc>
            </a:pPr>
            <a:r>
              <a:rPr lang="zh-CN" altLang="zh-CN" dirty="0" smtClean="0"/>
              <a:t>中国</a:t>
            </a:r>
            <a:r>
              <a:rPr lang="zh-CN" altLang="zh-CN" dirty="0"/>
              <a:t>教育学会学术委员会副主任郭振有、中国教育学会秘书长杨念鲁、充分肯定了市南区数字化研究工作取得的理论与实践</a:t>
            </a:r>
            <a:r>
              <a:rPr lang="zh-CN" altLang="zh-CN" dirty="0" smtClean="0"/>
              <a:t>成果</a:t>
            </a:r>
            <a:endParaRPr lang="en-US" altLang="zh-CN" dirty="0"/>
          </a:p>
          <a:p>
            <a:pPr lvl="1">
              <a:lnSpc>
                <a:spcPct val="150000"/>
              </a:lnSpc>
            </a:pPr>
            <a:r>
              <a:rPr lang="zh-CN" altLang="zh-CN" dirty="0" smtClean="0"/>
              <a:t>认为</a:t>
            </a:r>
            <a:r>
              <a:rPr lang="zh-CN" altLang="zh-CN" dirty="0"/>
              <a:t>市南区数字化研究丰富发展了当代教育改革实践，为借助信息技术促进学生核心素养的提高，探索出一条具有借鉴意义的新渠道</a:t>
            </a:r>
            <a:r>
              <a:rPr lang="zh-CN" altLang="zh-CN" dirty="0" smtClean="0"/>
              <a:t>。</a:t>
            </a:r>
            <a:endParaRPr lang="en-US" altLang="zh-CN" dirty="0" smtClean="0"/>
          </a:p>
          <a:p>
            <a:pPr marL="357505" lvl="1" indent="-357505">
              <a:lnSpc>
                <a:spcPct val="150000"/>
              </a:lnSpc>
              <a:buSzPct val="70000"/>
              <a:buFont typeface="Wingdings 2" panose="05020102010507070707" pitchFamily="18" charset="2"/>
              <a:buChar char=""/>
            </a:pPr>
            <a:r>
              <a:rPr lang="zh-CN" altLang="zh-CN" dirty="0"/>
              <a:t>该研究成果先后在山东省第二届创新教育节中作为研究经验进行了全省推广</a:t>
            </a:r>
            <a:r>
              <a:rPr lang="en-US" altLang="zh-CN" dirty="0"/>
              <a:t>,</a:t>
            </a:r>
            <a:r>
              <a:rPr lang="zh-CN" altLang="zh-CN" dirty="0"/>
              <a:t>并荣获了青岛市第四届教育体制改革创新成果奖以及山东省教育科学研究优秀成果奖。</a:t>
            </a:r>
            <a:endParaRPr lang="zh-CN" altLang="en-US" dirty="0"/>
          </a:p>
          <a:p>
            <a:pPr>
              <a:lnSpc>
                <a:spcPct val="150000"/>
              </a:lnSpc>
            </a:pPr>
            <a:endParaRPr lang="en-US" altLang="zh-CN" dirty="0" smtClean="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2208" y="4180213"/>
            <a:ext cx="2645078" cy="176338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0965" y="4180212"/>
            <a:ext cx="2645078" cy="1763385"/>
          </a:xfrm>
          <a:prstGeom prst="rect">
            <a:avLst/>
          </a:prstGeom>
          <a:ln>
            <a:noFill/>
          </a:ln>
          <a:effectLst>
            <a:outerShdw blurRad="292100" dist="139700" dir="2700000" algn="tl" rotWithShape="0">
              <a:srgbClr val="333333">
                <a:alpha val="65000"/>
              </a:srgbClr>
            </a:outerShdw>
          </a:effectLst>
        </p:spPr>
      </p:pic>
      <p:sp>
        <p:nvSpPr>
          <p:cNvPr id="6" name="矩形 5"/>
          <p:cNvSpPr/>
          <p:nvPr/>
        </p:nvSpPr>
        <p:spPr>
          <a:xfrm>
            <a:off x="2574947" y="5943597"/>
            <a:ext cx="1095353" cy="369332"/>
          </a:xfrm>
          <a:prstGeom prst="rect">
            <a:avLst/>
          </a:prstGeom>
        </p:spPr>
        <p:txBody>
          <a:bodyPr wrap="square">
            <a:spAutoFit/>
          </a:bodyPr>
          <a:lstStyle/>
          <a:p>
            <a:r>
              <a:rPr lang="zh-CN" altLang="en-US" dirty="0" smtClean="0">
                <a:solidFill>
                  <a:schemeClr val="tx1">
                    <a:lumMod val="50000"/>
                  </a:schemeClr>
                </a:solidFill>
                <a:latin typeface="微软雅黑" panose="020B0503020204020204" pitchFamily="34" charset="-122"/>
                <a:ea typeface="微软雅黑" panose="020B0503020204020204" pitchFamily="34" charset="-122"/>
              </a:rPr>
              <a:t>郭振有</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5616165" y="5943597"/>
            <a:ext cx="877163" cy="369332"/>
          </a:xfrm>
          <a:prstGeom prst="rect">
            <a:avLst/>
          </a:prstGeom>
        </p:spPr>
        <p:txBody>
          <a:bodyPr wrap="none">
            <a:spAutoFit/>
          </a:bodyPr>
          <a:lstStyle/>
          <a:p>
            <a:r>
              <a:rPr lang="zh-CN" altLang="en-US" dirty="0"/>
              <a:t>杨念鲁</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1876055"/>
            <a:ext cx="6321030" cy="1529970"/>
          </a:xfrm>
          <a:prstGeom prst="rect">
            <a:avLst/>
          </a:prstGeom>
        </p:spPr>
      </p:pic>
      <p:sp>
        <p:nvSpPr>
          <p:cNvPr id="7" name="TextBox 14"/>
          <p:cNvSpPr txBox="1"/>
          <p:nvPr/>
        </p:nvSpPr>
        <p:spPr>
          <a:xfrm flipH="1">
            <a:off x="3053067" y="2088599"/>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启动新一轮品格教师培训工程</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181252" y="2548386"/>
            <a:ext cx="432824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a:t>1.</a:t>
            </a:r>
            <a:r>
              <a:rPr lang="zh-CN" altLang="en-US" sz="1400" dirty="0"/>
              <a:t>注重统筹规划培训</a:t>
            </a:r>
            <a:r>
              <a:rPr lang="zh-CN" altLang="en-US" sz="1400" dirty="0" smtClean="0"/>
              <a:t>目标   </a:t>
            </a:r>
            <a:r>
              <a:rPr lang="en-US" altLang="zh-CN" sz="1400" dirty="0" smtClean="0"/>
              <a:t>2</a:t>
            </a:r>
            <a:r>
              <a:rPr lang="en-US" altLang="zh-CN" sz="1400" dirty="0"/>
              <a:t>.</a:t>
            </a:r>
            <a:r>
              <a:rPr lang="zh-CN" altLang="en-US" sz="1400" dirty="0"/>
              <a:t>注重系统建设培训课程</a:t>
            </a:r>
          </a:p>
          <a:p>
            <a:pPr lvl="0">
              <a:defRPr/>
            </a:pPr>
            <a:r>
              <a:rPr lang="en-US" altLang="zh-CN" sz="1400" dirty="0"/>
              <a:t>3. </a:t>
            </a:r>
            <a:r>
              <a:rPr lang="zh-CN" altLang="en-US" sz="1400" dirty="0"/>
              <a:t>注重培训实践融合</a:t>
            </a:r>
            <a:r>
              <a:rPr lang="zh-CN" altLang="en-US" sz="1400" dirty="0" smtClean="0"/>
              <a:t>推进  </a:t>
            </a:r>
            <a:r>
              <a:rPr lang="en-US" altLang="zh-CN" sz="1400" dirty="0" smtClean="0"/>
              <a:t>4</a:t>
            </a:r>
            <a:r>
              <a:rPr lang="en-US" altLang="zh-CN" sz="1400" dirty="0"/>
              <a:t>. </a:t>
            </a:r>
            <a:r>
              <a:rPr lang="zh-CN" altLang="en-US" sz="1400" dirty="0"/>
              <a:t>注重多元评价有效跟进</a:t>
            </a:r>
          </a:p>
        </p:txBody>
      </p:sp>
      <p:sp>
        <p:nvSpPr>
          <p:cNvPr id="13" name="矩形 12"/>
          <p:cNvSpPr/>
          <p:nvPr/>
        </p:nvSpPr>
        <p:spPr>
          <a:xfrm>
            <a:off x="1566333" y="2209798"/>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2348652"/>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405390" y="3532239"/>
            <a:ext cx="6453186" cy="1529970"/>
            <a:chOff x="1405390" y="3532239"/>
            <a:chExt cx="6453186" cy="152997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3532239"/>
              <a:ext cx="6333221" cy="1529970"/>
            </a:xfrm>
            <a:prstGeom prst="rect">
              <a:avLst/>
            </a:prstGeom>
          </p:spPr>
        </p:pic>
        <p:sp>
          <p:nvSpPr>
            <p:cNvPr id="9" name="TextBox 16"/>
            <p:cNvSpPr txBox="1"/>
            <p:nvPr/>
          </p:nvSpPr>
          <p:spPr>
            <a:xfrm flipH="1">
              <a:off x="3614129" y="3744783"/>
              <a:ext cx="3828071"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推进区域全员项目培训</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963638" y="4135822"/>
              <a:ext cx="3894938"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smtClean="0"/>
                <a:t>1</a:t>
              </a:r>
              <a:r>
                <a:rPr lang="en-US" altLang="zh-CN" sz="1400" dirty="0"/>
                <a:t>.</a:t>
              </a:r>
              <a:r>
                <a:rPr lang="zh-CN" altLang="en-US" sz="1400" dirty="0"/>
                <a:t>依托基地平台推进专项</a:t>
              </a:r>
              <a:r>
                <a:rPr lang="zh-CN" altLang="en-US" sz="1400" dirty="0" smtClean="0"/>
                <a:t>培训</a:t>
              </a:r>
              <a:endParaRPr lang="en-US" altLang="zh-CN" sz="1400" dirty="0" smtClean="0"/>
            </a:p>
            <a:p>
              <a:pPr lvl="0">
                <a:defRPr/>
              </a:pPr>
              <a:r>
                <a:rPr lang="en-US" altLang="zh-CN" sz="1400" dirty="0" smtClean="0"/>
                <a:t>2</a:t>
              </a:r>
              <a:r>
                <a:rPr lang="en-US" altLang="zh-CN" sz="1400" dirty="0"/>
                <a:t>.</a:t>
              </a:r>
              <a:r>
                <a:rPr lang="zh-CN" altLang="en-US" sz="1400" dirty="0"/>
                <a:t>依托读书工程推动专业阅读</a:t>
              </a:r>
            </a:p>
            <a:p>
              <a:pPr lvl="0">
                <a:defRPr/>
              </a:pPr>
              <a:r>
                <a:rPr lang="en-US" altLang="zh-CN" sz="1400" dirty="0"/>
                <a:t>3.</a:t>
              </a:r>
              <a:r>
                <a:rPr lang="zh-CN" altLang="en-US" sz="1400" dirty="0"/>
                <a:t>依托远程研修推动校本研究</a:t>
              </a:r>
            </a:p>
          </p:txBody>
        </p:sp>
        <p:sp>
          <p:nvSpPr>
            <p:cNvPr id="14" name="矩形 13"/>
            <p:cNvSpPr/>
            <p:nvPr/>
          </p:nvSpPr>
          <p:spPr>
            <a:xfrm>
              <a:off x="1557866" y="3827510"/>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390" y="3981697"/>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0-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0-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1" fill="hold" grpId="0" nodeType="with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0-ppt_h/2"/>
                                          </p:val>
                                        </p:tav>
                                      </p:tavLst>
                                    </p:anim>
                                    <p:set>
                                      <p:cBhvr>
                                        <p:cTn id="16" dur="1" fill="hold">
                                          <p:stCondLst>
                                            <p:cond delay="499"/>
                                          </p:stCondLst>
                                        </p:cTn>
                                        <p:tgtEl>
                                          <p:spTgt spid="8"/>
                                        </p:tgtEl>
                                        <p:attrNameLst>
                                          <p:attrName>style.visibility</p:attrName>
                                        </p:attrNameLst>
                                      </p:cBhvr>
                                      <p:to>
                                        <p:strVal val="hidden"/>
                                      </p:to>
                                    </p:set>
                                  </p:childTnLst>
                                </p:cTn>
                              </p:par>
                              <p:par>
                                <p:cTn id="17" presetID="2" presetClass="exit" presetSubtype="1" fill="hold" grpId="0" nodeType="with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0-ppt_h/2"/>
                                          </p:val>
                                        </p:tav>
                                      </p:tavLst>
                                    </p:anim>
                                    <p:set>
                                      <p:cBhvr>
                                        <p:cTn id="20" dur="1" fill="hold">
                                          <p:stCondLst>
                                            <p:cond delay="499"/>
                                          </p:stCondLst>
                                        </p:cTn>
                                        <p:tgtEl>
                                          <p:spTgt spid="13"/>
                                        </p:tgtEl>
                                        <p:attrNameLst>
                                          <p:attrName>style.visibility</p:attrName>
                                        </p:attrNameLst>
                                      </p:cBhvr>
                                      <p:to>
                                        <p:strVal val="hidden"/>
                                      </p:to>
                                    </p:set>
                                  </p:childTnLst>
                                </p:cTn>
                              </p:par>
                              <p:par>
                                <p:cTn id="21" presetID="2" presetClass="exit" presetSubtype="1" fill="hold" grpId="0" nodeType="withEffect">
                                  <p:stCondLst>
                                    <p:cond delay="0"/>
                                  </p:stCondLst>
                                  <p:childTnLst>
                                    <p:anim calcmode="lin" valueType="num">
                                      <p:cBhvr additive="base">
                                        <p:cTn id="22" dur="500"/>
                                        <p:tgtEl>
                                          <p:spTgt spid="16"/>
                                        </p:tgtEl>
                                        <p:attrNameLst>
                                          <p:attrName>ppt_x</p:attrName>
                                        </p:attrNameLst>
                                      </p:cBhvr>
                                      <p:tavLst>
                                        <p:tav tm="0">
                                          <p:val>
                                            <p:strVal val="ppt_x"/>
                                          </p:val>
                                        </p:tav>
                                        <p:tav tm="100000">
                                          <p:val>
                                            <p:strVal val="ppt_x"/>
                                          </p:val>
                                        </p:tav>
                                      </p:tavLst>
                                    </p:anim>
                                    <p:anim calcmode="lin" valueType="num">
                                      <p:cBhvr additive="base">
                                        <p:cTn id="23" dur="500"/>
                                        <p:tgtEl>
                                          <p:spTgt spid="16"/>
                                        </p:tgtEl>
                                        <p:attrNameLst>
                                          <p:attrName>ppt_y</p:attrName>
                                        </p:attrNameLst>
                                      </p:cBhvr>
                                      <p:tavLst>
                                        <p:tav tm="0">
                                          <p:val>
                                            <p:strVal val="ppt_y"/>
                                          </p:val>
                                        </p:tav>
                                        <p:tav tm="100000">
                                          <p:val>
                                            <p:strVal val="0-ppt_h/2"/>
                                          </p:val>
                                        </p:tav>
                                      </p:tavLst>
                                    </p:anim>
                                    <p:set>
                                      <p:cBhvr>
                                        <p:cTn id="24" dur="1" fill="hold">
                                          <p:stCondLst>
                                            <p:cond delay="499"/>
                                          </p:stCondLst>
                                        </p:cTn>
                                        <p:tgtEl>
                                          <p:spTgt spid="16"/>
                                        </p:tgtEl>
                                        <p:attrNameLst>
                                          <p:attrName>style.visibility</p:attrName>
                                        </p:attrNameLst>
                                      </p:cBhvr>
                                      <p:to>
                                        <p:strVal val="hidden"/>
                                      </p:to>
                                    </p:set>
                                  </p:childTnLst>
                                </p:cTn>
                              </p:par>
                            </p:childTnLst>
                          </p:cTn>
                        </p:par>
                        <p:par>
                          <p:cTn id="25" fill="hold">
                            <p:stCondLst>
                              <p:cond delay="500"/>
                            </p:stCondLst>
                            <p:childTnLst>
                              <p:par>
                                <p:cTn id="26" presetID="6" presetClass="emph" presetSubtype="0" fill="hold" nodeType="afterEffect">
                                  <p:stCondLst>
                                    <p:cond delay="0"/>
                                  </p:stCondLst>
                                  <p:childTnLst>
                                    <p:animScale>
                                      <p:cBhvr>
                                        <p:cTn id="27"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animBg="1"/>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 </a:t>
            </a:r>
            <a:r>
              <a:rPr lang="en-US" altLang="zh-CN" dirty="0"/>
              <a:t>1.</a:t>
            </a:r>
            <a:r>
              <a:rPr lang="zh-CN" altLang="en-US" dirty="0"/>
              <a:t>依托基地平台推进专项培训</a:t>
            </a:r>
          </a:p>
        </p:txBody>
      </p:sp>
      <p:sp>
        <p:nvSpPr>
          <p:cNvPr id="3" name="内容占位符 2"/>
          <p:cNvSpPr>
            <a:spLocks noGrp="1"/>
          </p:cNvSpPr>
          <p:nvPr>
            <p:ph idx="1"/>
          </p:nvPr>
        </p:nvSpPr>
        <p:spPr>
          <a:xfrm>
            <a:off x="1959300" y="-4063339"/>
            <a:ext cx="7423200" cy="4527025"/>
          </a:xfrm>
        </p:spPr>
        <p:txBody>
          <a:bodyPr>
            <a:normAutofit/>
          </a:bodyPr>
          <a:lstStyle/>
          <a:p>
            <a:pPr marL="357505" indent="728980">
              <a:buNone/>
            </a:pPr>
            <a:endParaRPr lang="zh-CN" altLang="en-US" sz="2800" dirty="0"/>
          </a:p>
        </p:txBody>
      </p:sp>
      <p:grpSp>
        <p:nvGrpSpPr>
          <p:cNvPr id="23" name="Group 14"/>
          <p:cNvGrpSpPr/>
          <p:nvPr/>
        </p:nvGrpSpPr>
        <p:grpSpPr bwMode="auto">
          <a:xfrm>
            <a:off x="3370262" y="3714967"/>
            <a:ext cx="1285875" cy="1254125"/>
            <a:chOff x="2160185" y="3098894"/>
            <a:chExt cx="2054625" cy="2004832"/>
          </a:xfrm>
        </p:grpSpPr>
        <p:sp>
          <p:nvSpPr>
            <p:cNvPr id="41" name="Freeform 11"/>
            <p:cNvSpPr>
              <a:spLocks noEditPoints="1"/>
            </p:cNvSpPr>
            <p:nvPr/>
          </p:nvSpPr>
          <p:spPr bwMode="auto">
            <a:xfrm rot="21129250">
              <a:off x="2160185" y="3098894"/>
              <a:ext cx="2054625" cy="2004832"/>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AE1D0E">
                <a:lumMod val="75000"/>
              </a:srgbClr>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42" name="Freeform 12"/>
            <p:cNvSpPr/>
            <p:nvPr/>
          </p:nvSpPr>
          <p:spPr bwMode="auto">
            <a:xfrm rot="21129250">
              <a:off x="2274332" y="3210556"/>
              <a:ext cx="1826333" cy="178150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AE1D0E">
                    <a:shade val="51000"/>
                    <a:satMod val="130000"/>
                  </a:srgbClr>
                </a:gs>
                <a:gs pos="80000">
                  <a:srgbClr val="AE1D0E">
                    <a:shade val="93000"/>
                    <a:satMod val="130000"/>
                  </a:srgbClr>
                </a:gs>
                <a:gs pos="100000">
                  <a:srgbClr val="AE1D0E">
                    <a:shade val="94000"/>
                    <a:satMod val="135000"/>
                  </a:srgbClr>
                </a:gs>
              </a:gsLst>
              <a:lin ang="16200000" scaled="0"/>
            </a:gradFill>
            <a:ln w="9525" cap="flat" cmpd="sng" algn="ctr">
              <a:solidFill>
                <a:srgbClr val="AE1D0E">
                  <a:shade val="95000"/>
                  <a:satMod val="105000"/>
                </a:srgb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24" name="Group 15"/>
          <p:cNvGrpSpPr/>
          <p:nvPr/>
        </p:nvGrpSpPr>
        <p:grpSpPr bwMode="auto">
          <a:xfrm>
            <a:off x="4521200" y="2754530"/>
            <a:ext cx="1277937" cy="1247775"/>
            <a:chOff x="883578" y="924689"/>
            <a:chExt cx="2416287" cy="2357729"/>
          </a:xfrm>
        </p:grpSpPr>
        <p:sp>
          <p:nvSpPr>
            <p:cNvPr id="39" name="Freeform 11"/>
            <p:cNvSpPr>
              <a:spLocks noEditPoints="1"/>
            </p:cNvSpPr>
            <p:nvPr/>
          </p:nvSpPr>
          <p:spPr bwMode="auto">
            <a:xfrm>
              <a:off x="883578" y="924689"/>
              <a:ext cx="2416287" cy="2357729"/>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FC000"/>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40" name="Freeform 12"/>
            <p:cNvSpPr/>
            <p:nvPr/>
          </p:nvSpPr>
          <p:spPr bwMode="auto">
            <a:xfrm>
              <a:off x="1018649" y="1056674"/>
              <a:ext cx="2146145" cy="209375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w="9525" cap="flat" cmpd="sng" algn="ctr">
              <a:solidFill>
                <a:srgbClr val="FFC000">
                  <a:shade val="95000"/>
                  <a:satMod val="105000"/>
                </a:srgb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25" name="Group 15"/>
          <p:cNvGrpSpPr/>
          <p:nvPr/>
        </p:nvGrpSpPr>
        <p:grpSpPr bwMode="auto">
          <a:xfrm>
            <a:off x="6092825" y="2749767"/>
            <a:ext cx="1277937" cy="1247775"/>
            <a:chOff x="883578" y="924689"/>
            <a:chExt cx="2416287" cy="2357729"/>
          </a:xfrm>
        </p:grpSpPr>
        <p:sp>
          <p:nvSpPr>
            <p:cNvPr id="37" name="Freeform 11"/>
            <p:cNvSpPr>
              <a:spLocks noEditPoints="1"/>
            </p:cNvSpPr>
            <p:nvPr/>
          </p:nvSpPr>
          <p:spPr bwMode="auto">
            <a:xfrm>
              <a:off x="883578" y="924689"/>
              <a:ext cx="2416287" cy="2357729"/>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ysClr val="windowText" lastClr="000000">
                <a:lumMod val="75000"/>
                <a:lumOff val="25000"/>
              </a:sysClr>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38" name="Freeform 12"/>
            <p:cNvSpPr/>
            <p:nvPr/>
          </p:nvSpPr>
          <p:spPr bwMode="auto">
            <a:xfrm>
              <a:off x="1018649" y="1056674"/>
              <a:ext cx="2146145" cy="209375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ysClr val="windowText" lastClr="000000">
                    <a:lumMod val="65000"/>
                    <a:lumOff val="35000"/>
                  </a:sysClr>
                </a:gs>
                <a:gs pos="80000">
                  <a:sysClr val="window" lastClr="FFFFFF">
                    <a:lumMod val="75000"/>
                  </a:sysClr>
                </a:gs>
                <a:gs pos="100000">
                  <a:sysClr val="window" lastClr="FFFFFF">
                    <a:lumMod val="85000"/>
                  </a:sysClr>
                </a:gs>
              </a:gsLst>
              <a:lin ang="16200000" scaled="0"/>
            </a:gradFill>
            <a:ln w="9525" cap="flat" cmpd="sng" algn="ctr">
              <a:solidFill>
                <a:sysClr val="window" lastClr="FFFFFF">
                  <a:lumMod val="50000"/>
                </a:sys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26" name="Group 13"/>
          <p:cNvGrpSpPr/>
          <p:nvPr/>
        </p:nvGrpSpPr>
        <p:grpSpPr bwMode="auto">
          <a:xfrm>
            <a:off x="7237412" y="3683217"/>
            <a:ext cx="1266825" cy="1236663"/>
            <a:chOff x="888578" y="4639736"/>
            <a:chExt cx="1731612" cy="1689647"/>
          </a:xfrm>
        </p:grpSpPr>
        <p:sp>
          <p:nvSpPr>
            <p:cNvPr id="35" name="Freeform 11"/>
            <p:cNvSpPr>
              <a:spLocks noEditPoints="1"/>
            </p:cNvSpPr>
            <p:nvPr/>
          </p:nvSpPr>
          <p:spPr bwMode="auto">
            <a:xfrm rot="943525">
              <a:off x="888578" y="4639736"/>
              <a:ext cx="1731612" cy="1689647"/>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5A8C1E"/>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36" name="Freeform 12"/>
            <p:cNvSpPr/>
            <p:nvPr/>
          </p:nvSpPr>
          <p:spPr bwMode="auto">
            <a:xfrm rot="943525">
              <a:off x="984055" y="4733003"/>
              <a:ext cx="1540657" cy="1503112"/>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A79C65"/>
            </a:solidFill>
            <a:ln w="9525" cap="flat" cmpd="sng" algn="ctr">
              <a:solidFill>
                <a:srgbClr val="958A55"/>
              </a:solidFill>
              <a:prstDash val="solid"/>
            </a:ln>
            <a:effectLst>
              <a:outerShdw blurRad="40000" dist="20000" dir="5400000" rotWithShape="0">
                <a:srgbClr val="000000">
                  <a:alpha val="38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grpSp>
      <p:sp>
        <p:nvSpPr>
          <p:cNvPr id="27" name="TextBox 79"/>
          <p:cNvSpPr txBox="1"/>
          <p:nvPr/>
        </p:nvSpPr>
        <p:spPr>
          <a:xfrm flipH="1">
            <a:off x="3537131" y="4035617"/>
            <a:ext cx="922471" cy="68326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400" dirty="0">
                <a:latin typeface="+mn-ea"/>
              </a:rPr>
              <a:t>师德修养</a:t>
            </a:r>
            <a:endParaRPr lang="en-US" altLang="zh-CN" sz="2400" dirty="0">
              <a:solidFill>
                <a:sysClr val="windowText" lastClr="000000">
                  <a:lumMod val="75000"/>
                  <a:lumOff val="25000"/>
                </a:sysClr>
              </a:solidFill>
              <a:latin typeface="+mn-ea"/>
              <a:cs typeface="Arial" panose="020B0604020202020204" pitchFamily="34" charset="0"/>
            </a:endParaRPr>
          </a:p>
        </p:txBody>
      </p:sp>
      <p:sp>
        <p:nvSpPr>
          <p:cNvPr id="29" name="TextBox 85"/>
          <p:cNvSpPr txBox="1"/>
          <p:nvPr/>
        </p:nvSpPr>
        <p:spPr>
          <a:xfrm flipH="1">
            <a:off x="4689921" y="2938551"/>
            <a:ext cx="922471" cy="120032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defTabSz="914400">
              <a:lnSpc>
                <a:spcPct val="100000"/>
              </a:lnSpc>
              <a:defRPr/>
            </a:pPr>
            <a:r>
              <a:rPr lang="zh-CN" altLang="en-US" sz="2400" dirty="0">
                <a:latin typeface="+mn-ea"/>
              </a:rPr>
              <a:t>人文精神</a:t>
            </a:r>
            <a:endParaRPr lang="en-US" altLang="zh-CN" sz="2400" dirty="0">
              <a:solidFill>
                <a:sysClr val="windowText" lastClr="000000">
                  <a:lumMod val="75000"/>
                  <a:lumOff val="25000"/>
                </a:sysClr>
              </a:solidFill>
              <a:latin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w="18415" cmpd="sng">
                <a:noFill/>
                <a:prstDash val="solid"/>
              </a:ln>
              <a:uLnTx/>
              <a:uFillTx/>
              <a:latin typeface="Arial Rounded MT Bold" panose="020F0704030504030204" pitchFamily="34" charset="0"/>
              <a:ea typeface="微软雅黑" panose="020B0503020204020204" pitchFamily="34" charset="-122"/>
            </a:endParaRPr>
          </a:p>
        </p:txBody>
      </p:sp>
      <p:sp>
        <p:nvSpPr>
          <p:cNvPr id="31" name="TextBox 87"/>
          <p:cNvSpPr txBox="1"/>
          <p:nvPr/>
        </p:nvSpPr>
        <p:spPr>
          <a:xfrm flipH="1">
            <a:off x="6245919" y="2938551"/>
            <a:ext cx="922471" cy="97872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400" dirty="0">
                <a:latin typeface="+mn-ea"/>
              </a:rPr>
              <a:t>教育教学理念</a:t>
            </a:r>
            <a:endParaRPr lang="en-US" altLang="zh-CN" sz="2400" dirty="0">
              <a:solidFill>
                <a:sysClr val="windowText" lastClr="000000">
                  <a:lumMod val="75000"/>
                  <a:lumOff val="25000"/>
                </a:sysClr>
              </a:solidFill>
              <a:latin typeface="+mn-ea"/>
              <a:cs typeface="Arial" panose="020B0604020202020204" pitchFamily="34" charset="0"/>
            </a:endParaRPr>
          </a:p>
        </p:txBody>
      </p:sp>
      <p:sp>
        <p:nvSpPr>
          <p:cNvPr id="33" name="TextBox 89"/>
          <p:cNvSpPr txBox="1"/>
          <p:nvPr/>
        </p:nvSpPr>
        <p:spPr>
          <a:xfrm flipH="1">
            <a:off x="7398047" y="3856552"/>
            <a:ext cx="922471" cy="1077218"/>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000" dirty="0">
                <a:latin typeface="+mn-ea"/>
              </a:rPr>
              <a:t>课程整合实施能力</a:t>
            </a:r>
            <a:endParaRPr lang="en-US" altLang="zh-CN" sz="2000" dirty="0">
              <a:solidFill>
                <a:sysClr val="windowText" lastClr="000000">
                  <a:lumMod val="75000"/>
                  <a:lumOff val="25000"/>
                </a:sysClr>
              </a:solidFill>
              <a:latin typeface="+mn-ea"/>
              <a:cs typeface="Arial" panose="020B0604020202020204" pitchFamily="34" charset="0"/>
            </a:endParaRPr>
          </a:p>
        </p:txBody>
      </p:sp>
      <p:grpSp>
        <p:nvGrpSpPr>
          <p:cNvPr id="43" name="Group 14"/>
          <p:cNvGrpSpPr/>
          <p:nvPr/>
        </p:nvGrpSpPr>
        <p:grpSpPr bwMode="auto">
          <a:xfrm>
            <a:off x="3472025" y="5351059"/>
            <a:ext cx="1285875" cy="1254125"/>
            <a:chOff x="2160185" y="3098894"/>
            <a:chExt cx="2054625" cy="2004832"/>
          </a:xfrm>
        </p:grpSpPr>
        <p:sp>
          <p:nvSpPr>
            <p:cNvPr id="44" name="Freeform 11"/>
            <p:cNvSpPr>
              <a:spLocks noEditPoints="1"/>
            </p:cNvSpPr>
            <p:nvPr/>
          </p:nvSpPr>
          <p:spPr bwMode="auto">
            <a:xfrm rot="21129250">
              <a:off x="2160185" y="3098894"/>
              <a:ext cx="2054625" cy="2004832"/>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AE1D0E">
                <a:lumMod val="75000"/>
              </a:srgbClr>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45" name="Freeform 12"/>
            <p:cNvSpPr/>
            <p:nvPr/>
          </p:nvSpPr>
          <p:spPr bwMode="auto">
            <a:xfrm rot="21129250">
              <a:off x="2274332" y="3210556"/>
              <a:ext cx="1826333" cy="178150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AE1D0E">
                    <a:shade val="51000"/>
                    <a:satMod val="130000"/>
                  </a:srgbClr>
                </a:gs>
                <a:gs pos="80000">
                  <a:srgbClr val="AE1D0E">
                    <a:shade val="93000"/>
                    <a:satMod val="130000"/>
                  </a:srgbClr>
                </a:gs>
                <a:gs pos="100000">
                  <a:srgbClr val="AE1D0E">
                    <a:shade val="94000"/>
                    <a:satMod val="135000"/>
                  </a:srgbClr>
                </a:gs>
              </a:gsLst>
              <a:lin ang="16200000" scaled="0"/>
            </a:gradFill>
            <a:ln w="9525" cap="flat" cmpd="sng" algn="ctr">
              <a:solidFill>
                <a:srgbClr val="AE1D0E">
                  <a:shade val="95000"/>
                  <a:satMod val="105000"/>
                </a:srgb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46" name="Group 15"/>
          <p:cNvGrpSpPr/>
          <p:nvPr/>
        </p:nvGrpSpPr>
        <p:grpSpPr bwMode="auto">
          <a:xfrm>
            <a:off x="4622963" y="4390622"/>
            <a:ext cx="1277937" cy="1247775"/>
            <a:chOff x="883578" y="924689"/>
            <a:chExt cx="2416287" cy="2357729"/>
          </a:xfrm>
        </p:grpSpPr>
        <p:sp>
          <p:nvSpPr>
            <p:cNvPr id="47" name="Freeform 11"/>
            <p:cNvSpPr>
              <a:spLocks noEditPoints="1"/>
            </p:cNvSpPr>
            <p:nvPr/>
          </p:nvSpPr>
          <p:spPr bwMode="auto">
            <a:xfrm>
              <a:off x="883578" y="924689"/>
              <a:ext cx="2416287" cy="2357729"/>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FC000"/>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48" name="Freeform 12"/>
            <p:cNvSpPr/>
            <p:nvPr/>
          </p:nvSpPr>
          <p:spPr bwMode="auto">
            <a:xfrm>
              <a:off x="1018649" y="1056674"/>
              <a:ext cx="2146145" cy="209375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w="9525" cap="flat" cmpd="sng" algn="ctr">
              <a:solidFill>
                <a:srgbClr val="FFC000">
                  <a:shade val="95000"/>
                  <a:satMod val="105000"/>
                </a:srgb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49" name="Group 15"/>
          <p:cNvGrpSpPr/>
          <p:nvPr/>
        </p:nvGrpSpPr>
        <p:grpSpPr bwMode="auto">
          <a:xfrm>
            <a:off x="6194588" y="4385859"/>
            <a:ext cx="1277937" cy="1247775"/>
            <a:chOff x="883578" y="924689"/>
            <a:chExt cx="2416287" cy="2357729"/>
          </a:xfrm>
        </p:grpSpPr>
        <p:sp>
          <p:nvSpPr>
            <p:cNvPr id="50" name="Freeform 11"/>
            <p:cNvSpPr>
              <a:spLocks noEditPoints="1"/>
            </p:cNvSpPr>
            <p:nvPr/>
          </p:nvSpPr>
          <p:spPr bwMode="auto">
            <a:xfrm>
              <a:off x="883578" y="924689"/>
              <a:ext cx="2416287" cy="2357729"/>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ysClr val="windowText" lastClr="000000">
                <a:lumMod val="75000"/>
                <a:lumOff val="25000"/>
              </a:sysClr>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51" name="Freeform 12"/>
            <p:cNvSpPr/>
            <p:nvPr/>
          </p:nvSpPr>
          <p:spPr bwMode="auto">
            <a:xfrm>
              <a:off x="1018649" y="1056674"/>
              <a:ext cx="2146145" cy="2093759"/>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ysClr val="windowText" lastClr="000000">
                    <a:lumMod val="65000"/>
                    <a:lumOff val="35000"/>
                  </a:sysClr>
                </a:gs>
                <a:gs pos="80000">
                  <a:sysClr val="window" lastClr="FFFFFF">
                    <a:lumMod val="75000"/>
                  </a:sysClr>
                </a:gs>
                <a:gs pos="100000">
                  <a:sysClr val="window" lastClr="FFFFFF">
                    <a:lumMod val="85000"/>
                  </a:sysClr>
                </a:gs>
              </a:gsLst>
              <a:lin ang="16200000" scaled="0"/>
            </a:gradFill>
            <a:ln w="9525" cap="flat" cmpd="sng" algn="ctr">
              <a:solidFill>
                <a:sysClr val="window" lastClr="FFFFFF">
                  <a:lumMod val="50000"/>
                </a:sysClr>
              </a:solidFill>
              <a:prstDash val="solid"/>
            </a:ln>
            <a:effectLst>
              <a:outerShdw blurRad="40000" dist="23000" dir="5400000" rotWithShape="0">
                <a:srgbClr val="000000">
                  <a:alpha val="35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grpSp>
      <p:grpSp>
        <p:nvGrpSpPr>
          <p:cNvPr id="52" name="Group 13"/>
          <p:cNvGrpSpPr/>
          <p:nvPr/>
        </p:nvGrpSpPr>
        <p:grpSpPr bwMode="auto">
          <a:xfrm>
            <a:off x="7339175" y="5319309"/>
            <a:ext cx="1266825" cy="1236663"/>
            <a:chOff x="888578" y="4639736"/>
            <a:chExt cx="1731612" cy="1689647"/>
          </a:xfrm>
        </p:grpSpPr>
        <p:sp>
          <p:nvSpPr>
            <p:cNvPr id="53" name="Freeform 11"/>
            <p:cNvSpPr>
              <a:spLocks noEditPoints="1"/>
            </p:cNvSpPr>
            <p:nvPr/>
          </p:nvSpPr>
          <p:spPr bwMode="auto">
            <a:xfrm rot="943525">
              <a:off x="888578" y="4639736"/>
              <a:ext cx="1731612" cy="1689647"/>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5A8C1E"/>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latin typeface="Calibri" panose="020F0502020204030204" pitchFamily="34" charset="0"/>
              </a:endParaRPr>
            </a:p>
          </p:txBody>
        </p:sp>
        <p:sp>
          <p:nvSpPr>
            <p:cNvPr id="54" name="Freeform 12"/>
            <p:cNvSpPr/>
            <p:nvPr/>
          </p:nvSpPr>
          <p:spPr bwMode="auto">
            <a:xfrm rot="943525">
              <a:off x="984055" y="4733003"/>
              <a:ext cx="1540657" cy="1503112"/>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A79C65"/>
            </a:solidFill>
            <a:ln w="9525" cap="flat" cmpd="sng" algn="ctr">
              <a:solidFill>
                <a:srgbClr val="958A55"/>
              </a:solidFill>
              <a:prstDash val="solid"/>
            </a:ln>
            <a:effectLst>
              <a:outerShdw blurRad="40000" dist="20000" dir="5400000" rotWithShape="0">
                <a:srgbClr val="000000">
                  <a:alpha val="38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000000"/>
                </a:solidFill>
                <a:effectLst/>
                <a:uLnTx/>
                <a:uFillTx/>
                <a:latin typeface="Calibri" panose="020F0502020204030204"/>
                <a:ea typeface="+mn-ea"/>
                <a:cs typeface="+mn-cs"/>
              </a:endParaRPr>
            </a:p>
          </p:txBody>
        </p:sp>
      </p:grpSp>
      <p:sp>
        <p:nvSpPr>
          <p:cNvPr id="55" name="TextBox 79"/>
          <p:cNvSpPr txBox="1"/>
          <p:nvPr/>
        </p:nvSpPr>
        <p:spPr>
          <a:xfrm flipH="1">
            <a:off x="3638381" y="5475000"/>
            <a:ext cx="922471" cy="1569660"/>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defTabSz="914400">
              <a:lnSpc>
                <a:spcPct val="100000"/>
              </a:lnSpc>
              <a:defRPr/>
            </a:pPr>
            <a:r>
              <a:rPr lang="zh-CN" altLang="en-US" sz="2400" dirty="0">
                <a:latin typeface="+mn-ea"/>
              </a:rPr>
              <a:t>课程研究能力</a:t>
            </a:r>
            <a:endParaRPr lang="en-US" altLang="zh-CN" sz="2400" dirty="0">
              <a:solidFill>
                <a:sysClr val="windowText" lastClr="000000">
                  <a:lumMod val="75000"/>
                  <a:lumOff val="25000"/>
                </a:sysClr>
              </a:solidFill>
              <a:latin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w="18415" cmpd="sng">
                <a:noFill/>
                <a:prstDash val="solid"/>
              </a:ln>
              <a:uLnTx/>
              <a:uFillTx/>
              <a:latin typeface="Arial Rounded MT Bold" panose="020F0704030504030204" pitchFamily="34" charset="0"/>
              <a:ea typeface="微软雅黑" panose="020B0503020204020204" pitchFamily="34" charset="-122"/>
            </a:endParaRPr>
          </a:p>
        </p:txBody>
      </p:sp>
      <p:sp>
        <p:nvSpPr>
          <p:cNvPr id="57" name="TextBox 85"/>
          <p:cNvSpPr txBox="1"/>
          <p:nvPr/>
        </p:nvSpPr>
        <p:spPr>
          <a:xfrm flipH="1">
            <a:off x="4791684" y="4574643"/>
            <a:ext cx="922471" cy="68326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400" dirty="0">
                <a:latin typeface="+mn-ea"/>
              </a:rPr>
              <a:t>科学评价</a:t>
            </a:r>
            <a:endParaRPr lang="en-US" altLang="zh-CN" sz="2400" dirty="0">
              <a:solidFill>
                <a:sysClr val="windowText" lastClr="000000">
                  <a:lumMod val="75000"/>
                  <a:lumOff val="25000"/>
                </a:sysClr>
              </a:solidFill>
              <a:latin typeface="+mn-ea"/>
              <a:cs typeface="Arial" panose="020B0604020202020204" pitchFamily="34" charset="0"/>
            </a:endParaRPr>
          </a:p>
        </p:txBody>
      </p:sp>
      <p:sp>
        <p:nvSpPr>
          <p:cNvPr id="59" name="TextBox 87"/>
          <p:cNvSpPr txBox="1"/>
          <p:nvPr/>
        </p:nvSpPr>
        <p:spPr>
          <a:xfrm flipH="1">
            <a:off x="6347682" y="4574643"/>
            <a:ext cx="922471" cy="68326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400" dirty="0">
                <a:latin typeface="+mn-ea"/>
              </a:rPr>
              <a:t>教育智慧</a:t>
            </a:r>
            <a:endParaRPr lang="en-US" altLang="zh-CN" sz="2400" dirty="0">
              <a:solidFill>
                <a:sysClr val="windowText" lastClr="000000">
                  <a:lumMod val="75000"/>
                  <a:lumOff val="25000"/>
                </a:sysClr>
              </a:solidFill>
              <a:latin typeface="+mn-ea"/>
              <a:cs typeface="Arial" panose="020B0604020202020204" pitchFamily="34" charset="0"/>
            </a:endParaRPr>
          </a:p>
        </p:txBody>
      </p:sp>
      <p:sp>
        <p:nvSpPr>
          <p:cNvPr id="61" name="TextBox 89"/>
          <p:cNvSpPr txBox="1"/>
          <p:nvPr/>
        </p:nvSpPr>
        <p:spPr>
          <a:xfrm flipH="1">
            <a:off x="7499810" y="5492644"/>
            <a:ext cx="922471" cy="68326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a:defRPr/>
            </a:pPr>
            <a:r>
              <a:rPr lang="zh-CN" altLang="en-US" sz="2400" dirty="0">
                <a:latin typeface="+mn-ea"/>
              </a:rPr>
              <a:t>师德修养</a:t>
            </a:r>
            <a:endParaRPr lang="en-US" altLang="zh-CN" sz="2400" dirty="0">
              <a:solidFill>
                <a:sysClr val="windowText" lastClr="000000">
                  <a:lumMod val="75000"/>
                  <a:lumOff val="25000"/>
                </a:sysClr>
              </a:solidFill>
              <a:latin typeface="+mn-ea"/>
              <a:cs typeface="Arial" panose="020B0604020202020204" pitchFamily="34" charset="0"/>
            </a:endParaRPr>
          </a:p>
        </p:txBody>
      </p:sp>
      <p:sp>
        <p:nvSpPr>
          <p:cNvPr id="63" name="矩形 62"/>
          <p:cNvSpPr/>
          <p:nvPr/>
        </p:nvSpPr>
        <p:spPr>
          <a:xfrm>
            <a:off x="469350" y="1230218"/>
            <a:ext cx="7586500" cy="1354217"/>
          </a:xfrm>
          <a:prstGeom prst="rect">
            <a:avLst/>
          </a:prstGeom>
        </p:spPr>
        <p:txBody>
          <a:bodyPr wrap="square">
            <a:spAutoFit/>
          </a:bodyPr>
          <a:lstStyle/>
          <a:p>
            <a:pPr>
              <a:lnSpc>
                <a:spcPct val="150000"/>
              </a:lnSpc>
              <a:spcBef>
                <a:spcPts val="600"/>
              </a:spcBef>
              <a:spcAft>
                <a:spcPts val="600"/>
              </a:spcAft>
              <a:buClr>
                <a:schemeClr val="accent1"/>
              </a:buClr>
              <a:buSzPct val="70000"/>
            </a:pPr>
            <a:r>
              <a:rPr lang="zh-CN" altLang="en-US" sz="2400" dirty="0">
                <a:solidFill>
                  <a:schemeClr val="accent1"/>
                </a:solidFill>
              </a:rPr>
              <a:t>九场专题培训参训人员</a:t>
            </a:r>
            <a:r>
              <a:rPr lang="zh-CN" altLang="en-US" sz="2400" dirty="0" smtClean="0">
                <a:solidFill>
                  <a:schemeClr val="accent1"/>
                </a:solidFill>
              </a:rPr>
              <a:t>涉及</a:t>
            </a:r>
            <a:endParaRPr lang="en-US" altLang="zh-CN" sz="2400" dirty="0" smtClean="0">
              <a:solidFill>
                <a:schemeClr val="accent1"/>
              </a:solidFill>
            </a:endParaRPr>
          </a:p>
          <a:p>
            <a:pPr>
              <a:lnSpc>
                <a:spcPct val="150000"/>
              </a:lnSpc>
              <a:spcBef>
                <a:spcPts val="600"/>
              </a:spcBef>
              <a:spcAft>
                <a:spcPts val="600"/>
              </a:spcAft>
              <a:buClr>
                <a:schemeClr val="accent1"/>
              </a:buClr>
              <a:buSzPct val="70000"/>
            </a:pPr>
            <a:r>
              <a:rPr lang="zh-CN" altLang="en-US" sz="2400" dirty="0" smtClean="0">
                <a:solidFill>
                  <a:schemeClr val="accent1"/>
                </a:solidFill>
              </a:rPr>
              <a:t>初小</a:t>
            </a:r>
            <a:r>
              <a:rPr lang="zh-CN" altLang="en-US" sz="2400" dirty="0">
                <a:solidFill>
                  <a:schemeClr val="accent1"/>
                </a:solidFill>
              </a:rPr>
              <a:t>骨干教师、骨干班主任、新教师等</a:t>
            </a:r>
            <a:r>
              <a:rPr lang="en-US" altLang="zh-CN" sz="2400" dirty="0">
                <a:solidFill>
                  <a:schemeClr val="accent1"/>
                </a:solidFill>
              </a:rPr>
              <a:t>1000</a:t>
            </a:r>
            <a:r>
              <a:rPr lang="zh-CN" altLang="en-US" sz="2400" dirty="0">
                <a:solidFill>
                  <a:schemeClr val="accent1"/>
                </a:solidFill>
              </a:rPr>
              <a:t>余人次</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依托读书工程推动专业阅读</a:t>
            </a:r>
          </a:p>
        </p:txBody>
      </p:sp>
      <p:sp>
        <p:nvSpPr>
          <p:cNvPr id="3" name="内容占位符 2"/>
          <p:cNvSpPr>
            <a:spLocks noGrp="1"/>
          </p:cNvSpPr>
          <p:nvPr>
            <p:ph idx="1"/>
          </p:nvPr>
        </p:nvSpPr>
        <p:spPr>
          <a:xfrm>
            <a:off x="568650" y="1507650"/>
            <a:ext cx="8232450" cy="4527025"/>
          </a:xfrm>
        </p:spPr>
        <p:txBody>
          <a:bodyPr>
            <a:normAutofit/>
          </a:bodyPr>
          <a:lstStyle/>
          <a:p>
            <a:pPr marL="0" indent="0">
              <a:buNone/>
            </a:pPr>
            <a:r>
              <a:rPr lang="zh-CN" altLang="en-US" dirty="0" smtClean="0"/>
              <a:t>把</a:t>
            </a:r>
            <a:r>
              <a:rPr lang="zh-CN" altLang="en-US" dirty="0"/>
              <a:t>读书工程作为全区教育内涵发展的奠基</a:t>
            </a:r>
            <a:r>
              <a:rPr lang="zh-CN" altLang="en-US" dirty="0" smtClean="0"/>
              <a:t>工程</a:t>
            </a:r>
            <a:endParaRPr lang="en-US" altLang="zh-CN" dirty="0" smtClean="0"/>
          </a:p>
          <a:p>
            <a:pPr marL="0" indent="0">
              <a:buNone/>
            </a:pPr>
            <a:r>
              <a:rPr lang="zh-CN" altLang="en-US" dirty="0" smtClean="0"/>
              <a:t>促进</a:t>
            </a:r>
            <a:r>
              <a:rPr lang="zh-CN" altLang="en-US" dirty="0"/>
              <a:t>教师专业发展的系统工程，积极推进两项工作：</a:t>
            </a:r>
          </a:p>
          <a:p>
            <a:r>
              <a:rPr lang="zh-CN" altLang="en-US" dirty="0"/>
              <a:t>一是网上论坛交流，链接读书与教学</a:t>
            </a:r>
            <a:r>
              <a:rPr lang="zh-CN" altLang="en-US" dirty="0" smtClean="0"/>
              <a:t>。</a:t>
            </a:r>
            <a:endParaRPr lang="en-US" altLang="zh-CN" dirty="0" smtClean="0"/>
          </a:p>
          <a:p>
            <a:pPr lvl="1"/>
            <a:r>
              <a:rPr lang="zh-CN" altLang="en-US" dirty="0" smtClean="0"/>
              <a:t>以</a:t>
            </a:r>
            <a:r>
              <a:rPr lang="zh-CN" altLang="en-US" dirty="0"/>
              <a:t>市南区教育研究网教师读书论坛为</a:t>
            </a:r>
            <a:r>
              <a:rPr lang="zh-CN" altLang="en-US" dirty="0" smtClean="0"/>
              <a:t>平台</a:t>
            </a:r>
            <a:endParaRPr lang="en-US" altLang="zh-CN" dirty="0" smtClean="0"/>
          </a:p>
          <a:p>
            <a:pPr lvl="1"/>
            <a:r>
              <a:rPr lang="zh-CN" altLang="en-US" dirty="0" smtClean="0"/>
              <a:t>活动</a:t>
            </a:r>
            <a:r>
              <a:rPr lang="zh-CN" altLang="en-US" dirty="0"/>
              <a:t>期间论坛发帖</a:t>
            </a:r>
            <a:r>
              <a:rPr lang="en-US" altLang="zh-CN" dirty="0"/>
              <a:t>2149</a:t>
            </a:r>
            <a:r>
              <a:rPr lang="zh-CN" altLang="en-US" dirty="0"/>
              <a:t>篇，跟帖</a:t>
            </a:r>
            <a:r>
              <a:rPr lang="en-US" altLang="zh-CN" dirty="0"/>
              <a:t>6460</a:t>
            </a:r>
            <a:r>
              <a:rPr lang="zh-CN" altLang="en-US" dirty="0"/>
              <a:t>篇，拓宽了教师的读书视野，提升了校际读书交流</a:t>
            </a:r>
            <a:r>
              <a:rPr lang="zh-CN" altLang="en-US" dirty="0" smtClean="0"/>
              <a:t>效度</a:t>
            </a:r>
            <a:endParaRPr lang="zh-CN" altLang="en-US" dirty="0"/>
          </a:p>
          <a:p>
            <a:r>
              <a:rPr lang="zh-CN" altLang="en-US" dirty="0"/>
              <a:t>二是教师读书活动，融合读书与</a:t>
            </a:r>
            <a:r>
              <a:rPr lang="zh-CN" altLang="en-US" dirty="0" smtClean="0"/>
              <a:t>实践</a:t>
            </a:r>
            <a:endParaRPr lang="en-US" altLang="zh-CN" dirty="0" smtClean="0"/>
          </a:p>
          <a:p>
            <a:pPr lvl="1"/>
            <a:r>
              <a:rPr lang="zh-CN" altLang="en-US" dirty="0" smtClean="0"/>
              <a:t>“</a:t>
            </a:r>
            <a:r>
              <a:rPr lang="zh-CN" altLang="en-US" dirty="0"/>
              <a:t>市南区教师读书实践工程暨青年教师‘悦</a:t>
            </a:r>
            <a:r>
              <a:rPr lang="en-US" altLang="zh-CN" dirty="0"/>
              <a:t>·</a:t>
            </a:r>
            <a:r>
              <a:rPr lang="zh-CN" altLang="en-US" dirty="0"/>
              <a:t>读’读书沙龙”</a:t>
            </a:r>
            <a:r>
              <a:rPr lang="zh-CN" altLang="en-US" dirty="0" smtClean="0"/>
              <a:t>活动</a:t>
            </a:r>
            <a:endParaRPr lang="en-US" altLang="zh-CN" dirty="0" smtClean="0"/>
          </a:p>
          <a:p>
            <a:pPr lvl="1"/>
            <a:r>
              <a:rPr lang="zh-CN" altLang="en-US" dirty="0" smtClean="0"/>
              <a:t>围绕</a:t>
            </a:r>
            <a:r>
              <a:rPr lang="zh-CN" altLang="en-US" dirty="0"/>
              <a:t>经典</a:t>
            </a:r>
            <a:r>
              <a:rPr lang="en-US" altLang="zh-CN" dirty="0"/>
              <a:t>《</a:t>
            </a:r>
            <a:r>
              <a:rPr lang="zh-CN" altLang="en-US" dirty="0"/>
              <a:t>教室里的正面管教</a:t>
            </a:r>
            <a:r>
              <a:rPr lang="en-US" altLang="zh-CN" dirty="0"/>
              <a:t>》</a:t>
            </a:r>
            <a:r>
              <a:rPr lang="zh-CN" altLang="en-US" dirty="0"/>
              <a:t>开展沙龙</a:t>
            </a:r>
            <a:r>
              <a:rPr lang="zh-CN" altLang="en-US" dirty="0" smtClean="0"/>
              <a:t>研讨</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依托读书工程推动专业阅读</a:t>
            </a:r>
          </a:p>
        </p:txBody>
      </p:sp>
      <p:sp>
        <p:nvSpPr>
          <p:cNvPr id="3" name="内容占位符 2"/>
          <p:cNvSpPr>
            <a:spLocks noGrp="1"/>
          </p:cNvSpPr>
          <p:nvPr>
            <p:ph idx="1"/>
          </p:nvPr>
        </p:nvSpPr>
        <p:spPr>
          <a:xfrm>
            <a:off x="4175692" y="3494093"/>
            <a:ext cx="4777808" cy="4527025"/>
          </a:xfrm>
        </p:spPr>
        <p:txBody>
          <a:bodyPr>
            <a:normAutofit/>
          </a:bodyPr>
          <a:lstStyle/>
          <a:p>
            <a:r>
              <a:rPr lang="en-US" altLang="zh-CN" sz="1800" dirty="0" smtClean="0"/>
              <a:t>59</a:t>
            </a:r>
            <a:r>
              <a:rPr lang="zh-CN" altLang="en-US" sz="1800" dirty="0"/>
              <a:t>中、太平路、天山小学、榉园、大学路、北京路和贵州路等学校老师们就课堂案例或教学困惑展开激烈</a:t>
            </a:r>
            <a:r>
              <a:rPr lang="zh-CN" altLang="en-US" sz="1800" dirty="0" smtClean="0"/>
              <a:t>讨论</a:t>
            </a:r>
            <a:endParaRPr lang="en-US" altLang="zh-CN" sz="1800" dirty="0" smtClean="0"/>
          </a:p>
          <a:p>
            <a:r>
              <a:rPr lang="zh-CN" altLang="en-US" sz="1800" dirty="0" smtClean="0"/>
              <a:t>南京路</a:t>
            </a:r>
            <a:r>
              <a:rPr lang="zh-CN" altLang="en-US" sz="1800" dirty="0"/>
              <a:t>小学王艺陶老师和青岛</a:t>
            </a:r>
            <a:r>
              <a:rPr lang="en-US" altLang="zh-CN" sz="1800" dirty="0"/>
              <a:t>26</a:t>
            </a:r>
            <a:r>
              <a:rPr lang="zh-CN" altLang="en-US" sz="1800" dirty="0"/>
              <a:t>中王盼盼老师结合“正面管教”讲述了自己的教育</a:t>
            </a:r>
            <a:r>
              <a:rPr lang="zh-CN" altLang="en-US" sz="1800" dirty="0" smtClean="0"/>
              <a:t>故事</a:t>
            </a:r>
            <a:endParaRPr lang="en-US" altLang="zh-CN" sz="1800" dirty="0" smtClean="0"/>
          </a:p>
          <a:p>
            <a:r>
              <a:rPr lang="zh-CN" altLang="en-US" sz="1800" dirty="0" smtClean="0"/>
              <a:t>燕儿</a:t>
            </a:r>
            <a:r>
              <a:rPr lang="zh-CN" altLang="en-US" sz="1800" dirty="0"/>
              <a:t>岛路小学郝增嵘老师和</a:t>
            </a:r>
            <a:r>
              <a:rPr lang="en-US" altLang="zh-CN" sz="1800" dirty="0"/>
              <a:t>57</a:t>
            </a:r>
            <a:r>
              <a:rPr lang="zh-CN" altLang="en-US" sz="1800" dirty="0"/>
              <a:t>中崔一凡老师探讨了自己的教育理想。</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11" y="3494093"/>
            <a:ext cx="3717188" cy="2478125"/>
          </a:xfrm>
          <a:prstGeom prst="rect">
            <a:avLst/>
          </a:prstGeom>
        </p:spPr>
      </p:pic>
      <p:grpSp>
        <p:nvGrpSpPr>
          <p:cNvPr id="8" name="组合 7"/>
          <p:cNvGrpSpPr/>
          <p:nvPr/>
        </p:nvGrpSpPr>
        <p:grpSpPr>
          <a:xfrm>
            <a:off x="309511" y="1295019"/>
            <a:ext cx="5897382" cy="2199074"/>
            <a:chOff x="-3829050" y="685800"/>
            <a:chExt cx="10985850" cy="4096512"/>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400" y="713256"/>
              <a:ext cx="5486400" cy="406905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9050" y="685800"/>
              <a:ext cx="5486400" cy="4096512"/>
            </a:xfrm>
            <a:prstGeom prst="rect">
              <a:avLst/>
            </a:prstGeom>
          </p:spPr>
        </p:pic>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依托远程研修推动校本研究</a:t>
            </a:r>
          </a:p>
        </p:txBody>
      </p:sp>
      <p:sp>
        <p:nvSpPr>
          <p:cNvPr id="3" name="内容占位符 2"/>
          <p:cNvSpPr>
            <a:spLocks noGrp="1"/>
          </p:cNvSpPr>
          <p:nvPr>
            <p:ph idx="1"/>
          </p:nvPr>
        </p:nvSpPr>
        <p:spPr/>
        <p:txBody>
          <a:bodyPr>
            <a:normAutofit fontScale="85000" lnSpcReduction="10000"/>
          </a:bodyPr>
          <a:lstStyle/>
          <a:p>
            <a:r>
              <a:rPr lang="zh-CN" altLang="en-US" dirty="0"/>
              <a:t>校（园）本研修及省远程研修突出对校（园）本研修的课程设计、资源开发、组织实施、监督评价等方面的专业指导和</a:t>
            </a:r>
            <a:r>
              <a:rPr lang="zh-CN" altLang="en-US" dirty="0" smtClean="0"/>
              <a:t>管理</a:t>
            </a:r>
            <a:endParaRPr lang="en-US" altLang="zh-CN" dirty="0" smtClean="0"/>
          </a:p>
          <a:p>
            <a:r>
              <a:rPr lang="zh-CN" altLang="en-US" dirty="0" smtClean="0"/>
              <a:t>构建</a:t>
            </a:r>
            <a:r>
              <a:rPr lang="zh-CN" altLang="en-US" dirty="0"/>
              <a:t>和完善满足教师终身学习需要的开放、高效的教师远程教育</a:t>
            </a:r>
            <a:r>
              <a:rPr lang="zh-CN" altLang="en-US" dirty="0" smtClean="0"/>
              <a:t>体系</a:t>
            </a:r>
            <a:endParaRPr lang="en-US" altLang="zh-CN" dirty="0" smtClean="0"/>
          </a:p>
          <a:p>
            <a:r>
              <a:rPr lang="en-US" altLang="zh-CN" dirty="0" smtClean="0"/>
              <a:t>2016</a:t>
            </a:r>
            <a:r>
              <a:rPr lang="zh-CN" altLang="en-US" dirty="0"/>
              <a:t>年远程研修，建立了“区校两级管理团队”，“教研员</a:t>
            </a:r>
            <a:r>
              <a:rPr lang="en-US" altLang="zh-CN" dirty="0"/>
              <a:t>——</a:t>
            </a:r>
            <a:r>
              <a:rPr lang="zh-CN" altLang="en-US" dirty="0"/>
              <a:t>指导教师团队</a:t>
            </a:r>
            <a:r>
              <a:rPr lang="en-US" altLang="zh-CN" dirty="0"/>
              <a:t>——</a:t>
            </a:r>
            <a:r>
              <a:rPr lang="zh-CN" altLang="en-US" dirty="0"/>
              <a:t>研修组长三级指导团队</a:t>
            </a:r>
            <a:r>
              <a:rPr lang="zh-CN" altLang="en-US" dirty="0" smtClean="0"/>
              <a:t>”</a:t>
            </a:r>
            <a:endParaRPr lang="en-US" altLang="zh-CN" dirty="0" smtClean="0"/>
          </a:p>
          <a:p>
            <a:r>
              <a:rPr lang="zh-CN" altLang="en-US" dirty="0" smtClean="0"/>
              <a:t>细化</a:t>
            </a:r>
            <a:r>
              <a:rPr lang="zh-CN" altLang="en-US" dirty="0"/>
              <a:t>管理过程，采用定时反馈数据、随时分享经验、适时走动管理、及时沟通协调的方式，及时调控各校学员的学习状况，进行有效指导，协助学校的研修管理团队解决实际</a:t>
            </a:r>
            <a:r>
              <a:rPr lang="zh-CN" altLang="en-US" dirty="0" smtClean="0"/>
              <a:t>问题</a:t>
            </a:r>
            <a:endParaRPr lang="en-US" altLang="zh-CN" dirty="0" smtClean="0"/>
          </a:p>
          <a:p>
            <a:r>
              <a:rPr lang="zh-CN" altLang="en-US" dirty="0" smtClean="0"/>
              <a:t>尝试</a:t>
            </a:r>
            <a:r>
              <a:rPr lang="zh-CN" altLang="en-US" dirty="0"/>
              <a:t>远程研修与校本研修对接新做法。各校充分借力远程研修，将远程研修内容与校本培训有机整合，使得研修重心下移，提高了研修的实效性。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t>2016</a:t>
            </a:r>
            <a:r>
              <a:rPr lang="zh-CN" altLang="en-US" dirty="0"/>
              <a:t>年市南区初中各校远程</a:t>
            </a:r>
            <a:r>
              <a:rPr lang="zh-CN" altLang="en-US" dirty="0" smtClean="0"/>
              <a:t>研修</a:t>
            </a:r>
            <a:r>
              <a:rPr lang="en-US" altLang="zh-CN" dirty="0" smtClean="0"/>
              <a:t/>
            </a:r>
            <a:br>
              <a:rPr lang="en-US" altLang="zh-CN" dirty="0" smtClean="0"/>
            </a:br>
            <a:r>
              <a:rPr lang="zh-CN" altLang="en-US" dirty="0" smtClean="0"/>
              <a:t>必修</a:t>
            </a:r>
            <a:r>
              <a:rPr lang="zh-CN" altLang="en-US" dirty="0"/>
              <a:t>项目学习情况统计表</a:t>
            </a:r>
          </a:p>
        </p:txBody>
      </p:sp>
      <p:pic>
        <p:nvPicPr>
          <p:cNvPr id="4" name="图片 3"/>
          <p:cNvPicPr>
            <a:picLocks noChangeAspect="1"/>
          </p:cNvPicPr>
          <p:nvPr/>
        </p:nvPicPr>
        <p:blipFill>
          <a:blip r:embed="rId2"/>
          <a:stretch>
            <a:fillRect/>
          </a:stretch>
        </p:blipFill>
        <p:spPr>
          <a:xfrm>
            <a:off x="1872000" y="1324302"/>
            <a:ext cx="5400000" cy="5238095"/>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t>2016</a:t>
            </a:r>
            <a:r>
              <a:rPr lang="zh-CN" altLang="en-US" dirty="0"/>
              <a:t>年市南区小学各校远程</a:t>
            </a:r>
            <a:r>
              <a:rPr lang="zh-CN" altLang="en-US" dirty="0" smtClean="0"/>
              <a:t>研修</a:t>
            </a:r>
            <a:r>
              <a:rPr lang="en-US" altLang="zh-CN" dirty="0" smtClean="0"/>
              <a:t/>
            </a:r>
            <a:br>
              <a:rPr lang="en-US" altLang="zh-CN" dirty="0" smtClean="0"/>
            </a:br>
            <a:r>
              <a:rPr lang="zh-CN" altLang="en-US" dirty="0" smtClean="0"/>
              <a:t>必修</a:t>
            </a:r>
            <a:r>
              <a:rPr lang="zh-CN" altLang="en-US" dirty="0"/>
              <a:t>项目学习情况统计表</a:t>
            </a:r>
          </a:p>
        </p:txBody>
      </p:sp>
      <p:grpSp>
        <p:nvGrpSpPr>
          <p:cNvPr id="7" name="组合 6"/>
          <p:cNvGrpSpPr/>
          <p:nvPr/>
        </p:nvGrpSpPr>
        <p:grpSpPr>
          <a:xfrm>
            <a:off x="1220438" y="1267750"/>
            <a:ext cx="6904762" cy="10847619"/>
            <a:chOff x="1914857" y="1191550"/>
            <a:chExt cx="6904762" cy="10847619"/>
          </a:xfrm>
        </p:grpSpPr>
        <p:pic>
          <p:nvPicPr>
            <p:cNvPr id="5" name="图片 4"/>
            <p:cNvPicPr>
              <a:picLocks noChangeAspect="1"/>
            </p:cNvPicPr>
            <p:nvPr/>
          </p:nvPicPr>
          <p:blipFill>
            <a:blip r:embed="rId2"/>
            <a:stretch>
              <a:fillRect/>
            </a:stretch>
          </p:blipFill>
          <p:spPr>
            <a:xfrm>
              <a:off x="1914857" y="5143931"/>
              <a:ext cx="6895238" cy="6895238"/>
            </a:xfrm>
            <a:prstGeom prst="rect">
              <a:avLst/>
            </a:prstGeom>
          </p:spPr>
        </p:pic>
        <p:pic>
          <p:nvPicPr>
            <p:cNvPr id="6" name="图片 5"/>
            <p:cNvPicPr>
              <a:picLocks noChangeAspect="1"/>
            </p:cNvPicPr>
            <p:nvPr/>
          </p:nvPicPr>
          <p:blipFill>
            <a:blip r:embed="rId3"/>
            <a:stretch>
              <a:fillRect/>
            </a:stretch>
          </p:blipFill>
          <p:spPr>
            <a:xfrm>
              <a:off x="1914857" y="1191550"/>
              <a:ext cx="6904762" cy="395238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44444E-6 L -0.00139 -0.77453 " pathEditMode="relative" rAng="0" ptsTypes="AA">
                                      <p:cBhvr>
                                        <p:cTn id="6" dur="2000" fill="hold"/>
                                        <p:tgtEl>
                                          <p:spTgt spid="7"/>
                                        </p:tgtEl>
                                        <p:attrNameLst>
                                          <p:attrName>ppt_x</p:attrName>
                                          <p:attrName>ppt_y</p:attrName>
                                        </p:attrNameLst>
                                      </p:cBhvr>
                                      <p:rCtr x="-69" y="-38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直接连接符 15"/>
          <p:cNvCxnSpPr>
            <a:cxnSpLocks noChangeShapeType="1"/>
          </p:cNvCxnSpPr>
          <p:nvPr>
            <p:custDataLst>
              <p:tags r:id="rId2"/>
            </p:custDataLst>
          </p:nvPr>
        </p:nvCxnSpPr>
        <p:spPr bwMode="auto">
          <a:xfrm>
            <a:off x="3698207" y="1122363"/>
            <a:ext cx="0" cy="4248150"/>
          </a:xfrm>
          <a:prstGeom prst="line">
            <a:avLst/>
          </a:prstGeom>
          <a:noFill/>
          <a:ln w="19050" cmpd="sng">
            <a:solidFill>
              <a:schemeClr val="accent1"/>
            </a:solidFill>
            <a:round/>
          </a:ln>
          <a:extLst>
            <a:ext uri="{909E8E84-426E-40DD-AFC4-6F175D3DCCD1}">
              <a14:hiddenFill xmlns:a14="http://schemas.microsoft.com/office/drawing/2010/main">
                <a:noFill/>
              </a14:hiddenFill>
            </a:ext>
          </a:extLst>
        </p:spPr>
      </p:cxnSp>
      <p:grpSp>
        <p:nvGrpSpPr>
          <p:cNvPr id="3" name="组合 2"/>
          <p:cNvGrpSpPr/>
          <p:nvPr>
            <p:custDataLst>
              <p:tags r:id="rId3"/>
            </p:custDataLst>
          </p:nvPr>
        </p:nvGrpSpPr>
        <p:grpSpPr>
          <a:xfrm>
            <a:off x="3420395" y="1778000"/>
            <a:ext cx="4603222" cy="649288"/>
            <a:chOff x="3420395" y="1778000"/>
            <a:chExt cx="4603222" cy="649288"/>
          </a:xfrm>
        </p:grpSpPr>
        <p:sp>
          <p:nvSpPr>
            <p:cNvPr id="6148" name="文本框 16"/>
            <p:cNvSpPr txBox="1">
              <a:spLocks noChangeArrowheads="1"/>
            </p:cNvSpPr>
            <p:nvPr>
              <p:custDataLst>
                <p:tags r:id="rId11"/>
              </p:custDataLst>
            </p:nvPr>
          </p:nvSpPr>
          <p:spPr bwMode="auto">
            <a:xfrm>
              <a:off x="3992954" y="1881716"/>
              <a:ext cx="4030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10000"/>
                </a:lnSpc>
                <a:spcBef>
                  <a:spcPct val="0"/>
                </a:spcBef>
                <a:buClrTx/>
                <a:buSzTx/>
                <a:buNone/>
              </a:pPr>
              <a:r>
                <a:rPr lang="zh-CN" altLang="zh-CN" sz="2400" b="1" dirty="0">
                  <a:solidFill>
                    <a:schemeClr val="accent1"/>
                  </a:solidFill>
                  <a:latin typeface="+mn-lt"/>
                  <a:ea typeface="+mn-ea"/>
                </a:rPr>
                <a:t>基于问题的改革与实践</a:t>
              </a:r>
            </a:p>
          </p:txBody>
        </p:sp>
        <p:sp>
          <p:nvSpPr>
            <p:cNvPr id="6149" name="任意多边形 21"/>
            <p:cNvSpPr>
              <a:spLocks noChangeArrowheads="1"/>
            </p:cNvSpPr>
            <p:nvPr>
              <p:custDataLst>
                <p:tags r:id="rId12"/>
              </p:custDataLst>
            </p:nvPr>
          </p:nvSpPr>
          <p:spPr bwMode="auto">
            <a:xfrm>
              <a:off x="3420395" y="1778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1</a:t>
              </a:r>
              <a:endParaRPr lang="zh-CN" altLang="en-US" sz="3200" dirty="0">
                <a:solidFill>
                  <a:srgbClr val="FFFFFF"/>
                </a:solidFill>
                <a:latin typeface="+mn-lt"/>
                <a:ea typeface="+mn-ea"/>
              </a:endParaRPr>
            </a:p>
          </p:txBody>
        </p:sp>
      </p:grpSp>
      <p:grpSp>
        <p:nvGrpSpPr>
          <p:cNvPr id="4" name="组合 3"/>
          <p:cNvGrpSpPr/>
          <p:nvPr>
            <p:custDataLst>
              <p:tags r:id="rId4"/>
            </p:custDataLst>
          </p:nvPr>
        </p:nvGrpSpPr>
        <p:grpSpPr>
          <a:xfrm>
            <a:off x="3420395" y="2921000"/>
            <a:ext cx="4632325" cy="649288"/>
            <a:chOff x="3420395" y="2921000"/>
            <a:chExt cx="4632325" cy="649288"/>
          </a:xfrm>
        </p:grpSpPr>
        <p:sp>
          <p:nvSpPr>
            <p:cNvPr id="6150" name="文本框 17"/>
            <p:cNvSpPr txBox="1">
              <a:spLocks noChangeArrowheads="1"/>
            </p:cNvSpPr>
            <p:nvPr>
              <p:custDataLst>
                <p:tags r:id="rId9"/>
              </p:custDataLst>
            </p:nvPr>
          </p:nvSpPr>
          <p:spPr bwMode="auto">
            <a:xfrm>
              <a:off x="4022057" y="3044825"/>
              <a:ext cx="403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00000"/>
                </a:lnSpc>
                <a:spcBef>
                  <a:spcPct val="0"/>
                </a:spcBef>
                <a:buClrTx/>
                <a:buSzTx/>
                <a:buNone/>
              </a:pPr>
              <a:r>
                <a:rPr lang="zh-CN" altLang="zh-CN" sz="2400" b="1" dirty="0">
                  <a:solidFill>
                    <a:schemeClr val="accent1"/>
                  </a:solidFill>
                  <a:latin typeface="+mn-lt"/>
                  <a:ea typeface="+mn-ea"/>
                </a:rPr>
                <a:t>取得的成绩</a:t>
              </a:r>
            </a:p>
          </p:txBody>
        </p:sp>
        <p:sp>
          <p:nvSpPr>
            <p:cNvPr id="6151" name="任意多边形 22"/>
            <p:cNvSpPr>
              <a:spLocks noChangeArrowheads="1"/>
            </p:cNvSpPr>
            <p:nvPr>
              <p:custDataLst>
                <p:tags r:id="rId10"/>
              </p:custDataLst>
            </p:nvPr>
          </p:nvSpPr>
          <p:spPr bwMode="auto">
            <a:xfrm>
              <a:off x="3420395" y="2921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2</a:t>
              </a:r>
              <a:endParaRPr lang="zh-CN" altLang="en-US" sz="3200" dirty="0">
                <a:solidFill>
                  <a:srgbClr val="FFFFFF"/>
                </a:solidFill>
                <a:latin typeface="+mn-lt"/>
                <a:ea typeface="+mn-ea"/>
              </a:endParaRPr>
            </a:p>
          </p:txBody>
        </p:sp>
      </p:grpSp>
      <p:grpSp>
        <p:nvGrpSpPr>
          <p:cNvPr id="2" name="组合 1"/>
          <p:cNvGrpSpPr/>
          <p:nvPr>
            <p:custDataLst>
              <p:tags r:id="rId5"/>
            </p:custDataLst>
          </p:nvPr>
        </p:nvGrpSpPr>
        <p:grpSpPr>
          <a:xfrm>
            <a:off x="3420395" y="4065588"/>
            <a:ext cx="4632325" cy="649287"/>
            <a:chOff x="3420395" y="4065588"/>
            <a:chExt cx="4632325" cy="649287"/>
          </a:xfrm>
        </p:grpSpPr>
        <p:sp>
          <p:nvSpPr>
            <p:cNvPr id="6152" name="文本框 18"/>
            <p:cNvSpPr txBox="1">
              <a:spLocks noChangeArrowheads="1"/>
            </p:cNvSpPr>
            <p:nvPr>
              <p:custDataLst>
                <p:tags r:id="rId7"/>
              </p:custDataLst>
            </p:nvPr>
          </p:nvSpPr>
          <p:spPr bwMode="auto">
            <a:xfrm>
              <a:off x="4022057" y="4189413"/>
              <a:ext cx="403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spcBef>
                  <a:spcPct val="0"/>
                </a:spcBef>
                <a:buClrTx/>
                <a:buSzTx/>
                <a:buNone/>
              </a:pPr>
              <a:r>
                <a:rPr lang="zh-CN" altLang="en-US" sz="2400" b="1" dirty="0">
                  <a:solidFill>
                    <a:schemeClr val="accent1"/>
                  </a:solidFill>
                  <a:latin typeface="+mn-lt"/>
                  <a:ea typeface="+mn-ea"/>
                </a:rPr>
                <a:t>思考与规划</a:t>
              </a:r>
              <a:endParaRPr lang="zh-CN" altLang="zh-CN" sz="2400" b="1" dirty="0">
                <a:solidFill>
                  <a:schemeClr val="accent1"/>
                </a:solidFill>
                <a:latin typeface="+mn-lt"/>
                <a:ea typeface="+mn-ea"/>
              </a:endParaRPr>
            </a:p>
          </p:txBody>
        </p:sp>
        <p:sp>
          <p:nvSpPr>
            <p:cNvPr id="6153" name="任意多边形 23"/>
            <p:cNvSpPr>
              <a:spLocks noChangeArrowheads="1"/>
            </p:cNvSpPr>
            <p:nvPr>
              <p:custDataLst>
                <p:tags r:id="rId8"/>
              </p:custDataLst>
            </p:nvPr>
          </p:nvSpPr>
          <p:spPr bwMode="auto">
            <a:xfrm>
              <a:off x="3420395" y="4065588"/>
              <a:ext cx="560387" cy="649287"/>
            </a:xfrm>
            <a:custGeom>
              <a:avLst/>
              <a:gdLst>
                <a:gd name="T0" fmla="*/ 282153 w 561608"/>
                <a:gd name="T1" fmla="*/ 0 h 649318"/>
                <a:gd name="T2" fmla="*/ 560387 w 561608"/>
                <a:gd name="T3" fmla="*/ 159703 h 649318"/>
                <a:gd name="T4" fmla="*/ 560387 w 561608"/>
                <a:gd name="T5" fmla="*/ 485657 h 649318"/>
                <a:gd name="T6" fmla="*/ 282153 w 561608"/>
                <a:gd name="T7" fmla="*/ 649287 h 649318"/>
                <a:gd name="T8" fmla="*/ 0 w 561608"/>
                <a:gd name="T9" fmla="*/ 485657 h 649318"/>
                <a:gd name="T10" fmla="*/ 0 w 561608"/>
                <a:gd name="T11" fmla="*/ 159703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a:solidFill>
                    <a:srgbClr val="FFFFFF"/>
                  </a:solidFill>
                  <a:latin typeface="+mn-lt"/>
                  <a:ea typeface="+mn-ea"/>
                </a:rPr>
                <a:t>3</a:t>
              </a:r>
              <a:endParaRPr lang="zh-CN" altLang="en-US" sz="3200">
                <a:solidFill>
                  <a:srgbClr val="FFFFFF"/>
                </a:solidFill>
                <a:latin typeface="+mn-lt"/>
                <a:ea typeface="+mn-ea"/>
              </a:endParaRPr>
            </a:p>
          </p:txBody>
        </p:sp>
      </p:grpSp>
      <p:sp>
        <p:nvSpPr>
          <p:cNvPr id="13" name="文本框 20"/>
          <p:cNvSpPr txBox="1">
            <a:spLocks noChangeArrowheads="1"/>
          </p:cNvSpPr>
          <p:nvPr>
            <p:custDataLst>
              <p:tags r:id="rId6"/>
            </p:custDataLst>
          </p:nvPr>
        </p:nvSpPr>
        <p:spPr bwMode="auto">
          <a:xfrm>
            <a:off x="638763" y="2874238"/>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defPPr>
              <a:defRPr lang="zh-CN"/>
            </a:defPPr>
            <a:lvl1pPr eaLnBrk="1" hangingPunct="1">
              <a:defRPr sz="4500" b="1">
                <a:solidFill>
                  <a:schemeClr val="accent1"/>
                </a:solidFill>
                <a:latin typeface="+mj-lt"/>
                <a:ea typeface="黑体" panose="02010609060101010101" pitchFamily="49" charset="-122"/>
              </a:defRPr>
            </a:lvl1pPr>
            <a:lvl2pPr marL="742950" indent="-285750">
              <a:defRPr>
                <a:ea typeface="幼圆" panose="02010509060101010101" pitchFamily="49" charset="-122"/>
              </a:defRPr>
            </a:lvl2pPr>
            <a:lvl3pPr marL="1143000" indent="-228600">
              <a:defRPr>
                <a:ea typeface="幼圆" panose="02010509060101010101" pitchFamily="49" charset="-122"/>
              </a:defRPr>
            </a:lvl3pPr>
            <a:lvl4pPr marL="1600200" indent="-228600">
              <a:defRPr>
                <a:ea typeface="幼圆" panose="02010509060101010101" pitchFamily="49" charset="-122"/>
              </a:defRPr>
            </a:lvl4pPr>
            <a:lvl5pPr marL="2057400" indent="-228600">
              <a:defRPr>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ea typeface="幼圆" panose="02010509060101010101" pitchFamily="49" charset="-122"/>
              </a:defRPr>
            </a:lvl9pPr>
          </a:lstStyle>
          <a:p>
            <a:r>
              <a:rPr lang="en-US" altLang="zh-CN" sz="4000" smtClean="0">
                <a:ea typeface="+mj-ea"/>
                <a:cs typeface="+mj-cs"/>
              </a:rPr>
              <a:t>Contents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5"/>
                                      </p:to>
                                    </p:set>
                                    <p:animEffect filter="image" prLst="opacity: 0.5">
                                      <p:cBhvr rctx="IE">
                                        <p:cTn id="10"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2016年市南区市级以上教学研究成果</a:t>
            </a:r>
          </a:p>
        </p:txBody>
      </p:sp>
      <p:sp>
        <p:nvSpPr>
          <p:cNvPr id="3" name="内容占位符 2"/>
          <p:cNvSpPr>
            <a:spLocks noGrp="1"/>
          </p:cNvSpPr>
          <p:nvPr>
            <p:ph sz="half" idx="1"/>
          </p:nvPr>
        </p:nvSpPr>
        <p:spPr/>
        <p:txBody>
          <a:bodyPr>
            <a:normAutofit fontScale="85000" lnSpcReduction="10000"/>
          </a:bodyPr>
          <a:lstStyle/>
          <a:p>
            <a:r>
              <a:rPr lang="zh-CN" altLang="en-US" b="1" dirty="0"/>
              <a:t>一、	荣誉称号（市级以上共</a:t>
            </a:r>
            <a:r>
              <a:rPr lang="zh-CN" altLang="en-US" b="1" dirty="0" smtClean="0"/>
              <a:t>7</a:t>
            </a:r>
            <a:r>
              <a:rPr lang="en-US" altLang="zh-CN" b="1" dirty="0" smtClean="0"/>
              <a:t>5</a:t>
            </a:r>
            <a:r>
              <a:rPr lang="zh-CN" altLang="en-US" b="1" dirty="0" smtClean="0"/>
              <a:t>个</a:t>
            </a:r>
            <a:r>
              <a:rPr lang="zh-CN" altLang="en-US" dirty="0"/>
              <a:t>）</a:t>
            </a:r>
          </a:p>
          <a:p>
            <a:r>
              <a:rPr lang="zh-CN" altLang="en-US" b="1" dirty="0"/>
              <a:t>集体（</a:t>
            </a:r>
            <a:r>
              <a:rPr lang="en-US" altLang="zh-CN" b="1" dirty="0"/>
              <a:t>30</a:t>
            </a:r>
            <a:r>
              <a:rPr lang="zh-CN" altLang="en-US" b="1" dirty="0"/>
              <a:t>个）</a:t>
            </a:r>
          </a:p>
          <a:p>
            <a:r>
              <a:rPr lang="zh-CN" altLang="en-US" b="1" dirty="0"/>
              <a:t>（一</a:t>
            </a:r>
            <a:r>
              <a:rPr lang="zh-CN" altLang="en-US" b="1" dirty="0" smtClean="0"/>
              <a:t>）国家级</a:t>
            </a:r>
            <a:r>
              <a:rPr lang="zh-CN" altLang="en-US" b="1" dirty="0"/>
              <a:t>（</a:t>
            </a:r>
            <a:r>
              <a:rPr lang="en-US" altLang="zh-CN" b="1" dirty="0"/>
              <a:t>3</a:t>
            </a:r>
            <a:r>
              <a:rPr lang="zh-CN" altLang="en-US" b="1" dirty="0"/>
              <a:t>个）</a:t>
            </a:r>
          </a:p>
          <a:p>
            <a:r>
              <a:rPr lang="zh-CN" altLang="en-US" dirty="0"/>
              <a:t>十二五规划</a:t>
            </a:r>
            <a:r>
              <a:rPr lang="zh-CN" altLang="en-US" dirty="0" smtClean="0"/>
              <a:t>课题“在</a:t>
            </a:r>
            <a:r>
              <a:rPr lang="zh-CN" altLang="en-US" dirty="0"/>
              <a:t>文学与艺术中培养幼儿创造性</a:t>
            </a:r>
            <a:r>
              <a:rPr lang="zh-CN" altLang="en-US" dirty="0" smtClean="0"/>
              <a:t>研究”获</a:t>
            </a:r>
            <a:r>
              <a:rPr lang="zh-CN" altLang="en-US" dirty="0"/>
              <a:t>国家级</a:t>
            </a:r>
            <a:r>
              <a:rPr lang="zh-CN" altLang="en-US" dirty="0" smtClean="0"/>
              <a:t>一等奖：区</a:t>
            </a:r>
            <a:r>
              <a:rPr lang="zh-CN" altLang="en-US" dirty="0"/>
              <a:t>实验幼儿园</a:t>
            </a:r>
          </a:p>
          <a:p>
            <a:r>
              <a:rPr lang="zh-CN" altLang="en-US" dirty="0"/>
              <a:t>全国少年硅谷”机器人实验学校：太平路小学</a:t>
            </a:r>
          </a:p>
          <a:p>
            <a:pPr algn="l"/>
            <a:r>
              <a:rPr lang="zh-CN" altLang="en-US" dirty="0"/>
              <a:t>全国“中青创奥”系列活动实验基地</a:t>
            </a:r>
            <a:r>
              <a:rPr lang="zh-CN" altLang="en-US" dirty="0" smtClean="0"/>
              <a:t>：太平</a:t>
            </a:r>
            <a:r>
              <a:rPr lang="zh-CN" altLang="en-US" dirty="0"/>
              <a:t>路小学</a:t>
            </a:r>
          </a:p>
          <a:p>
            <a:r>
              <a:rPr lang="zh-CN" altLang="en-US" dirty="0"/>
              <a:t>（二）省级（1个）</a:t>
            </a:r>
          </a:p>
          <a:p>
            <a:r>
              <a:rPr lang="zh-CN" altLang="en-US" dirty="0"/>
              <a:t>山东省创客教育教学联盟理事单位：</a:t>
            </a:r>
            <a:br>
              <a:rPr lang="zh-CN" altLang="en-US" dirty="0"/>
            </a:br>
            <a:r>
              <a:rPr lang="zh-CN" altLang="en-US" dirty="0"/>
              <a:t>太平路小学</a:t>
            </a:r>
          </a:p>
          <a:p>
            <a:endParaRPr lang="zh-CN" altLang="en-US" dirty="0"/>
          </a:p>
        </p:txBody>
      </p:sp>
      <p:sp>
        <p:nvSpPr>
          <p:cNvPr id="4" name="内容占位符 3"/>
          <p:cNvSpPr>
            <a:spLocks noGrp="1"/>
          </p:cNvSpPr>
          <p:nvPr>
            <p:ph sz="half" idx="2"/>
          </p:nvPr>
        </p:nvSpPr>
        <p:spPr>
          <a:xfrm>
            <a:off x="4889498" y="1144800"/>
            <a:ext cx="3949701" cy="4618800"/>
          </a:xfrm>
        </p:spPr>
        <p:txBody>
          <a:bodyPr>
            <a:noAutofit/>
          </a:bodyPr>
          <a:lstStyle/>
          <a:p>
            <a:r>
              <a:rPr lang="zh-CN" altLang="en-US" sz="1800" dirty="0">
                <a:sym typeface="+mn-ea"/>
              </a:rPr>
              <a:t>（三）市级（26个）</a:t>
            </a:r>
          </a:p>
          <a:p>
            <a:r>
              <a:rPr lang="zh-CN" altLang="en-US" sz="1800" dirty="0">
                <a:sym typeface="+mn-ea"/>
              </a:rPr>
              <a:t>青岛市教育信息化应用创新示范学校：太平路小学</a:t>
            </a:r>
          </a:p>
          <a:p>
            <a:r>
              <a:rPr lang="zh-CN" altLang="en-US" sz="1800" dirty="0">
                <a:sym typeface="+mn-ea"/>
              </a:rPr>
              <a:t>“首届青岛市中小学信息技术创新与实践活动”优秀组织单位：</a:t>
            </a:r>
          </a:p>
          <a:p>
            <a:r>
              <a:rPr lang="zh-CN" altLang="en-US" sz="1800" dirty="0">
                <a:sym typeface="+mn-ea"/>
              </a:rPr>
              <a:t>市南区教育体育局</a:t>
            </a:r>
          </a:p>
          <a:p>
            <a:r>
              <a:rPr lang="zh-CN" altLang="en-US" sz="1800" dirty="0">
                <a:sym typeface="+mn-ea"/>
              </a:rPr>
              <a:t>青岛市学科教学改革实验基地评选：初中12个、小学12个</a:t>
            </a:r>
          </a:p>
          <a:p>
            <a:r>
              <a:rPr lang="zh-CN" altLang="en-US" sz="1800" dirty="0">
                <a:sym typeface="+mn-ea"/>
              </a:rPr>
              <a:t>个人（45个）</a:t>
            </a:r>
          </a:p>
          <a:p>
            <a:r>
              <a:rPr lang="zh-CN" altLang="en-US" sz="1800" dirty="0">
                <a:sym typeface="+mn-ea"/>
              </a:rPr>
              <a:t>青岛市教学能手35个</a:t>
            </a:r>
          </a:p>
          <a:p>
            <a:r>
              <a:rPr lang="zh-CN" altLang="en-US" sz="1800" dirty="0">
                <a:sym typeface="+mn-ea"/>
              </a:rPr>
              <a:t>青岛市国际教育信息化工作先进个人1人</a:t>
            </a:r>
          </a:p>
          <a:p>
            <a:r>
              <a:rPr lang="zh-CN" altLang="en-US" sz="1800" dirty="0">
                <a:sym typeface="+mn-ea"/>
              </a:rPr>
              <a:t>关爱心理热线先进个人9个</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2016年市南区市级以上教学研究成果</a:t>
            </a:r>
          </a:p>
        </p:txBody>
      </p:sp>
      <p:sp>
        <p:nvSpPr>
          <p:cNvPr id="3" name="内容占位符 2"/>
          <p:cNvSpPr>
            <a:spLocks noGrp="1"/>
          </p:cNvSpPr>
          <p:nvPr>
            <p:ph sz="half" idx="1"/>
          </p:nvPr>
        </p:nvSpPr>
        <p:spPr>
          <a:xfrm>
            <a:off x="419100" y="1143000"/>
            <a:ext cx="8090535" cy="4619625"/>
          </a:xfrm>
        </p:spPr>
        <p:txBody>
          <a:bodyPr>
            <a:normAutofit fontScale="97500" lnSpcReduction="10000"/>
          </a:bodyPr>
          <a:lstStyle/>
          <a:p>
            <a:r>
              <a:rPr lang="zh-CN" altLang="en-US" b="1" dirty="0"/>
              <a:t>二、参赛课获奖（市级共获奖155节）</a:t>
            </a:r>
          </a:p>
          <a:p>
            <a:r>
              <a:rPr lang="zh-CN" altLang="en-US" dirty="0"/>
              <a:t>青岛市基础教育优质课评选共获奖41节：</a:t>
            </a:r>
          </a:p>
          <a:p>
            <a:r>
              <a:rPr lang="zh-CN" altLang="en-US" dirty="0"/>
              <a:t>学前一等奖4节、二等奖2节</a:t>
            </a:r>
          </a:p>
          <a:p>
            <a:r>
              <a:rPr lang="zh-CN" altLang="en-US" dirty="0"/>
              <a:t>小学一等奖10节、二等奖8节</a:t>
            </a:r>
          </a:p>
          <a:p>
            <a:r>
              <a:rPr lang="zh-CN" altLang="en-US" dirty="0"/>
              <a:t>初中一等奖8节、二等奖4节、三等奖5节</a:t>
            </a:r>
          </a:p>
          <a:p>
            <a:r>
              <a:rPr lang="zh-CN" altLang="en-US" dirty="0"/>
              <a:t>青岛市“一师一优课”和“一课一名师”活动市级优课共110节：</a:t>
            </a:r>
          </a:p>
          <a:p>
            <a:r>
              <a:rPr lang="zh-CN" altLang="en-US" dirty="0"/>
              <a:t>小学56节、初中54节</a:t>
            </a:r>
          </a:p>
          <a:p>
            <a:r>
              <a:rPr lang="zh-CN" altLang="en-US" dirty="0"/>
              <a:t>青岛市中小学信息技术创新与实践活动“未来课堂”名师教学优质课展评:一等奖1节、二等奖1节</a:t>
            </a:r>
          </a:p>
          <a:p>
            <a:r>
              <a:rPr lang="zh-CN" altLang="en-US" dirty="0"/>
              <a:t>青岛市NOC未来课堂评选：一等奖2节</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3112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数字化环境下学生学习方式转变的实践研究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5" name="内容占位符 4"/>
          <p:cNvSpPr>
            <a:spLocks noGrp="1"/>
          </p:cNvSpPr>
          <p:nvPr>
            <p:ph idx="1"/>
            <p:custDataLst>
              <p:tags r:id="rId3"/>
            </p:custDataLst>
          </p:nvPr>
        </p:nvSpPr>
        <p:spPr>
          <a:xfrm>
            <a:off x="702000" y="1346201"/>
            <a:ext cx="7868043" cy="4622800"/>
          </a:xfrm>
        </p:spPr>
        <p:txBody>
          <a:bodyPr>
            <a:normAutofit/>
          </a:bodyPr>
          <a:lstStyle/>
          <a:p>
            <a:pPr>
              <a:lnSpc>
                <a:spcPct val="150000"/>
              </a:lnSpc>
            </a:pPr>
            <a:r>
              <a:rPr lang="zh-CN" altLang="en-US" dirty="0"/>
              <a:t>我</a:t>
            </a:r>
            <a:r>
              <a:rPr lang="zh-CN" altLang="en-US" dirty="0" smtClean="0"/>
              <a:t>区基础教育</a:t>
            </a:r>
            <a:r>
              <a:rPr lang="zh-CN" altLang="en-US" dirty="0"/>
              <a:t>资源公共服务平台建设，为全区中小学实现随时、随地、随需学习提供了保障，并且作为市南区政府为民办实事，获得了人大代表的高度评价，并被区政府作为创新工作案例推送到市政府参加创新工作</a:t>
            </a:r>
            <a:r>
              <a:rPr lang="zh-CN" altLang="en-US" dirty="0" smtClean="0"/>
              <a:t>评审</a:t>
            </a:r>
            <a:endParaRPr lang="en-US" altLang="zh-CN" dirty="0" smtClean="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1121" y="3925615"/>
            <a:ext cx="3248640" cy="216000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6200" y="3925615"/>
            <a:ext cx="3248640" cy="2160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2016年市南区市级以上教学研究成果</a:t>
            </a:r>
          </a:p>
        </p:txBody>
      </p:sp>
      <p:sp>
        <p:nvSpPr>
          <p:cNvPr id="3" name="内容占位符 2"/>
          <p:cNvSpPr>
            <a:spLocks noGrp="1"/>
          </p:cNvSpPr>
          <p:nvPr>
            <p:ph sz="half" idx="1"/>
          </p:nvPr>
        </p:nvSpPr>
        <p:spPr>
          <a:xfrm>
            <a:off x="152397" y="982091"/>
            <a:ext cx="4219577" cy="5362505"/>
          </a:xfrm>
        </p:spPr>
        <p:txBody>
          <a:bodyPr>
            <a:normAutofit fontScale="45000" lnSpcReduction="20000"/>
          </a:bodyPr>
          <a:lstStyle/>
          <a:p>
            <a:r>
              <a:rPr lang="zh-CN" altLang="en-US" sz="2900" b="1" dirty="0"/>
              <a:t>三、	论文、成果、课件、微课程、课程资源等获奖（市级以上共获奖132个）</a:t>
            </a:r>
          </a:p>
          <a:p>
            <a:r>
              <a:rPr lang="zh-CN" altLang="en-US" sz="2900" dirty="0"/>
              <a:t>集体（8个）</a:t>
            </a:r>
          </a:p>
          <a:p>
            <a:r>
              <a:rPr lang="zh-CN" altLang="en-US" sz="2900" dirty="0"/>
              <a:t>第一届山东省教育科学研究优秀成果二等奖：市南区实验小学</a:t>
            </a:r>
          </a:p>
          <a:p>
            <a:r>
              <a:rPr lang="zh-CN" altLang="en-US" sz="2900" dirty="0"/>
              <a:t>青岛市第四届教育科研优秀成果奖：</a:t>
            </a:r>
          </a:p>
          <a:p>
            <a:r>
              <a:rPr lang="zh-CN" altLang="en-US" sz="2900" dirty="0"/>
              <a:t>一等奖：市南区教体局、市实验小学</a:t>
            </a:r>
          </a:p>
          <a:p>
            <a:r>
              <a:rPr lang="zh-CN" altLang="en-US" sz="2900" dirty="0"/>
              <a:t>二等奖：市南区教体局、市南区实验小学</a:t>
            </a:r>
          </a:p>
          <a:p>
            <a:r>
              <a:rPr lang="zh-CN" altLang="en-US" sz="2900" dirty="0"/>
              <a:t>三等奖：嘉峪关学校、太平路小学、文登路小学</a:t>
            </a:r>
          </a:p>
          <a:p>
            <a:r>
              <a:rPr lang="zh-CN" altLang="en-US" sz="2900" dirty="0"/>
              <a:t>个人（124个）</a:t>
            </a:r>
          </a:p>
          <a:p>
            <a:r>
              <a:rPr lang="zh-CN" altLang="en-US" sz="2900" dirty="0"/>
              <a:t>（一）国家级（9个）</a:t>
            </a:r>
          </a:p>
          <a:p>
            <a:r>
              <a:rPr lang="zh-CN" altLang="en-US" sz="2900" dirty="0"/>
              <a:t>中国教育学会论文：二等奖2个、三等奖3个</a:t>
            </a:r>
          </a:p>
          <a:p>
            <a:r>
              <a:rPr lang="zh-CN" altLang="en-US" sz="2900" dirty="0"/>
              <a:t>第十四届“全国中小学信息技术创新与实践活动”数字化学习工具项目：一等奖1个</a:t>
            </a:r>
          </a:p>
          <a:p>
            <a:r>
              <a:rPr lang="zh-CN" altLang="en-US" sz="2900" dirty="0"/>
              <a:t>全国信息技术实践与创新活动（NOC）微课程评优：二等奖1个</a:t>
            </a:r>
          </a:p>
          <a:p>
            <a:r>
              <a:rPr lang="zh-CN" altLang="en-US" sz="2900" dirty="0"/>
              <a:t>第十四届NOC教师竞赛微课程评优：一等奖1个、二等奖1个</a:t>
            </a:r>
          </a:p>
          <a:p>
            <a:endParaRPr lang="zh-CN" altLang="en-US" dirty="0"/>
          </a:p>
        </p:txBody>
      </p:sp>
      <p:sp>
        <p:nvSpPr>
          <p:cNvPr id="4" name="内容占位符 3"/>
          <p:cNvSpPr>
            <a:spLocks noGrp="1"/>
          </p:cNvSpPr>
          <p:nvPr>
            <p:ph sz="half" idx="2"/>
          </p:nvPr>
        </p:nvSpPr>
        <p:spPr>
          <a:xfrm>
            <a:off x="4441825" y="982091"/>
            <a:ext cx="4536019" cy="5455920"/>
          </a:xfrm>
        </p:spPr>
        <p:txBody>
          <a:bodyPr>
            <a:noAutofit/>
          </a:bodyPr>
          <a:lstStyle/>
          <a:p>
            <a:pPr>
              <a:lnSpc>
                <a:spcPts val="1200"/>
              </a:lnSpc>
            </a:pPr>
            <a:r>
              <a:rPr lang="zh-CN" altLang="en-US" sz="1200" dirty="0" smtClean="0">
                <a:sym typeface="+mn-ea"/>
              </a:rPr>
              <a:t>（</a:t>
            </a:r>
            <a:r>
              <a:rPr lang="zh-CN" altLang="en-US" sz="1200" dirty="0">
                <a:sym typeface="+mn-ea"/>
              </a:rPr>
              <a:t>二）市级（115个）</a:t>
            </a:r>
          </a:p>
          <a:p>
            <a:pPr>
              <a:lnSpc>
                <a:spcPts val="1200"/>
              </a:lnSpc>
            </a:pPr>
            <a:r>
              <a:rPr lang="zh-CN" altLang="en-US" sz="1200" dirty="0">
                <a:sym typeface="+mn-ea"/>
              </a:rPr>
              <a:t>青岛市“读教育名著、做智慧教师”读书实践成果：</a:t>
            </a:r>
          </a:p>
          <a:p>
            <a:pPr>
              <a:lnSpc>
                <a:spcPts val="1200"/>
              </a:lnSpc>
            </a:pPr>
            <a:r>
              <a:rPr lang="zh-CN" altLang="en-US" sz="1200" dirty="0">
                <a:sym typeface="+mn-ea"/>
              </a:rPr>
              <a:t>一等奖12个、二等奖33个、三等奖43个</a:t>
            </a:r>
          </a:p>
          <a:p>
            <a:pPr>
              <a:lnSpc>
                <a:spcPts val="1200"/>
              </a:lnSpc>
            </a:pPr>
            <a:r>
              <a:rPr lang="zh-CN" altLang="en-US" sz="1200" dirty="0">
                <a:sym typeface="+mn-ea"/>
              </a:rPr>
              <a:t>青岛市第四届教育科研优秀成果奖：三等奖1个</a:t>
            </a:r>
          </a:p>
          <a:p>
            <a:pPr>
              <a:lnSpc>
                <a:spcPts val="1200"/>
              </a:lnSpc>
            </a:pPr>
            <a:r>
              <a:rPr lang="zh-CN" altLang="en-US" sz="1200" dirty="0">
                <a:sym typeface="+mn-ea"/>
              </a:rPr>
              <a:t>青岛市中小学信息技术创新与实践活动教学实践评优：一等奖1个</a:t>
            </a:r>
          </a:p>
          <a:p>
            <a:pPr>
              <a:lnSpc>
                <a:spcPts val="1200"/>
              </a:lnSpc>
            </a:pPr>
            <a:r>
              <a:rPr lang="zh-CN" altLang="en-US" sz="1200" dirty="0">
                <a:sym typeface="+mn-ea"/>
              </a:rPr>
              <a:t>青岛市信息技术实践与创新活动（NOC）微课程评优：一等奖1个</a:t>
            </a:r>
          </a:p>
          <a:p>
            <a:pPr>
              <a:lnSpc>
                <a:spcPts val="1200"/>
              </a:lnSpc>
            </a:pPr>
            <a:r>
              <a:rPr lang="zh-CN" altLang="en-US" sz="1200" dirty="0">
                <a:sym typeface="+mn-ea"/>
              </a:rPr>
              <a:t>首届青岛市中小学信息技术创新与实践活动数字化学习工具项目：一等奖1个</a:t>
            </a:r>
          </a:p>
          <a:p>
            <a:pPr>
              <a:lnSpc>
                <a:spcPts val="1200"/>
              </a:lnSpc>
            </a:pPr>
            <a:r>
              <a:rPr lang="zh-CN" altLang="en-US" sz="1200" dirty="0">
                <a:sym typeface="+mn-ea"/>
              </a:rPr>
              <a:t>“首届青岛市中小学信息技术创新与实践活动”微课程评优：二等奖1个</a:t>
            </a:r>
          </a:p>
          <a:p>
            <a:pPr>
              <a:lnSpc>
                <a:spcPts val="1200"/>
              </a:lnSpc>
            </a:pPr>
            <a:r>
              <a:rPr lang="zh-CN" altLang="en-US" sz="1200" dirty="0">
                <a:sym typeface="+mn-ea"/>
              </a:rPr>
              <a:t>青岛市NOC大赛微课程评优：二等奖1个 </a:t>
            </a:r>
          </a:p>
          <a:p>
            <a:pPr>
              <a:lnSpc>
                <a:spcPts val="1200"/>
              </a:lnSpc>
            </a:pPr>
            <a:r>
              <a:rPr lang="zh-CN" altLang="en-US" sz="1200" dirty="0">
                <a:sym typeface="+mn-ea"/>
              </a:rPr>
              <a:t>首届青岛市中小学NOC大赛“微课程评优”：二等奖1个</a:t>
            </a:r>
          </a:p>
          <a:p>
            <a:pPr>
              <a:lnSpc>
                <a:spcPts val="1200"/>
              </a:lnSpc>
            </a:pPr>
            <a:r>
              <a:rPr lang="zh-CN" altLang="en-US" sz="1200" dirty="0">
                <a:sym typeface="+mn-ea"/>
              </a:rPr>
              <a:t>青岛市中小学信息技术创新与实践活动数字化学习工具评优：二等奖1个</a:t>
            </a:r>
          </a:p>
          <a:p>
            <a:pPr>
              <a:lnSpc>
                <a:spcPts val="1200"/>
              </a:lnSpc>
            </a:pPr>
            <a:r>
              <a:rPr lang="zh-CN" altLang="en-US" sz="1200" dirty="0">
                <a:sym typeface="+mn-ea"/>
              </a:rPr>
              <a:t>首届青岛市中小学信息技术创新与实践活动教学实践项目：三等奖1个</a:t>
            </a:r>
          </a:p>
          <a:p>
            <a:pPr>
              <a:lnSpc>
                <a:spcPts val="1200"/>
              </a:lnSpc>
            </a:pPr>
            <a:r>
              <a:rPr lang="zh-CN" altLang="en-US" sz="1200" dirty="0">
                <a:sym typeface="+mn-ea"/>
              </a:rPr>
              <a:t>首届青岛市基础教育教学成果奖：二等奖10个、三等奖6个</a:t>
            </a:r>
          </a:p>
          <a:p>
            <a:pPr>
              <a:lnSpc>
                <a:spcPts val="1200"/>
              </a:lnSpc>
            </a:pPr>
            <a:r>
              <a:rPr lang="zh-CN" altLang="en-US" sz="1200" dirty="0">
                <a:sym typeface="+mn-ea"/>
              </a:rPr>
              <a:t>首届青岛市中小学信息技术创新与实践活动教师评选课程资源：</a:t>
            </a:r>
          </a:p>
          <a:p>
            <a:pPr>
              <a:lnSpc>
                <a:spcPts val="1200"/>
              </a:lnSpc>
            </a:pPr>
            <a:r>
              <a:rPr lang="zh-CN" altLang="en-US" sz="1200" dirty="0">
                <a:sym typeface="+mn-ea"/>
              </a:rPr>
              <a:t>一等奖1个、二等奖1个</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2016年市南区市级以上教学研究成果</a:t>
            </a:r>
          </a:p>
        </p:txBody>
      </p:sp>
      <p:sp>
        <p:nvSpPr>
          <p:cNvPr id="3" name="内容占位符 2"/>
          <p:cNvSpPr>
            <a:spLocks noGrp="1"/>
          </p:cNvSpPr>
          <p:nvPr>
            <p:ph sz="half" idx="1"/>
          </p:nvPr>
        </p:nvSpPr>
        <p:spPr>
          <a:xfrm>
            <a:off x="419100" y="1143000"/>
            <a:ext cx="8001000" cy="4619625"/>
          </a:xfrm>
        </p:spPr>
        <p:txBody>
          <a:bodyPr>
            <a:normAutofit/>
          </a:bodyPr>
          <a:lstStyle/>
          <a:p>
            <a:r>
              <a:rPr lang="zh-CN" altLang="en-US" b="1" dirty="0"/>
              <a:t>四、指导教师获奖（市级以上共获奖7个）</a:t>
            </a:r>
          </a:p>
          <a:p>
            <a:r>
              <a:rPr lang="zh-CN" altLang="en-US" dirty="0"/>
              <a:t>（一</a:t>
            </a:r>
            <a:r>
              <a:rPr lang="zh-CN" altLang="en-US" dirty="0" smtClean="0"/>
              <a:t>）国家级</a:t>
            </a:r>
            <a:r>
              <a:rPr lang="zh-CN" altLang="en-US" dirty="0"/>
              <a:t>（3个）</a:t>
            </a:r>
          </a:p>
          <a:p>
            <a:r>
              <a:rPr lang="zh-CN" altLang="en-US" dirty="0"/>
              <a:t>全国展示课辅导教师1个</a:t>
            </a:r>
          </a:p>
          <a:p>
            <a:r>
              <a:rPr lang="zh-CN" altLang="en-US" dirty="0"/>
              <a:t>全国中小学生作文竞赛优秀指导奖1个</a:t>
            </a:r>
          </a:p>
          <a:p>
            <a:r>
              <a:rPr lang="zh-CN" altLang="en-US" dirty="0"/>
              <a:t>全国机器人竞赛优秀指导教师1个</a:t>
            </a:r>
          </a:p>
          <a:p>
            <a:r>
              <a:rPr lang="zh-CN" altLang="en-US" dirty="0"/>
              <a:t>（二</a:t>
            </a:r>
            <a:r>
              <a:rPr lang="zh-CN" altLang="en-US" dirty="0" smtClean="0"/>
              <a:t>）省级</a:t>
            </a:r>
            <a:r>
              <a:rPr lang="zh-CN" altLang="en-US" dirty="0"/>
              <a:t>（2个）</a:t>
            </a:r>
          </a:p>
          <a:p>
            <a:r>
              <a:rPr lang="zh-CN" altLang="en-US" dirty="0"/>
              <a:t>山东省中小学信息技术竞赛优秀辅导教师2个</a:t>
            </a:r>
          </a:p>
          <a:p>
            <a:r>
              <a:rPr lang="zh-CN" altLang="en-US" dirty="0"/>
              <a:t>（三</a:t>
            </a:r>
            <a:r>
              <a:rPr lang="zh-CN" altLang="en-US" dirty="0" smtClean="0"/>
              <a:t>）市</a:t>
            </a:r>
            <a:r>
              <a:rPr lang="zh-CN" altLang="en-US" dirty="0"/>
              <a:t>级（2个）</a:t>
            </a:r>
          </a:p>
          <a:p>
            <a:r>
              <a:rPr lang="zh-CN" altLang="en-US" dirty="0"/>
              <a:t>青岛市中小学信息技术竞赛优秀辅导教师2个</a:t>
            </a:r>
          </a:p>
          <a:p>
            <a:endParaRPr lang="zh-CN" alt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a:sym typeface="+mn-ea"/>
              </a:rPr>
              <a:t>2016年市南区市级以上教学研究成果</a:t>
            </a:r>
            <a:endParaRPr lang="zh-CN" altLang="en-US"/>
          </a:p>
        </p:txBody>
      </p:sp>
      <p:sp>
        <p:nvSpPr>
          <p:cNvPr id="8" name="内容占位符 7"/>
          <p:cNvSpPr>
            <a:spLocks noGrp="1"/>
          </p:cNvSpPr>
          <p:nvPr>
            <p:ph sz="half" idx="1"/>
          </p:nvPr>
        </p:nvSpPr>
        <p:spPr/>
        <p:txBody>
          <a:bodyPr>
            <a:normAutofit fontScale="57500" lnSpcReduction="20000"/>
          </a:bodyPr>
          <a:lstStyle/>
          <a:p>
            <a:pPr algn="l">
              <a:lnSpc>
                <a:spcPct val="100000"/>
              </a:lnSpc>
            </a:pPr>
            <a:r>
              <a:rPr lang="zh-CN" altLang="en-US" sz="3500" b="1" dirty="0">
                <a:sym typeface="+mn-ea"/>
              </a:rPr>
              <a:t>五、学生竞赛获奖（市级以上共获奖536个）</a:t>
            </a:r>
          </a:p>
          <a:p>
            <a:pPr algn="l">
              <a:lnSpc>
                <a:spcPct val="100000"/>
              </a:lnSpc>
            </a:pPr>
            <a:r>
              <a:rPr lang="zh-CN" altLang="en-US" sz="3500" dirty="0">
                <a:sym typeface="+mn-ea"/>
              </a:rPr>
              <a:t>（一）国际级（38个）</a:t>
            </a:r>
          </a:p>
          <a:p>
            <a:pPr algn="l">
              <a:lnSpc>
                <a:spcPct val="100000"/>
              </a:lnSpc>
            </a:pPr>
            <a:r>
              <a:rPr lang="zh-CN" altLang="en-US" sz="3500" dirty="0">
                <a:sym typeface="+mn-ea"/>
              </a:rPr>
              <a:t>WER 世界锦标赛：一等奖2个：市实验小学、德县路小学</a:t>
            </a:r>
          </a:p>
          <a:p>
            <a:pPr algn="l">
              <a:lnSpc>
                <a:spcPct val="100000"/>
              </a:lnSpc>
            </a:pPr>
            <a:r>
              <a:rPr lang="zh-CN" altLang="en-US" sz="3500" dirty="0">
                <a:sym typeface="+mn-ea"/>
              </a:rPr>
              <a:t>APRC国际赛：冠军1个、亚军2个、季军1个</a:t>
            </a:r>
          </a:p>
          <a:p>
            <a:pPr algn="l">
              <a:lnSpc>
                <a:spcPct val="100000"/>
              </a:lnSpc>
            </a:pPr>
            <a:r>
              <a:rPr lang="zh-CN" altLang="en-US" sz="3500" dirty="0">
                <a:sym typeface="+mn-ea"/>
              </a:rPr>
              <a:t>APRC(亚太青少年机器人竞赛)中国区总决赛：金牌3个、银牌2个、铜牌1个</a:t>
            </a:r>
          </a:p>
          <a:p>
            <a:pPr algn="l">
              <a:lnSpc>
                <a:spcPct val="100000"/>
              </a:lnSpc>
            </a:pPr>
            <a:r>
              <a:rPr lang="zh-CN" altLang="en-US" sz="3500" dirty="0">
                <a:sym typeface="+mn-ea"/>
              </a:rPr>
              <a:t>APAR亚太青少年科技创新大赛：一等奖8个、二等奖5个、三等奖14个</a:t>
            </a:r>
          </a:p>
          <a:p>
            <a:endParaRPr lang="zh-CN" altLang="en-US" dirty="0"/>
          </a:p>
        </p:txBody>
      </p:sp>
      <p:sp>
        <p:nvSpPr>
          <p:cNvPr id="9" name="内容占位符 8"/>
          <p:cNvSpPr>
            <a:spLocks noGrp="1"/>
          </p:cNvSpPr>
          <p:nvPr>
            <p:ph sz="half" idx="2"/>
          </p:nvPr>
        </p:nvSpPr>
        <p:spPr/>
        <p:txBody>
          <a:bodyPr>
            <a:noAutofit/>
          </a:bodyPr>
          <a:lstStyle/>
          <a:p>
            <a:pPr>
              <a:lnSpc>
                <a:spcPts val="1200"/>
              </a:lnSpc>
            </a:pPr>
            <a:r>
              <a:rPr lang="zh-CN" altLang="en-US" sz="1400" dirty="0">
                <a:sym typeface="+mn-ea"/>
              </a:rPr>
              <a:t>（二）省级（180个）</a:t>
            </a:r>
          </a:p>
          <a:p>
            <a:pPr>
              <a:lnSpc>
                <a:spcPts val="1200"/>
              </a:lnSpc>
            </a:pPr>
            <a:r>
              <a:rPr lang="zh-CN" altLang="en-US" sz="1400" dirty="0">
                <a:sym typeface="+mn-ea"/>
              </a:rPr>
              <a:t>山东省中小学电脑制作活动电脑作品竞赛获奖32个：</a:t>
            </a:r>
          </a:p>
          <a:p>
            <a:pPr>
              <a:lnSpc>
                <a:spcPts val="1200"/>
              </a:lnSpc>
            </a:pPr>
            <a:r>
              <a:rPr lang="zh-CN" altLang="en-US" sz="1400" dirty="0">
                <a:sym typeface="+mn-ea"/>
              </a:rPr>
              <a:t>一等奖10个、二等奖14个、三等奖8个</a:t>
            </a:r>
          </a:p>
          <a:p>
            <a:pPr>
              <a:lnSpc>
                <a:spcPts val="1200"/>
              </a:lnSpc>
            </a:pPr>
            <a:r>
              <a:rPr lang="zh-CN" altLang="en-US" sz="1400" dirty="0">
                <a:sym typeface="+mn-ea"/>
              </a:rPr>
              <a:t>山东省中小学电脑机器人竞赛获奖13个：一等奖4个、二等奖5个、三等奖4个</a:t>
            </a:r>
          </a:p>
          <a:p>
            <a:pPr>
              <a:lnSpc>
                <a:spcPts val="1200"/>
              </a:lnSpc>
            </a:pPr>
            <a:r>
              <a:rPr lang="zh-CN" altLang="en-US" sz="1400" dirty="0">
                <a:sym typeface="+mn-ea"/>
              </a:rPr>
              <a:t>山东省科协机器人竞赛获奖47个：一等奖25个、二等奖16个、三等奖6个</a:t>
            </a:r>
          </a:p>
          <a:p>
            <a:pPr>
              <a:lnSpc>
                <a:spcPts val="1200"/>
              </a:lnSpc>
            </a:pPr>
            <a:r>
              <a:rPr lang="zh-CN" altLang="en-US" sz="1400" dirty="0">
                <a:sym typeface="+mn-ea"/>
              </a:rPr>
              <a:t>山东省机器人大赛获奖88个：一等奖36个、二等奖38个、三等奖14个</a:t>
            </a:r>
          </a:p>
          <a:p>
            <a:pPr>
              <a:lnSpc>
                <a:spcPts val="1200"/>
              </a:lnSpc>
            </a:pPr>
            <a:r>
              <a:rPr lang="zh-CN" altLang="en-US" sz="1400" dirty="0">
                <a:sym typeface="+mn-ea"/>
              </a:rPr>
              <a:t>（三）市级（318个）</a:t>
            </a:r>
          </a:p>
          <a:p>
            <a:pPr>
              <a:lnSpc>
                <a:spcPts val="1200"/>
              </a:lnSpc>
            </a:pPr>
            <a:r>
              <a:rPr lang="zh-CN" altLang="en-US" sz="1400" dirty="0">
                <a:sym typeface="+mn-ea"/>
              </a:rPr>
              <a:t>青岛市历史学科中学生研究性学习小论文评选获奖42个：</a:t>
            </a:r>
          </a:p>
          <a:p>
            <a:pPr>
              <a:lnSpc>
                <a:spcPts val="1200"/>
              </a:lnSpc>
            </a:pPr>
            <a:r>
              <a:rPr lang="zh-CN" altLang="en-US" sz="1400" dirty="0">
                <a:sym typeface="+mn-ea"/>
              </a:rPr>
              <a:t>历史学科：二等奖4个、三等奖8个</a:t>
            </a:r>
          </a:p>
          <a:p>
            <a:pPr>
              <a:lnSpc>
                <a:spcPts val="1200"/>
              </a:lnSpc>
            </a:pPr>
            <a:r>
              <a:rPr lang="zh-CN" altLang="en-US" sz="1400" dirty="0">
                <a:sym typeface="+mn-ea"/>
              </a:rPr>
              <a:t>地理学科：一等奖11个、二等奖10个、三等奖9个 </a:t>
            </a:r>
          </a:p>
          <a:p>
            <a:pPr>
              <a:lnSpc>
                <a:spcPts val="1200"/>
              </a:lnSpc>
            </a:pPr>
            <a:r>
              <a:rPr lang="zh-CN" altLang="en-US" sz="1400" dirty="0">
                <a:sym typeface="+mn-ea"/>
              </a:rPr>
              <a:t>首届青岛市中小学信息技术创新与实践活动获奖216个：</a:t>
            </a:r>
          </a:p>
          <a:p>
            <a:pPr>
              <a:lnSpc>
                <a:spcPts val="1200"/>
              </a:lnSpc>
            </a:pPr>
            <a:r>
              <a:rPr lang="zh-CN" altLang="en-US" sz="1400" dirty="0">
                <a:sym typeface="+mn-ea"/>
              </a:rPr>
              <a:t>一等奖49个、二等奖113个、三等奖54个</a:t>
            </a:r>
          </a:p>
          <a:p>
            <a:pPr>
              <a:lnSpc>
                <a:spcPts val="1200"/>
              </a:lnSpc>
            </a:pPr>
            <a:r>
              <a:rPr lang="zh-CN" altLang="en-US" sz="1400" dirty="0">
                <a:sym typeface="+mn-ea"/>
              </a:rPr>
              <a:t>青岛市机器人竞赛获奖60个：一等奖26个、二等奖23个、三等奖11个</a:t>
            </a:r>
            <a:endParaRPr lang="zh-CN" altLang="en-US" sz="1400"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直接连接符 15"/>
          <p:cNvCxnSpPr>
            <a:cxnSpLocks noChangeShapeType="1"/>
          </p:cNvCxnSpPr>
          <p:nvPr>
            <p:custDataLst>
              <p:tags r:id="rId2"/>
            </p:custDataLst>
          </p:nvPr>
        </p:nvCxnSpPr>
        <p:spPr bwMode="auto">
          <a:xfrm>
            <a:off x="3698207" y="1122363"/>
            <a:ext cx="0" cy="4248150"/>
          </a:xfrm>
          <a:prstGeom prst="line">
            <a:avLst/>
          </a:prstGeom>
          <a:noFill/>
          <a:ln w="19050" cmpd="sng">
            <a:solidFill>
              <a:schemeClr val="accent1"/>
            </a:solidFill>
            <a:round/>
          </a:ln>
          <a:extLst>
            <a:ext uri="{909E8E84-426E-40DD-AFC4-6F175D3DCCD1}">
              <a14:hiddenFill xmlns:a14="http://schemas.microsoft.com/office/drawing/2010/main">
                <a:noFill/>
              </a14:hiddenFill>
            </a:ext>
          </a:extLst>
        </p:spPr>
      </p:cxnSp>
      <p:grpSp>
        <p:nvGrpSpPr>
          <p:cNvPr id="3" name="组合 2"/>
          <p:cNvGrpSpPr/>
          <p:nvPr>
            <p:custDataLst>
              <p:tags r:id="rId3"/>
            </p:custDataLst>
          </p:nvPr>
        </p:nvGrpSpPr>
        <p:grpSpPr>
          <a:xfrm>
            <a:off x="3420395" y="1778000"/>
            <a:ext cx="4603222" cy="649288"/>
            <a:chOff x="3420395" y="1778000"/>
            <a:chExt cx="4603222" cy="649288"/>
          </a:xfrm>
        </p:grpSpPr>
        <p:sp>
          <p:nvSpPr>
            <p:cNvPr id="6148" name="文本框 16"/>
            <p:cNvSpPr txBox="1">
              <a:spLocks noChangeArrowheads="1"/>
            </p:cNvSpPr>
            <p:nvPr>
              <p:custDataLst>
                <p:tags r:id="rId11"/>
              </p:custDataLst>
            </p:nvPr>
          </p:nvSpPr>
          <p:spPr bwMode="auto">
            <a:xfrm>
              <a:off x="3992954" y="1881716"/>
              <a:ext cx="4030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10000"/>
                </a:lnSpc>
                <a:spcBef>
                  <a:spcPct val="0"/>
                </a:spcBef>
                <a:buClrTx/>
                <a:buSzTx/>
                <a:buNone/>
              </a:pPr>
              <a:r>
                <a:rPr lang="zh-CN" altLang="zh-CN" sz="2400" b="1" dirty="0">
                  <a:solidFill>
                    <a:schemeClr val="accent1"/>
                  </a:solidFill>
                  <a:latin typeface="+mn-lt"/>
                  <a:ea typeface="+mn-ea"/>
                </a:rPr>
                <a:t>基于问题的改革与实践</a:t>
              </a:r>
            </a:p>
          </p:txBody>
        </p:sp>
        <p:sp>
          <p:nvSpPr>
            <p:cNvPr id="6149" name="任意多边形 21"/>
            <p:cNvSpPr>
              <a:spLocks noChangeArrowheads="1"/>
            </p:cNvSpPr>
            <p:nvPr>
              <p:custDataLst>
                <p:tags r:id="rId12"/>
              </p:custDataLst>
            </p:nvPr>
          </p:nvSpPr>
          <p:spPr bwMode="auto">
            <a:xfrm>
              <a:off x="3420395" y="1778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1</a:t>
              </a:r>
              <a:endParaRPr lang="zh-CN" altLang="en-US" sz="3200" dirty="0">
                <a:solidFill>
                  <a:srgbClr val="FFFFFF"/>
                </a:solidFill>
                <a:latin typeface="+mn-lt"/>
                <a:ea typeface="+mn-ea"/>
              </a:endParaRPr>
            </a:p>
          </p:txBody>
        </p:sp>
      </p:grpSp>
      <p:grpSp>
        <p:nvGrpSpPr>
          <p:cNvPr id="4" name="组合 3"/>
          <p:cNvGrpSpPr/>
          <p:nvPr>
            <p:custDataLst>
              <p:tags r:id="rId4"/>
            </p:custDataLst>
          </p:nvPr>
        </p:nvGrpSpPr>
        <p:grpSpPr>
          <a:xfrm>
            <a:off x="3420395" y="2921000"/>
            <a:ext cx="4632325" cy="649288"/>
            <a:chOff x="3420395" y="2921000"/>
            <a:chExt cx="4632325" cy="649288"/>
          </a:xfrm>
        </p:grpSpPr>
        <p:sp>
          <p:nvSpPr>
            <p:cNvPr id="6150" name="文本框 17"/>
            <p:cNvSpPr txBox="1">
              <a:spLocks noChangeArrowheads="1"/>
            </p:cNvSpPr>
            <p:nvPr>
              <p:custDataLst>
                <p:tags r:id="rId9"/>
              </p:custDataLst>
            </p:nvPr>
          </p:nvSpPr>
          <p:spPr bwMode="auto">
            <a:xfrm>
              <a:off x="4022057" y="3044825"/>
              <a:ext cx="403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00000"/>
                </a:lnSpc>
                <a:spcBef>
                  <a:spcPct val="0"/>
                </a:spcBef>
                <a:buClrTx/>
                <a:buSzTx/>
                <a:buNone/>
              </a:pPr>
              <a:r>
                <a:rPr lang="zh-CN" altLang="zh-CN" sz="2400" b="1" dirty="0">
                  <a:solidFill>
                    <a:schemeClr val="accent1"/>
                  </a:solidFill>
                  <a:latin typeface="+mn-lt"/>
                  <a:ea typeface="+mn-ea"/>
                </a:rPr>
                <a:t>取得的成绩</a:t>
              </a:r>
            </a:p>
          </p:txBody>
        </p:sp>
        <p:sp>
          <p:nvSpPr>
            <p:cNvPr id="6151" name="任意多边形 22"/>
            <p:cNvSpPr>
              <a:spLocks noChangeArrowheads="1"/>
            </p:cNvSpPr>
            <p:nvPr>
              <p:custDataLst>
                <p:tags r:id="rId10"/>
              </p:custDataLst>
            </p:nvPr>
          </p:nvSpPr>
          <p:spPr bwMode="auto">
            <a:xfrm>
              <a:off x="3420395" y="2921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2</a:t>
              </a:r>
              <a:endParaRPr lang="zh-CN" altLang="en-US" sz="3200" dirty="0">
                <a:solidFill>
                  <a:srgbClr val="FFFFFF"/>
                </a:solidFill>
                <a:latin typeface="+mn-lt"/>
                <a:ea typeface="+mn-ea"/>
              </a:endParaRPr>
            </a:p>
          </p:txBody>
        </p:sp>
      </p:grpSp>
      <p:grpSp>
        <p:nvGrpSpPr>
          <p:cNvPr id="2" name="组合 1"/>
          <p:cNvGrpSpPr/>
          <p:nvPr>
            <p:custDataLst>
              <p:tags r:id="rId5"/>
            </p:custDataLst>
          </p:nvPr>
        </p:nvGrpSpPr>
        <p:grpSpPr>
          <a:xfrm>
            <a:off x="3420395" y="4065588"/>
            <a:ext cx="4632325" cy="649287"/>
            <a:chOff x="3420395" y="4065588"/>
            <a:chExt cx="4632325" cy="649287"/>
          </a:xfrm>
        </p:grpSpPr>
        <p:sp>
          <p:nvSpPr>
            <p:cNvPr id="6152" name="文本框 18"/>
            <p:cNvSpPr txBox="1">
              <a:spLocks noChangeArrowheads="1"/>
            </p:cNvSpPr>
            <p:nvPr>
              <p:custDataLst>
                <p:tags r:id="rId7"/>
              </p:custDataLst>
            </p:nvPr>
          </p:nvSpPr>
          <p:spPr bwMode="auto">
            <a:xfrm>
              <a:off x="4022057" y="4189413"/>
              <a:ext cx="403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spcBef>
                  <a:spcPct val="0"/>
                </a:spcBef>
                <a:buClrTx/>
                <a:buSzTx/>
                <a:buNone/>
              </a:pPr>
              <a:r>
                <a:rPr lang="zh-CN" altLang="en-US" sz="2400" b="1" dirty="0">
                  <a:solidFill>
                    <a:schemeClr val="accent1"/>
                  </a:solidFill>
                  <a:latin typeface="+mn-lt"/>
                  <a:ea typeface="+mn-ea"/>
                </a:rPr>
                <a:t>思考与规划</a:t>
              </a:r>
              <a:endParaRPr lang="zh-CN" altLang="zh-CN" sz="2400" b="1" dirty="0">
                <a:solidFill>
                  <a:schemeClr val="accent1"/>
                </a:solidFill>
                <a:latin typeface="+mn-lt"/>
                <a:ea typeface="+mn-ea"/>
              </a:endParaRPr>
            </a:p>
          </p:txBody>
        </p:sp>
        <p:sp>
          <p:nvSpPr>
            <p:cNvPr id="6153" name="任意多边形 23"/>
            <p:cNvSpPr>
              <a:spLocks noChangeArrowheads="1"/>
            </p:cNvSpPr>
            <p:nvPr>
              <p:custDataLst>
                <p:tags r:id="rId8"/>
              </p:custDataLst>
            </p:nvPr>
          </p:nvSpPr>
          <p:spPr bwMode="auto">
            <a:xfrm>
              <a:off x="3420395" y="4065588"/>
              <a:ext cx="560387" cy="649287"/>
            </a:xfrm>
            <a:custGeom>
              <a:avLst/>
              <a:gdLst>
                <a:gd name="T0" fmla="*/ 282153 w 561608"/>
                <a:gd name="T1" fmla="*/ 0 h 649318"/>
                <a:gd name="T2" fmla="*/ 560387 w 561608"/>
                <a:gd name="T3" fmla="*/ 159703 h 649318"/>
                <a:gd name="T4" fmla="*/ 560387 w 561608"/>
                <a:gd name="T5" fmla="*/ 485657 h 649318"/>
                <a:gd name="T6" fmla="*/ 282153 w 561608"/>
                <a:gd name="T7" fmla="*/ 649287 h 649318"/>
                <a:gd name="T8" fmla="*/ 0 w 561608"/>
                <a:gd name="T9" fmla="*/ 485657 h 649318"/>
                <a:gd name="T10" fmla="*/ 0 w 561608"/>
                <a:gd name="T11" fmla="*/ 159703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a:solidFill>
                    <a:srgbClr val="FFFFFF"/>
                  </a:solidFill>
                  <a:latin typeface="+mn-lt"/>
                  <a:ea typeface="+mn-ea"/>
                </a:rPr>
                <a:t>3</a:t>
              </a:r>
              <a:endParaRPr lang="zh-CN" altLang="en-US" sz="3200">
                <a:solidFill>
                  <a:srgbClr val="FFFFFF"/>
                </a:solidFill>
                <a:latin typeface="+mn-lt"/>
                <a:ea typeface="+mn-ea"/>
              </a:endParaRPr>
            </a:p>
          </p:txBody>
        </p:sp>
      </p:grpSp>
      <p:sp>
        <p:nvSpPr>
          <p:cNvPr id="13" name="文本框 20"/>
          <p:cNvSpPr txBox="1">
            <a:spLocks noChangeArrowheads="1"/>
          </p:cNvSpPr>
          <p:nvPr>
            <p:custDataLst>
              <p:tags r:id="rId6"/>
            </p:custDataLst>
          </p:nvPr>
        </p:nvSpPr>
        <p:spPr bwMode="auto">
          <a:xfrm>
            <a:off x="638763" y="2874238"/>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defPPr>
              <a:defRPr lang="zh-CN"/>
            </a:defPPr>
            <a:lvl1pPr eaLnBrk="1" hangingPunct="1">
              <a:defRPr sz="4500" b="1">
                <a:solidFill>
                  <a:schemeClr val="accent1"/>
                </a:solidFill>
                <a:latin typeface="+mj-lt"/>
                <a:ea typeface="黑体" panose="02010609060101010101" pitchFamily="49" charset="-122"/>
              </a:defRPr>
            </a:lvl1pPr>
            <a:lvl2pPr marL="742950" indent="-285750">
              <a:defRPr>
                <a:ea typeface="幼圆" panose="02010509060101010101" pitchFamily="49" charset="-122"/>
              </a:defRPr>
            </a:lvl2pPr>
            <a:lvl3pPr marL="1143000" indent="-228600">
              <a:defRPr>
                <a:ea typeface="幼圆" panose="02010509060101010101" pitchFamily="49" charset="-122"/>
              </a:defRPr>
            </a:lvl3pPr>
            <a:lvl4pPr marL="1600200" indent="-228600">
              <a:defRPr>
                <a:ea typeface="幼圆" panose="02010509060101010101" pitchFamily="49" charset="-122"/>
              </a:defRPr>
            </a:lvl4pPr>
            <a:lvl5pPr marL="2057400" indent="-228600">
              <a:defRPr>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ea typeface="幼圆" panose="02010509060101010101" pitchFamily="49" charset="-122"/>
              </a:defRPr>
            </a:lvl9pPr>
          </a:lstStyle>
          <a:p>
            <a:r>
              <a:rPr lang="en-US" altLang="zh-CN" sz="4000" smtClean="0">
                <a:ea typeface="+mj-ea"/>
                <a:cs typeface="+mj-cs"/>
              </a:rPr>
              <a:t>Contents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85000" lnSpcReduction="10000"/>
          </a:bodyPr>
          <a:lstStyle/>
          <a:p>
            <a:pPr>
              <a:lnSpc>
                <a:spcPct val="200000"/>
              </a:lnSpc>
            </a:pPr>
            <a:r>
              <a:rPr lang="en-US" altLang="zh-CN" dirty="0"/>
              <a:t>2016</a:t>
            </a:r>
            <a:r>
              <a:rPr lang="zh-CN" altLang="en-US" dirty="0"/>
              <a:t>年是“十三五”的开局年，“核心素养究竟如何落地</a:t>
            </a:r>
            <a:r>
              <a:rPr lang="zh-CN" altLang="en-US" dirty="0" smtClean="0"/>
              <a:t>？</a:t>
            </a:r>
            <a:endParaRPr lang="en-US" altLang="zh-CN" dirty="0" smtClean="0"/>
          </a:p>
          <a:p>
            <a:pPr>
              <a:lnSpc>
                <a:spcPct val="200000"/>
              </a:lnSpc>
            </a:pPr>
            <a:r>
              <a:rPr lang="zh-CN" altLang="en-US" dirty="0" smtClean="0"/>
              <a:t>我们</a:t>
            </a:r>
            <a:r>
              <a:rPr lang="zh-CN" altLang="en-US" dirty="0"/>
              <a:t>的课程与课堂教学改革新的出发点和终极目标究竟在哪里</a:t>
            </a:r>
            <a:r>
              <a:rPr lang="zh-CN" altLang="en-US" dirty="0" smtClean="0"/>
              <a:t>？</a:t>
            </a:r>
            <a:endParaRPr lang="en-US" altLang="zh-CN" dirty="0" smtClean="0"/>
          </a:p>
          <a:p>
            <a:pPr>
              <a:lnSpc>
                <a:spcPct val="200000"/>
              </a:lnSpc>
            </a:pPr>
            <a:r>
              <a:rPr lang="zh-CN" altLang="en-US" dirty="0" smtClean="0"/>
              <a:t>我们</a:t>
            </a:r>
            <a:r>
              <a:rPr lang="zh-CN" altLang="en-US" dirty="0"/>
              <a:t>究竟如何才能真正培养学生的面向未来的全球胜任力</a:t>
            </a:r>
            <a:r>
              <a:rPr lang="zh-CN" altLang="en-US" dirty="0" smtClean="0"/>
              <a:t>？</a:t>
            </a:r>
            <a:endParaRPr lang="en-US" altLang="zh-CN" dirty="0" smtClean="0"/>
          </a:p>
          <a:p>
            <a:pPr>
              <a:lnSpc>
                <a:spcPct val="200000"/>
              </a:lnSpc>
            </a:pPr>
            <a:r>
              <a:rPr lang="zh-CN" altLang="en-US" dirty="0" smtClean="0"/>
              <a:t>这些</a:t>
            </a:r>
            <a:r>
              <a:rPr lang="zh-CN" altLang="en-US" dirty="0"/>
              <a:t>问题是我们在打造市南品质教育，面向未来发展和研究的难题</a:t>
            </a:r>
            <a:r>
              <a:rPr lang="zh-CN" altLang="en-US" dirty="0" smtClean="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8442000" cy="601200"/>
          </a:xfrm>
        </p:spPr>
        <p:txBody>
          <a:bodyPr>
            <a:normAutofit fontScale="90000"/>
          </a:bodyPr>
          <a:lstStyle/>
          <a:p>
            <a:r>
              <a:rPr lang="zh-CN" altLang="en-US" dirty="0"/>
              <a:t>一、加强自身建设，做好面向质量时代的转型准备</a:t>
            </a:r>
          </a:p>
        </p:txBody>
      </p:sp>
      <p:sp>
        <p:nvSpPr>
          <p:cNvPr id="3" name="内容占位符 2"/>
          <p:cNvSpPr>
            <a:spLocks noGrp="1"/>
          </p:cNvSpPr>
          <p:nvPr>
            <p:ph idx="1"/>
          </p:nvPr>
        </p:nvSpPr>
        <p:spPr>
          <a:xfrm>
            <a:off x="1364343" y="1695428"/>
            <a:ext cx="6516914" cy="4527025"/>
          </a:xfrm>
        </p:spPr>
        <p:txBody>
          <a:bodyPr>
            <a:normAutofit/>
          </a:bodyPr>
          <a:lstStyle/>
          <a:p>
            <a:pPr marL="0" indent="624205">
              <a:lnSpc>
                <a:spcPct val="150000"/>
              </a:lnSpc>
              <a:buNone/>
            </a:pPr>
            <a:r>
              <a:rPr lang="zh-CN" altLang="en-US" dirty="0"/>
              <a:t>基础教育改革进入到内涵发展的新时期，其发展的核心是提高质量，关键是深化课程改革。教育研究中心在此过程中肩负着重要职能，制度完善和队伍的锻造是推动课程改革实施、促进教师发展的重要专业力量。因此，面对基础教育发展新的形势和任务，我们将进一步加强自身建设，为面向质量时代的转型做好准备</a:t>
            </a:r>
            <a:r>
              <a:rPr lang="zh-CN" altLang="en-US" dirty="0" smtClean="0"/>
              <a:t>。</a:t>
            </a:r>
            <a:endParaRPr lang="en-US" altLang="zh-CN" dirty="0"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8442000" cy="601200"/>
          </a:xfrm>
        </p:spPr>
        <p:txBody>
          <a:bodyPr>
            <a:normAutofit fontScale="90000"/>
          </a:bodyPr>
          <a:lstStyle/>
          <a:p>
            <a:r>
              <a:rPr lang="zh-CN" altLang="en-US" dirty="0"/>
              <a:t>一、加强自身建设，做好面向质量时代的转型准备</a:t>
            </a:r>
          </a:p>
        </p:txBody>
      </p:sp>
      <p:sp>
        <p:nvSpPr>
          <p:cNvPr id="3" name="内容占位符 2"/>
          <p:cNvSpPr>
            <a:spLocks noGrp="1"/>
          </p:cNvSpPr>
          <p:nvPr>
            <p:ph idx="1"/>
          </p:nvPr>
        </p:nvSpPr>
        <p:spPr>
          <a:xfrm>
            <a:off x="1103085" y="1477714"/>
            <a:ext cx="7053943" cy="4527025"/>
          </a:xfrm>
        </p:spPr>
        <p:txBody>
          <a:bodyPr>
            <a:normAutofit/>
          </a:bodyPr>
          <a:lstStyle/>
          <a:p>
            <a:pPr marL="0" indent="624205">
              <a:lnSpc>
                <a:spcPct val="150000"/>
              </a:lnSpc>
              <a:buNone/>
            </a:pPr>
            <a:r>
              <a:rPr lang="zh-CN" altLang="en-US" dirty="0" smtClean="0"/>
              <a:t>后期</a:t>
            </a:r>
            <a:r>
              <a:rPr lang="zh-CN" altLang="en-US" dirty="0"/>
              <a:t>工作将紧紧围绕“培养什么人”和“如何培养人”这两个根本问题，按照时代的要求和育人的规律，加强调查研究，提出发展思路和应对策略，成为教育行政部门课程与教学工作的重要助手和参谋；勇于实践，敢于突破，率先创造新的经验和成果；潜心研究、精心指导基层学校和教师的课程和教学业务，大力促进干部领导力，教师课程执行力与创造力的不断提升。</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8442000" cy="601200"/>
          </a:xfrm>
        </p:spPr>
        <p:txBody>
          <a:bodyPr>
            <a:normAutofit fontScale="90000"/>
          </a:bodyPr>
          <a:lstStyle/>
          <a:p>
            <a:r>
              <a:rPr lang="zh-CN" altLang="en-US" dirty="0"/>
              <a:t>一、加强自身建设，做好面向质量时代的转型准备</a:t>
            </a:r>
          </a:p>
        </p:txBody>
      </p:sp>
      <p:sp>
        <p:nvSpPr>
          <p:cNvPr id="3" name="内容占位符 2"/>
          <p:cNvSpPr>
            <a:spLocks noGrp="1"/>
          </p:cNvSpPr>
          <p:nvPr>
            <p:ph idx="1"/>
          </p:nvPr>
        </p:nvSpPr>
        <p:spPr/>
        <p:txBody>
          <a:bodyPr>
            <a:normAutofit/>
          </a:bodyPr>
          <a:lstStyle/>
          <a:p>
            <a:pPr marL="0" indent="0">
              <a:buNone/>
            </a:pPr>
            <a:r>
              <a:rPr lang="zh-CN" altLang="en-US" dirty="0"/>
              <a:t>努力做好四方面工作</a:t>
            </a:r>
            <a:r>
              <a:rPr lang="zh-CN" altLang="en-US" dirty="0" smtClean="0"/>
              <a:t>：</a:t>
            </a:r>
            <a:endParaRPr lang="en-US" altLang="zh-CN" dirty="0" smtClean="0"/>
          </a:p>
          <a:p>
            <a:r>
              <a:rPr lang="zh-CN" altLang="en-US" dirty="0" smtClean="0"/>
              <a:t>一</a:t>
            </a:r>
            <a:r>
              <a:rPr lang="zh-CN" altLang="en-US" dirty="0"/>
              <a:t>是关注课程视野下基于课标的教学与评价</a:t>
            </a:r>
            <a:r>
              <a:rPr lang="zh-CN" altLang="en-US" dirty="0" smtClean="0"/>
              <a:t>研究</a:t>
            </a:r>
            <a:endParaRPr lang="en-US" altLang="zh-CN" dirty="0" smtClean="0"/>
          </a:p>
          <a:p>
            <a:r>
              <a:rPr lang="zh-CN" altLang="en-US" dirty="0" smtClean="0"/>
              <a:t>二</a:t>
            </a:r>
            <a:r>
              <a:rPr lang="zh-CN" altLang="en-US" dirty="0"/>
              <a:t>是突出强调基于标准的课程教学研究工作经验与证据相</a:t>
            </a:r>
            <a:r>
              <a:rPr lang="zh-CN" altLang="en-US" dirty="0" smtClean="0"/>
              <a:t>结合</a:t>
            </a:r>
            <a:endParaRPr lang="en-US" altLang="zh-CN" dirty="0" smtClean="0"/>
          </a:p>
          <a:p>
            <a:r>
              <a:rPr lang="zh-CN" altLang="en-US" dirty="0" smtClean="0"/>
              <a:t>三</a:t>
            </a:r>
            <a:r>
              <a:rPr lang="zh-CN" altLang="en-US" dirty="0"/>
              <a:t>是推进问题导向的研修一体化有机</a:t>
            </a:r>
            <a:r>
              <a:rPr lang="zh-CN" altLang="en-US" dirty="0" smtClean="0"/>
              <a:t>融合</a:t>
            </a:r>
            <a:endParaRPr lang="en-US" altLang="zh-CN" dirty="0" smtClean="0"/>
          </a:p>
          <a:p>
            <a:r>
              <a:rPr lang="zh-CN" altLang="en-US" dirty="0" smtClean="0"/>
              <a:t>四</a:t>
            </a:r>
            <a:r>
              <a:rPr lang="zh-CN" altLang="en-US" dirty="0"/>
              <a:t>是打造分享、合作与诊断、改进相结合的四位一体的教研文化。</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8442000" cy="601200"/>
          </a:xfrm>
        </p:spPr>
        <p:txBody>
          <a:bodyPr>
            <a:normAutofit fontScale="90000"/>
          </a:bodyPr>
          <a:lstStyle/>
          <a:p>
            <a:r>
              <a:rPr lang="zh-CN" altLang="en-US" dirty="0"/>
              <a:t>一、加强自身建设，做好面向质量时代的转型准备</a:t>
            </a:r>
          </a:p>
        </p:txBody>
      </p:sp>
      <p:sp>
        <p:nvSpPr>
          <p:cNvPr id="3" name="内容占位符 2"/>
          <p:cNvSpPr>
            <a:spLocks noGrp="1"/>
          </p:cNvSpPr>
          <p:nvPr>
            <p:ph idx="1"/>
          </p:nvPr>
        </p:nvSpPr>
        <p:spPr>
          <a:xfrm>
            <a:off x="702000" y="1260000"/>
            <a:ext cx="7908600" cy="5159850"/>
          </a:xfrm>
        </p:spPr>
        <p:txBody>
          <a:bodyPr>
            <a:normAutofit/>
          </a:bodyPr>
          <a:lstStyle/>
          <a:p>
            <a:pPr marL="0" indent="0">
              <a:buNone/>
            </a:pPr>
            <a:r>
              <a:rPr lang="zh-CN" altLang="en-US" dirty="0" smtClean="0"/>
              <a:t>实现</a:t>
            </a:r>
            <a:r>
              <a:rPr lang="zh-CN" altLang="en-US" dirty="0"/>
              <a:t>五个转变</a:t>
            </a:r>
            <a:r>
              <a:rPr lang="zh-CN" altLang="en-US" dirty="0" smtClean="0"/>
              <a:t>：</a:t>
            </a:r>
            <a:endParaRPr lang="en-US" altLang="zh-CN" dirty="0" smtClean="0"/>
          </a:p>
          <a:p>
            <a:r>
              <a:rPr lang="zh-CN" altLang="en-US" dirty="0" smtClean="0"/>
              <a:t>一</a:t>
            </a:r>
            <a:r>
              <a:rPr lang="zh-CN" altLang="en-US" dirty="0"/>
              <a:t>是研究领域从单纯以学科课堂教学研究为主的教学研究，转向“课程</a:t>
            </a:r>
            <a:r>
              <a:rPr lang="en-US" altLang="zh-CN" dirty="0"/>
              <a:t>——</a:t>
            </a:r>
            <a:r>
              <a:rPr lang="zh-CN" altLang="en-US" dirty="0"/>
              <a:t>教学</a:t>
            </a:r>
            <a:r>
              <a:rPr lang="en-US" altLang="zh-CN" dirty="0"/>
              <a:t>——</a:t>
            </a:r>
            <a:r>
              <a:rPr lang="zh-CN" altLang="en-US" dirty="0"/>
              <a:t>评价”的整体教学</a:t>
            </a:r>
            <a:r>
              <a:rPr lang="zh-CN" altLang="en-US" dirty="0" smtClean="0"/>
              <a:t>研究</a:t>
            </a:r>
            <a:endParaRPr lang="en-US" altLang="zh-CN" dirty="0" smtClean="0"/>
          </a:p>
          <a:p>
            <a:r>
              <a:rPr lang="zh-CN" altLang="en-US" dirty="0" smtClean="0"/>
              <a:t>二</a:t>
            </a:r>
            <a:r>
              <a:rPr lang="zh-CN" altLang="en-US" dirty="0"/>
              <a:t>是研究方法从基于检验的教学研究，转向证据与经验相结合的</a:t>
            </a:r>
            <a:r>
              <a:rPr lang="zh-CN" altLang="en-US" dirty="0" smtClean="0"/>
              <a:t>研究</a:t>
            </a:r>
            <a:endParaRPr lang="en-US" altLang="zh-CN" dirty="0" smtClean="0"/>
          </a:p>
          <a:p>
            <a:r>
              <a:rPr lang="zh-CN" altLang="en-US" dirty="0" smtClean="0"/>
              <a:t>三</a:t>
            </a:r>
            <a:r>
              <a:rPr lang="zh-CN" altLang="en-US" dirty="0"/>
              <a:t>是研究路径从“自上而下”的培训式路径，转向“自上而下”与“自下而上”相结合的的参与式</a:t>
            </a:r>
            <a:r>
              <a:rPr lang="zh-CN" altLang="en-US" dirty="0" smtClean="0"/>
              <a:t>路径</a:t>
            </a:r>
            <a:endParaRPr lang="en-US" altLang="zh-CN" dirty="0" smtClean="0"/>
          </a:p>
          <a:p>
            <a:r>
              <a:rPr lang="zh-CN" altLang="en-US" dirty="0" smtClean="0"/>
              <a:t>四</a:t>
            </a:r>
            <a:r>
              <a:rPr lang="zh-CN" altLang="en-US" dirty="0"/>
              <a:t>是研究起点从“理论验证式”教学研究，转向“问题导向”与“目标导向”相结合的教学</a:t>
            </a:r>
            <a:r>
              <a:rPr lang="zh-CN" altLang="en-US" dirty="0" smtClean="0"/>
              <a:t>研究</a:t>
            </a:r>
            <a:endParaRPr lang="en-US" altLang="zh-CN" dirty="0" smtClean="0"/>
          </a:p>
          <a:p>
            <a:r>
              <a:rPr lang="zh-CN" altLang="en-US" dirty="0" smtClean="0"/>
              <a:t>五</a:t>
            </a:r>
            <a:r>
              <a:rPr lang="zh-CN" altLang="en-US" dirty="0"/>
              <a:t>是从个人自主式教学研究转向“合作共同体”式</a:t>
            </a:r>
            <a:r>
              <a:rPr lang="zh-CN" altLang="en-US" dirty="0" smtClean="0"/>
              <a:t>研究</a:t>
            </a:r>
            <a:endParaRPr lang="zh-CN" alt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277734" y="357158"/>
            <a:ext cx="8442000" cy="6012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3200" b="1" i="0" kern="1200" baseline="0">
                <a:solidFill>
                  <a:schemeClr val="accent1">
                    <a:lumMod val="75000"/>
                  </a:schemeClr>
                </a:solidFill>
                <a:effectLst/>
                <a:latin typeface="+mn-lt"/>
                <a:ea typeface="+mn-ea"/>
                <a:cs typeface="+mj-cs"/>
              </a:defRPr>
            </a:lvl1pPr>
          </a:lstStyle>
          <a:p>
            <a:r>
              <a:rPr lang="zh-CN" altLang="en-US" dirty="0"/>
              <a:t>二、基于核心素养，进一步深化课程改革</a:t>
            </a:r>
            <a:r>
              <a:rPr lang="en-US" altLang="zh-CN" dirty="0"/>
              <a:t/>
            </a:r>
            <a:br>
              <a:rPr lang="en-US" altLang="zh-CN" dirty="0"/>
            </a:br>
            <a:r>
              <a:rPr lang="en-US" altLang="zh-CN" dirty="0"/>
              <a:t>                                            </a:t>
            </a:r>
            <a:r>
              <a:rPr lang="zh-CN" altLang="en-US" dirty="0"/>
              <a:t>铸就市南品质教育</a:t>
            </a:r>
            <a:endParaRPr lang="zh-CN" altLang="en-US" dirty="0"/>
          </a:p>
        </p:txBody>
      </p:sp>
      <p:sp>
        <p:nvSpPr>
          <p:cNvPr id="6" name="圆角矩形 5"/>
          <p:cNvSpPr/>
          <p:nvPr/>
        </p:nvSpPr>
        <p:spPr bwMode="auto">
          <a:xfrm>
            <a:off x="1475339" y="3713623"/>
            <a:ext cx="6724021" cy="1457537"/>
          </a:xfrm>
          <a:prstGeom prst="roundRect">
            <a:avLst>
              <a:gd name="adj" fmla="val 9992"/>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 name="圆角矩形 6"/>
          <p:cNvSpPr/>
          <p:nvPr/>
        </p:nvSpPr>
        <p:spPr bwMode="auto">
          <a:xfrm>
            <a:off x="1475339" y="2231540"/>
            <a:ext cx="6724021" cy="1457537"/>
          </a:xfrm>
          <a:prstGeom prst="roundRect">
            <a:avLst>
              <a:gd name="adj" fmla="val 9992"/>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8" name="TextBox 32"/>
          <p:cNvSpPr txBox="1">
            <a:spLocks noChangeArrowheads="1"/>
          </p:cNvSpPr>
          <p:nvPr/>
        </p:nvSpPr>
        <p:spPr bwMode="auto">
          <a:xfrm>
            <a:off x="1862945" y="2490641"/>
            <a:ext cx="6249933" cy="954107"/>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在课程实施方面，以基于核心素养的学业质量标准改善课堂教师教与学生学。引导教师由单纯关注学科知识教学、考试教学转向全面关注学科能力教学、学生发展素养教学，要鼓励教师改革教学方式，特别要探索跨学科学习、情境学习，从而真正实现课程从学科本位发展为育人本位，落实学生发展核心素养。</a:t>
            </a:r>
          </a:p>
        </p:txBody>
      </p:sp>
      <p:sp>
        <p:nvSpPr>
          <p:cNvPr id="9" name="五边形 8"/>
          <p:cNvSpPr/>
          <p:nvPr/>
        </p:nvSpPr>
        <p:spPr bwMode="auto">
          <a:xfrm>
            <a:off x="1475338" y="1934208"/>
            <a:ext cx="4020537" cy="453571"/>
          </a:xfrm>
          <a:prstGeom prst="homePlat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 name="TextBox 22"/>
          <p:cNvSpPr txBox="1">
            <a:spLocks noChangeArrowheads="1"/>
          </p:cNvSpPr>
          <p:nvPr/>
        </p:nvSpPr>
        <p:spPr bwMode="auto">
          <a:xfrm>
            <a:off x="1495718" y="2006376"/>
            <a:ext cx="3832290" cy="307777"/>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调整课程目标定位，引领核心素养培育</a:t>
            </a:r>
          </a:p>
        </p:txBody>
      </p:sp>
      <p:sp>
        <p:nvSpPr>
          <p:cNvPr id="11" name="五边形 10"/>
          <p:cNvSpPr/>
          <p:nvPr/>
        </p:nvSpPr>
        <p:spPr bwMode="auto">
          <a:xfrm>
            <a:off x="1475339" y="3557330"/>
            <a:ext cx="4020537" cy="453572"/>
          </a:xfrm>
          <a:prstGeom prst="homePlat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 name="TextBox 22"/>
          <p:cNvSpPr txBox="1">
            <a:spLocks noChangeArrowheads="1"/>
          </p:cNvSpPr>
          <p:nvPr/>
        </p:nvSpPr>
        <p:spPr bwMode="auto">
          <a:xfrm>
            <a:off x="1495719" y="3648276"/>
            <a:ext cx="3832290" cy="307975"/>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微软雅黑" panose="020B0503020204020204" pitchFamily="34" charset="-122"/>
                <a:ea typeface="微软雅黑" panose="020B0503020204020204" pitchFamily="34" charset="-122"/>
              </a:rPr>
              <a:t>2.</a:t>
            </a:r>
            <a:r>
              <a:rPr lang="zh-CN" altLang="en-US" sz="1400" dirty="0">
                <a:solidFill>
                  <a:schemeClr val="bg1"/>
                </a:solidFill>
                <a:latin typeface="微软雅黑" panose="020B0503020204020204" pitchFamily="34" charset="-122"/>
                <a:ea typeface="微软雅黑" panose="020B0503020204020204" pitchFamily="34" charset="-122"/>
              </a:rPr>
              <a:t>建构多元评价方式，引导核心素养落实</a:t>
            </a:r>
          </a:p>
        </p:txBody>
      </p:sp>
      <p:sp>
        <p:nvSpPr>
          <p:cNvPr id="33" name="TextBox 32"/>
          <p:cNvSpPr txBox="1">
            <a:spLocks noChangeArrowheads="1"/>
          </p:cNvSpPr>
          <p:nvPr/>
        </p:nvSpPr>
        <p:spPr bwMode="auto">
          <a:xfrm>
            <a:off x="1949427" y="4010405"/>
            <a:ext cx="6076971" cy="954107"/>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建立基于核心素养的学业质量标准，细化各年级各学科应达到的程度要求。学业质量标准是评价学生实现核心素养程度的最具体、最可操作化的指标。结合本区域教育教学实际情况，尝试探索二次开发以年级为单位的学业质量标准</a:t>
            </a:r>
          </a:p>
        </p:txBody>
      </p:sp>
    </p:spTree>
    <p:extLst>
      <p:ext uri="{BB962C8B-B14F-4D97-AF65-F5344CB8AC3E}">
        <p14:creationId xmlns:p14="http://schemas.microsoft.com/office/powerpoint/2010/main" val="4067718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5390" y="944724"/>
            <a:ext cx="6481921" cy="1529970"/>
            <a:chOff x="1405390" y="944724"/>
            <a:chExt cx="6481921" cy="152997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F79646">
                      <a:lumMod val="75000"/>
                    </a:srgbClr>
                  </a:solidFill>
                  <a:latin typeface="Arial Rounded MT Bold" panose="020F0704030504030204" pitchFamily="34" charset="0"/>
                  <a:cs typeface="Times New Roman" panose="02020603050405020304" pitchFamily="18" charset="0"/>
                </a:rPr>
                <a:t>深化</a:t>
              </a: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课题研究，服务决策参考</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462807" y="1497855"/>
              <a:ext cx="4424504"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400" dirty="0"/>
                <a:t>《</a:t>
              </a:r>
              <a:r>
                <a:rPr lang="zh-CN" altLang="en-US" sz="1400" dirty="0"/>
                <a:t>区域全面实现教育现代化的推进路径的研究</a:t>
              </a:r>
              <a:r>
                <a:rPr lang="en-US" altLang="zh-CN" sz="1400" dirty="0"/>
                <a:t>》</a:t>
              </a:r>
            </a:p>
            <a:p>
              <a:pPr lvl="0" algn="ctr">
                <a:defRPr/>
              </a:pPr>
              <a:r>
                <a:rPr lang="en-US" altLang="zh-CN" sz="1400" dirty="0"/>
                <a:t>《</a:t>
              </a:r>
              <a:r>
                <a:rPr lang="zh-CN" altLang="en-US" sz="1400" dirty="0"/>
                <a:t>数字化环境下学生学习方式转变的实践研究</a:t>
              </a:r>
              <a:r>
                <a:rPr lang="en-US" altLang="zh-CN" sz="1400" dirty="0"/>
                <a:t>》</a:t>
              </a:r>
            </a:p>
            <a:p>
              <a:pPr lvl="0" algn="ctr">
                <a:defRPr/>
              </a:pPr>
              <a:r>
                <a:rPr lang="zh-CN" altLang="en-US" sz="1400" dirty="0"/>
                <a:t>抓住教育教学改革与提升教育品质的核心</a:t>
              </a:r>
              <a:endParaRPr lang="en-US" altLang="zh-CN" sz="1400" dirty="0"/>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05390" y="2600908"/>
            <a:ext cx="6333221" cy="1529970"/>
            <a:chOff x="1405390" y="2600908"/>
            <a:chExt cx="6333221" cy="152997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9" name="TextBox 16"/>
            <p:cNvSpPr txBox="1"/>
            <p:nvPr/>
          </p:nvSpPr>
          <p:spPr>
            <a:xfrm flipH="1">
              <a:off x="3053067" y="2813452"/>
              <a:ext cx="4549999"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4BACC6">
                      <a:lumMod val="50000"/>
                    </a:srgbClr>
                  </a:solidFill>
                  <a:latin typeface="Arial Rounded MT Bold" panose="020F0704030504030204" pitchFamily="34" charset="0"/>
                  <a:cs typeface="Times New Roman" panose="02020603050405020304" pitchFamily="18" charset="0"/>
                </a:rPr>
                <a:t>提炼</a:t>
              </a: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研究成果，提升内涵发展</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843729" y="3154141"/>
              <a:ext cx="3537711"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zh-CN" sz="1400" dirty="0"/>
                <a:t>全区共完成</a:t>
              </a:r>
              <a:r>
                <a:rPr lang="en-US" altLang="zh-CN" sz="1400" dirty="0"/>
                <a:t>31</a:t>
              </a:r>
              <a:r>
                <a:rPr lang="zh-CN" altLang="zh-CN" sz="1400" dirty="0"/>
                <a:t>项市级</a:t>
              </a:r>
              <a:r>
                <a:rPr lang="zh-CN" altLang="zh-CN" sz="1400" dirty="0" smtClean="0"/>
                <a:t>课题</a:t>
              </a:r>
              <a:endParaRPr lang="en-US" altLang="zh-CN" sz="1400" dirty="0" smtClean="0"/>
            </a:p>
            <a:p>
              <a:pPr lvl="0">
                <a:defRPr/>
              </a:pPr>
              <a:r>
                <a:rPr lang="en-US" altLang="zh-CN" sz="1400" dirty="0" smtClean="0"/>
                <a:t>                  12</a:t>
              </a:r>
              <a:r>
                <a:rPr lang="zh-CN" altLang="zh-CN" sz="1400" dirty="0"/>
                <a:t>项省级</a:t>
              </a:r>
              <a:r>
                <a:rPr lang="zh-CN" altLang="zh-CN" sz="1400" dirty="0" smtClean="0"/>
                <a:t>课题</a:t>
              </a:r>
              <a:endParaRPr lang="en-US" altLang="zh-CN" sz="1400" dirty="0" smtClean="0"/>
            </a:p>
            <a:p>
              <a:pPr lvl="0">
                <a:defRPr/>
              </a:pPr>
              <a:r>
                <a:rPr lang="en-US" altLang="zh-CN" sz="1400" dirty="0" smtClean="0"/>
                <a:t>                  125</a:t>
              </a:r>
              <a:r>
                <a:rPr lang="zh-CN" altLang="zh-CN" sz="1400" dirty="0"/>
                <a:t>项区级课题结</a:t>
              </a:r>
              <a:r>
                <a:rPr lang="zh-CN" altLang="zh-CN" sz="1400" dirty="0" smtClean="0"/>
                <a:t>题</a:t>
              </a: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405390" y="4383306"/>
            <a:ext cx="6333221" cy="1529970"/>
            <a:chOff x="1405390" y="4383306"/>
            <a:chExt cx="6333221" cy="152997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sp>
          <p:nvSpPr>
            <p:cNvPr id="11" name="TextBox 18"/>
            <p:cNvSpPr txBox="1"/>
            <p:nvPr/>
          </p:nvSpPr>
          <p:spPr>
            <a:xfrm flipH="1">
              <a:off x="3053068" y="4545124"/>
              <a:ext cx="4328986"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smtClean="0">
                  <a:solidFill>
                    <a:srgbClr val="C0504D">
                      <a:lumMod val="50000"/>
                    </a:srgbClr>
                  </a:solidFill>
                  <a:latin typeface="Arial Rounded MT Bold" panose="020F0704030504030204" pitchFamily="34" charset="0"/>
                  <a:cs typeface="Times New Roman" panose="02020603050405020304" pitchFamily="18" charset="0"/>
                </a:rPr>
                <a:t>坚持</a:t>
              </a:r>
              <a:r>
                <a:rPr lang="zh-CN" altLang="en-US" sz="2000" dirty="0">
                  <a:solidFill>
                    <a:srgbClr val="C0504D">
                      <a:lumMod val="50000"/>
                    </a:srgbClr>
                  </a:solidFill>
                  <a:latin typeface="Arial Rounded MT Bold" panose="020F0704030504030204" pitchFamily="34" charset="0"/>
                  <a:cs typeface="Times New Roman" panose="02020603050405020304" pitchFamily="18" charset="0"/>
                </a:rPr>
                <a:t>课题引领，科学规划发展</a:t>
              </a:r>
              <a:endParaRPr kumimoji="0" lang="zh-CN" altLang="en-US" sz="20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2" name="TextBox 19"/>
            <p:cNvSpPr txBox="1"/>
            <p:nvPr/>
          </p:nvSpPr>
          <p:spPr>
            <a:xfrm rot="21594277" flipH="1">
              <a:off x="3733797" y="4993627"/>
              <a:ext cx="364764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1</a:t>
              </a:r>
              <a:r>
                <a:rPr lang="en-US" altLang="zh-CN" sz="1400" dirty="0" smtClean="0"/>
                <a:t>.</a:t>
              </a:r>
              <a:r>
                <a:rPr lang="zh-CN" altLang="en-US" sz="1400" dirty="0" smtClean="0"/>
                <a:t>借助课题论证，完善顶层设计规划</a:t>
              </a:r>
              <a:endParaRPr lang="en-US" altLang="zh-CN" sz="1400" dirty="0" smtClean="0"/>
            </a:p>
            <a:p>
              <a:pPr>
                <a:defRPr/>
              </a:pPr>
              <a:r>
                <a:rPr lang="en-US" altLang="zh-CN" sz="1400" dirty="0" smtClean="0"/>
                <a:t>2.</a:t>
              </a:r>
              <a:r>
                <a:rPr lang="zh-CN" altLang="zh-CN" sz="1400" dirty="0" smtClean="0"/>
                <a:t>指导激励并举，助力校级课题立项</a:t>
              </a:r>
              <a:endParaRPr lang="en-US" altLang="zh-CN" sz="1400" dirty="0"/>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1+ppt_w/2"/>
                                          </p:val>
                                        </p:tav>
                                      </p:tavLst>
                                    </p:anim>
                                    <p:anim calcmode="lin" valueType="num">
                                      <p:cBhvr additive="base">
                                        <p:cTn id="11" dur="500"/>
                                        <p:tgtEl>
                                          <p:spTgt spid="3"/>
                                        </p:tgtEl>
                                        <p:attrNameLst>
                                          <p:attrName>ppt_y</p:attrName>
                                        </p:attrNameLst>
                                      </p:cBhvr>
                                      <p:tavLst>
                                        <p:tav tm="0">
                                          <p:val>
                                            <p:strVal val="ppt_y"/>
                                          </p:val>
                                        </p:tav>
                                        <p:tav tm="100000">
                                          <p:val>
                                            <p:strVal val="ppt_y"/>
                                          </p:val>
                                        </p:tav>
                                      </p:tavLst>
                                    </p:anim>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277734" y="357158"/>
            <a:ext cx="8442000" cy="6012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3200" b="1" i="0" kern="1200" baseline="0">
                <a:solidFill>
                  <a:schemeClr val="accent1">
                    <a:lumMod val="75000"/>
                  </a:schemeClr>
                </a:solidFill>
                <a:effectLst/>
                <a:latin typeface="+mn-lt"/>
                <a:ea typeface="+mn-ea"/>
                <a:cs typeface="+mj-cs"/>
              </a:defRPr>
            </a:lvl1pPr>
          </a:lstStyle>
          <a:p>
            <a:r>
              <a:rPr lang="zh-CN" altLang="en-US" dirty="0"/>
              <a:t>二、基于核心素养，进一步深化课程改革</a:t>
            </a:r>
            <a:r>
              <a:rPr lang="en-US" altLang="zh-CN" dirty="0"/>
              <a:t/>
            </a:r>
            <a:br>
              <a:rPr lang="en-US" altLang="zh-CN" dirty="0"/>
            </a:br>
            <a:r>
              <a:rPr lang="en-US" altLang="zh-CN" dirty="0"/>
              <a:t>                                            </a:t>
            </a:r>
            <a:r>
              <a:rPr lang="zh-CN" altLang="en-US" dirty="0"/>
              <a:t>铸就市南品质教育</a:t>
            </a:r>
            <a:endParaRPr lang="zh-CN" altLang="en-US" dirty="0"/>
          </a:p>
        </p:txBody>
      </p:sp>
      <p:sp>
        <p:nvSpPr>
          <p:cNvPr id="5" name="圆角矩形 4"/>
          <p:cNvSpPr/>
          <p:nvPr/>
        </p:nvSpPr>
        <p:spPr bwMode="auto">
          <a:xfrm>
            <a:off x="1437663" y="2052249"/>
            <a:ext cx="6724021" cy="1711796"/>
          </a:xfrm>
          <a:prstGeom prst="roundRect">
            <a:avLst>
              <a:gd name="adj" fmla="val 9992"/>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3" name="五边形 12"/>
          <p:cNvSpPr/>
          <p:nvPr/>
        </p:nvSpPr>
        <p:spPr bwMode="auto">
          <a:xfrm>
            <a:off x="1417283" y="1825463"/>
            <a:ext cx="4020537" cy="453572"/>
          </a:xfrm>
          <a:prstGeom prst="homePlat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TextBox 22"/>
          <p:cNvSpPr txBox="1">
            <a:spLocks noChangeArrowheads="1"/>
          </p:cNvSpPr>
          <p:nvPr/>
        </p:nvSpPr>
        <p:spPr bwMode="auto">
          <a:xfrm>
            <a:off x="1437663" y="1898700"/>
            <a:ext cx="3832290" cy="307777"/>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优化教学内容与方法，聚焦核心素养培育</a:t>
            </a:r>
          </a:p>
        </p:txBody>
      </p:sp>
      <p:sp>
        <p:nvSpPr>
          <p:cNvPr id="35" name="TextBox 32"/>
          <p:cNvSpPr txBox="1">
            <a:spLocks noChangeArrowheads="1"/>
          </p:cNvSpPr>
          <p:nvPr/>
        </p:nvSpPr>
        <p:spPr bwMode="auto">
          <a:xfrm>
            <a:off x="1891371" y="2379050"/>
            <a:ext cx="6249934" cy="1384995"/>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一些发达国家正处在基于核心素养推进课程与教学领域的改革过程中，初步呈现出重视学生的独立思考、基于问题或项目开展教学、充分利用信息技术和课外资源等明显的教学特征。我区在课程改革以后，积极推进自主合作探究的教学方式，教学发生了很多变化，教师设计一系列活动激发学生主动学习，学生积极发言，课堂氛围活跃。但仍存在课堂上教师把控过多、缺少学生质疑问难等问题。因此，基于学生核心素养的培养，教学仍需要不断改进。 </a:t>
            </a:r>
          </a:p>
        </p:txBody>
      </p:sp>
    </p:spTree>
    <p:extLst>
      <p:ext uri="{BB962C8B-B14F-4D97-AF65-F5344CB8AC3E}">
        <p14:creationId xmlns:p14="http://schemas.microsoft.com/office/powerpoint/2010/main" val="418639122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514486"/>
            <a:ext cx="8442000" cy="601200"/>
          </a:xfrm>
        </p:spPr>
        <p:txBody>
          <a:bodyPr>
            <a:normAutofit fontScale="90000"/>
          </a:bodyPr>
          <a:lstStyle/>
          <a:p>
            <a:r>
              <a:rPr lang="zh-CN" altLang="en-US" dirty="0"/>
              <a:t>二、基于核心素养，进一步深化课程改革</a:t>
            </a:r>
            <a:r>
              <a:rPr lang="en-US" altLang="zh-CN" dirty="0"/>
              <a:t/>
            </a:r>
            <a:br>
              <a:rPr lang="en-US" altLang="zh-CN" dirty="0"/>
            </a:br>
            <a:r>
              <a:rPr lang="en-US" altLang="zh-CN" dirty="0"/>
              <a:t>                                      </a:t>
            </a:r>
            <a:r>
              <a:rPr lang="en-US" altLang="zh-CN" dirty="0" smtClean="0"/>
              <a:t>      </a:t>
            </a:r>
            <a:r>
              <a:rPr lang="zh-CN" altLang="en-US" dirty="0" smtClean="0"/>
              <a:t>铸</a:t>
            </a:r>
            <a:r>
              <a:rPr lang="zh-CN" altLang="en-US" dirty="0"/>
              <a:t>就</a:t>
            </a:r>
            <a:r>
              <a:rPr lang="zh-CN" altLang="en-US" dirty="0" smtClean="0"/>
              <a:t>市</a:t>
            </a:r>
            <a:r>
              <a:rPr lang="zh-CN" altLang="en-US" dirty="0"/>
              <a:t>南品质教</a:t>
            </a:r>
            <a:r>
              <a:rPr lang="zh-CN" altLang="en-US" dirty="0" smtClean="0"/>
              <a:t>育</a:t>
            </a:r>
            <a:endParaRPr lang="zh-CN" altLang="en-US" dirty="0"/>
          </a:p>
        </p:txBody>
      </p:sp>
      <p:sp>
        <p:nvSpPr>
          <p:cNvPr id="3" name="内容占位符 2"/>
          <p:cNvSpPr>
            <a:spLocks noGrp="1"/>
          </p:cNvSpPr>
          <p:nvPr>
            <p:ph idx="1"/>
          </p:nvPr>
        </p:nvSpPr>
        <p:spPr>
          <a:xfrm>
            <a:off x="702000" y="1260000"/>
            <a:ext cx="7977544" cy="5159850"/>
          </a:xfrm>
        </p:spPr>
        <p:txBody>
          <a:bodyPr>
            <a:normAutofit fontScale="85000" lnSpcReduction="20000"/>
          </a:bodyPr>
          <a:lstStyle/>
          <a:p>
            <a:pPr marL="0" indent="0">
              <a:buNone/>
            </a:pPr>
            <a:r>
              <a:rPr lang="en-US" altLang="zh-CN" dirty="0"/>
              <a:t>3.</a:t>
            </a:r>
            <a:r>
              <a:rPr lang="zh-CN" altLang="en-US" dirty="0"/>
              <a:t>优化教学内容与方法，聚焦核心素养培育</a:t>
            </a:r>
          </a:p>
          <a:p>
            <a:r>
              <a:rPr lang="zh-CN" altLang="en-US" dirty="0" smtClean="0"/>
              <a:t>努力</a:t>
            </a:r>
            <a:r>
              <a:rPr lang="zh-CN" altLang="en-US" dirty="0"/>
              <a:t>创设学生独立思考和自主探究的空间。在教学中，要给学生独立思考的时间，给学生独立探究的空间，促进学生自主质疑、自主探究，促进创新能力的培养。</a:t>
            </a:r>
          </a:p>
          <a:p>
            <a:r>
              <a:rPr lang="zh-CN" altLang="en-US" dirty="0" smtClean="0"/>
              <a:t>深入</a:t>
            </a:r>
            <a:r>
              <a:rPr lang="zh-CN" altLang="en-US" dirty="0"/>
              <a:t>推进启发式教学。启发式教学要激发学生的思维，引发学生的深入思考，因此提出能激发学生思考的问题是常用的教学方式。因此，在教学中，需要继续实施启发式教学，设计有思维梯度、思维深度的问题，启发学生的思考，当学生提出自己的想法以后，教师要学会有效地接纳和利用，在师生、生生的思维碰撞中培养学生的创新思维和创新能力。</a:t>
            </a:r>
          </a:p>
          <a:p>
            <a:r>
              <a:rPr lang="zh-CN" altLang="en-US" dirty="0" smtClean="0"/>
              <a:t>积极</a:t>
            </a:r>
            <a:r>
              <a:rPr lang="zh-CN" altLang="en-US" dirty="0"/>
              <a:t>开展跨学科的基于项目的教学。核心素养的培养，离不开各个学科，各学科在进行教学时，一方面需要将本学科的核心知识、结构化知识通过有效的方式教给学生，使他们掌握本学科的知识结构和思维方式，形成本学科的专业能力。另一方面需要将相关学科的核心知识进行系列整合、整体架构，帮助学生形成跨学科的学习能力。</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277734" y="357158"/>
            <a:ext cx="8442000" cy="6012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3200" b="1" i="0" kern="1200" baseline="0">
                <a:solidFill>
                  <a:schemeClr val="accent1">
                    <a:lumMod val="75000"/>
                  </a:schemeClr>
                </a:solidFill>
                <a:effectLst/>
                <a:latin typeface="+mn-lt"/>
                <a:ea typeface="+mn-ea"/>
                <a:cs typeface="+mj-cs"/>
              </a:defRPr>
            </a:lvl1pPr>
          </a:lstStyle>
          <a:p>
            <a:r>
              <a:rPr lang="zh-CN" altLang="en-US" dirty="0"/>
              <a:t>二、基于核心素养，进一步深化课程改革</a:t>
            </a:r>
            <a:r>
              <a:rPr lang="en-US" altLang="zh-CN" dirty="0"/>
              <a:t/>
            </a:r>
            <a:br>
              <a:rPr lang="en-US" altLang="zh-CN" dirty="0"/>
            </a:br>
            <a:r>
              <a:rPr lang="en-US" altLang="zh-CN" dirty="0"/>
              <a:t>                                            </a:t>
            </a:r>
            <a:r>
              <a:rPr lang="zh-CN" altLang="en-US" dirty="0"/>
              <a:t>铸就市南品质教育</a:t>
            </a:r>
            <a:endParaRPr lang="zh-CN" altLang="en-US" dirty="0"/>
          </a:p>
        </p:txBody>
      </p:sp>
      <p:sp>
        <p:nvSpPr>
          <p:cNvPr id="5" name="圆角矩形 4"/>
          <p:cNvSpPr/>
          <p:nvPr/>
        </p:nvSpPr>
        <p:spPr bwMode="auto">
          <a:xfrm>
            <a:off x="1437663" y="2052249"/>
            <a:ext cx="6724021" cy="1711796"/>
          </a:xfrm>
          <a:prstGeom prst="roundRect">
            <a:avLst>
              <a:gd name="adj" fmla="val 9992"/>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3" name="五边形 12"/>
          <p:cNvSpPr/>
          <p:nvPr/>
        </p:nvSpPr>
        <p:spPr bwMode="auto">
          <a:xfrm>
            <a:off x="1417283" y="1825463"/>
            <a:ext cx="4020537" cy="453572"/>
          </a:xfrm>
          <a:prstGeom prst="homePlat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TextBox 22"/>
          <p:cNvSpPr txBox="1">
            <a:spLocks noChangeArrowheads="1"/>
          </p:cNvSpPr>
          <p:nvPr/>
        </p:nvSpPr>
        <p:spPr bwMode="auto">
          <a:xfrm>
            <a:off x="1437663" y="1898700"/>
            <a:ext cx="3832290" cy="307777"/>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优化教学内容与方法，聚焦核心素养培育</a:t>
            </a:r>
          </a:p>
        </p:txBody>
      </p:sp>
      <p:sp>
        <p:nvSpPr>
          <p:cNvPr id="26" name="圆角矩形 25"/>
          <p:cNvSpPr/>
          <p:nvPr/>
        </p:nvSpPr>
        <p:spPr bwMode="auto">
          <a:xfrm>
            <a:off x="1458043" y="3953002"/>
            <a:ext cx="6724021" cy="1457537"/>
          </a:xfrm>
          <a:prstGeom prst="roundRect">
            <a:avLst>
              <a:gd name="adj" fmla="val 9992"/>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u"/>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27" name="五边形 26"/>
          <p:cNvSpPr/>
          <p:nvPr/>
        </p:nvSpPr>
        <p:spPr bwMode="auto">
          <a:xfrm>
            <a:off x="1437663" y="3726216"/>
            <a:ext cx="4020537" cy="453572"/>
          </a:xfrm>
          <a:prstGeom prst="homePlat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 name="TextBox 22"/>
          <p:cNvSpPr txBox="1">
            <a:spLocks noChangeArrowheads="1"/>
          </p:cNvSpPr>
          <p:nvPr/>
        </p:nvSpPr>
        <p:spPr bwMode="auto">
          <a:xfrm>
            <a:off x="1458043" y="3799453"/>
            <a:ext cx="3832290" cy="307975"/>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dirty="0">
                <a:solidFill>
                  <a:schemeClr val="bg1"/>
                </a:solidFill>
                <a:latin typeface="微软雅黑" panose="020B0503020204020204" pitchFamily="34" charset="-122"/>
                <a:ea typeface="微软雅黑" panose="020B0503020204020204" pitchFamily="34" charset="-122"/>
              </a:rPr>
              <a:t>4.</a:t>
            </a:r>
            <a:r>
              <a:rPr lang="zh-CN" altLang="en-US" sz="1400" dirty="0">
                <a:solidFill>
                  <a:schemeClr val="bg1"/>
                </a:solidFill>
                <a:latin typeface="微软雅黑" panose="020B0503020204020204" pitchFamily="34" charset="-122"/>
                <a:ea typeface="微软雅黑" panose="020B0503020204020204" pitchFamily="34" charset="-122"/>
              </a:rPr>
              <a:t>统整推进管理改革，保障核心素养落实</a:t>
            </a:r>
          </a:p>
        </p:txBody>
      </p:sp>
      <p:sp>
        <p:nvSpPr>
          <p:cNvPr id="35" name="TextBox 32"/>
          <p:cNvSpPr txBox="1">
            <a:spLocks noChangeArrowheads="1"/>
          </p:cNvSpPr>
          <p:nvPr/>
        </p:nvSpPr>
        <p:spPr bwMode="auto">
          <a:xfrm>
            <a:off x="1891371" y="2379050"/>
            <a:ext cx="6249934" cy="1384995"/>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一些发达国家正处在基于核心素养推进课程与教学领域的改革过程中，初步呈现出重视学生的独立思考、基于问题或项目开展教学、充分利用信息技术和课外资源等明显的教学特征。我区在课程改革以后，积极推进自主合作探究的教学方式，教学发生了很多变化，教师设计一系列活动激发学生主动学习，学生积极发言，课堂氛围活跃。但仍存在课堂上教师把控过多、缺少学生质疑问难等问题。因此，基于学生核心素养的培养，教学仍需要不断改进。 </a:t>
            </a:r>
          </a:p>
        </p:txBody>
      </p:sp>
      <p:sp>
        <p:nvSpPr>
          <p:cNvPr id="36" name="TextBox 32"/>
          <p:cNvSpPr txBox="1">
            <a:spLocks noChangeArrowheads="1"/>
          </p:cNvSpPr>
          <p:nvPr/>
        </p:nvSpPr>
        <p:spPr bwMode="auto">
          <a:xfrm>
            <a:off x="1891371" y="4333337"/>
            <a:ext cx="6038690" cy="738664"/>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rPr>
              <a:t>鼓励基于核心素养的校本课程研发。开展基于核心素养的教师培训，促进教师的理念转变和专业发展。建设优质资源，创设良好教学环境，为学生发展核心素养提供条件保障。</a:t>
            </a:r>
          </a:p>
        </p:txBody>
      </p:sp>
    </p:spTree>
    <p:extLst>
      <p:ext uri="{BB962C8B-B14F-4D97-AF65-F5344CB8AC3E}">
        <p14:creationId xmlns:p14="http://schemas.microsoft.com/office/powerpoint/2010/main" val="6334264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10000"/>
          </a:bodyPr>
          <a:lstStyle/>
          <a:p>
            <a:pPr marL="0" indent="624205">
              <a:lnSpc>
                <a:spcPct val="150000"/>
              </a:lnSpc>
              <a:buNone/>
            </a:pPr>
            <a:r>
              <a:rPr lang="zh-CN" altLang="zh-CN" dirty="0" smtClean="0"/>
              <a:t>面对</a:t>
            </a:r>
            <a:r>
              <a:rPr lang="zh-CN" altLang="zh-CN" dirty="0"/>
              <a:t>学生日益个性化、家庭背景复杂化、价值观多元化，教育被要求在促进核心价值观形成和社会进步上发挥更重要的作用，作为教育工作者我们也面临着巨大挑战。未来我们将继续根植已有教育研究实践，以全面提高区域教育品性和质量为核心指向，围绕课程改革、教学改进、评价跟进、管理支撑等关键点进行探索，全力助推核心素养真正落地，成就品质学生、打造品质教师、创建品质学校，构建区域高品优质的全新育人模式，熔铸区域教育发展特色品牌，办好人民满意的教育。</a:t>
            </a:r>
          </a:p>
          <a:p>
            <a:endParaRPr lang="zh-CN" alt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smtClean="0">
                <a:latin typeface="+mj-lt"/>
                <a:ea typeface="+mj-ea"/>
              </a:rPr>
              <a:t>THANKS</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52800" y="177800"/>
            <a:ext cx="7423200" cy="1052186"/>
          </a:xfrm>
        </p:spPr>
        <p:txBody>
          <a:bodyPr>
            <a:normAutofit/>
          </a:bodyPr>
          <a:lstStyle/>
          <a:p>
            <a:r>
              <a:rPr lang="zh-CN" altLang="en-US" dirty="0" smtClean="0"/>
              <a:t>青岛市</a:t>
            </a:r>
            <a:r>
              <a:rPr lang="zh-CN" altLang="en-US" dirty="0"/>
              <a:t>第四届教育科研优秀成果</a:t>
            </a:r>
            <a:r>
              <a:rPr lang="zh-CN" altLang="en-US" dirty="0" smtClean="0"/>
              <a:t>奖</a:t>
            </a:r>
            <a:r>
              <a:rPr lang="en-US" altLang="zh-CN" dirty="0" smtClean="0"/>
              <a:t/>
            </a:r>
            <a:br>
              <a:rPr lang="en-US" altLang="zh-CN" dirty="0" smtClean="0"/>
            </a:br>
            <a:r>
              <a:rPr lang="zh-CN" altLang="en-US" dirty="0" smtClean="0"/>
              <a:t>我</a:t>
            </a:r>
            <a:r>
              <a:rPr lang="zh-CN" altLang="en-US" dirty="0"/>
              <a:t>区共获</a:t>
            </a:r>
            <a:r>
              <a:rPr lang="en-US" altLang="zh-CN" dirty="0"/>
              <a:t>8</a:t>
            </a:r>
            <a:r>
              <a:rPr lang="zh-CN" altLang="en-US" dirty="0"/>
              <a:t>个奖项</a:t>
            </a:r>
            <a:r>
              <a:rPr lang="zh-CN" altLang="en-US" dirty="0" smtClean="0"/>
              <a:t>：</a:t>
            </a:r>
            <a:endParaRPr lang="zh-CN" altLang="en-US" dirty="0"/>
          </a:p>
        </p:txBody>
      </p:sp>
      <p:sp>
        <p:nvSpPr>
          <p:cNvPr id="4" name="内容占位符 3"/>
          <p:cNvSpPr>
            <a:spLocks noGrp="1"/>
          </p:cNvSpPr>
          <p:nvPr>
            <p:ph idx="1"/>
          </p:nvPr>
        </p:nvSpPr>
        <p:spPr>
          <a:xfrm>
            <a:off x="752800" y="1495735"/>
            <a:ext cx="7423200" cy="2174565"/>
          </a:xfrm>
        </p:spPr>
        <p:txBody>
          <a:bodyPr/>
          <a:lstStyle/>
          <a:p>
            <a:r>
              <a:rPr lang="zh-CN" altLang="zh-CN" dirty="0" smtClean="0"/>
              <a:t>市南区教体局</a:t>
            </a:r>
            <a:r>
              <a:rPr lang="zh-CN" altLang="zh-CN" dirty="0"/>
              <a:t>现代化课题组、市实验小学获</a:t>
            </a:r>
            <a:r>
              <a:rPr lang="zh-CN" altLang="zh-CN" dirty="0" smtClean="0"/>
              <a:t>一等奖</a:t>
            </a:r>
            <a:endParaRPr lang="en-US" altLang="zh-CN" dirty="0" smtClean="0"/>
          </a:p>
          <a:p>
            <a:r>
              <a:rPr lang="zh-CN" altLang="zh-CN" dirty="0" smtClean="0"/>
              <a:t>市南区教体局</a:t>
            </a:r>
            <a:r>
              <a:rPr lang="zh-CN" altLang="zh-CN" dirty="0"/>
              <a:t>数字化课题组、区实验小学获</a:t>
            </a:r>
            <a:r>
              <a:rPr lang="zh-CN" altLang="zh-CN" dirty="0" smtClean="0"/>
              <a:t>二等奖</a:t>
            </a:r>
            <a:endParaRPr lang="en-US" altLang="zh-CN" dirty="0" smtClean="0"/>
          </a:p>
          <a:p>
            <a:r>
              <a:rPr lang="zh-CN" altLang="zh-CN" dirty="0" smtClean="0"/>
              <a:t>嘉峪关学校</a:t>
            </a:r>
            <a:r>
              <a:rPr lang="zh-CN" altLang="zh-CN" dirty="0"/>
              <a:t>、太平路小学、文登路小学和</a:t>
            </a:r>
            <a:r>
              <a:rPr lang="en-US" altLang="zh-CN" dirty="0"/>
              <a:t>59</a:t>
            </a:r>
            <a:r>
              <a:rPr lang="zh-CN" altLang="zh-CN" dirty="0"/>
              <a:t>中刘光尧老师获</a:t>
            </a:r>
            <a:r>
              <a:rPr lang="zh-CN" altLang="zh-CN" dirty="0" smtClean="0"/>
              <a:t>三等奖</a:t>
            </a:r>
            <a:endParaRPr lang="zh-CN" altLang="en-US" dirty="0"/>
          </a:p>
        </p:txBody>
      </p:sp>
      <p:sp>
        <p:nvSpPr>
          <p:cNvPr id="5" name="标题 2"/>
          <p:cNvSpPr txBox="1"/>
          <p:nvPr/>
        </p:nvSpPr>
        <p:spPr>
          <a:xfrm>
            <a:off x="752800" y="3670300"/>
            <a:ext cx="8632500" cy="6594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chemeClr val="accent1"/>
                </a:solidFill>
                <a:effectLst/>
                <a:latin typeface="+mn-lt"/>
                <a:ea typeface="+mn-ea"/>
                <a:cs typeface="+mj-cs"/>
              </a:defRPr>
            </a:lvl1pPr>
          </a:lstStyle>
          <a:p>
            <a:r>
              <a:rPr lang="zh-CN" altLang="en-US" dirty="0"/>
              <a:t>第一届山东省教育科学研究优秀成果评选</a:t>
            </a:r>
          </a:p>
        </p:txBody>
      </p:sp>
      <p:sp>
        <p:nvSpPr>
          <p:cNvPr id="6" name="内容占位符 3"/>
          <p:cNvSpPr txBox="1"/>
          <p:nvPr/>
        </p:nvSpPr>
        <p:spPr>
          <a:xfrm>
            <a:off x="867100" y="4683435"/>
            <a:ext cx="7423200" cy="2174565"/>
          </a:xfrm>
          <a:prstGeom prst="rect">
            <a:avLst/>
          </a:prstGeom>
        </p:spPr>
        <p:txBody>
          <a:bodyPr vert="horz" lIns="91440" tIns="45720" rIns="91440" bIns="45720" rtlCol="0">
            <a:normAutofit/>
          </a:bodyPr>
          <a:lstStyle>
            <a:lvl1pPr marL="357505" indent="-357505" algn="just" defTabSz="914400" rtl="0" eaLnBrk="1" latinLnBrk="0" hangingPunct="1">
              <a:lnSpc>
                <a:spcPct val="110000"/>
              </a:lnSpc>
              <a:spcBef>
                <a:spcPts val="600"/>
              </a:spcBef>
              <a:spcAft>
                <a:spcPts val="600"/>
              </a:spcAft>
              <a:buClr>
                <a:schemeClr val="accent1"/>
              </a:buClr>
              <a:buSzPct val="70000"/>
              <a:buFont typeface="Wingdings 2" panose="05020102010507070707" pitchFamily="18" charset="2"/>
              <a:buChar char=""/>
              <a:defRPr sz="2400" kern="1200" baseline="0">
                <a:solidFill>
                  <a:schemeClr val="accent1"/>
                </a:solidFill>
                <a:latin typeface="+mn-lt"/>
                <a:ea typeface="+mn-ea"/>
                <a:cs typeface="+mn-cs"/>
              </a:defRPr>
            </a:lvl1pPr>
            <a:lvl2pPr marL="719455" indent="-274955" algn="just" defTabSz="914400" rtl="0" eaLnBrk="1" latinLnBrk="0" hangingPunct="1">
              <a:spcBef>
                <a:spcPts val="600"/>
              </a:spcBef>
              <a:spcAft>
                <a:spcPts val="600"/>
              </a:spcAft>
              <a:buClr>
                <a:schemeClr val="accent1"/>
              </a:buClr>
              <a:buFont typeface="Arial" panose="020B0604020202020204" pitchFamily="34" charset="0"/>
              <a:buChar char="•"/>
              <a:defRPr sz="20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dirty="0"/>
              <a:t>市南区实验小学《“蓝色海洋教育”特色品牌建设途径的研究》获研究报告类二等奖</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山东省</a:t>
            </a:r>
            <a:r>
              <a:rPr lang="zh-CN" altLang="en-US" dirty="0" smtClean="0"/>
              <a:t>教科院</a:t>
            </a:r>
            <a:r>
              <a:rPr lang="zh-CN" altLang="zh-CN" dirty="0" smtClean="0"/>
              <a:t>成立</a:t>
            </a:r>
            <a:r>
              <a:rPr lang="zh-CN" altLang="zh-CN" dirty="0"/>
              <a:t>大会</a:t>
            </a:r>
            <a:endParaRPr lang="zh-CN" altLang="en-US" dirty="0"/>
          </a:p>
        </p:txBody>
      </p:sp>
      <p:sp>
        <p:nvSpPr>
          <p:cNvPr id="3" name="内容占位符 2"/>
          <p:cNvSpPr>
            <a:spLocks noGrp="1"/>
          </p:cNvSpPr>
          <p:nvPr>
            <p:ph idx="1"/>
          </p:nvPr>
        </p:nvSpPr>
        <p:spPr/>
        <p:txBody>
          <a:bodyPr/>
          <a:lstStyle/>
          <a:p>
            <a:r>
              <a:rPr lang="zh-CN" altLang="zh-CN" dirty="0" smtClean="0"/>
              <a:t>太平</a:t>
            </a:r>
            <a:r>
              <a:rPr lang="zh-CN" altLang="zh-CN" dirty="0"/>
              <a:t>路小学于庆丽校长就学校生本课程建设与实施情况作了</a:t>
            </a:r>
            <a:r>
              <a:rPr lang="en-US" altLang="zh-CN" dirty="0"/>
              <a:t>50</a:t>
            </a:r>
            <a:r>
              <a:rPr lang="zh-CN" altLang="zh-CN" dirty="0"/>
              <a:t>分钟的专业报告，受到全省教育同仁的</a:t>
            </a:r>
            <a:r>
              <a:rPr lang="zh-CN" altLang="zh-CN" dirty="0" smtClean="0"/>
              <a:t>赞赏</a:t>
            </a:r>
            <a:endParaRPr lang="zh-CN" altLang="en-US" dirty="0"/>
          </a:p>
        </p:txBody>
      </p:sp>
      <p:pic>
        <p:nvPicPr>
          <p:cNvPr id="5" name="图片 4"/>
          <p:cNvPicPr>
            <a:picLocks noChangeAspect="1"/>
          </p:cNvPicPr>
          <p:nvPr/>
        </p:nvPicPr>
        <p:blipFill>
          <a:blip r:embed="rId2"/>
          <a:stretch>
            <a:fillRect/>
          </a:stretch>
        </p:blipFill>
        <p:spPr>
          <a:xfrm>
            <a:off x="4608065" y="3005060"/>
            <a:ext cx="3910097" cy="228849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1094962" y="3005061"/>
            <a:ext cx="3208572" cy="22884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青岛</a:t>
            </a:r>
            <a:r>
              <a:rPr lang="zh-CN" altLang="zh-CN" dirty="0" smtClean="0"/>
              <a:t>市 “</a:t>
            </a:r>
            <a:r>
              <a:rPr lang="zh-CN" altLang="zh-CN" dirty="0"/>
              <a:t>支点·教育论坛”</a:t>
            </a:r>
            <a:endParaRPr lang="zh-CN" altLang="en-US" dirty="0"/>
          </a:p>
        </p:txBody>
      </p:sp>
      <p:sp>
        <p:nvSpPr>
          <p:cNvPr id="3" name="内容占位符 2"/>
          <p:cNvSpPr>
            <a:spLocks noGrp="1"/>
          </p:cNvSpPr>
          <p:nvPr>
            <p:ph idx="1"/>
          </p:nvPr>
        </p:nvSpPr>
        <p:spPr>
          <a:xfrm>
            <a:off x="702000" y="1260000"/>
            <a:ext cx="7423200" cy="5102700"/>
          </a:xfrm>
        </p:spPr>
        <p:txBody>
          <a:bodyPr>
            <a:normAutofit lnSpcReduction="10000"/>
          </a:bodyPr>
          <a:lstStyle/>
          <a:p>
            <a:r>
              <a:rPr lang="zh-CN" altLang="zh-CN" dirty="0"/>
              <a:t>太平路小学于庆丽</a:t>
            </a:r>
            <a:r>
              <a:rPr lang="zh-CN" altLang="zh-CN" dirty="0" smtClean="0"/>
              <a:t>校长《生本课程：为学生的个性化发展奠基》</a:t>
            </a:r>
            <a:endParaRPr lang="en-US" altLang="zh-CN" dirty="0" smtClean="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zh-CN" dirty="0" smtClean="0"/>
              <a:t>区</a:t>
            </a:r>
            <a:r>
              <a:rPr lang="zh-CN" altLang="zh-CN" dirty="0"/>
              <a:t>实验小学张俊华校长</a:t>
            </a:r>
            <a:r>
              <a:rPr lang="zh-CN" altLang="zh-CN" dirty="0" smtClean="0"/>
              <a:t>《好老师可以这样成长》</a:t>
            </a:r>
            <a:endParaRPr lang="en-US" altLang="zh-CN" dirty="0" smtClean="0"/>
          </a:p>
          <a:p>
            <a:r>
              <a:rPr lang="zh-CN" altLang="zh-CN" dirty="0" smtClean="0"/>
              <a:t>来自</a:t>
            </a:r>
            <a:r>
              <a:rPr lang="zh-CN" altLang="zh-CN" dirty="0"/>
              <a:t>全国各高校、科研院所的专家及全市教育同仁对两所学校的特色发展之路给予了高度评价。</a:t>
            </a:r>
          </a:p>
          <a:p>
            <a:endParaRPr lang="zh-CN" altLang="en-US" dirty="0"/>
          </a:p>
        </p:txBody>
      </p:sp>
      <p:pic>
        <p:nvPicPr>
          <p:cNvPr id="4" name="Picture 5" descr="C:\Users\Lenovo\Desktop\20160504125355_4306.jpg"/>
          <p:cNvPicPr>
            <a:picLocks noChangeAspect="1"/>
          </p:cNvPicPr>
          <p:nvPr/>
        </p:nvPicPr>
        <p:blipFill>
          <a:blip r:embed="rId2"/>
          <a:stretch>
            <a:fillRect/>
          </a:stretch>
        </p:blipFill>
        <p:spPr>
          <a:xfrm>
            <a:off x="1075785" y="2086531"/>
            <a:ext cx="3733800" cy="248671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983885" y="2086531"/>
            <a:ext cx="3315615" cy="24867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2"/>
            </p:custDataLst>
          </p:nvPr>
        </p:nvSpPr>
        <p:spPr>
          <a:xfrm>
            <a:off x="419098" y="365624"/>
            <a:ext cx="8292045" cy="699594"/>
          </a:xfrm>
        </p:spPr>
        <p:txBody>
          <a:bodyPr>
            <a:normAutofit/>
          </a:bodyPr>
          <a:lstStyle/>
          <a:p>
            <a:pPr algn="ctr"/>
            <a:r>
              <a:rPr lang="zh-CN" altLang="en-US" dirty="0">
                <a:latin typeface="+mj-lt"/>
                <a:ea typeface="+mj-ea"/>
              </a:rPr>
              <a:t>聚焦核心素</a:t>
            </a:r>
            <a:r>
              <a:rPr lang="zh-CN" altLang="en-US" dirty="0" smtClean="0">
                <a:latin typeface="+mj-lt"/>
                <a:ea typeface="+mj-ea"/>
              </a:rPr>
              <a:t>养  铸</a:t>
            </a:r>
            <a:r>
              <a:rPr lang="zh-CN" altLang="en-US" dirty="0">
                <a:latin typeface="+mj-lt"/>
                <a:ea typeface="+mj-ea"/>
              </a:rPr>
              <a:t>就市南品质教育</a:t>
            </a:r>
            <a:endParaRPr lang="zh-CN" altLang="en-US" dirty="0">
              <a:latin typeface="+mj-lt"/>
              <a:ea typeface="+mj-ea"/>
            </a:endParaRPr>
          </a:p>
        </p:txBody>
      </p:sp>
      <p:sp>
        <p:nvSpPr>
          <p:cNvPr id="9" name="内容占位符 8"/>
          <p:cNvSpPr>
            <a:spLocks noGrp="1"/>
          </p:cNvSpPr>
          <p:nvPr>
            <p:ph sz="half" idx="1"/>
            <p:custDataLst>
              <p:tags r:id="rId3"/>
            </p:custDataLst>
          </p:nvPr>
        </p:nvSpPr>
        <p:spPr>
          <a:xfrm>
            <a:off x="419098" y="1831956"/>
            <a:ext cx="3810000" cy="4267841"/>
          </a:xfrm>
        </p:spPr>
        <p:txBody>
          <a:bodyPr>
            <a:normAutofit fontScale="92500" lnSpcReduction="20000"/>
          </a:bodyPr>
          <a:lstStyle/>
          <a:p>
            <a:pPr>
              <a:lnSpc>
                <a:spcPct val="150000"/>
              </a:lnSpc>
            </a:pPr>
            <a:r>
              <a:rPr lang="zh-CN" altLang="en-US" dirty="0"/>
              <a:t>面向</a:t>
            </a:r>
            <a:r>
              <a:rPr lang="en-US" altLang="zh-CN" dirty="0"/>
              <a:t>21</a:t>
            </a:r>
            <a:r>
              <a:rPr lang="zh-CN" altLang="en-US" dirty="0"/>
              <a:t>世纪的中国学生发展核心素养，是基于中国基础教育改革和发展实际的再创造</a:t>
            </a:r>
            <a:r>
              <a:rPr lang="en-US" altLang="zh-CN" dirty="0"/>
              <a:t>,</a:t>
            </a:r>
            <a:r>
              <a:rPr lang="zh-CN" altLang="en-US" dirty="0"/>
              <a:t>基于核心素养的课程改革试图回应当前存在的三维目标割裂、课程设置不系统、学生学习方式和教师教学方式亟需变革等问题，并期望做出实质性的突破。</a:t>
            </a:r>
            <a:endParaRPr lang="en-US" altLang="zh-CN" dirty="0"/>
          </a:p>
        </p:txBody>
      </p:sp>
      <p:sp>
        <p:nvSpPr>
          <p:cNvPr id="10" name="内容占位符 9"/>
          <p:cNvSpPr>
            <a:spLocks noGrp="1"/>
          </p:cNvSpPr>
          <p:nvPr>
            <p:ph sz="half" idx="2"/>
            <p:custDataLst>
              <p:tags r:id="rId4"/>
            </p:custDataLst>
          </p:nvPr>
        </p:nvSpPr>
        <p:spPr>
          <a:xfrm>
            <a:off x="4476676" y="1347259"/>
            <a:ext cx="3819600" cy="4267309"/>
          </a:xfrm>
        </p:spPr>
        <p:txBody>
          <a:bodyPr>
            <a:normAutofit fontScale="92500" lnSpcReduction="20000"/>
          </a:bodyPr>
          <a:lstStyle/>
          <a:p>
            <a:pPr marL="0" indent="0">
              <a:lnSpc>
                <a:spcPct val="150000"/>
              </a:lnSpc>
              <a:buNone/>
            </a:pPr>
            <a:r>
              <a:rPr lang="zh-CN" altLang="en-US" sz="2200" dirty="0">
                <a:solidFill>
                  <a:srgbClr val="00B0F0"/>
                </a:solidFill>
                <a:latin typeface="微软雅黑" panose="020B0503020204020204" pitchFamily="34" charset="-122"/>
                <a:ea typeface="微软雅黑" panose="020B0503020204020204" pitchFamily="34" charset="-122"/>
              </a:rPr>
              <a:t>目标提出了，我们应该怎么做呢</a:t>
            </a:r>
            <a:r>
              <a:rPr lang="zh-CN" altLang="en-US" sz="2200" dirty="0" smtClean="0">
                <a:solidFill>
                  <a:srgbClr val="00B0F0"/>
                </a:solidFill>
                <a:latin typeface="微软雅黑" panose="020B0503020204020204" pitchFamily="34" charset="-122"/>
                <a:ea typeface="微软雅黑" panose="020B0503020204020204" pitchFamily="34" charset="-122"/>
              </a:rPr>
              <a:t>？</a:t>
            </a:r>
            <a:endParaRPr lang="en-US" altLang="zh-CN" sz="2200" dirty="0" smtClean="0">
              <a:solidFill>
                <a:srgbClr val="00B0F0"/>
              </a:solidFill>
              <a:latin typeface="微软雅黑" panose="020B0503020204020204" pitchFamily="34" charset="-122"/>
              <a:ea typeface="微软雅黑" panose="020B0503020204020204" pitchFamily="34" charset="-122"/>
            </a:endParaRPr>
          </a:p>
          <a:p>
            <a:pPr>
              <a:lnSpc>
                <a:spcPct val="150000"/>
              </a:lnSpc>
            </a:pPr>
            <a:r>
              <a:rPr lang="zh-CN" altLang="en-US" dirty="0" smtClean="0"/>
              <a:t>面对</a:t>
            </a:r>
            <a:r>
              <a:rPr lang="zh-CN" altLang="en-US" dirty="0"/>
              <a:t>新形势，</a:t>
            </a:r>
            <a:r>
              <a:rPr lang="en-US" altLang="zh-CN" dirty="0"/>
              <a:t>2016</a:t>
            </a:r>
            <a:r>
              <a:rPr lang="zh-CN" altLang="en-US" dirty="0"/>
              <a:t>年全区上下秉承“以人文本、立德树人”的教育思想，聚焦学生核心素养，从教育内在性、人本性、整体性和终极性出发，探索推进促进学生主动全面发展的、实现全科、全程、全员育人目标的课程与教学改革，打造市南品质教育。</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05390" y="944724"/>
            <a:ext cx="6481921" cy="3186154"/>
            <a:chOff x="1405390" y="944724"/>
            <a:chExt cx="6481921" cy="3186154"/>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F79646">
                      <a:lumMod val="75000"/>
                    </a:srgbClr>
                  </a:solidFill>
                  <a:latin typeface="Arial Rounded MT Bold" panose="020F0704030504030204" pitchFamily="34" charset="0"/>
                  <a:cs typeface="Times New Roman" panose="02020603050405020304" pitchFamily="18" charset="0"/>
                </a:rPr>
                <a:t>深化</a:t>
              </a: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课题研究，服务决策参考</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462807" y="1497855"/>
              <a:ext cx="4424504"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400" dirty="0"/>
                <a:t>《</a:t>
              </a:r>
              <a:r>
                <a:rPr lang="zh-CN" altLang="en-US" sz="1400" dirty="0"/>
                <a:t>区域全面实现教育现代化的推进路径的研究</a:t>
              </a:r>
              <a:r>
                <a:rPr lang="en-US" altLang="zh-CN" sz="1400" dirty="0"/>
                <a:t>》</a:t>
              </a:r>
            </a:p>
            <a:p>
              <a:pPr lvl="0" algn="ctr">
                <a:defRPr/>
              </a:pPr>
              <a:r>
                <a:rPr lang="en-US" altLang="zh-CN" sz="1400" dirty="0"/>
                <a:t>《</a:t>
              </a:r>
              <a:r>
                <a:rPr lang="zh-CN" altLang="en-US" sz="1400" dirty="0"/>
                <a:t>数字化环境下学生学习方式转变的实践研究</a:t>
              </a:r>
              <a:r>
                <a:rPr lang="en-US" altLang="zh-CN" sz="1400" dirty="0"/>
                <a:t>》</a:t>
              </a:r>
            </a:p>
            <a:p>
              <a:pPr lvl="0" algn="ctr">
                <a:defRPr/>
              </a:pPr>
              <a:r>
                <a:rPr lang="zh-CN" altLang="en-US" sz="1400" dirty="0"/>
                <a:t>抓住教育教学改革与提升教育品质的核心</a:t>
              </a:r>
              <a:endParaRPr lang="en-US" altLang="zh-CN" sz="1400" dirty="0"/>
            </a:p>
          </p:txBody>
        </p:sp>
        <p:sp>
          <p:nvSpPr>
            <p:cNvPr id="9" name="TextBox 16"/>
            <p:cNvSpPr txBox="1"/>
            <p:nvPr/>
          </p:nvSpPr>
          <p:spPr>
            <a:xfrm flipH="1">
              <a:off x="3053067" y="2813452"/>
              <a:ext cx="4549999"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4BACC6">
                      <a:lumMod val="50000"/>
                    </a:srgbClr>
                  </a:solidFill>
                  <a:latin typeface="Arial Rounded MT Bold" panose="020F0704030504030204" pitchFamily="34" charset="0"/>
                  <a:cs typeface="Times New Roman" panose="02020603050405020304" pitchFamily="18" charset="0"/>
                </a:rPr>
                <a:t>提炼</a:t>
              </a: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研究成果，提升内涵发展</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843729" y="3154141"/>
              <a:ext cx="3537711"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zh-CN" sz="1400" dirty="0"/>
                <a:t>全区共完成</a:t>
              </a:r>
              <a:r>
                <a:rPr lang="en-US" altLang="zh-CN" sz="1400" dirty="0"/>
                <a:t>31</a:t>
              </a:r>
              <a:r>
                <a:rPr lang="zh-CN" altLang="zh-CN" sz="1400" dirty="0"/>
                <a:t>项市级</a:t>
              </a:r>
              <a:r>
                <a:rPr lang="zh-CN" altLang="zh-CN" sz="1400" dirty="0" smtClean="0"/>
                <a:t>课题</a:t>
              </a:r>
              <a:endParaRPr lang="en-US" altLang="zh-CN" sz="1400" dirty="0" smtClean="0"/>
            </a:p>
            <a:p>
              <a:pPr lvl="0">
                <a:defRPr/>
              </a:pPr>
              <a:r>
                <a:rPr lang="en-US" altLang="zh-CN" sz="1400" dirty="0" smtClean="0"/>
                <a:t>                  12</a:t>
              </a:r>
              <a:r>
                <a:rPr lang="zh-CN" altLang="zh-CN" sz="1400" dirty="0"/>
                <a:t>项省级</a:t>
              </a:r>
              <a:r>
                <a:rPr lang="zh-CN" altLang="zh-CN" sz="1400" dirty="0" smtClean="0"/>
                <a:t>课题</a:t>
              </a:r>
              <a:endParaRPr lang="en-US" altLang="zh-CN" sz="1400" dirty="0" smtClean="0"/>
            </a:p>
            <a:p>
              <a:pPr lvl="0">
                <a:defRPr/>
              </a:pPr>
              <a:r>
                <a:rPr lang="en-US" altLang="zh-CN" sz="1400" dirty="0" smtClean="0"/>
                <a:t>                  125</a:t>
              </a:r>
              <a:r>
                <a:rPr lang="zh-CN" altLang="zh-CN" sz="1400" dirty="0"/>
                <a:t>项区级课题结</a:t>
              </a:r>
              <a:r>
                <a:rPr lang="zh-CN" altLang="zh-CN" sz="1400" dirty="0" smtClean="0"/>
                <a:t>题</a:t>
              </a: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05390" y="4383306"/>
            <a:ext cx="6333221" cy="1529970"/>
            <a:chOff x="1405390" y="4383306"/>
            <a:chExt cx="6333221" cy="152997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sp>
          <p:nvSpPr>
            <p:cNvPr id="12" name="TextBox 19"/>
            <p:cNvSpPr txBox="1"/>
            <p:nvPr/>
          </p:nvSpPr>
          <p:spPr>
            <a:xfrm rot="21594277" flipH="1">
              <a:off x="3733797" y="4993627"/>
              <a:ext cx="364764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1</a:t>
              </a:r>
              <a:r>
                <a:rPr lang="en-US" altLang="zh-CN" sz="1400" dirty="0" smtClean="0"/>
                <a:t>.</a:t>
              </a:r>
              <a:r>
                <a:rPr lang="zh-CN" altLang="en-US" sz="1400" dirty="0" smtClean="0"/>
                <a:t>借助课题论证，完善顶层设计规划</a:t>
              </a:r>
              <a:endParaRPr lang="en-US" altLang="zh-CN" sz="1400" dirty="0" smtClean="0"/>
            </a:p>
            <a:p>
              <a:pPr>
                <a:defRPr/>
              </a:pPr>
              <a:r>
                <a:rPr lang="en-US" altLang="zh-CN" sz="1400" dirty="0" smtClean="0"/>
                <a:t>2.</a:t>
              </a:r>
              <a:r>
                <a:rPr lang="zh-CN" altLang="zh-CN" sz="1400" dirty="0" smtClean="0"/>
                <a:t>指导激励并举，助力校级课题立项</a:t>
              </a:r>
              <a:endParaRPr lang="en-US" altLang="zh-CN" sz="1400" dirty="0"/>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8"/>
            <p:cNvSpPr txBox="1"/>
            <p:nvPr/>
          </p:nvSpPr>
          <p:spPr>
            <a:xfrm flipH="1">
              <a:off x="3053068" y="4545124"/>
              <a:ext cx="4328986"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smtClean="0">
                  <a:solidFill>
                    <a:srgbClr val="C0504D">
                      <a:lumMod val="50000"/>
                    </a:srgbClr>
                  </a:solidFill>
                  <a:latin typeface="Arial Rounded MT Bold" panose="020F0704030504030204" pitchFamily="34" charset="0"/>
                  <a:cs typeface="Times New Roman" panose="02020603050405020304" pitchFamily="18" charset="0"/>
                </a:rPr>
                <a:t>坚持</a:t>
              </a:r>
              <a:r>
                <a:rPr lang="zh-CN" altLang="en-US" sz="2000" dirty="0">
                  <a:solidFill>
                    <a:srgbClr val="C0504D">
                      <a:lumMod val="50000"/>
                    </a:srgbClr>
                  </a:solidFill>
                  <a:latin typeface="Arial Rounded MT Bold" panose="020F0704030504030204" pitchFamily="34" charset="0"/>
                  <a:cs typeface="Times New Roman" panose="02020603050405020304" pitchFamily="18" charset="0"/>
                </a:rPr>
                <a:t>课题引领，科学规划发展</a:t>
              </a:r>
              <a:endParaRPr kumimoji="0" lang="zh-CN" altLang="en-US" sz="20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0 -4.44444E-6 L 0 -0.26828 " pathEditMode="relative" rAng="0" ptsTypes="AA">
                                      <p:cBhvr>
                                        <p:cTn id="11" dur="2000" fill="hold"/>
                                        <p:tgtEl>
                                          <p:spTgt spid="19"/>
                                        </p:tgtEl>
                                        <p:attrNameLst>
                                          <p:attrName>ppt_x</p:attrName>
                                          <p:attrName>ppt_y</p:attrName>
                                        </p:attrNameLst>
                                      </p:cBhvr>
                                      <p:rCtr x="0" y="-13426"/>
                                    </p:animMotion>
                                  </p:childTnLst>
                                </p:cTn>
                              </p:par>
                              <p:par>
                                <p:cTn id="12" presetID="6" presetClass="emph" presetSubtype="0" fill="hold" nodeType="withEffect">
                                  <p:stCondLst>
                                    <p:cond delay="0"/>
                                  </p:stCondLst>
                                  <p:childTnLst>
                                    <p:animScale>
                                      <p:cBhvr>
                                        <p:cTn id="13"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3690" y="2570882"/>
            <a:ext cx="888912" cy="8889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sp>
        <p:nvSpPr>
          <p:cNvPr id="3" name="矩形 2"/>
          <p:cNvSpPr/>
          <p:nvPr/>
        </p:nvSpPr>
        <p:spPr>
          <a:xfrm>
            <a:off x="2280339" y="2570883"/>
            <a:ext cx="5469970" cy="888911"/>
          </a:xfrm>
          <a:prstGeom prst="rect">
            <a:avLst/>
          </a:prstGeom>
          <a:gradFill>
            <a:gsLst>
              <a:gs pos="75000">
                <a:srgbClr val="F3A60D"/>
              </a:gs>
              <a:gs pos="0">
                <a:srgbClr val="F2650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grpSp>
        <p:nvGrpSpPr>
          <p:cNvPr id="4" name="Group 4"/>
          <p:cNvGrpSpPr>
            <a:grpSpLocks noChangeAspect="1"/>
          </p:cNvGrpSpPr>
          <p:nvPr/>
        </p:nvGrpSpPr>
        <p:grpSpPr bwMode="auto">
          <a:xfrm>
            <a:off x="2313692" y="2570882"/>
            <a:ext cx="675606" cy="888912"/>
            <a:chOff x="1668" y="-70"/>
            <a:chExt cx="833" cy="1096"/>
          </a:xfrm>
        </p:grpSpPr>
        <p:sp>
          <p:nvSpPr>
            <p:cNvPr id="126"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7"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8"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9"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0"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1"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32"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5" name="Group 4"/>
          <p:cNvGrpSpPr>
            <a:grpSpLocks noChangeAspect="1"/>
          </p:cNvGrpSpPr>
          <p:nvPr/>
        </p:nvGrpSpPr>
        <p:grpSpPr bwMode="auto">
          <a:xfrm>
            <a:off x="3085447" y="2570882"/>
            <a:ext cx="675606" cy="888912"/>
            <a:chOff x="1668" y="-70"/>
            <a:chExt cx="833" cy="1096"/>
          </a:xfrm>
        </p:grpSpPr>
        <p:sp>
          <p:nvSpPr>
            <p:cNvPr id="119"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0"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1"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2"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3"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4"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25"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6" name="Group 4"/>
          <p:cNvGrpSpPr>
            <a:grpSpLocks noChangeAspect="1"/>
          </p:cNvGrpSpPr>
          <p:nvPr/>
        </p:nvGrpSpPr>
        <p:grpSpPr bwMode="auto">
          <a:xfrm>
            <a:off x="3857201" y="2570882"/>
            <a:ext cx="675606" cy="888912"/>
            <a:chOff x="1668" y="-70"/>
            <a:chExt cx="833" cy="1096"/>
          </a:xfrm>
        </p:grpSpPr>
        <p:sp>
          <p:nvSpPr>
            <p:cNvPr id="112"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3"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4"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5"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6"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7"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18"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7" name="Group 4"/>
          <p:cNvGrpSpPr>
            <a:grpSpLocks noChangeAspect="1"/>
          </p:cNvGrpSpPr>
          <p:nvPr/>
        </p:nvGrpSpPr>
        <p:grpSpPr bwMode="auto">
          <a:xfrm>
            <a:off x="4628956" y="2570882"/>
            <a:ext cx="675606" cy="888912"/>
            <a:chOff x="1668" y="-70"/>
            <a:chExt cx="833" cy="1096"/>
          </a:xfrm>
        </p:grpSpPr>
        <p:sp>
          <p:nvSpPr>
            <p:cNvPr id="105"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6"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7"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8"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9"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0"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11"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8" name="Group 4"/>
          <p:cNvGrpSpPr>
            <a:grpSpLocks noChangeAspect="1"/>
          </p:cNvGrpSpPr>
          <p:nvPr/>
        </p:nvGrpSpPr>
        <p:grpSpPr bwMode="auto">
          <a:xfrm>
            <a:off x="5400710" y="2570882"/>
            <a:ext cx="675606" cy="888912"/>
            <a:chOff x="1668" y="-70"/>
            <a:chExt cx="833" cy="1096"/>
          </a:xfrm>
        </p:grpSpPr>
        <p:sp>
          <p:nvSpPr>
            <p:cNvPr id="98"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9"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0"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1"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2"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3"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04"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9" name="Group 4"/>
          <p:cNvGrpSpPr>
            <a:grpSpLocks noChangeAspect="1"/>
          </p:cNvGrpSpPr>
          <p:nvPr/>
        </p:nvGrpSpPr>
        <p:grpSpPr bwMode="auto">
          <a:xfrm>
            <a:off x="6172466" y="2570882"/>
            <a:ext cx="675606" cy="888912"/>
            <a:chOff x="1668" y="-70"/>
            <a:chExt cx="833" cy="1096"/>
          </a:xfrm>
        </p:grpSpPr>
        <p:sp>
          <p:nvSpPr>
            <p:cNvPr id="91"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2"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3"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4"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5"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6"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97"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0" name="Group 4"/>
          <p:cNvGrpSpPr>
            <a:grpSpLocks noChangeAspect="1"/>
          </p:cNvGrpSpPr>
          <p:nvPr/>
        </p:nvGrpSpPr>
        <p:grpSpPr bwMode="auto">
          <a:xfrm>
            <a:off x="6944222" y="2570882"/>
            <a:ext cx="675606" cy="888912"/>
            <a:chOff x="1668" y="-70"/>
            <a:chExt cx="833" cy="1096"/>
          </a:xfrm>
        </p:grpSpPr>
        <p:sp>
          <p:nvSpPr>
            <p:cNvPr id="84"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5"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6"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7"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8"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9"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90"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sp>
        <p:nvSpPr>
          <p:cNvPr id="20" name="文本框 250"/>
          <p:cNvSpPr txBox="1"/>
          <p:nvPr/>
        </p:nvSpPr>
        <p:spPr>
          <a:xfrm>
            <a:off x="3255938" y="2678717"/>
            <a:ext cx="4252210" cy="61529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2000" dirty="0">
                <a:solidFill>
                  <a:schemeClr val="bg1"/>
                </a:solidFill>
                <a:latin typeface="文星标宋" panose="02010609000101010101" pitchFamily="49" charset="-122"/>
                <a:ea typeface="文星标宋" panose="02010609000101010101" pitchFamily="49" charset="-122"/>
              </a:rPr>
              <a:t>借助课题论证，完善顶层设计规划</a:t>
            </a:r>
            <a:endParaRPr lang="en-US" altLang="zh-CN" sz="2000" dirty="0">
              <a:solidFill>
                <a:schemeClr val="bg1"/>
              </a:solidFill>
              <a:latin typeface="文星标宋" panose="02010609000101010101" pitchFamily="49" charset="-122"/>
              <a:ea typeface="文星标宋" panose="02010609000101010101" pitchFamily="49" charset="-122"/>
            </a:endParaRPr>
          </a:p>
        </p:txBody>
      </p:sp>
      <p:grpSp>
        <p:nvGrpSpPr>
          <p:cNvPr id="26" name="Group 13"/>
          <p:cNvGrpSpPr>
            <a:grpSpLocks noChangeAspect="1"/>
          </p:cNvGrpSpPr>
          <p:nvPr/>
        </p:nvGrpSpPr>
        <p:grpSpPr bwMode="auto">
          <a:xfrm>
            <a:off x="1547694" y="2806118"/>
            <a:ext cx="575072" cy="457200"/>
            <a:chOff x="3597" y="1968"/>
            <a:chExt cx="483" cy="384"/>
          </a:xfrm>
        </p:grpSpPr>
        <p:sp>
          <p:nvSpPr>
            <p:cNvPr id="37" name="AutoShape 12"/>
            <p:cNvSpPr>
              <a:spLocks noChangeAspect="1" noChangeArrowheads="1" noTextEdit="1"/>
            </p:cNvSpPr>
            <p:nvPr/>
          </p:nvSpPr>
          <p:spPr bwMode="auto">
            <a:xfrm>
              <a:off x="3600" y="1968"/>
              <a:ext cx="4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8" name="Freeform 14"/>
            <p:cNvSpPr>
              <a:spLocks noEditPoints="1"/>
            </p:cNvSpPr>
            <p:nvPr/>
          </p:nvSpPr>
          <p:spPr bwMode="auto">
            <a:xfrm>
              <a:off x="3597" y="1968"/>
              <a:ext cx="250" cy="381"/>
            </a:xfrm>
            <a:custGeom>
              <a:avLst/>
              <a:gdLst>
                <a:gd name="T0" fmla="*/ 92 w 92"/>
                <a:gd name="T1" fmla="*/ 89 h 140"/>
                <a:gd name="T2" fmla="*/ 92 w 92"/>
                <a:gd name="T3" fmla="*/ 100 h 140"/>
                <a:gd name="T4" fmla="*/ 90 w 92"/>
                <a:gd name="T5" fmla="*/ 109 h 140"/>
                <a:gd name="T6" fmla="*/ 80 w 92"/>
                <a:gd name="T7" fmla="*/ 124 h 140"/>
                <a:gd name="T8" fmla="*/ 73 w 92"/>
                <a:gd name="T9" fmla="*/ 131 h 140"/>
                <a:gd name="T10" fmla="*/ 64 w 92"/>
                <a:gd name="T11" fmla="*/ 136 h 140"/>
                <a:gd name="T12" fmla="*/ 46 w 92"/>
                <a:gd name="T13" fmla="*/ 140 h 140"/>
                <a:gd name="T14" fmla="*/ 14 w 92"/>
                <a:gd name="T15" fmla="*/ 126 h 140"/>
                <a:gd name="T16" fmla="*/ 7 w 92"/>
                <a:gd name="T17" fmla="*/ 118 h 140"/>
                <a:gd name="T18" fmla="*/ 3 w 92"/>
                <a:gd name="T19" fmla="*/ 110 h 140"/>
                <a:gd name="T20" fmla="*/ 0 w 92"/>
                <a:gd name="T21" fmla="*/ 89 h 140"/>
                <a:gd name="T22" fmla="*/ 0 w 92"/>
                <a:gd name="T23" fmla="*/ 51 h 140"/>
                <a:gd name="T24" fmla="*/ 1 w 92"/>
                <a:gd name="T25" fmla="*/ 40 h 140"/>
                <a:gd name="T26" fmla="*/ 2 w 92"/>
                <a:gd name="T27" fmla="*/ 31 h 140"/>
                <a:gd name="T28" fmla="*/ 6 w 92"/>
                <a:gd name="T29" fmla="*/ 24 h 140"/>
                <a:gd name="T30" fmla="*/ 12 w 92"/>
                <a:gd name="T31" fmla="*/ 16 h 140"/>
                <a:gd name="T32" fmla="*/ 27 w 92"/>
                <a:gd name="T33" fmla="*/ 4 h 140"/>
                <a:gd name="T34" fmla="*/ 46 w 92"/>
                <a:gd name="T35" fmla="*/ 0 h 140"/>
                <a:gd name="T36" fmla="*/ 79 w 92"/>
                <a:gd name="T37" fmla="*/ 14 h 140"/>
                <a:gd name="T38" fmla="*/ 89 w 92"/>
                <a:gd name="T39" fmla="*/ 30 h 140"/>
                <a:gd name="T40" fmla="*/ 92 w 92"/>
                <a:gd name="T41" fmla="*/ 51 h 140"/>
                <a:gd name="T42" fmla="*/ 92 w 92"/>
                <a:gd name="T43" fmla="*/ 89 h 140"/>
                <a:gd name="T44" fmla="*/ 68 w 92"/>
                <a:gd name="T45" fmla="*/ 89 h 140"/>
                <a:gd name="T46" fmla="*/ 68 w 92"/>
                <a:gd name="T47" fmla="*/ 51 h 140"/>
                <a:gd name="T48" fmla="*/ 68 w 92"/>
                <a:gd name="T49" fmla="*/ 48 h 140"/>
                <a:gd name="T50" fmla="*/ 67 w 92"/>
                <a:gd name="T51" fmla="*/ 40 h 140"/>
                <a:gd name="T52" fmla="*/ 64 w 92"/>
                <a:gd name="T53" fmla="*/ 32 h 140"/>
                <a:gd name="T54" fmla="*/ 56 w 92"/>
                <a:gd name="T55" fmla="*/ 25 h 140"/>
                <a:gd name="T56" fmla="*/ 46 w 92"/>
                <a:gd name="T57" fmla="*/ 23 h 140"/>
                <a:gd name="T58" fmla="*/ 27 w 92"/>
                <a:gd name="T59" fmla="*/ 34 h 140"/>
                <a:gd name="T60" fmla="*/ 25 w 92"/>
                <a:gd name="T61" fmla="*/ 41 h 140"/>
                <a:gd name="T62" fmla="*/ 24 w 92"/>
                <a:gd name="T63" fmla="*/ 49 h 140"/>
                <a:gd name="T64" fmla="*/ 24 w 92"/>
                <a:gd name="T65" fmla="*/ 51 h 140"/>
                <a:gd name="T66" fmla="*/ 24 w 92"/>
                <a:gd name="T67" fmla="*/ 89 h 140"/>
                <a:gd name="T68" fmla="*/ 25 w 92"/>
                <a:gd name="T69" fmla="*/ 95 h 140"/>
                <a:gd name="T70" fmla="*/ 25 w 92"/>
                <a:gd name="T71" fmla="*/ 100 h 140"/>
                <a:gd name="T72" fmla="*/ 28 w 92"/>
                <a:gd name="T73" fmla="*/ 108 h 140"/>
                <a:gd name="T74" fmla="*/ 36 w 92"/>
                <a:gd name="T75" fmla="*/ 115 h 140"/>
                <a:gd name="T76" fmla="*/ 46 w 92"/>
                <a:gd name="T77" fmla="*/ 117 h 140"/>
                <a:gd name="T78" fmla="*/ 65 w 92"/>
                <a:gd name="T79" fmla="*/ 107 h 140"/>
                <a:gd name="T80" fmla="*/ 67 w 92"/>
                <a:gd name="T81" fmla="*/ 99 h 140"/>
                <a:gd name="T82" fmla="*/ 68 w 92"/>
                <a:gd name="T83" fmla="*/ 8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40">
                  <a:moveTo>
                    <a:pt x="92" y="89"/>
                  </a:moveTo>
                  <a:cubicBezTo>
                    <a:pt x="92" y="93"/>
                    <a:pt x="92" y="97"/>
                    <a:pt x="92" y="100"/>
                  </a:cubicBezTo>
                  <a:cubicBezTo>
                    <a:pt x="91" y="103"/>
                    <a:pt x="91" y="106"/>
                    <a:pt x="90" y="109"/>
                  </a:cubicBezTo>
                  <a:cubicBezTo>
                    <a:pt x="89" y="114"/>
                    <a:pt x="85" y="119"/>
                    <a:pt x="80" y="124"/>
                  </a:cubicBezTo>
                  <a:cubicBezTo>
                    <a:pt x="78" y="127"/>
                    <a:pt x="76" y="129"/>
                    <a:pt x="73" y="131"/>
                  </a:cubicBezTo>
                  <a:cubicBezTo>
                    <a:pt x="71" y="133"/>
                    <a:pt x="68" y="135"/>
                    <a:pt x="64" y="136"/>
                  </a:cubicBezTo>
                  <a:cubicBezTo>
                    <a:pt x="59" y="139"/>
                    <a:pt x="52" y="140"/>
                    <a:pt x="46" y="140"/>
                  </a:cubicBezTo>
                  <a:cubicBezTo>
                    <a:pt x="34" y="140"/>
                    <a:pt x="23" y="135"/>
                    <a:pt x="14" y="126"/>
                  </a:cubicBezTo>
                  <a:cubicBezTo>
                    <a:pt x="11" y="124"/>
                    <a:pt x="9" y="121"/>
                    <a:pt x="7" y="118"/>
                  </a:cubicBezTo>
                  <a:cubicBezTo>
                    <a:pt x="6" y="116"/>
                    <a:pt x="4" y="113"/>
                    <a:pt x="3" y="110"/>
                  </a:cubicBezTo>
                  <a:cubicBezTo>
                    <a:pt x="1" y="104"/>
                    <a:pt x="0" y="97"/>
                    <a:pt x="0" y="89"/>
                  </a:cubicBezTo>
                  <a:cubicBezTo>
                    <a:pt x="0" y="51"/>
                    <a:pt x="0" y="51"/>
                    <a:pt x="0" y="51"/>
                  </a:cubicBezTo>
                  <a:cubicBezTo>
                    <a:pt x="0" y="47"/>
                    <a:pt x="1" y="43"/>
                    <a:pt x="1" y="40"/>
                  </a:cubicBezTo>
                  <a:cubicBezTo>
                    <a:pt x="1" y="37"/>
                    <a:pt x="2" y="34"/>
                    <a:pt x="2" y="31"/>
                  </a:cubicBezTo>
                  <a:cubicBezTo>
                    <a:pt x="3" y="29"/>
                    <a:pt x="4" y="26"/>
                    <a:pt x="6" y="24"/>
                  </a:cubicBezTo>
                  <a:cubicBezTo>
                    <a:pt x="7" y="21"/>
                    <a:pt x="9" y="19"/>
                    <a:pt x="12" y="16"/>
                  </a:cubicBezTo>
                  <a:cubicBezTo>
                    <a:pt x="16" y="11"/>
                    <a:pt x="21" y="7"/>
                    <a:pt x="27" y="4"/>
                  </a:cubicBezTo>
                  <a:cubicBezTo>
                    <a:pt x="33" y="2"/>
                    <a:pt x="40" y="0"/>
                    <a:pt x="46" y="0"/>
                  </a:cubicBezTo>
                  <a:cubicBezTo>
                    <a:pt x="58" y="0"/>
                    <a:pt x="69" y="5"/>
                    <a:pt x="79" y="14"/>
                  </a:cubicBezTo>
                  <a:cubicBezTo>
                    <a:pt x="84" y="19"/>
                    <a:pt x="87" y="25"/>
                    <a:pt x="89" y="30"/>
                  </a:cubicBezTo>
                  <a:cubicBezTo>
                    <a:pt x="91" y="36"/>
                    <a:pt x="92" y="43"/>
                    <a:pt x="92" y="51"/>
                  </a:cubicBezTo>
                  <a:lnTo>
                    <a:pt x="92" y="89"/>
                  </a:lnTo>
                  <a:close/>
                  <a:moveTo>
                    <a:pt x="68" y="89"/>
                  </a:moveTo>
                  <a:cubicBezTo>
                    <a:pt x="68" y="51"/>
                    <a:pt x="68" y="51"/>
                    <a:pt x="68" y="51"/>
                  </a:cubicBezTo>
                  <a:cubicBezTo>
                    <a:pt x="68" y="48"/>
                    <a:pt x="68" y="48"/>
                    <a:pt x="68" y="48"/>
                  </a:cubicBezTo>
                  <a:cubicBezTo>
                    <a:pt x="68" y="44"/>
                    <a:pt x="68" y="42"/>
                    <a:pt x="67" y="40"/>
                  </a:cubicBezTo>
                  <a:cubicBezTo>
                    <a:pt x="67" y="38"/>
                    <a:pt x="66" y="35"/>
                    <a:pt x="64" y="32"/>
                  </a:cubicBezTo>
                  <a:cubicBezTo>
                    <a:pt x="62" y="29"/>
                    <a:pt x="60" y="27"/>
                    <a:pt x="56" y="25"/>
                  </a:cubicBezTo>
                  <a:cubicBezTo>
                    <a:pt x="53" y="24"/>
                    <a:pt x="50" y="23"/>
                    <a:pt x="46" y="23"/>
                  </a:cubicBezTo>
                  <a:cubicBezTo>
                    <a:pt x="38" y="23"/>
                    <a:pt x="31" y="27"/>
                    <a:pt x="27" y="34"/>
                  </a:cubicBezTo>
                  <a:cubicBezTo>
                    <a:pt x="26" y="36"/>
                    <a:pt x="25" y="38"/>
                    <a:pt x="25" y="41"/>
                  </a:cubicBezTo>
                  <a:cubicBezTo>
                    <a:pt x="24" y="49"/>
                    <a:pt x="24" y="49"/>
                    <a:pt x="24" y="49"/>
                  </a:cubicBezTo>
                  <a:cubicBezTo>
                    <a:pt x="24" y="51"/>
                    <a:pt x="24" y="51"/>
                    <a:pt x="24" y="51"/>
                  </a:cubicBezTo>
                  <a:cubicBezTo>
                    <a:pt x="24" y="89"/>
                    <a:pt x="24" y="89"/>
                    <a:pt x="24" y="89"/>
                  </a:cubicBezTo>
                  <a:cubicBezTo>
                    <a:pt x="24" y="91"/>
                    <a:pt x="24" y="94"/>
                    <a:pt x="25" y="95"/>
                  </a:cubicBezTo>
                  <a:cubicBezTo>
                    <a:pt x="25" y="97"/>
                    <a:pt x="25" y="99"/>
                    <a:pt x="25" y="100"/>
                  </a:cubicBezTo>
                  <a:cubicBezTo>
                    <a:pt x="25" y="103"/>
                    <a:pt x="26" y="105"/>
                    <a:pt x="28" y="108"/>
                  </a:cubicBezTo>
                  <a:cubicBezTo>
                    <a:pt x="30" y="111"/>
                    <a:pt x="33" y="113"/>
                    <a:pt x="36" y="115"/>
                  </a:cubicBezTo>
                  <a:cubicBezTo>
                    <a:pt x="39" y="117"/>
                    <a:pt x="43" y="117"/>
                    <a:pt x="46" y="117"/>
                  </a:cubicBezTo>
                  <a:cubicBezTo>
                    <a:pt x="55" y="117"/>
                    <a:pt x="61" y="114"/>
                    <a:pt x="65" y="107"/>
                  </a:cubicBezTo>
                  <a:cubicBezTo>
                    <a:pt x="66" y="105"/>
                    <a:pt x="67" y="102"/>
                    <a:pt x="67" y="99"/>
                  </a:cubicBezTo>
                  <a:lnTo>
                    <a:pt x="68" y="89"/>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9" name="Freeform 15"/>
            <p:cNvSpPr/>
            <p:nvPr/>
          </p:nvSpPr>
          <p:spPr bwMode="auto">
            <a:xfrm>
              <a:off x="3923" y="1979"/>
              <a:ext cx="157" cy="362"/>
            </a:xfrm>
            <a:custGeom>
              <a:avLst/>
              <a:gdLst>
                <a:gd name="T0" fmla="*/ 157 w 157"/>
                <a:gd name="T1" fmla="*/ 362 h 362"/>
                <a:gd name="T2" fmla="*/ 11 w 157"/>
                <a:gd name="T3" fmla="*/ 362 h 362"/>
                <a:gd name="T4" fmla="*/ 11 w 157"/>
                <a:gd name="T5" fmla="*/ 305 h 362"/>
                <a:gd name="T6" fmla="*/ 51 w 157"/>
                <a:gd name="T7" fmla="*/ 305 h 362"/>
                <a:gd name="T8" fmla="*/ 51 w 157"/>
                <a:gd name="T9" fmla="*/ 57 h 362"/>
                <a:gd name="T10" fmla="*/ 0 w 157"/>
                <a:gd name="T11" fmla="*/ 57 h 362"/>
                <a:gd name="T12" fmla="*/ 0 w 157"/>
                <a:gd name="T13" fmla="*/ 0 h 362"/>
                <a:gd name="T14" fmla="*/ 116 w 157"/>
                <a:gd name="T15" fmla="*/ 0 h 362"/>
                <a:gd name="T16" fmla="*/ 116 w 157"/>
                <a:gd name="T17" fmla="*/ 305 h 362"/>
                <a:gd name="T18" fmla="*/ 157 w 157"/>
                <a:gd name="T19" fmla="*/ 305 h 362"/>
                <a:gd name="T20" fmla="*/ 157 w 157"/>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362">
                  <a:moveTo>
                    <a:pt x="157" y="362"/>
                  </a:moveTo>
                  <a:lnTo>
                    <a:pt x="11" y="362"/>
                  </a:lnTo>
                  <a:lnTo>
                    <a:pt x="11" y="305"/>
                  </a:lnTo>
                  <a:lnTo>
                    <a:pt x="51" y="305"/>
                  </a:lnTo>
                  <a:lnTo>
                    <a:pt x="51" y="57"/>
                  </a:lnTo>
                  <a:lnTo>
                    <a:pt x="0" y="57"/>
                  </a:lnTo>
                  <a:lnTo>
                    <a:pt x="0" y="0"/>
                  </a:lnTo>
                  <a:lnTo>
                    <a:pt x="116" y="0"/>
                  </a:lnTo>
                  <a:lnTo>
                    <a:pt x="116" y="305"/>
                  </a:lnTo>
                  <a:lnTo>
                    <a:pt x="157" y="305"/>
                  </a:lnTo>
                  <a:lnTo>
                    <a:pt x="157" y="362"/>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0" name="Freeform 16"/>
            <p:cNvSpPr>
              <a:spLocks noEditPoints="1"/>
            </p:cNvSpPr>
            <p:nvPr/>
          </p:nvSpPr>
          <p:spPr bwMode="auto">
            <a:xfrm>
              <a:off x="3597" y="1968"/>
              <a:ext cx="250" cy="381"/>
            </a:xfrm>
            <a:custGeom>
              <a:avLst/>
              <a:gdLst>
                <a:gd name="T0" fmla="*/ 92 w 92"/>
                <a:gd name="T1" fmla="*/ 89 h 140"/>
                <a:gd name="T2" fmla="*/ 92 w 92"/>
                <a:gd name="T3" fmla="*/ 100 h 140"/>
                <a:gd name="T4" fmla="*/ 90 w 92"/>
                <a:gd name="T5" fmla="*/ 109 h 140"/>
                <a:gd name="T6" fmla="*/ 80 w 92"/>
                <a:gd name="T7" fmla="*/ 124 h 140"/>
                <a:gd name="T8" fmla="*/ 73 w 92"/>
                <a:gd name="T9" fmla="*/ 131 h 140"/>
                <a:gd name="T10" fmla="*/ 64 w 92"/>
                <a:gd name="T11" fmla="*/ 136 h 140"/>
                <a:gd name="T12" fmla="*/ 46 w 92"/>
                <a:gd name="T13" fmla="*/ 140 h 140"/>
                <a:gd name="T14" fmla="*/ 14 w 92"/>
                <a:gd name="T15" fmla="*/ 126 h 140"/>
                <a:gd name="T16" fmla="*/ 7 w 92"/>
                <a:gd name="T17" fmla="*/ 118 h 140"/>
                <a:gd name="T18" fmla="*/ 3 w 92"/>
                <a:gd name="T19" fmla="*/ 110 h 140"/>
                <a:gd name="T20" fmla="*/ 0 w 92"/>
                <a:gd name="T21" fmla="*/ 89 h 140"/>
                <a:gd name="T22" fmla="*/ 0 w 92"/>
                <a:gd name="T23" fmla="*/ 51 h 140"/>
                <a:gd name="T24" fmla="*/ 1 w 92"/>
                <a:gd name="T25" fmla="*/ 40 h 140"/>
                <a:gd name="T26" fmla="*/ 2 w 92"/>
                <a:gd name="T27" fmla="*/ 31 h 140"/>
                <a:gd name="T28" fmla="*/ 6 w 92"/>
                <a:gd name="T29" fmla="*/ 24 h 140"/>
                <a:gd name="T30" fmla="*/ 12 w 92"/>
                <a:gd name="T31" fmla="*/ 16 h 140"/>
                <a:gd name="T32" fmla="*/ 27 w 92"/>
                <a:gd name="T33" fmla="*/ 4 h 140"/>
                <a:gd name="T34" fmla="*/ 46 w 92"/>
                <a:gd name="T35" fmla="*/ 0 h 140"/>
                <a:gd name="T36" fmla="*/ 79 w 92"/>
                <a:gd name="T37" fmla="*/ 14 h 140"/>
                <a:gd name="T38" fmla="*/ 89 w 92"/>
                <a:gd name="T39" fmla="*/ 30 h 140"/>
                <a:gd name="T40" fmla="*/ 92 w 92"/>
                <a:gd name="T41" fmla="*/ 51 h 140"/>
                <a:gd name="T42" fmla="*/ 92 w 92"/>
                <a:gd name="T43" fmla="*/ 89 h 140"/>
                <a:gd name="T44" fmla="*/ 68 w 92"/>
                <a:gd name="T45" fmla="*/ 89 h 140"/>
                <a:gd name="T46" fmla="*/ 68 w 92"/>
                <a:gd name="T47" fmla="*/ 51 h 140"/>
                <a:gd name="T48" fmla="*/ 68 w 92"/>
                <a:gd name="T49" fmla="*/ 48 h 140"/>
                <a:gd name="T50" fmla="*/ 67 w 92"/>
                <a:gd name="T51" fmla="*/ 40 h 140"/>
                <a:gd name="T52" fmla="*/ 64 w 92"/>
                <a:gd name="T53" fmla="*/ 32 h 140"/>
                <a:gd name="T54" fmla="*/ 56 w 92"/>
                <a:gd name="T55" fmla="*/ 25 h 140"/>
                <a:gd name="T56" fmla="*/ 46 w 92"/>
                <a:gd name="T57" fmla="*/ 23 h 140"/>
                <a:gd name="T58" fmla="*/ 27 w 92"/>
                <a:gd name="T59" fmla="*/ 34 h 140"/>
                <a:gd name="T60" fmla="*/ 25 w 92"/>
                <a:gd name="T61" fmla="*/ 41 h 140"/>
                <a:gd name="T62" fmla="*/ 24 w 92"/>
                <a:gd name="T63" fmla="*/ 49 h 140"/>
                <a:gd name="T64" fmla="*/ 24 w 92"/>
                <a:gd name="T65" fmla="*/ 51 h 140"/>
                <a:gd name="T66" fmla="*/ 24 w 92"/>
                <a:gd name="T67" fmla="*/ 89 h 140"/>
                <a:gd name="T68" fmla="*/ 25 w 92"/>
                <a:gd name="T69" fmla="*/ 95 h 140"/>
                <a:gd name="T70" fmla="*/ 25 w 92"/>
                <a:gd name="T71" fmla="*/ 100 h 140"/>
                <a:gd name="T72" fmla="*/ 28 w 92"/>
                <a:gd name="T73" fmla="*/ 108 h 140"/>
                <a:gd name="T74" fmla="*/ 36 w 92"/>
                <a:gd name="T75" fmla="*/ 115 h 140"/>
                <a:gd name="T76" fmla="*/ 46 w 92"/>
                <a:gd name="T77" fmla="*/ 117 h 140"/>
                <a:gd name="T78" fmla="*/ 65 w 92"/>
                <a:gd name="T79" fmla="*/ 107 h 140"/>
                <a:gd name="T80" fmla="*/ 67 w 92"/>
                <a:gd name="T81" fmla="*/ 99 h 140"/>
                <a:gd name="T82" fmla="*/ 68 w 92"/>
                <a:gd name="T83" fmla="*/ 8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40">
                  <a:moveTo>
                    <a:pt x="92" y="89"/>
                  </a:moveTo>
                  <a:cubicBezTo>
                    <a:pt x="92" y="93"/>
                    <a:pt x="92" y="97"/>
                    <a:pt x="92" y="100"/>
                  </a:cubicBezTo>
                  <a:cubicBezTo>
                    <a:pt x="91" y="103"/>
                    <a:pt x="91" y="106"/>
                    <a:pt x="90" y="109"/>
                  </a:cubicBezTo>
                  <a:cubicBezTo>
                    <a:pt x="89" y="114"/>
                    <a:pt x="85" y="119"/>
                    <a:pt x="80" y="124"/>
                  </a:cubicBezTo>
                  <a:cubicBezTo>
                    <a:pt x="78" y="127"/>
                    <a:pt x="76" y="129"/>
                    <a:pt x="73" y="131"/>
                  </a:cubicBezTo>
                  <a:cubicBezTo>
                    <a:pt x="71" y="133"/>
                    <a:pt x="68" y="135"/>
                    <a:pt x="64" y="136"/>
                  </a:cubicBezTo>
                  <a:cubicBezTo>
                    <a:pt x="59" y="139"/>
                    <a:pt x="52" y="140"/>
                    <a:pt x="46" y="140"/>
                  </a:cubicBezTo>
                  <a:cubicBezTo>
                    <a:pt x="34" y="140"/>
                    <a:pt x="23" y="135"/>
                    <a:pt x="14" y="126"/>
                  </a:cubicBezTo>
                  <a:cubicBezTo>
                    <a:pt x="11" y="124"/>
                    <a:pt x="9" y="121"/>
                    <a:pt x="7" y="118"/>
                  </a:cubicBezTo>
                  <a:cubicBezTo>
                    <a:pt x="6" y="116"/>
                    <a:pt x="4" y="113"/>
                    <a:pt x="3" y="110"/>
                  </a:cubicBezTo>
                  <a:cubicBezTo>
                    <a:pt x="1" y="104"/>
                    <a:pt x="0" y="97"/>
                    <a:pt x="0" y="89"/>
                  </a:cubicBezTo>
                  <a:cubicBezTo>
                    <a:pt x="0" y="51"/>
                    <a:pt x="0" y="51"/>
                    <a:pt x="0" y="51"/>
                  </a:cubicBezTo>
                  <a:cubicBezTo>
                    <a:pt x="0" y="47"/>
                    <a:pt x="1" y="43"/>
                    <a:pt x="1" y="40"/>
                  </a:cubicBezTo>
                  <a:cubicBezTo>
                    <a:pt x="1" y="37"/>
                    <a:pt x="2" y="34"/>
                    <a:pt x="2" y="31"/>
                  </a:cubicBezTo>
                  <a:cubicBezTo>
                    <a:pt x="3" y="29"/>
                    <a:pt x="4" y="26"/>
                    <a:pt x="6" y="24"/>
                  </a:cubicBezTo>
                  <a:cubicBezTo>
                    <a:pt x="7" y="21"/>
                    <a:pt x="9" y="19"/>
                    <a:pt x="12" y="16"/>
                  </a:cubicBezTo>
                  <a:cubicBezTo>
                    <a:pt x="16" y="11"/>
                    <a:pt x="21" y="7"/>
                    <a:pt x="27" y="4"/>
                  </a:cubicBezTo>
                  <a:cubicBezTo>
                    <a:pt x="33" y="2"/>
                    <a:pt x="40" y="0"/>
                    <a:pt x="46" y="0"/>
                  </a:cubicBezTo>
                  <a:cubicBezTo>
                    <a:pt x="58" y="0"/>
                    <a:pt x="69" y="5"/>
                    <a:pt x="79" y="14"/>
                  </a:cubicBezTo>
                  <a:cubicBezTo>
                    <a:pt x="84" y="19"/>
                    <a:pt x="87" y="25"/>
                    <a:pt x="89" y="30"/>
                  </a:cubicBezTo>
                  <a:cubicBezTo>
                    <a:pt x="91" y="36"/>
                    <a:pt x="92" y="43"/>
                    <a:pt x="92" y="51"/>
                  </a:cubicBezTo>
                  <a:lnTo>
                    <a:pt x="92" y="89"/>
                  </a:lnTo>
                  <a:close/>
                  <a:moveTo>
                    <a:pt x="68" y="89"/>
                  </a:moveTo>
                  <a:cubicBezTo>
                    <a:pt x="68" y="51"/>
                    <a:pt x="68" y="51"/>
                    <a:pt x="68" y="51"/>
                  </a:cubicBezTo>
                  <a:cubicBezTo>
                    <a:pt x="68" y="48"/>
                    <a:pt x="68" y="48"/>
                    <a:pt x="68" y="48"/>
                  </a:cubicBezTo>
                  <a:cubicBezTo>
                    <a:pt x="68" y="44"/>
                    <a:pt x="68" y="42"/>
                    <a:pt x="67" y="40"/>
                  </a:cubicBezTo>
                  <a:cubicBezTo>
                    <a:pt x="67" y="38"/>
                    <a:pt x="66" y="35"/>
                    <a:pt x="64" y="32"/>
                  </a:cubicBezTo>
                  <a:cubicBezTo>
                    <a:pt x="62" y="29"/>
                    <a:pt x="60" y="27"/>
                    <a:pt x="56" y="25"/>
                  </a:cubicBezTo>
                  <a:cubicBezTo>
                    <a:pt x="53" y="24"/>
                    <a:pt x="50" y="23"/>
                    <a:pt x="46" y="23"/>
                  </a:cubicBezTo>
                  <a:cubicBezTo>
                    <a:pt x="38" y="23"/>
                    <a:pt x="31" y="27"/>
                    <a:pt x="27" y="34"/>
                  </a:cubicBezTo>
                  <a:cubicBezTo>
                    <a:pt x="26" y="36"/>
                    <a:pt x="25" y="38"/>
                    <a:pt x="25" y="41"/>
                  </a:cubicBezTo>
                  <a:cubicBezTo>
                    <a:pt x="24" y="49"/>
                    <a:pt x="24" y="49"/>
                    <a:pt x="24" y="49"/>
                  </a:cubicBezTo>
                  <a:cubicBezTo>
                    <a:pt x="24" y="51"/>
                    <a:pt x="24" y="51"/>
                    <a:pt x="24" y="51"/>
                  </a:cubicBezTo>
                  <a:cubicBezTo>
                    <a:pt x="24" y="89"/>
                    <a:pt x="24" y="89"/>
                    <a:pt x="24" y="89"/>
                  </a:cubicBezTo>
                  <a:cubicBezTo>
                    <a:pt x="24" y="91"/>
                    <a:pt x="24" y="94"/>
                    <a:pt x="25" y="95"/>
                  </a:cubicBezTo>
                  <a:cubicBezTo>
                    <a:pt x="25" y="97"/>
                    <a:pt x="25" y="99"/>
                    <a:pt x="25" y="100"/>
                  </a:cubicBezTo>
                  <a:cubicBezTo>
                    <a:pt x="25" y="103"/>
                    <a:pt x="26" y="105"/>
                    <a:pt x="28" y="108"/>
                  </a:cubicBezTo>
                  <a:cubicBezTo>
                    <a:pt x="30" y="111"/>
                    <a:pt x="33" y="113"/>
                    <a:pt x="36" y="115"/>
                  </a:cubicBezTo>
                  <a:cubicBezTo>
                    <a:pt x="39" y="117"/>
                    <a:pt x="43" y="117"/>
                    <a:pt x="46" y="117"/>
                  </a:cubicBezTo>
                  <a:cubicBezTo>
                    <a:pt x="55" y="117"/>
                    <a:pt x="61" y="114"/>
                    <a:pt x="65" y="107"/>
                  </a:cubicBezTo>
                  <a:cubicBezTo>
                    <a:pt x="66" y="105"/>
                    <a:pt x="67" y="102"/>
                    <a:pt x="67" y="99"/>
                  </a:cubicBezTo>
                  <a:lnTo>
                    <a:pt x="68" y="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1" name="Freeform 17"/>
            <p:cNvSpPr/>
            <p:nvPr/>
          </p:nvSpPr>
          <p:spPr bwMode="auto">
            <a:xfrm>
              <a:off x="3923" y="1979"/>
              <a:ext cx="157" cy="362"/>
            </a:xfrm>
            <a:custGeom>
              <a:avLst/>
              <a:gdLst>
                <a:gd name="T0" fmla="*/ 157 w 157"/>
                <a:gd name="T1" fmla="*/ 362 h 362"/>
                <a:gd name="T2" fmla="*/ 11 w 157"/>
                <a:gd name="T3" fmla="*/ 362 h 362"/>
                <a:gd name="T4" fmla="*/ 11 w 157"/>
                <a:gd name="T5" fmla="*/ 305 h 362"/>
                <a:gd name="T6" fmla="*/ 51 w 157"/>
                <a:gd name="T7" fmla="*/ 305 h 362"/>
                <a:gd name="T8" fmla="*/ 51 w 157"/>
                <a:gd name="T9" fmla="*/ 57 h 362"/>
                <a:gd name="T10" fmla="*/ 0 w 157"/>
                <a:gd name="T11" fmla="*/ 57 h 362"/>
                <a:gd name="T12" fmla="*/ 0 w 157"/>
                <a:gd name="T13" fmla="*/ 0 h 362"/>
                <a:gd name="T14" fmla="*/ 116 w 157"/>
                <a:gd name="T15" fmla="*/ 0 h 362"/>
                <a:gd name="T16" fmla="*/ 116 w 157"/>
                <a:gd name="T17" fmla="*/ 305 h 362"/>
                <a:gd name="T18" fmla="*/ 157 w 157"/>
                <a:gd name="T19" fmla="*/ 305 h 362"/>
                <a:gd name="T20" fmla="*/ 157 w 157"/>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362">
                  <a:moveTo>
                    <a:pt x="157" y="362"/>
                  </a:moveTo>
                  <a:lnTo>
                    <a:pt x="11" y="362"/>
                  </a:lnTo>
                  <a:lnTo>
                    <a:pt x="11" y="305"/>
                  </a:lnTo>
                  <a:lnTo>
                    <a:pt x="51" y="305"/>
                  </a:lnTo>
                  <a:lnTo>
                    <a:pt x="51" y="57"/>
                  </a:lnTo>
                  <a:lnTo>
                    <a:pt x="0" y="57"/>
                  </a:lnTo>
                  <a:lnTo>
                    <a:pt x="0" y="0"/>
                  </a:lnTo>
                  <a:lnTo>
                    <a:pt x="116" y="0"/>
                  </a:lnTo>
                  <a:lnTo>
                    <a:pt x="116" y="305"/>
                  </a:lnTo>
                  <a:lnTo>
                    <a:pt x="157" y="305"/>
                  </a:lnTo>
                  <a:lnTo>
                    <a:pt x="157" y="36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33" name="Group 45"/>
          <p:cNvGrpSpPr>
            <a:grpSpLocks noChangeAspect="1"/>
          </p:cNvGrpSpPr>
          <p:nvPr/>
        </p:nvGrpSpPr>
        <p:grpSpPr bwMode="auto">
          <a:xfrm>
            <a:off x="2480418" y="2827119"/>
            <a:ext cx="425094" cy="466895"/>
            <a:chOff x="1141" y="2502"/>
            <a:chExt cx="600" cy="659"/>
          </a:xfrm>
        </p:grpSpPr>
        <p:sp>
          <p:nvSpPr>
            <p:cNvPr id="134" name="AutoShape 44"/>
            <p:cNvSpPr>
              <a:spLocks noChangeAspect="1" noChangeArrowheads="1" noTextEdit="1"/>
            </p:cNvSpPr>
            <p:nvPr/>
          </p:nvSpPr>
          <p:spPr bwMode="auto">
            <a:xfrm>
              <a:off x="1141" y="2505"/>
              <a:ext cx="600"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5" name="Freeform 46"/>
            <p:cNvSpPr/>
            <p:nvPr/>
          </p:nvSpPr>
          <p:spPr bwMode="auto">
            <a:xfrm>
              <a:off x="1141" y="2502"/>
              <a:ext cx="597" cy="57"/>
            </a:xfrm>
            <a:custGeom>
              <a:avLst/>
              <a:gdLst>
                <a:gd name="T0" fmla="*/ 221 w 221"/>
                <a:gd name="T1" fmla="*/ 15 h 21"/>
                <a:gd name="T2" fmla="*/ 213 w 221"/>
                <a:gd name="T3" fmla="*/ 21 h 21"/>
                <a:gd name="T4" fmla="*/ 8 w 221"/>
                <a:gd name="T5" fmla="*/ 21 h 21"/>
                <a:gd name="T6" fmla="*/ 0 w 221"/>
                <a:gd name="T7" fmla="*/ 15 h 21"/>
                <a:gd name="T8" fmla="*/ 0 w 221"/>
                <a:gd name="T9" fmla="*/ 7 h 21"/>
                <a:gd name="T10" fmla="*/ 8 w 221"/>
                <a:gd name="T11" fmla="*/ 0 h 21"/>
                <a:gd name="T12" fmla="*/ 213 w 221"/>
                <a:gd name="T13" fmla="*/ 0 h 21"/>
                <a:gd name="T14" fmla="*/ 221 w 221"/>
                <a:gd name="T15" fmla="*/ 7 h 21"/>
                <a:gd name="T16" fmla="*/ 221 w 221"/>
                <a:gd name="T1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1">
                  <a:moveTo>
                    <a:pt x="221" y="15"/>
                  </a:moveTo>
                  <a:cubicBezTo>
                    <a:pt x="221" y="18"/>
                    <a:pt x="217" y="21"/>
                    <a:pt x="213" y="21"/>
                  </a:cubicBezTo>
                  <a:cubicBezTo>
                    <a:pt x="8" y="21"/>
                    <a:pt x="8" y="21"/>
                    <a:pt x="8" y="21"/>
                  </a:cubicBezTo>
                  <a:cubicBezTo>
                    <a:pt x="4" y="21"/>
                    <a:pt x="0" y="18"/>
                    <a:pt x="0" y="15"/>
                  </a:cubicBezTo>
                  <a:cubicBezTo>
                    <a:pt x="0" y="7"/>
                    <a:pt x="0" y="7"/>
                    <a:pt x="0" y="7"/>
                  </a:cubicBezTo>
                  <a:cubicBezTo>
                    <a:pt x="0" y="3"/>
                    <a:pt x="4" y="0"/>
                    <a:pt x="8" y="0"/>
                  </a:cubicBezTo>
                  <a:cubicBezTo>
                    <a:pt x="213" y="0"/>
                    <a:pt x="213" y="0"/>
                    <a:pt x="213" y="0"/>
                  </a:cubicBezTo>
                  <a:cubicBezTo>
                    <a:pt x="217" y="0"/>
                    <a:pt x="221" y="3"/>
                    <a:pt x="221" y="7"/>
                  </a:cubicBezTo>
                  <a:lnTo>
                    <a:pt x="22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6" name="Freeform 47"/>
            <p:cNvSpPr>
              <a:spLocks noEditPoints="1"/>
            </p:cNvSpPr>
            <p:nvPr/>
          </p:nvSpPr>
          <p:spPr bwMode="auto">
            <a:xfrm>
              <a:off x="1171" y="2591"/>
              <a:ext cx="532" cy="570"/>
            </a:xfrm>
            <a:custGeom>
              <a:avLst/>
              <a:gdLst>
                <a:gd name="T0" fmla="*/ 179 w 197"/>
                <a:gd name="T1" fmla="*/ 191 h 211"/>
                <a:gd name="T2" fmla="*/ 101 w 197"/>
                <a:gd name="T3" fmla="*/ 112 h 211"/>
                <a:gd name="T4" fmla="*/ 192 w 197"/>
                <a:gd name="T5" fmla="*/ 0 h 211"/>
                <a:gd name="T6" fmla="*/ 7 w 197"/>
                <a:gd name="T7" fmla="*/ 112 h 211"/>
                <a:gd name="T8" fmla="*/ 95 w 197"/>
                <a:gd name="T9" fmla="*/ 146 h 211"/>
                <a:gd name="T10" fmla="*/ 11 w 197"/>
                <a:gd name="T11" fmla="*/ 188 h 211"/>
                <a:gd name="T12" fmla="*/ 11 w 197"/>
                <a:gd name="T13" fmla="*/ 211 h 211"/>
                <a:gd name="T14" fmla="*/ 22 w 197"/>
                <a:gd name="T15" fmla="*/ 196 h 211"/>
                <a:gd name="T16" fmla="*/ 95 w 197"/>
                <a:gd name="T17" fmla="*/ 186 h 211"/>
                <a:gd name="T18" fmla="*/ 98 w 197"/>
                <a:gd name="T19" fmla="*/ 208 h 211"/>
                <a:gd name="T20" fmla="*/ 101 w 197"/>
                <a:gd name="T21" fmla="*/ 186 h 211"/>
                <a:gd name="T22" fmla="*/ 175 w 197"/>
                <a:gd name="T23" fmla="*/ 196 h 211"/>
                <a:gd name="T24" fmla="*/ 186 w 197"/>
                <a:gd name="T25" fmla="*/ 211 h 211"/>
                <a:gd name="T26" fmla="*/ 186 w 197"/>
                <a:gd name="T27" fmla="*/ 188 h 211"/>
                <a:gd name="T28" fmla="*/ 141 w 197"/>
                <a:gd name="T29" fmla="*/ 19 h 211"/>
                <a:gd name="T30" fmla="*/ 159 w 197"/>
                <a:gd name="T31" fmla="*/ 22 h 211"/>
                <a:gd name="T32" fmla="*/ 138 w 197"/>
                <a:gd name="T33" fmla="*/ 86 h 211"/>
                <a:gd name="T34" fmla="*/ 106 w 197"/>
                <a:gd name="T35" fmla="*/ 50 h 211"/>
                <a:gd name="T36" fmla="*/ 124 w 197"/>
                <a:gd name="T37" fmla="*/ 47 h 211"/>
                <a:gd name="T38" fmla="*/ 127 w 197"/>
                <a:gd name="T39" fmla="*/ 86 h 211"/>
                <a:gd name="T40" fmla="*/ 106 w 197"/>
                <a:gd name="T41" fmla="*/ 50 h 211"/>
                <a:gd name="T42" fmla="*/ 78 w 197"/>
                <a:gd name="T43" fmla="*/ 59 h 211"/>
                <a:gd name="T44" fmla="*/ 96 w 197"/>
                <a:gd name="T45" fmla="*/ 63 h 211"/>
                <a:gd name="T46" fmla="*/ 75 w 197"/>
                <a:gd name="T47" fmla="*/ 86 h 211"/>
                <a:gd name="T48" fmla="*/ 44 w 197"/>
                <a:gd name="T49" fmla="*/ 72 h 211"/>
                <a:gd name="T50" fmla="*/ 61 w 197"/>
                <a:gd name="T51" fmla="*/ 68 h 211"/>
                <a:gd name="T52" fmla="*/ 64 w 197"/>
                <a:gd name="T53" fmla="*/ 86 h 211"/>
                <a:gd name="T54" fmla="*/ 44 w 197"/>
                <a:gd name="T55" fmla="*/ 72 h 211"/>
                <a:gd name="T56" fmla="*/ 30 w 197"/>
                <a:gd name="T57" fmla="*/ 100 h 211"/>
                <a:gd name="T58" fmla="*/ 27 w 197"/>
                <a:gd name="T59" fmla="*/ 20 h 211"/>
                <a:gd name="T60" fmla="*/ 34 w 197"/>
                <a:gd name="T61" fmla="*/ 20 h 211"/>
                <a:gd name="T62" fmla="*/ 167 w 197"/>
                <a:gd name="T63" fmla="*/ 93 h 211"/>
                <a:gd name="T64" fmla="*/ 167 w 197"/>
                <a:gd name="T65" fmla="*/ 10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211">
                  <a:moveTo>
                    <a:pt x="186" y="188"/>
                  </a:moveTo>
                  <a:cubicBezTo>
                    <a:pt x="183" y="188"/>
                    <a:pt x="181" y="189"/>
                    <a:pt x="179" y="191"/>
                  </a:cubicBezTo>
                  <a:cubicBezTo>
                    <a:pt x="101" y="145"/>
                    <a:pt x="101" y="145"/>
                    <a:pt x="101" y="145"/>
                  </a:cubicBezTo>
                  <a:cubicBezTo>
                    <a:pt x="101" y="112"/>
                    <a:pt x="101" y="112"/>
                    <a:pt x="101" y="112"/>
                  </a:cubicBezTo>
                  <a:cubicBezTo>
                    <a:pt x="192" y="112"/>
                    <a:pt x="192" y="112"/>
                    <a:pt x="192" y="112"/>
                  </a:cubicBezTo>
                  <a:cubicBezTo>
                    <a:pt x="192" y="0"/>
                    <a:pt x="192" y="0"/>
                    <a:pt x="192" y="0"/>
                  </a:cubicBezTo>
                  <a:cubicBezTo>
                    <a:pt x="7" y="0"/>
                    <a:pt x="7" y="0"/>
                    <a:pt x="7" y="0"/>
                  </a:cubicBezTo>
                  <a:cubicBezTo>
                    <a:pt x="7" y="112"/>
                    <a:pt x="7" y="112"/>
                    <a:pt x="7" y="112"/>
                  </a:cubicBezTo>
                  <a:cubicBezTo>
                    <a:pt x="95" y="112"/>
                    <a:pt x="95" y="112"/>
                    <a:pt x="95" y="112"/>
                  </a:cubicBezTo>
                  <a:cubicBezTo>
                    <a:pt x="95" y="146"/>
                    <a:pt x="95" y="146"/>
                    <a:pt x="95" y="146"/>
                  </a:cubicBezTo>
                  <a:cubicBezTo>
                    <a:pt x="19" y="191"/>
                    <a:pt x="19" y="191"/>
                    <a:pt x="19" y="191"/>
                  </a:cubicBezTo>
                  <a:cubicBezTo>
                    <a:pt x="17" y="189"/>
                    <a:pt x="14" y="188"/>
                    <a:pt x="11" y="188"/>
                  </a:cubicBezTo>
                  <a:cubicBezTo>
                    <a:pt x="5" y="188"/>
                    <a:pt x="0" y="193"/>
                    <a:pt x="0" y="200"/>
                  </a:cubicBezTo>
                  <a:cubicBezTo>
                    <a:pt x="0" y="206"/>
                    <a:pt x="5" y="211"/>
                    <a:pt x="11" y="211"/>
                  </a:cubicBezTo>
                  <a:cubicBezTo>
                    <a:pt x="18" y="211"/>
                    <a:pt x="23" y="206"/>
                    <a:pt x="23" y="200"/>
                  </a:cubicBezTo>
                  <a:cubicBezTo>
                    <a:pt x="23" y="198"/>
                    <a:pt x="23" y="197"/>
                    <a:pt x="22" y="196"/>
                  </a:cubicBezTo>
                  <a:cubicBezTo>
                    <a:pt x="95" y="153"/>
                    <a:pt x="95" y="153"/>
                    <a:pt x="95" y="153"/>
                  </a:cubicBezTo>
                  <a:cubicBezTo>
                    <a:pt x="95" y="186"/>
                    <a:pt x="95" y="186"/>
                    <a:pt x="95" y="186"/>
                  </a:cubicBezTo>
                  <a:cubicBezTo>
                    <a:pt x="90" y="187"/>
                    <a:pt x="86" y="191"/>
                    <a:pt x="86" y="196"/>
                  </a:cubicBezTo>
                  <a:cubicBezTo>
                    <a:pt x="86" y="203"/>
                    <a:pt x="91" y="208"/>
                    <a:pt x="98" y="208"/>
                  </a:cubicBezTo>
                  <a:cubicBezTo>
                    <a:pt x="104" y="208"/>
                    <a:pt x="109" y="203"/>
                    <a:pt x="109" y="196"/>
                  </a:cubicBezTo>
                  <a:cubicBezTo>
                    <a:pt x="109" y="191"/>
                    <a:pt x="105" y="187"/>
                    <a:pt x="101" y="186"/>
                  </a:cubicBezTo>
                  <a:cubicBezTo>
                    <a:pt x="101" y="152"/>
                    <a:pt x="101" y="152"/>
                    <a:pt x="101" y="152"/>
                  </a:cubicBezTo>
                  <a:cubicBezTo>
                    <a:pt x="175" y="196"/>
                    <a:pt x="175" y="196"/>
                    <a:pt x="175" y="196"/>
                  </a:cubicBezTo>
                  <a:cubicBezTo>
                    <a:pt x="175" y="197"/>
                    <a:pt x="175" y="198"/>
                    <a:pt x="175" y="200"/>
                  </a:cubicBezTo>
                  <a:cubicBezTo>
                    <a:pt x="175" y="206"/>
                    <a:pt x="180" y="211"/>
                    <a:pt x="186" y="211"/>
                  </a:cubicBezTo>
                  <a:cubicBezTo>
                    <a:pt x="192" y="211"/>
                    <a:pt x="197" y="206"/>
                    <a:pt x="197" y="200"/>
                  </a:cubicBezTo>
                  <a:cubicBezTo>
                    <a:pt x="197" y="193"/>
                    <a:pt x="192" y="188"/>
                    <a:pt x="186" y="188"/>
                  </a:cubicBezTo>
                  <a:close/>
                  <a:moveTo>
                    <a:pt x="138" y="22"/>
                  </a:moveTo>
                  <a:cubicBezTo>
                    <a:pt x="138" y="20"/>
                    <a:pt x="139" y="19"/>
                    <a:pt x="141" y="19"/>
                  </a:cubicBezTo>
                  <a:cubicBezTo>
                    <a:pt x="155" y="19"/>
                    <a:pt x="155" y="19"/>
                    <a:pt x="155" y="19"/>
                  </a:cubicBezTo>
                  <a:cubicBezTo>
                    <a:pt x="157" y="19"/>
                    <a:pt x="159" y="20"/>
                    <a:pt x="159" y="22"/>
                  </a:cubicBezTo>
                  <a:cubicBezTo>
                    <a:pt x="159" y="86"/>
                    <a:pt x="159" y="86"/>
                    <a:pt x="159" y="86"/>
                  </a:cubicBezTo>
                  <a:cubicBezTo>
                    <a:pt x="138" y="86"/>
                    <a:pt x="138" y="86"/>
                    <a:pt x="138" y="86"/>
                  </a:cubicBezTo>
                  <a:lnTo>
                    <a:pt x="138" y="22"/>
                  </a:lnTo>
                  <a:close/>
                  <a:moveTo>
                    <a:pt x="106" y="50"/>
                  </a:moveTo>
                  <a:cubicBezTo>
                    <a:pt x="106" y="48"/>
                    <a:pt x="108" y="47"/>
                    <a:pt x="110" y="47"/>
                  </a:cubicBezTo>
                  <a:cubicBezTo>
                    <a:pt x="124" y="47"/>
                    <a:pt x="124" y="47"/>
                    <a:pt x="124" y="47"/>
                  </a:cubicBezTo>
                  <a:cubicBezTo>
                    <a:pt x="126" y="47"/>
                    <a:pt x="127" y="48"/>
                    <a:pt x="127" y="50"/>
                  </a:cubicBezTo>
                  <a:cubicBezTo>
                    <a:pt x="127" y="86"/>
                    <a:pt x="127" y="86"/>
                    <a:pt x="127" y="86"/>
                  </a:cubicBezTo>
                  <a:cubicBezTo>
                    <a:pt x="106" y="86"/>
                    <a:pt x="106" y="86"/>
                    <a:pt x="106" y="86"/>
                  </a:cubicBezTo>
                  <a:lnTo>
                    <a:pt x="106" y="50"/>
                  </a:lnTo>
                  <a:close/>
                  <a:moveTo>
                    <a:pt x="75" y="63"/>
                  </a:moveTo>
                  <a:cubicBezTo>
                    <a:pt x="75" y="61"/>
                    <a:pt x="77" y="59"/>
                    <a:pt x="78" y="59"/>
                  </a:cubicBezTo>
                  <a:cubicBezTo>
                    <a:pt x="93" y="59"/>
                    <a:pt x="93" y="59"/>
                    <a:pt x="93" y="59"/>
                  </a:cubicBezTo>
                  <a:cubicBezTo>
                    <a:pt x="94" y="59"/>
                    <a:pt x="96" y="61"/>
                    <a:pt x="96" y="63"/>
                  </a:cubicBezTo>
                  <a:cubicBezTo>
                    <a:pt x="96" y="86"/>
                    <a:pt x="96" y="86"/>
                    <a:pt x="96" y="86"/>
                  </a:cubicBezTo>
                  <a:cubicBezTo>
                    <a:pt x="75" y="86"/>
                    <a:pt x="75" y="86"/>
                    <a:pt x="75" y="86"/>
                  </a:cubicBezTo>
                  <a:lnTo>
                    <a:pt x="75" y="63"/>
                  </a:lnTo>
                  <a:close/>
                  <a:moveTo>
                    <a:pt x="44" y="72"/>
                  </a:moveTo>
                  <a:cubicBezTo>
                    <a:pt x="44" y="70"/>
                    <a:pt x="45" y="68"/>
                    <a:pt x="47" y="68"/>
                  </a:cubicBezTo>
                  <a:cubicBezTo>
                    <a:pt x="61" y="68"/>
                    <a:pt x="61" y="68"/>
                    <a:pt x="61" y="68"/>
                  </a:cubicBezTo>
                  <a:cubicBezTo>
                    <a:pt x="63" y="68"/>
                    <a:pt x="64" y="70"/>
                    <a:pt x="64" y="72"/>
                  </a:cubicBezTo>
                  <a:cubicBezTo>
                    <a:pt x="64" y="86"/>
                    <a:pt x="64" y="86"/>
                    <a:pt x="64" y="86"/>
                  </a:cubicBezTo>
                  <a:cubicBezTo>
                    <a:pt x="44" y="86"/>
                    <a:pt x="44" y="86"/>
                    <a:pt x="44" y="86"/>
                  </a:cubicBezTo>
                  <a:lnTo>
                    <a:pt x="44" y="72"/>
                  </a:lnTo>
                  <a:close/>
                  <a:moveTo>
                    <a:pt x="30" y="100"/>
                  </a:moveTo>
                  <a:cubicBezTo>
                    <a:pt x="30" y="100"/>
                    <a:pt x="30" y="100"/>
                    <a:pt x="30" y="100"/>
                  </a:cubicBezTo>
                  <a:cubicBezTo>
                    <a:pt x="28" y="100"/>
                    <a:pt x="27" y="98"/>
                    <a:pt x="27" y="97"/>
                  </a:cubicBezTo>
                  <a:cubicBezTo>
                    <a:pt x="27" y="20"/>
                    <a:pt x="27" y="20"/>
                    <a:pt x="27" y="20"/>
                  </a:cubicBezTo>
                  <a:cubicBezTo>
                    <a:pt x="27" y="18"/>
                    <a:pt x="28" y="17"/>
                    <a:pt x="30" y="17"/>
                  </a:cubicBezTo>
                  <a:cubicBezTo>
                    <a:pt x="32" y="17"/>
                    <a:pt x="34" y="18"/>
                    <a:pt x="34" y="20"/>
                  </a:cubicBezTo>
                  <a:cubicBezTo>
                    <a:pt x="34" y="93"/>
                    <a:pt x="34" y="93"/>
                    <a:pt x="34" y="93"/>
                  </a:cubicBezTo>
                  <a:cubicBezTo>
                    <a:pt x="167" y="93"/>
                    <a:pt x="167" y="93"/>
                    <a:pt x="167" y="93"/>
                  </a:cubicBezTo>
                  <a:cubicBezTo>
                    <a:pt x="169" y="93"/>
                    <a:pt x="170" y="94"/>
                    <a:pt x="170" y="96"/>
                  </a:cubicBezTo>
                  <a:cubicBezTo>
                    <a:pt x="170" y="98"/>
                    <a:pt x="169" y="100"/>
                    <a:pt x="167" y="100"/>
                  </a:cubicBezTo>
                  <a:lnTo>
                    <a:pt x="30" y="10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5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250"/>
                                        <p:tgtEl>
                                          <p:spTgt spid="1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1207791" y="2215831"/>
            <a:ext cx="6728417" cy="2426335"/>
            <a:chOff x="1275068" y="2211288"/>
            <a:chExt cx="9897218" cy="3570332"/>
          </a:xfrm>
        </p:grpSpPr>
        <p:sp>
          <p:nvSpPr>
            <p:cNvPr id="60" name="椭圆 59"/>
            <p:cNvSpPr/>
            <p:nvPr/>
          </p:nvSpPr>
          <p:spPr>
            <a:xfrm>
              <a:off x="1275068" y="5122168"/>
              <a:ext cx="8865709" cy="659452"/>
            </a:xfrm>
            <a:prstGeom prst="ellipse">
              <a:avLst/>
            </a:prstGeom>
            <a:gradFill flip="none" rotWithShape="1">
              <a:gsLst>
                <a:gs pos="100000">
                  <a:schemeClr val="bg1">
                    <a:lumMod val="75000"/>
                    <a:alpha val="0"/>
                  </a:schemeClr>
                </a:gs>
                <a:gs pos="29000">
                  <a:schemeClr val="tx1">
                    <a:alpha val="18000"/>
                  </a:schemeClr>
                </a:gs>
                <a:gs pos="0">
                  <a:schemeClr val="tx1">
                    <a:alpha val="30000"/>
                  </a:schemeClr>
                </a:gs>
              </a:gsLst>
              <a:path path="shap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1" name="任意多边形 60"/>
            <p:cNvSpPr/>
            <p:nvPr/>
          </p:nvSpPr>
          <p:spPr>
            <a:xfrm rot="19669228">
              <a:off x="3037936" y="2211288"/>
              <a:ext cx="8134350" cy="3473724"/>
            </a:xfrm>
            <a:custGeom>
              <a:avLst/>
              <a:gdLst>
                <a:gd name="connsiteX0" fmla="*/ 371475 w 8134350"/>
                <a:gd name="connsiteY0" fmla="*/ 0 h 3473725"/>
                <a:gd name="connsiteX1" fmla="*/ 3680363 w 8134350"/>
                <a:gd name="connsiteY1" fmla="*/ 0 h 3473725"/>
                <a:gd name="connsiteX2" fmla="*/ 4051838 w 8134350"/>
                <a:gd name="connsiteY2" fmla="*/ 371475 h 3473725"/>
                <a:gd name="connsiteX3" fmla="*/ 4051838 w 8134350"/>
                <a:gd name="connsiteY3" fmla="*/ 371477 h 3473725"/>
                <a:gd name="connsiteX4" fmla="*/ 4051838 w 8134350"/>
                <a:gd name="connsiteY4" fmla="*/ 2267624 h 3473725"/>
                <a:gd name="connsiteX5" fmla="*/ 6989250 w 8134350"/>
                <a:gd name="connsiteY5" fmla="*/ 2267624 h 3473725"/>
                <a:gd name="connsiteX6" fmla="*/ 7009698 w 8134350"/>
                <a:gd name="connsiteY6" fmla="*/ 2269686 h 3473725"/>
                <a:gd name="connsiteX7" fmla="*/ 7009698 w 8134350"/>
                <a:gd name="connsiteY7" fmla="*/ 1961252 h 3473725"/>
                <a:gd name="connsiteX8" fmla="*/ 7012047 w 8134350"/>
                <a:gd name="connsiteY8" fmla="*/ 1930538 h 3473725"/>
                <a:gd name="connsiteX9" fmla="*/ 7015807 w 8134350"/>
                <a:gd name="connsiteY9" fmla="*/ 1914575 h 3473725"/>
                <a:gd name="connsiteX10" fmla="*/ 7016792 w 8134350"/>
                <a:gd name="connsiteY10" fmla="*/ 1908843 h 3473725"/>
                <a:gd name="connsiteX11" fmla="*/ 7017969 w 8134350"/>
                <a:gd name="connsiteY11" fmla="*/ 1905400 h 3473725"/>
                <a:gd name="connsiteX12" fmla="*/ 7018786 w 8134350"/>
                <a:gd name="connsiteY12" fmla="*/ 1901931 h 3473725"/>
                <a:gd name="connsiteX13" fmla="*/ 7020948 w 8134350"/>
                <a:gd name="connsiteY13" fmla="*/ 1896681 h 3473725"/>
                <a:gd name="connsiteX14" fmla="*/ 7026411 w 8134350"/>
                <a:gd name="connsiteY14" fmla="*/ 1880696 h 3473725"/>
                <a:gd name="connsiteX15" fmla="*/ 7140860 w 8134350"/>
                <a:gd name="connsiteY15" fmla="*/ 1805626 h 3473725"/>
                <a:gd name="connsiteX16" fmla="*/ 7184389 w 8134350"/>
                <a:gd name="connsiteY16" fmla="*/ 1824914 h 3473725"/>
                <a:gd name="connsiteX17" fmla="*/ 8076507 w 8134350"/>
                <a:gd name="connsiteY17" fmla="*/ 2503656 h 3473725"/>
                <a:gd name="connsiteX18" fmla="*/ 8134063 w 8134350"/>
                <a:gd name="connsiteY18" fmla="*/ 2625031 h 3473725"/>
                <a:gd name="connsiteX19" fmla="*/ 8134030 w 8134350"/>
                <a:gd name="connsiteY19" fmla="*/ 2647103 h 3473725"/>
                <a:gd name="connsiteX20" fmla="*/ 8133955 w 8134350"/>
                <a:gd name="connsiteY20" fmla="*/ 2647768 h 3473725"/>
                <a:gd name="connsiteX21" fmla="*/ 8134063 w 8134350"/>
                <a:gd name="connsiteY21" fmla="*/ 2653167 h 3473725"/>
                <a:gd name="connsiteX22" fmla="*/ 8076507 w 8134350"/>
                <a:gd name="connsiteY22" fmla="*/ 2774542 h 3473725"/>
                <a:gd name="connsiteX23" fmla="*/ 7184389 w 8134350"/>
                <a:gd name="connsiteY23" fmla="*/ 3453283 h 3473725"/>
                <a:gd name="connsiteX24" fmla="*/ 7040099 w 8134350"/>
                <a:gd name="connsiteY24" fmla="*/ 3422552 h 3473725"/>
                <a:gd name="connsiteX25" fmla="*/ 7033235 w 8134350"/>
                <a:gd name="connsiteY25" fmla="*/ 3409989 h 3473725"/>
                <a:gd name="connsiteX26" fmla="*/ 7029448 w 8134350"/>
                <a:gd name="connsiteY26" fmla="*/ 3403942 h 3473725"/>
                <a:gd name="connsiteX27" fmla="*/ 7027973 w 8134350"/>
                <a:gd name="connsiteY27" fmla="*/ 3400360 h 3473725"/>
                <a:gd name="connsiteX28" fmla="*/ 7026411 w 8134350"/>
                <a:gd name="connsiteY28" fmla="*/ 3397501 h 3473725"/>
                <a:gd name="connsiteX29" fmla="*/ 7024537 w 8134350"/>
                <a:gd name="connsiteY29" fmla="*/ 3392018 h 3473725"/>
                <a:gd name="connsiteX30" fmla="*/ 7018786 w 8134350"/>
                <a:gd name="connsiteY30" fmla="*/ 3378055 h 3473725"/>
                <a:gd name="connsiteX31" fmla="*/ 7009698 w 8134350"/>
                <a:gd name="connsiteY31" fmla="*/ 3318734 h 3473725"/>
                <a:gd name="connsiteX32" fmla="*/ 7009698 w 8134350"/>
                <a:gd name="connsiteY32" fmla="*/ 3008513 h 3473725"/>
                <a:gd name="connsiteX33" fmla="*/ 6989250 w 8134350"/>
                <a:gd name="connsiteY33" fmla="*/ 3010574 h 3473725"/>
                <a:gd name="connsiteX34" fmla="*/ 3680362 w 8134350"/>
                <a:gd name="connsiteY34" fmla="*/ 3010574 h 3473725"/>
                <a:gd name="connsiteX35" fmla="*/ 3308887 w 8134350"/>
                <a:gd name="connsiteY35" fmla="*/ 2639099 h 3473725"/>
                <a:gd name="connsiteX36" fmla="*/ 3308888 w 8134350"/>
                <a:gd name="connsiteY36" fmla="*/ 2639094 h 3473725"/>
                <a:gd name="connsiteX37" fmla="*/ 3308888 w 8134350"/>
                <a:gd name="connsiteY37" fmla="*/ 742950 h 3473725"/>
                <a:gd name="connsiteX38" fmla="*/ 371475 w 8134350"/>
                <a:gd name="connsiteY38" fmla="*/ 742950 h 3473725"/>
                <a:gd name="connsiteX39" fmla="*/ 0 w 8134350"/>
                <a:gd name="connsiteY39" fmla="*/ 371475 h 3473725"/>
                <a:gd name="connsiteX40" fmla="*/ 371475 w 8134350"/>
                <a:gd name="connsiteY40" fmla="*/ 0 h 347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4350" h="3473725">
                  <a:moveTo>
                    <a:pt x="371475" y="0"/>
                  </a:moveTo>
                  <a:lnTo>
                    <a:pt x="3680363" y="0"/>
                  </a:lnTo>
                  <a:cubicBezTo>
                    <a:pt x="3885523" y="0"/>
                    <a:pt x="4051838" y="166315"/>
                    <a:pt x="4051838" y="371475"/>
                  </a:cubicBezTo>
                  <a:lnTo>
                    <a:pt x="4051838" y="371477"/>
                  </a:lnTo>
                  <a:lnTo>
                    <a:pt x="4051838" y="2267624"/>
                  </a:lnTo>
                  <a:lnTo>
                    <a:pt x="6989250" y="2267624"/>
                  </a:lnTo>
                  <a:lnTo>
                    <a:pt x="7009698" y="2269686"/>
                  </a:lnTo>
                  <a:lnTo>
                    <a:pt x="7009698" y="1961252"/>
                  </a:lnTo>
                  <a:cubicBezTo>
                    <a:pt x="7009698" y="1950731"/>
                    <a:pt x="7010507" y="1940459"/>
                    <a:pt x="7012047" y="1930538"/>
                  </a:cubicBezTo>
                  <a:lnTo>
                    <a:pt x="7015807" y="1914575"/>
                  </a:lnTo>
                  <a:lnTo>
                    <a:pt x="7016792" y="1908843"/>
                  </a:lnTo>
                  <a:lnTo>
                    <a:pt x="7017969" y="1905400"/>
                  </a:lnTo>
                  <a:lnTo>
                    <a:pt x="7018786" y="1901931"/>
                  </a:lnTo>
                  <a:lnTo>
                    <a:pt x="7020948" y="1896681"/>
                  </a:lnTo>
                  <a:lnTo>
                    <a:pt x="7026411" y="1880696"/>
                  </a:lnTo>
                  <a:cubicBezTo>
                    <a:pt x="7050362" y="1826027"/>
                    <a:pt x="7096135" y="1798312"/>
                    <a:pt x="7140860" y="1805626"/>
                  </a:cubicBezTo>
                  <a:cubicBezTo>
                    <a:pt x="7155769" y="1808064"/>
                    <a:pt x="7170560" y="1814393"/>
                    <a:pt x="7184389" y="1824914"/>
                  </a:cubicBezTo>
                  <a:lnTo>
                    <a:pt x="8076507" y="2503656"/>
                  </a:lnTo>
                  <a:cubicBezTo>
                    <a:pt x="8111078" y="2529958"/>
                    <a:pt x="8131446" y="2576230"/>
                    <a:pt x="8134063" y="2625031"/>
                  </a:cubicBezTo>
                  <a:cubicBezTo>
                    <a:pt x="8134455" y="2632351"/>
                    <a:pt x="8134449" y="2639728"/>
                    <a:pt x="8134030" y="2647103"/>
                  </a:cubicBezTo>
                  <a:lnTo>
                    <a:pt x="8133955" y="2647768"/>
                  </a:lnTo>
                  <a:lnTo>
                    <a:pt x="8134063" y="2653167"/>
                  </a:lnTo>
                  <a:cubicBezTo>
                    <a:pt x="8131446" y="2701968"/>
                    <a:pt x="8111078" y="2748240"/>
                    <a:pt x="8076507" y="2774542"/>
                  </a:cubicBezTo>
                  <a:lnTo>
                    <a:pt x="7184389" y="3453283"/>
                  </a:lnTo>
                  <a:cubicBezTo>
                    <a:pt x="7135990" y="3490106"/>
                    <a:pt x="7075788" y="3475588"/>
                    <a:pt x="7040099" y="3422552"/>
                  </a:cubicBezTo>
                  <a:lnTo>
                    <a:pt x="7033235" y="3409989"/>
                  </a:lnTo>
                  <a:lnTo>
                    <a:pt x="7029448" y="3403942"/>
                  </a:lnTo>
                  <a:lnTo>
                    <a:pt x="7027973" y="3400360"/>
                  </a:lnTo>
                  <a:lnTo>
                    <a:pt x="7026411" y="3397501"/>
                  </a:lnTo>
                  <a:lnTo>
                    <a:pt x="7024537" y="3392018"/>
                  </a:lnTo>
                  <a:lnTo>
                    <a:pt x="7018786" y="3378055"/>
                  </a:lnTo>
                  <a:cubicBezTo>
                    <a:pt x="7012934" y="3359822"/>
                    <a:pt x="7009698" y="3339776"/>
                    <a:pt x="7009698" y="3318734"/>
                  </a:cubicBezTo>
                  <a:lnTo>
                    <a:pt x="7009698" y="3008513"/>
                  </a:lnTo>
                  <a:lnTo>
                    <a:pt x="6989250" y="3010574"/>
                  </a:lnTo>
                  <a:lnTo>
                    <a:pt x="3680362" y="3010574"/>
                  </a:lnTo>
                  <a:cubicBezTo>
                    <a:pt x="3475202" y="3010574"/>
                    <a:pt x="3308887" y="2844259"/>
                    <a:pt x="3308887" y="2639099"/>
                  </a:cubicBezTo>
                  <a:lnTo>
                    <a:pt x="3308888" y="2639094"/>
                  </a:lnTo>
                  <a:lnTo>
                    <a:pt x="3308888" y="742950"/>
                  </a:lnTo>
                  <a:lnTo>
                    <a:pt x="371475" y="742950"/>
                  </a:lnTo>
                  <a:cubicBezTo>
                    <a:pt x="166315" y="742950"/>
                    <a:pt x="0" y="576635"/>
                    <a:pt x="0" y="371475"/>
                  </a:cubicBezTo>
                  <a:cubicBezTo>
                    <a:pt x="0" y="166315"/>
                    <a:pt x="166315" y="0"/>
                    <a:pt x="371475" y="0"/>
                  </a:cubicBezTo>
                  <a:close/>
                </a:path>
              </a:pathLst>
            </a:custGeom>
            <a:gradFill>
              <a:gsLst>
                <a:gs pos="85500">
                  <a:schemeClr val="bg1">
                    <a:lumMod val="75000"/>
                  </a:schemeClr>
                </a:gs>
                <a:gs pos="71000">
                  <a:schemeClr val="bg1">
                    <a:lumMod val="95000"/>
                  </a:schemeClr>
                </a:gs>
                <a:gs pos="54000">
                  <a:schemeClr val="bg1">
                    <a:lumMod val="75000"/>
                  </a:schemeClr>
                </a:gs>
                <a:gs pos="37000">
                  <a:schemeClr val="bg1">
                    <a:lumMod val="95000"/>
                  </a:schemeClr>
                </a:gs>
                <a:gs pos="19000">
                  <a:schemeClr val="bg1">
                    <a:lumMod val="75000"/>
                  </a:schemeClr>
                </a:gs>
                <a:gs pos="100000">
                  <a:schemeClr val="bg1">
                    <a:lumMod val="95000"/>
                  </a:schemeClr>
                </a:gs>
                <a:gs pos="0">
                  <a:schemeClr val="bg1">
                    <a:lumMod val="95000"/>
                  </a:schemeClr>
                </a:gs>
              </a:gsLst>
              <a:lin ang="6000000" scaled="0"/>
            </a:gradFill>
            <a:ln w="31750">
              <a:noFill/>
            </a:ln>
            <a:effectLst>
              <a:outerShdw blurRad="50800" dist="38100" dir="2700000" algn="tl" rotWithShape="0">
                <a:prstClr val="black">
                  <a:alpha val="40000"/>
                </a:prstClr>
              </a:outerShdw>
            </a:effectLst>
            <a:scene3d>
              <a:camera prst="perspectiveRelaxedModerately"/>
              <a:lightRig rig="threePt" dir="t">
                <a:rot lat="0" lon="0" rev="0"/>
              </a:lightRig>
            </a:scene3d>
            <a:sp3d extrusionH="368300" prstMaterial="matte">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2" name="圆角矩形 1"/>
          <p:cNvSpPr/>
          <p:nvPr/>
        </p:nvSpPr>
        <p:spPr>
          <a:xfrm>
            <a:off x="3013369" y="1074002"/>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800" b="1" dirty="0">
                <a:solidFill>
                  <a:srgbClr val="FFAE47"/>
                </a:solidFill>
                <a:latin typeface="微软雅黑" panose="020B0503020204020204" pitchFamily="34" charset="-122"/>
                <a:ea typeface="微软雅黑" panose="020B0503020204020204" pitchFamily="34" charset="-122"/>
              </a:rPr>
              <a:t>遴选“十三五”课题的选题</a:t>
            </a:r>
          </a:p>
        </p:txBody>
      </p:sp>
      <p:grpSp>
        <p:nvGrpSpPr>
          <p:cNvPr id="56" name="组合 55"/>
          <p:cNvGrpSpPr/>
          <p:nvPr/>
        </p:nvGrpSpPr>
        <p:grpSpPr>
          <a:xfrm>
            <a:off x="1507388" y="1970331"/>
            <a:ext cx="3102373" cy="1518633"/>
            <a:chOff x="1507388" y="1970331"/>
            <a:chExt cx="3102373" cy="1518633"/>
          </a:xfrm>
        </p:grpSpPr>
        <p:grpSp>
          <p:nvGrpSpPr>
            <p:cNvPr id="4" name="组合 3"/>
            <p:cNvGrpSpPr/>
            <p:nvPr/>
          </p:nvGrpSpPr>
          <p:grpSpPr>
            <a:xfrm>
              <a:off x="3853598" y="2706561"/>
              <a:ext cx="661709" cy="661470"/>
              <a:chOff x="4724252" y="2373641"/>
              <a:chExt cx="882164" cy="882164"/>
            </a:xfrm>
          </p:grpSpPr>
          <p:sp>
            <p:nvSpPr>
              <p:cNvPr id="47" name="椭圆 46"/>
              <p:cNvSpPr/>
              <p:nvPr/>
            </p:nvSpPr>
            <p:spPr>
              <a:xfrm>
                <a:off x="4724252" y="2373641"/>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nvGrpSpPr>
              <p:cNvPr id="48" name="组合 47"/>
              <p:cNvGrpSpPr/>
              <p:nvPr/>
            </p:nvGrpSpPr>
            <p:grpSpPr>
              <a:xfrm>
                <a:off x="4898266" y="2524255"/>
                <a:ext cx="597187" cy="616722"/>
                <a:chOff x="2693290" y="3851188"/>
                <a:chExt cx="597187" cy="616722"/>
              </a:xfrm>
            </p:grpSpPr>
            <p:sp>
              <p:nvSpPr>
                <p:cNvPr id="49" name="文本框 21"/>
                <p:cNvSpPr txBox="1"/>
                <p:nvPr/>
              </p:nvSpPr>
              <p:spPr>
                <a:xfrm>
                  <a:off x="2693290" y="3851188"/>
                  <a:ext cx="565661" cy="4925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1800" dirty="0">
                      <a:solidFill>
                        <a:srgbClr val="01ACBE"/>
                      </a:solidFill>
                      <a:latin typeface="Impact" panose="020B0806030902050204" pitchFamily="34" charset="0"/>
                    </a:rPr>
                    <a:t>02</a:t>
                  </a:r>
                  <a:endParaRPr lang="zh-CN" altLang="en-US" sz="1800" dirty="0">
                    <a:solidFill>
                      <a:srgbClr val="01ACBE"/>
                    </a:solidFill>
                    <a:latin typeface="Impact" panose="020B0806030902050204" pitchFamily="34" charset="0"/>
                  </a:endParaRPr>
                </a:p>
              </p:txBody>
            </p:sp>
            <p:sp>
              <p:nvSpPr>
                <p:cNvPr id="50" name="文本框 22"/>
                <p:cNvSpPr txBox="1"/>
                <p:nvPr/>
              </p:nvSpPr>
              <p:spPr>
                <a:xfrm>
                  <a:off x="2693291" y="4160063"/>
                  <a:ext cx="597186" cy="30784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900" dirty="0">
                    <a:solidFill>
                      <a:srgbClr val="01ACBE"/>
                    </a:solidFill>
                    <a:latin typeface="LiHei Pro" panose="020B0500000000000000" pitchFamily="34" charset="-122"/>
                    <a:ea typeface="LiHei Pro" panose="020B0500000000000000" pitchFamily="34" charset="-122"/>
                  </a:endParaRPr>
                </a:p>
              </p:txBody>
            </p:sp>
          </p:grpSp>
        </p:grpSp>
        <p:grpSp>
          <p:nvGrpSpPr>
            <p:cNvPr id="9" name="组合 8"/>
            <p:cNvGrpSpPr/>
            <p:nvPr/>
          </p:nvGrpSpPr>
          <p:grpSpPr>
            <a:xfrm flipH="1" flipV="1">
              <a:off x="3808013" y="2091126"/>
              <a:ext cx="801748" cy="1397838"/>
              <a:chOff x="2499058" y="3318525"/>
              <a:chExt cx="1068858" cy="1864217"/>
            </a:xfrm>
          </p:grpSpPr>
          <p:sp>
            <p:nvSpPr>
              <p:cNvPr id="27" name="弧形 26"/>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1015">
                  <a:solidFill>
                    <a:prstClr val="black"/>
                  </a:solidFill>
                </a:endParaRPr>
              </a:p>
            </p:txBody>
          </p:sp>
          <p:sp>
            <p:nvSpPr>
              <p:cNvPr id="28" name="椭圆 27"/>
              <p:cNvSpPr/>
              <p:nvPr/>
            </p:nvSpPr>
            <p:spPr>
              <a:xfrm>
                <a:off x="3009485" y="3318525"/>
                <a:ext cx="93725" cy="93725"/>
              </a:xfrm>
              <a:prstGeom prst="ellips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9" name="任意多边形 28"/>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0" name="椭圆 29"/>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grpSp>
          <p:nvGrpSpPr>
            <p:cNvPr id="11" name="组合 10"/>
            <p:cNvGrpSpPr/>
            <p:nvPr/>
          </p:nvGrpSpPr>
          <p:grpSpPr>
            <a:xfrm>
              <a:off x="1507388" y="1970331"/>
              <a:ext cx="2337128" cy="784830"/>
              <a:chOff x="1596381" y="1391773"/>
              <a:chExt cx="3115766" cy="1046682"/>
            </a:xfrm>
          </p:grpSpPr>
          <p:sp>
            <p:nvSpPr>
              <p:cNvPr id="21" name="文本框 39"/>
              <p:cNvSpPr txBox="1"/>
              <p:nvPr/>
            </p:nvSpPr>
            <p:spPr>
              <a:xfrm>
                <a:off x="1815167" y="1391773"/>
                <a:ext cx="2896980" cy="10466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500" dirty="0">
                    <a:solidFill>
                      <a:srgbClr val="01ACBE"/>
                    </a:solidFill>
                    <a:latin typeface="微软雅黑" panose="020B0503020204020204" pitchFamily="34" charset="-122"/>
                    <a:ea typeface="微软雅黑" panose="020B0503020204020204" pitchFamily="34" charset="-122"/>
                  </a:rPr>
                  <a:t>深入学习当前中国教育研究前沿与热点问题年度报告等文献资料</a:t>
                </a:r>
              </a:p>
            </p:txBody>
          </p:sp>
          <p:sp>
            <p:nvSpPr>
              <p:cNvPr id="22" name="文本框 113"/>
              <p:cNvSpPr txBox="1"/>
              <p:nvPr/>
            </p:nvSpPr>
            <p:spPr>
              <a:xfrm>
                <a:off x="1596381" y="1775332"/>
                <a:ext cx="3096345" cy="326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58" name="组合 57"/>
          <p:cNvGrpSpPr/>
          <p:nvPr/>
        </p:nvGrpSpPr>
        <p:grpSpPr>
          <a:xfrm>
            <a:off x="4974885" y="1808444"/>
            <a:ext cx="2224563" cy="1528633"/>
            <a:chOff x="4974885" y="1808444"/>
            <a:chExt cx="2224563" cy="1528633"/>
          </a:xfrm>
        </p:grpSpPr>
        <p:grpSp>
          <p:nvGrpSpPr>
            <p:cNvPr id="6" name="组合 5"/>
            <p:cNvGrpSpPr/>
            <p:nvPr/>
          </p:nvGrpSpPr>
          <p:grpSpPr>
            <a:xfrm>
              <a:off x="6463543" y="2563641"/>
              <a:ext cx="661709" cy="661470"/>
              <a:chOff x="8203726" y="2183036"/>
              <a:chExt cx="882164" cy="882164"/>
            </a:xfrm>
          </p:grpSpPr>
          <p:sp>
            <p:nvSpPr>
              <p:cNvPr id="39" name="椭圆 38"/>
              <p:cNvSpPr/>
              <p:nvPr/>
            </p:nvSpPr>
            <p:spPr>
              <a:xfrm>
                <a:off x="8203726" y="2183036"/>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nvGrpSpPr>
              <p:cNvPr id="40" name="组合 39"/>
              <p:cNvGrpSpPr/>
              <p:nvPr/>
            </p:nvGrpSpPr>
            <p:grpSpPr>
              <a:xfrm>
                <a:off x="8377740" y="2331180"/>
                <a:ext cx="621914" cy="616722"/>
                <a:chOff x="2693290" y="3851188"/>
                <a:chExt cx="621914" cy="616722"/>
              </a:xfrm>
            </p:grpSpPr>
            <p:sp>
              <p:nvSpPr>
                <p:cNvPr id="41" name="文本框 27"/>
                <p:cNvSpPr txBox="1"/>
                <p:nvPr/>
              </p:nvSpPr>
              <p:spPr>
                <a:xfrm>
                  <a:off x="2693291" y="3851188"/>
                  <a:ext cx="621913" cy="4925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1800" dirty="0">
                      <a:solidFill>
                        <a:srgbClr val="663A77"/>
                      </a:solidFill>
                      <a:latin typeface="Impact" panose="020B0806030902050204" pitchFamily="34" charset="0"/>
                    </a:rPr>
                    <a:t>04</a:t>
                  </a:r>
                  <a:endParaRPr lang="zh-CN" altLang="en-US" sz="1800" dirty="0">
                    <a:solidFill>
                      <a:srgbClr val="663A77"/>
                    </a:solidFill>
                    <a:latin typeface="Impact" panose="020B0806030902050204" pitchFamily="34" charset="0"/>
                  </a:endParaRPr>
                </a:p>
              </p:txBody>
            </p:sp>
            <p:sp>
              <p:nvSpPr>
                <p:cNvPr id="42" name="文本框 28"/>
                <p:cNvSpPr txBox="1"/>
                <p:nvPr/>
              </p:nvSpPr>
              <p:spPr>
                <a:xfrm>
                  <a:off x="2693290" y="4160063"/>
                  <a:ext cx="621913" cy="30784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900" dirty="0">
                    <a:solidFill>
                      <a:srgbClr val="663A77"/>
                    </a:solidFill>
                    <a:latin typeface="LiHei Pro" panose="020B0500000000000000" pitchFamily="34" charset="-122"/>
                    <a:ea typeface="LiHei Pro" panose="020B0500000000000000" pitchFamily="34" charset="-122"/>
                  </a:endParaRPr>
                </a:p>
              </p:txBody>
            </p:sp>
          </p:grpSp>
        </p:grpSp>
        <p:grpSp>
          <p:nvGrpSpPr>
            <p:cNvPr id="10" name="组合 9"/>
            <p:cNvGrpSpPr/>
            <p:nvPr/>
          </p:nvGrpSpPr>
          <p:grpSpPr>
            <a:xfrm flipH="1" flipV="1">
              <a:off x="6397700" y="1939239"/>
              <a:ext cx="801748" cy="1397838"/>
              <a:chOff x="2499058" y="3318525"/>
              <a:chExt cx="1068858" cy="1864217"/>
            </a:xfrm>
          </p:grpSpPr>
          <p:sp>
            <p:nvSpPr>
              <p:cNvPr id="23" name="弧形 22"/>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1015">
                  <a:solidFill>
                    <a:prstClr val="black"/>
                  </a:solidFill>
                </a:endParaRPr>
              </a:p>
            </p:txBody>
          </p:sp>
          <p:sp>
            <p:nvSpPr>
              <p:cNvPr id="24" name="椭圆 23"/>
              <p:cNvSpPr/>
              <p:nvPr/>
            </p:nvSpPr>
            <p:spPr>
              <a:xfrm>
                <a:off x="3009485" y="3318525"/>
                <a:ext cx="93725" cy="93725"/>
              </a:xfrm>
              <a:prstGeom prst="ellipse">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5" name="任意多边形 24"/>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6" name="椭圆 25"/>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19" name="文本框 42"/>
            <p:cNvSpPr txBox="1"/>
            <p:nvPr/>
          </p:nvSpPr>
          <p:spPr>
            <a:xfrm>
              <a:off x="4974885" y="1808444"/>
              <a:ext cx="147577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500" dirty="0">
                  <a:solidFill>
                    <a:srgbClr val="663A77"/>
                  </a:solidFill>
                  <a:latin typeface="微软雅黑" panose="020B0503020204020204" pitchFamily="34" charset="-122"/>
                  <a:ea typeface="微软雅黑" panose="020B0503020204020204" pitchFamily="34" charset="-122"/>
                </a:rPr>
                <a:t>取凝练了区域课题研究方向</a:t>
              </a:r>
            </a:p>
          </p:txBody>
        </p:sp>
      </p:grpSp>
      <p:grpSp>
        <p:nvGrpSpPr>
          <p:cNvPr id="55" name="组合 54"/>
          <p:cNvGrpSpPr/>
          <p:nvPr/>
        </p:nvGrpSpPr>
        <p:grpSpPr>
          <a:xfrm>
            <a:off x="1845041" y="3651285"/>
            <a:ext cx="3228808" cy="2012089"/>
            <a:chOff x="1845041" y="3651285"/>
            <a:chExt cx="3228808" cy="2012089"/>
          </a:xfrm>
        </p:grpSpPr>
        <p:grpSp>
          <p:nvGrpSpPr>
            <p:cNvPr id="3" name="组合 2"/>
            <p:cNvGrpSpPr/>
            <p:nvPr/>
          </p:nvGrpSpPr>
          <p:grpSpPr>
            <a:xfrm>
              <a:off x="2104579" y="3758530"/>
              <a:ext cx="661709" cy="661470"/>
              <a:chOff x="2392531" y="3776590"/>
              <a:chExt cx="882164" cy="882164"/>
            </a:xfrm>
          </p:grpSpPr>
          <p:sp>
            <p:nvSpPr>
              <p:cNvPr id="51" name="椭圆 50"/>
              <p:cNvSpPr/>
              <p:nvPr/>
            </p:nvSpPr>
            <p:spPr>
              <a:xfrm>
                <a:off x="2392531"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nvGrpSpPr>
              <p:cNvPr id="52" name="组合 51"/>
              <p:cNvGrpSpPr/>
              <p:nvPr/>
            </p:nvGrpSpPr>
            <p:grpSpPr>
              <a:xfrm>
                <a:off x="2556766" y="3937626"/>
                <a:ext cx="646802" cy="616723"/>
                <a:chOff x="2693291" y="3851188"/>
                <a:chExt cx="646802" cy="616723"/>
              </a:xfrm>
            </p:grpSpPr>
            <p:sp>
              <p:nvSpPr>
                <p:cNvPr id="53" name="文本框 17"/>
                <p:cNvSpPr txBox="1"/>
                <p:nvPr/>
              </p:nvSpPr>
              <p:spPr>
                <a:xfrm>
                  <a:off x="2693291" y="3851188"/>
                  <a:ext cx="528293" cy="4925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1800" dirty="0">
                      <a:solidFill>
                        <a:srgbClr val="FFB850"/>
                      </a:solidFill>
                      <a:latin typeface="Impact" panose="020B0806030902050204" pitchFamily="34" charset="0"/>
                    </a:rPr>
                    <a:t>01</a:t>
                  </a:r>
                  <a:endParaRPr lang="zh-CN" altLang="en-US" sz="1800" dirty="0">
                    <a:solidFill>
                      <a:srgbClr val="FFB850"/>
                    </a:solidFill>
                    <a:latin typeface="Impact" panose="020B0806030902050204" pitchFamily="34" charset="0"/>
                  </a:endParaRPr>
                </a:p>
              </p:txBody>
            </p:sp>
            <p:sp>
              <p:nvSpPr>
                <p:cNvPr id="54" name="文本框 18"/>
                <p:cNvSpPr txBox="1"/>
                <p:nvPr/>
              </p:nvSpPr>
              <p:spPr>
                <a:xfrm>
                  <a:off x="2693291" y="4160064"/>
                  <a:ext cx="646802" cy="30784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900" dirty="0">
                    <a:solidFill>
                      <a:srgbClr val="FFB850"/>
                    </a:solidFill>
                    <a:latin typeface="LiHei Pro" panose="020B0500000000000000" pitchFamily="34" charset="-122"/>
                    <a:ea typeface="LiHei Pro" panose="020B0500000000000000" pitchFamily="34" charset="-122"/>
                  </a:endParaRPr>
                </a:p>
              </p:txBody>
            </p:sp>
          </p:grpSp>
        </p:grpSp>
        <p:grpSp>
          <p:nvGrpSpPr>
            <p:cNvPr id="7" name="组合 6"/>
            <p:cNvGrpSpPr/>
            <p:nvPr/>
          </p:nvGrpSpPr>
          <p:grpSpPr>
            <a:xfrm>
              <a:off x="2034446" y="3651285"/>
              <a:ext cx="801748" cy="1397838"/>
              <a:chOff x="2499058" y="3318525"/>
              <a:chExt cx="1068858" cy="1864217"/>
            </a:xfrm>
          </p:grpSpPr>
          <p:sp>
            <p:nvSpPr>
              <p:cNvPr id="35" name="弧形 34"/>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1015">
                  <a:solidFill>
                    <a:prstClr val="black"/>
                  </a:solidFill>
                </a:endParaRPr>
              </a:p>
            </p:txBody>
          </p:sp>
          <p:sp>
            <p:nvSpPr>
              <p:cNvPr id="36" name="椭圆 35"/>
              <p:cNvSpPr/>
              <p:nvPr/>
            </p:nvSpPr>
            <p:spPr>
              <a:xfrm>
                <a:off x="3009485" y="3318525"/>
                <a:ext cx="93725" cy="93725"/>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7" name="任意多边形 36"/>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8" name="椭圆 37"/>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grpSp>
          <p:nvGrpSpPr>
            <p:cNvPr id="13" name="组合 12"/>
            <p:cNvGrpSpPr/>
            <p:nvPr/>
          </p:nvGrpSpPr>
          <p:grpSpPr>
            <a:xfrm>
              <a:off x="1845041" y="5118294"/>
              <a:ext cx="3228808" cy="545080"/>
              <a:chOff x="3324562" y="5261932"/>
              <a:chExt cx="4304519" cy="726942"/>
            </a:xfrm>
          </p:grpSpPr>
          <p:sp>
            <p:nvSpPr>
              <p:cNvPr id="17" name="文本框 30"/>
              <p:cNvSpPr txBox="1"/>
              <p:nvPr/>
            </p:nvSpPr>
            <p:spPr>
              <a:xfrm>
                <a:off x="3324562" y="5261932"/>
                <a:ext cx="4304519" cy="4309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500" dirty="0">
                    <a:solidFill>
                      <a:srgbClr val="FFB850"/>
                    </a:solidFill>
                    <a:latin typeface="微软雅黑" panose="020B0503020204020204" pitchFamily="34" charset="-122"/>
                    <a:ea typeface="微软雅黑" panose="020B0503020204020204" pitchFamily="34" charset="-122"/>
                  </a:rPr>
                  <a:t>参考国家、省、市课题选题指南</a:t>
                </a:r>
              </a:p>
            </p:txBody>
          </p:sp>
          <p:sp>
            <p:nvSpPr>
              <p:cNvPr id="18" name="文本框 113"/>
              <p:cNvSpPr txBox="1"/>
              <p:nvPr/>
            </p:nvSpPr>
            <p:spPr>
              <a:xfrm>
                <a:off x="3350807" y="5662042"/>
                <a:ext cx="2746891" cy="326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57" name="组合 56"/>
          <p:cNvGrpSpPr/>
          <p:nvPr/>
        </p:nvGrpSpPr>
        <p:grpSpPr>
          <a:xfrm>
            <a:off x="4521712" y="3651285"/>
            <a:ext cx="2655131" cy="1774989"/>
            <a:chOff x="4521712" y="3651285"/>
            <a:chExt cx="2655131" cy="1774989"/>
          </a:xfrm>
        </p:grpSpPr>
        <p:grpSp>
          <p:nvGrpSpPr>
            <p:cNvPr id="5" name="组合 4"/>
            <p:cNvGrpSpPr/>
            <p:nvPr/>
          </p:nvGrpSpPr>
          <p:grpSpPr>
            <a:xfrm>
              <a:off x="4596609" y="3758530"/>
              <a:ext cx="661709" cy="661470"/>
              <a:chOff x="5714805" y="3776590"/>
              <a:chExt cx="882164" cy="882164"/>
            </a:xfrm>
          </p:grpSpPr>
          <p:sp>
            <p:nvSpPr>
              <p:cNvPr id="43" name="椭圆 42"/>
              <p:cNvSpPr/>
              <p:nvPr/>
            </p:nvSpPr>
            <p:spPr>
              <a:xfrm>
                <a:off x="5714805"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nvGrpSpPr>
              <p:cNvPr id="44" name="组合 43"/>
              <p:cNvGrpSpPr/>
              <p:nvPr/>
            </p:nvGrpSpPr>
            <p:grpSpPr>
              <a:xfrm>
                <a:off x="5801974" y="3924734"/>
                <a:ext cx="659515" cy="616722"/>
                <a:chOff x="2606445" y="3851188"/>
                <a:chExt cx="659515" cy="616722"/>
              </a:xfrm>
            </p:grpSpPr>
            <p:sp>
              <p:nvSpPr>
                <p:cNvPr id="45" name="文本框 24"/>
                <p:cNvSpPr txBox="1"/>
                <p:nvPr/>
              </p:nvSpPr>
              <p:spPr>
                <a:xfrm>
                  <a:off x="2693290" y="3851188"/>
                  <a:ext cx="572670" cy="4925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1800" dirty="0">
                      <a:solidFill>
                        <a:srgbClr val="E87071"/>
                      </a:solidFill>
                      <a:latin typeface="Impact" panose="020B0806030902050204" pitchFamily="34" charset="0"/>
                    </a:rPr>
                    <a:t>03</a:t>
                  </a:r>
                  <a:endParaRPr lang="zh-CN" altLang="en-US" sz="1800" dirty="0">
                    <a:solidFill>
                      <a:srgbClr val="E87071"/>
                    </a:solidFill>
                    <a:latin typeface="Impact" panose="020B0806030902050204" pitchFamily="34" charset="0"/>
                  </a:endParaRPr>
                </a:p>
              </p:txBody>
            </p:sp>
            <p:sp>
              <p:nvSpPr>
                <p:cNvPr id="46" name="文本框 25"/>
                <p:cNvSpPr txBox="1"/>
                <p:nvPr/>
              </p:nvSpPr>
              <p:spPr>
                <a:xfrm>
                  <a:off x="2606445" y="4160063"/>
                  <a:ext cx="620980" cy="30784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900" dirty="0">
                    <a:solidFill>
                      <a:srgbClr val="E87071"/>
                    </a:solidFill>
                    <a:latin typeface="LiHei Pro" panose="020B0500000000000000" pitchFamily="34" charset="-122"/>
                    <a:ea typeface="LiHei Pro" panose="020B0500000000000000" pitchFamily="34" charset="-122"/>
                  </a:endParaRPr>
                </a:p>
              </p:txBody>
            </p:sp>
          </p:grpSp>
        </p:grpSp>
        <p:grpSp>
          <p:nvGrpSpPr>
            <p:cNvPr id="8" name="组合 7"/>
            <p:cNvGrpSpPr/>
            <p:nvPr/>
          </p:nvGrpSpPr>
          <p:grpSpPr>
            <a:xfrm>
              <a:off x="4521712" y="3651285"/>
              <a:ext cx="801748" cy="1397838"/>
              <a:chOff x="2499058" y="3318525"/>
              <a:chExt cx="1068858" cy="1864217"/>
            </a:xfrm>
          </p:grpSpPr>
          <p:sp>
            <p:nvSpPr>
              <p:cNvPr id="31" name="弧形 30"/>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zh-CN" altLang="en-US" sz="1015">
                  <a:solidFill>
                    <a:prstClr val="black"/>
                  </a:solidFill>
                </a:endParaRPr>
              </a:p>
            </p:txBody>
          </p:sp>
          <p:sp>
            <p:nvSpPr>
              <p:cNvPr id="32" name="椭圆 31"/>
              <p:cNvSpPr/>
              <p:nvPr/>
            </p:nvSpPr>
            <p:spPr>
              <a:xfrm>
                <a:off x="3009485" y="3318525"/>
                <a:ext cx="93725" cy="93725"/>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3" name="任意多边形 32"/>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4" name="椭圆 33"/>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15" name="文本框 36"/>
            <p:cNvSpPr txBox="1"/>
            <p:nvPr/>
          </p:nvSpPr>
          <p:spPr>
            <a:xfrm>
              <a:off x="5319263" y="4872276"/>
              <a:ext cx="185758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500" dirty="0">
                  <a:solidFill>
                    <a:srgbClr val="E87071"/>
                  </a:solidFill>
                  <a:latin typeface="微软雅黑" panose="020B0503020204020204" pitchFamily="34" charset="-122"/>
                  <a:ea typeface="微软雅黑" panose="020B0503020204020204" pitchFamily="34" charset="-122"/>
                </a:rPr>
                <a:t>基于区域教育发展的优势与问题</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2161669">
            <a:off x="6012077" y="3207097"/>
            <a:ext cx="2414406" cy="2376264"/>
            <a:chOff x="1509522" y="1268760"/>
            <a:chExt cx="2414406" cy="2376264"/>
          </a:xfrm>
        </p:grpSpPr>
        <p:sp>
          <p:nvSpPr>
            <p:cNvPr id="30" name="椭圆 29"/>
            <p:cNvSpPr/>
            <p:nvPr/>
          </p:nvSpPr>
          <p:spPr>
            <a:xfrm>
              <a:off x="1547664" y="1268760"/>
              <a:ext cx="2376264" cy="2376264"/>
            </a:xfrm>
            <a:prstGeom prst="ellipse">
              <a:avLst/>
            </a:prstGeom>
            <a:solidFill>
              <a:sysClr val="window" lastClr="FFFFFF">
                <a:lumMod val="50000"/>
              </a:sysClr>
            </a:solidFill>
            <a:ln w="25400" cap="flat" cmpd="sng" algn="ctr">
              <a:solidFill>
                <a:sysClr val="windowText" lastClr="000000">
                  <a:lumMod val="65000"/>
                  <a:lumOff val="35000"/>
                </a:sysClr>
              </a:solidFill>
              <a:prstDash val="solid"/>
            </a:ln>
            <a:effectLst>
              <a:outerShdw blurRad="762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31" name="矩形 30"/>
            <p:cNvSpPr/>
            <p:nvPr/>
          </p:nvSpPr>
          <p:spPr>
            <a:xfrm>
              <a:off x="1509522" y="2234454"/>
              <a:ext cx="648072" cy="504056"/>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32" name="椭圆 31"/>
            <p:cNvSpPr/>
            <p:nvPr/>
          </p:nvSpPr>
          <p:spPr>
            <a:xfrm>
              <a:off x="2015716" y="1808820"/>
              <a:ext cx="1296144" cy="1296144"/>
            </a:xfrm>
            <a:prstGeom prst="ellipse">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33" name="等腰三角形 32"/>
            <p:cNvSpPr/>
            <p:nvPr/>
          </p:nvSpPr>
          <p:spPr>
            <a:xfrm rot="5400000">
              <a:off x="1644501" y="2362120"/>
              <a:ext cx="294348" cy="253097"/>
            </a:xfrm>
            <a:prstGeom prst="triangle">
              <a:avLst/>
            </a:prstGeom>
            <a:solidFill>
              <a:sysClr val="window" lastClr="FFFFFF">
                <a:lumMod val="50000"/>
              </a:sysClr>
            </a:solidFill>
            <a:ln w="25400" cap="flat" cmpd="sng" algn="ctr">
              <a:solidFill>
                <a:sysClr val="windowText" lastClr="000000">
                  <a:lumMod val="65000"/>
                  <a:lumOff val="35000"/>
                </a:sysClr>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grpSp>
        <p:nvGrpSpPr>
          <p:cNvPr id="4" name="组合 3"/>
          <p:cNvGrpSpPr/>
          <p:nvPr/>
        </p:nvGrpSpPr>
        <p:grpSpPr>
          <a:xfrm rot="9438331" flipH="1">
            <a:off x="971517" y="3179639"/>
            <a:ext cx="2414406" cy="2376264"/>
            <a:chOff x="1509522" y="1268760"/>
            <a:chExt cx="2414406" cy="2376264"/>
          </a:xfrm>
        </p:grpSpPr>
        <p:sp>
          <p:nvSpPr>
            <p:cNvPr id="26" name="椭圆 25"/>
            <p:cNvSpPr/>
            <p:nvPr/>
          </p:nvSpPr>
          <p:spPr>
            <a:xfrm>
              <a:off x="1547664" y="1268760"/>
              <a:ext cx="2376264" cy="2376264"/>
            </a:xfrm>
            <a:prstGeom prst="ellipse">
              <a:avLst/>
            </a:prstGeom>
            <a:solidFill>
              <a:sysClr val="window" lastClr="FFFFFF">
                <a:lumMod val="75000"/>
              </a:sysClr>
            </a:solidFill>
            <a:ln w="25400" cap="flat" cmpd="sng" algn="ctr">
              <a:solidFill>
                <a:sysClr val="window" lastClr="FFFFFF">
                  <a:lumMod val="65000"/>
                </a:sysClr>
              </a:solidFill>
              <a:prstDash val="solid"/>
            </a:ln>
            <a:effectLst>
              <a:outerShdw blurRad="762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7" name="矩形 26"/>
            <p:cNvSpPr/>
            <p:nvPr/>
          </p:nvSpPr>
          <p:spPr>
            <a:xfrm>
              <a:off x="1509522" y="2234454"/>
              <a:ext cx="648072" cy="504056"/>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8" name="椭圆 27"/>
            <p:cNvSpPr/>
            <p:nvPr/>
          </p:nvSpPr>
          <p:spPr>
            <a:xfrm>
              <a:off x="2015716" y="1808820"/>
              <a:ext cx="1296144" cy="1296144"/>
            </a:xfrm>
            <a:prstGeom prst="ellipse">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9" name="等腰三角形 28"/>
            <p:cNvSpPr/>
            <p:nvPr/>
          </p:nvSpPr>
          <p:spPr>
            <a:xfrm rot="5400000">
              <a:off x="1644501" y="2362120"/>
              <a:ext cx="294348" cy="253097"/>
            </a:xfrm>
            <a:prstGeom prst="triangle">
              <a:avLst/>
            </a:prstGeom>
            <a:solidFill>
              <a:sysClr val="window" lastClr="FFFFFF">
                <a:lumMod val="75000"/>
              </a:sysClr>
            </a:solidFill>
            <a:ln w="25400" cap="flat" cmpd="sng" algn="ctr">
              <a:solidFill>
                <a:sysClr val="window" lastClr="FFFFFF">
                  <a:lumMod val="65000"/>
                </a:sysClr>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grpSp>
        <p:nvGrpSpPr>
          <p:cNvPr id="5" name="组合 4"/>
          <p:cNvGrpSpPr/>
          <p:nvPr/>
        </p:nvGrpSpPr>
        <p:grpSpPr>
          <a:xfrm rot="5400000" flipH="1">
            <a:off x="3501697" y="3102289"/>
            <a:ext cx="2414406" cy="2376264"/>
            <a:chOff x="1509522" y="1268760"/>
            <a:chExt cx="2414406" cy="2376264"/>
          </a:xfrm>
        </p:grpSpPr>
        <p:sp>
          <p:nvSpPr>
            <p:cNvPr id="22" name="椭圆 21"/>
            <p:cNvSpPr/>
            <p:nvPr/>
          </p:nvSpPr>
          <p:spPr>
            <a:xfrm>
              <a:off x="1547664" y="1268760"/>
              <a:ext cx="2376264" cy="2376264"/>
            </a:xfrm>
            <a:prstGeom prst="ellipse">
              <a:avLst/>
            </a:prstGeom>
            <a:solidFill>
              <a:srgbClr val="893BC3"/>
            </a:solidFill>
            <a:ln w="25400" cap="flat" cmpd="sng" algn="ctr">
              <a:solidFill>
                <a:srgbClr val="6E2F9D"/>
              </a:solidFill>
              <a:prstDash val="solid"/>
            </a:ln>
            <a:effectLst>
              <a:outerShdw blurRad="762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3" name="矩形 22"/>
            <p:cNvSpPr/>
            <p:nvPr/>
          </p:nvSpPr>
          <p:spPr>
            <a:xfrm>
              <a:off x="1509522" y="2234454"/>
              <a:ext cx="648072" cy="504056"/>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4" name="椭圆 23"/>
            <p:cNvSpPr/>
            <p:nvPr/>
          </p:nvSpPr>
          <p:spPr>
            <a:xfrm>
              <a:off x="2015716" y="1808820"/>
              <a:ext cx="1296144" cy="1296144"/>
            </a:xfrm>
            <a:prstGeom prst="ellipse">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5" name="等腰三角形 24"/>
            <p:cNvSpPr/>
            <p:nvPr/>
          </p:nvSpPr>
          <p:spPr>
            <a:xfrm rot="5400000">
              <a:off x="1644501" y="2362120"/>
              <a:ext cx="294348" cy="253097"/>
            </a:xfrm>
            <a:prstGeom prst="triangle">
              <a:avLst/>
            </a:prstGeom>
            <a:solidFill>
              <a:srgbClr val="893BC3"/>
            </a:solidFill>
            <a:ln w="25400" cap="flat" cmpd="sng" algn="ctr">
              <a:solidFill>
                <a:srgbClr val="6E2F9D"/>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grpSp>
        <p:nvGrpSpPr>
          <p:cNvPr id="6" name="组合 5"/>
          <p:cNvGrpSpPr/>
          <p:nvPr/>
        </p:nvGrpSpPr>
        <p:grpSpPr>
          <a:xfrm>
            <a:off x="2186482" y="1465176"/>
            <a:ext cx="2414406" cy="2376264"/>
            <a:chOff x="1509522" y="1268760"/>
            <a:chExt cx="2414406" cy="2376264"/>
          </a:xfrm>
        </p:grpSpPr>
        <p:sp>
          <p:nvSpPr>
            <p:cNvPr id="18" name="椭圆 17"/>
            <p:cNvSpPr/>
            <p:nvPr/>
          </p:nvSpPr>
          <p:spPr>
            <a:xfrm>
              <a:off x="1547664" y="1268760"/>
              <a:ext cx="2376264" cy="2376264"/>
            </a:xfrm>
            <a:prstGeom prst="ellipse">
              <a:avLst/>
            </a:prstGeom>
            <a:solidFill>
              <a:srgbClr val="92D050"/>
            </a:solidFill>
            <a:ln w="25400" cap="flat" cmpd="sng" algn="ctr">
              <a:solidFill>
                <a:srgbClr val="76B531"/>
              </a:solidFill>
              <a:prstDash val="solid"/>
            </a:ln>
            <a:effectLst>
              <a:outerShdw blurRad="762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9" name="矩形 18"/>
            <p:cNvSpPr/>
            <p:nvPr/>
          </p:nvSpPr>
          <p:spPr>
            <a:xfrm>
              <a:off x="1509522" y="2234454"/>
              <a:ext cx="648072" cy="504056"/>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0" name="椭圆 19"/>
            <p:cNvSpPr/>
            <p:nvPr/>
          </p:nvSpPr>
          <p:spPr>
            <a:xfrm>
              <a:off x="2015716" y="1808820"/>
              <a:ext cx="1296144" cy="1296144"/>
            </a:xfrm>
            <a:prstGeom prst="ellipse">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1" name="等腰三角形 20"/>
            <p:cNvSpPr/>
            <p:nvPr/>
          </p:nvSpPr>
          <p:spPr>
            <a:xfrm rot="5400000">
              <a:off x="1644501" y="2362120"/>
              <a:ext cx="294348" cy="253097"/>
            </a:xfrm>
            <a:prstGeom prst="triangle">
              <a:avLst/>
            </a:prstGeom>
            <a:solidFill>
              <a:srgbClr val="92D050"/>
            </a:solidFill>
            <a:ln w="25400" cap="flat" cmpd="sng" algn="ctr">
              <a:solidFill>
                <a:srgbClr val="76B531"/>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grpSp>
        <p:nvGrpSpPr>
          <p:cNvPr id="7" name="组合 6"/>
          <p:cNvGrpSpPr/>
          <p:nvPr/>
        </p:nvGrpSpPr>
        <p:grpSpPr>
          <a:xfrm flipH="1">
            <a:off x="4744904" y="1465176"/>
            <a:ext cx="2414406" cy="2376264"/>
            <a:chOff x="1509522" y="1268760"/>
            <a:chExt cx="2414406" cy="2376264"/>
          </a:xfrm>
        </p:grpSpPr>
        <p:sp>
          <p:nvSpPr>
            <p:cNvPr id="14" name="椭圆 13"/>
            <p:cNvSpPr/>
            <p:nvPr/>
          </p:nvSpPr>
          <p:spPr>
            <a:xfrm>
              <a:off x="1547664" y="1268760"/>
              <a:ext cx="2376264" cy="2376264"/>
            </a:xfrm>
            <a:prstGeom prst="ellipse">
              <a:avLst/>
            </a:prstGeom>
            <a:solidFill>
              <a:srgbClr val="0F91E1"/>
            </a:solidFill>
            <a:ln w="25400" cap="flat" cmpd="sng" algn="ctr">
              <a:solidFill>
                <a:srgbClr val="0C74B4"/>
              </a:solidFill>
              <a:prstDash val="solid"/>
            </a:ln>
            <a:effectLst>
              <a:outerShdw blurRad="762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5" name="矩形 14"/>
            <p:cNvSpPr/>
            <p:nvPr/>
          </p:nvSpPr>
          <p:spPr>
            <a:xfrm>
              <a:off x="1509522" y="2234454"/>
              <a:ext cx="648072" cy="504056"/>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6" name="椭圆 15"/>
            <p:cNvSpPr/>
            <p:nvPr/>
          </p:nvSpPr>
          <p:spPr>
            <a:xfrm>
              <a:off x="2015716" y="1808820"/>
              <a:ext cx="1296144" cy="1296144"/>
            </a:xfrm>
            <a:prstGeom prst="ellipse">
              <a:avLst/>
            </a:prstGeom>
            <a:solidFill>
              <a:sysClr val="window" lastClr="FFFFFF"/>
            </a:solidFill>
            <a:ln w="25400" cap="flat" cmpd="sng" algn="ctr">
              <a:no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7" name="等腰三角形 16"/>
            <p:cNvSpPr/>
            <p:nvPr/>
          </p:nvSpPr>
          <p:spPr>
            <a:xfrm rot="5400000">
              <a:off x="1644501" y="2362120"/>
              <a:ext cx="294348" cy="253097"/>
            </a:xfrm>
            <a:prstGeom prst="triangle">
              <a:avLst/>
            </a:prstGeom>
            <a:solidFill>
              <a:srgbClr val="0F91E1"/>
            </a:solidFill>
            <a:ln w="25400" cap="flat" cmpd="sng" algn="ctr">
              <a:solidFill>
                <a:srgbClr val="0C74B4"/>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sp>
        <p:nvSpPr>
          <p:cNvPr id="8" name="TextBox 57"/>
          <p:cNvSpPr txBox="1"/>
          <p:nvPr/>
        </p:nvSpPr>
        <p:spPr>
          <a:xfrm>
            <a:off x="2808809" y="2546049"/>
            <a:ext cx="13515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76B531"/>
                </a:solidFill>
                <a:latin typeface="Adidas Unity" pitchFamily="2" charset="0"/>
                <a:cs typeface="Times New Roman" panose="02020603050405020304" pitchFamily="18" charset="0"/>
              </a:rPr>
              <a:t>统领性</a:t>
            </a:r>
            <a:endParaRPr kumimoji="0" lang="zh-CN" altLang="en-US" sz="2400" b="1" i="0" u="none" strike="noStrike" kern="0" cap="none" spc="0" normalizeH="0" baseline="0" noProof="0" dirty="0">
              <a:ln w="18415" cmpd="sng">
                <a:noFill/>
                <a:prstDash val="solid"/>
              </a:ln>
              <a:solidFill>
                <a:srgbClr val="76B531"/>
              </a:solidFill>
              <a:effectLst/>
              <a:uLnTx/>
              <a:uFillTx/>
              <a:latin typeface="Adidas Unity" pitchFamily="2" charset="0"/>
              <a:cs typeface="Times New Roman" panose="02020603050405020304" pitchFamily="18" charset="0"/>
            </a:endParaRPr>
          </a:p>
        </p:txBody>
      </p:sp>
      <p:sp>
        <p:nvSpPr>
          <p:cNvPr id="9" name="TextBox 58"/>
          <p:cNvSpPr txBox="1"/>
          <p:nvPr/>
        </p:nvSpPr>
        <p:spPr>
          <a:xfrm>
            <a:off x="5473105" y="2528280"/>
            <a:ext cx="13515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0F91E1"/>
                </a:solidFill>
                <a:latin typeface="Adidas Unity" pitchFamily="2" charset="0"/>
                <a:cs typeface="Times New Roman" panose="02020603050405020304" pitchFamily="18" charset="0"/>
              </a:rPr>
              <a:t>前瞻性</a:t>
            </a:r>
            <a:endParaRPr kumimoji="0" lang="zh-CN" altLang="en-US" sz="2400" b="1" i="0" u="none" strike="noStrike" kern="0" cap="none" spc="0" normalizeH="0" baseline="0" noProof="0" dirty="0">
              <a:ln w="18415" cmpd="sng">
                <a:noFill/>
                <a:prstDash val="solid"/>
              </a:ln>
              <a:solidFill>
                <a:srgbClr val="0F91E1"/>
              </a:solidFill>
              <a:effectLst/>
              <a:uLnTx/>
              <a:uFillTx/>
              <a:latin typeface="Adidas Unity" pitchFamily="2" charset="0"/>
              <a:cs typeface="Times New Roman" panose="02020603050405020304" pitchFamily="18" charset="0"/>
            </a:endParaRPr>
          </a:p>
        </p:txBody>
      </p:sp>
      <p:sp>
        <p:nvSpPr>
          <p:cNvPr id="10" name="TextBox 59"/>
          <p:cNvSpPr txBox="1"/>
          <p:nvPr/>
        </p:nvSpPr>
        <p:spPr>
          <a:xfrm>
            <a:off x="1542686" y="4286809"/>
            <a:ext cx="1652464" cy="40626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ysClr val="window" lastClr="FFFFFF">
                    <a:lumMod val="50000"/>
                  </a:sysClr>
                </a:solidFill>
                <a:latin typeface="Adidas Unity" pitchFamily="2" charset="0"/>
                <a:cs typeface="Times New Roman" panose="02020603050405020304" pitchFamily="18" charset="0"/>
              </a:rPr>
              <a:t>精准性</a:t>
            </a:r>
            <a:endParaRPr kumimoji="0" lang="zh-CN" altLang="en-US" sz="2400" b="1" i="0" u="none" strike="noStrike" kern="0" cap="none" spc="0" normalizeH="0" baseline="0" noProof="0" dirty="0">
              <a:ln w="18415" cmpd="sng">
                <a:noFill/>
                <a:prstDash val="solid"/>
              </a:ln>
              <a:solidFill>
                <a:sysClr val="window" lastClr="FFFFFF">
                  <a:lumMod val="50000"/>
                </a:sysClr>
              </a:solidFill>
              <a:effectLst/>
              <a:uLnTx/>
              <a:uFillTx/>
              <a:latin typeface="Adidas Unity" pitchFamily="2" charset="0"/>
              <a:cs typeface="Times New Roman" panose="02020603050405020304" pitchFamily="18" charset="0"/>
            </a:endParaRPr>
          </a:p>
        </p:txBody>
      </p:sp>
      <p:sp>
        <p:nvSpPr>
          <p:cNvPr id="11" name="TextBox 60"/>
          <p:cNvSpPr txBox="1"/>
          <p:nvPr/>
        </p:nvSpPr>
        <p:spPr>
          <a:xfrm>
            <a:off x="4176961" y="4256472"/>
            <a:ext cx="13515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893BC3"/>
                </a:solidFill>
                <a:latin typeface="Adidas Unity" pitchFamily="2" charset="0"/>
                <a:cs typeface="Times New Roman" panose="02020603050405020304" pitchFamily="18" charset="0"/>
              </a:rPr>
              <a:t>科学性</a:t>
            </a:r>
            <a:endParaRPr kumimoji="0" lang="zh-CN" altLang="en-US" sz="2400" b="1" i="0" u="none" strike="noStrike" kern="0" cap="none" spc="0" normalizeH="0" baseline="0" noProof="0" dirty="0">
              <a:ln w="18415" cmpd="sng">
                <a:noFill/>
                <a:prstDash val="solid"/>
              </a:ln>
              <a:solidFill>
                <a:srgbClr val="893BC3"/>
              </a:solidFill>
              <a:effectLst/>
              <a:uLnTx/>
              <a:uFillTx/>
              <a:latin typeface="Adidas Unity" pitchFamily="2" charset="0"/>
              <a:cs typeface="Times New Roman" panose="02020603050405020304" pitchFamily="18" charset="0"/>
            </a:endParaRPr>
          </a:p>
        </p:txBody>
      </p:sp>
      <p:sp>
        <p:nvSpPr>
          <p:cNvPr id="12" name="TextBox 61"/>
          <p:cNvSpPr txBox="1"/>
          <p:nvPr/>
        </p:nvSpPr>
        <p:spPr>
          <a:xfrm>
            <a:off x="6697241" y="4328480"/>
            <a:ext cx="1351565" cy="40626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ysClr val="windowText" lastClr="000000">
                    <a:lumMod val="75000"/>
                    <a:lumOff val="25000"/>
                  </a:sysClr>
                </a:solidFill>
                <a:latin typeface="Adidas Unity" pitchFamily="2" charset="0"/>
                <a:cs typeface="Times New Roman" panose="02020603050405020304" pitchFamily="18" charset="0"/>
              </a:rPr>
              <a:t>针对性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zh-CN" altLang="en-US" dirty="0"/>
              <a:t>青岛大学师范学院基础教育研究中心副主任马勇军</a:t>
            </a:r>
          </a:p>
          <a:p>
            <a:r>
              <a:rPr lang="zh-CN" altLang="en-US" dirty="0"/>
              <a:t>中国海洋大学教育系副教授孙艳霞和陈凯泉</a:t>
            </a:r>
          </a:p>
          <a:p>
            <a:r>
              <a:rPr lang="zh-CN" altLang="en-US" dirty="0"/>
              <a:t>北京西城区教育研修学院研修管理处主任王立军</a:t>
            </a:r>
          </a:p>
          <a:p>
            <a:r>
              <a:rPr lang="zh-CN" altLang="en-US" dirty="0"/>
              <a:t>中国教科院教育督导评估研究中心研究员刘芳、副研究员左晓梅和吴建涛博士</a:t>
            </a:r>
          </a:p>
          <a:p>
            <a:endParaRPr lang="zh-CN" altLang="en-US" dirty="0"/>
          </a:p>
        </p:txBody>
      </p:sp>
      <p:sp>
        <p:nvSpPr>
          <p:cNvPr id="3" name="标题 2"/>
          <p:cNvSpPr>
            <a:spLocks noGrp="1"/>
          </p:cNvSpPr>
          <p:nvPr>
            <p:ph type="title"/>
          </p:nvPr>
        </p:nvSpPr>
        <p:spPr/>
        <p:txBody>
          <a:bodyPr/>
          <a:lstStyle/>
          <a:p>
            <a:r>
              <a:rPr lang="zh-CN" altLang="en-US" dirty="0"/>
              <a:t>我们先后邀请</a:t>
            </a:r>
            <a:r>
              <a:rPr lang="zh-CN" altLang="en-US" dirty="0" smtClean="0"/>
              <a:t>到</a:t>
            </a:r>
            <a:r>
              <a:rPr lang="en-US" altLang="zh-CN" dirty="0" smtClean="0"/>
              <a:t>:</a:t>
            </a:r>
            <a:endParaRPr lang="zh-CN" altLang="en-US" dirty="0"/>
          </a:p>
        </p:txBody>
      </p:sp>
      <p:grpSp>
        <p:nvGrpSpPr>
          <p:cNvPr id="38" name="组合 37"/>
          <p:cNvGrpSpPr/>
          <p:nvPr/>
        </p:nvGrpSpPr>
        <p:grpSpPr>
          <a:xfrm>
            <a:off x="779780" y="4007485"/>
            <a:ext cx="7501255" cy="2119630"/>
            <a:chOff x="515" y="7011"/>
            <a:chExt cx="8015" cy="2016"/>
          </a:xfrm>
        </p:grpSpPr>
        <p:pic>
          <p:nvPicPr>
            <p:cNvPr id="2" name="图片 1" descr="王立军"/>
            <p:cNvPicPr>
              <a:picLocks noChangeAspect="1"/>
            </p:cNvPicPr>
            <p:nvPr/>
          </p:nvPicPr>
          <p:blipFill>
            <a:blip r:embed="rId2"/>
            <a:stretch>
              <a:fillRect/>
            </a:stretch>
          </p:blipFill>
          <p:spPr>
            <a:xfrm>
              <a:off x="5820" y="7011"/>
              <a:ext cx="2711" cy="2016"/>
            </a:xfrm>
            <a:prstGeom prst="rect">
              <a:avLst/>
            </a:prstGeom>
          </p:spPr>
        </p:pic>
        <p:pic>
          <p:nvPicPr>
            <p:cNvPr id="36" name="图片 35" descr="马勇军"/>
            <p:cNvPicPr>
              <a:picLocks noChangeAspect="1"/>
            </p:cNvPicPr>
            <p:nvPr/>
          </p:nvPicPr>
          <p:blipFill>
            <a:blip r:embed="rId3"/>
            <a:stretch>
              <a:fillRect/>
            </a:stretch>
          </p:blipFill>
          <p:spPr>
            <a:xfrm>
              <a:off x="515" y="7011"/>
              <a:ext cx="2688" cy="2016"/>
            </a:xfrm>
            <a:prstGeom prst="rect">
              <a:avLst/>
            </a:prstGeom>
          </p:spPr>
        </p:pic>
        <p:pic>
          <p:nvPicPr>
            <p:cNvPr id="37" name="图片 36" descr="刘芳一行"/>
            <p:cNvPicPr>
              <a:picLocks noChangeAspect="1"/>
            </p:cNvPicPr>
            <p:nvPr/>
          </p:nvPicPr>
          <p:blipFill>
            <a:blip r:embed="rId4"/>
            <a:stretch>
              <a:fillRect/>
            </a:stretch>
          </p:blipFill>
          <p:spPr>
            <a:xfrm>
              <a:off x="3125" y="7011"/>
              <a:ext cx="2695" cy="201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1156739" y="532574"/>
            <a:ext cx="6647974" cy="1521421"/>
            <a:chOff x="1156739" y="532574"/>
            <a:chExt cx="6647974" cy="1521421"/>
          </a:xfrm>
        </p:grpSpPr>
        <p:sp>
          <p:nvSpPr>
            <p:cNvPr id="6" name="文本框 15"/>
            <p:cNvSpPr txBox="1"/>
            <p:nvPr/>
          </p:nvSpPr>
          <p:spPr>
            <a:xfrm>
              <a:off x="1156739" y="532574"/>
              <a:ext cx="6647974" cy="461665"/>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gradFill>
                    <a:gsLst>
                      <a:gs pos="75000">
                        <a:srgbClr val="0DA5C9"/>
                      </a:gs>
                      <a:gs pos="0">
                        <a:srgbClr val="00589A"/>
                      </a:gs>
                    </a:gsLst>
                    <a:lin ang="12900000" scaled="0"/>
                  </a:gradFill>
                  <a:latin typeface="微软雅黑" panose="020B0503020204020204" pitchFamily="34" charset="-122"/>
                  <a:ea typeface="微软雅黑" panose="020B0503020204020204" pitchFamily="34" charset="-122"/>
                </a:rPr>
                <a:t>“基于学生发展核心素养的区域品质教育研究”</a:t>
              </a:r>
              <a:endParaRPr lang="en-US" altLang="zh-CN" sz="2400" dirty="0">
                <a:gradFill>
                  <a:gsLst>
                    <a:gs pos="75000">
                      <a:srgbClr val="0DA5C9"/>
                    </a:gs>
                    <a:gs pos="0">
                      <a:srgbClr val="00589A"/>
                    </a:gs>
                  </a:gsLst>
                  <a:lin ang="12900000" scaled="0"/>
                </a:gradFill>
                <a:latin typeface="微软雅黑" panose="020B0503020204020204" pitchFamily="34" charset="-122"/>
                <a:ea typeface="微软雅黑" panose="020B0503020204020204" pitchFamily="34" charset="-122"/>
              </a:endParaRPr>
            </a:p>
          </p:txBody>
        </p:sp>
        <p:sp>
          <p:nvSpPr>
            <p:cNvPr id="7" name="文本框 16"/>
            <p:cNvSpPr txBox="1"/>
            <p:nvPr/>
          </p:nvSpPr>
          <p:spPr>
            <a:xfrm>
              <a:off x="1510121" y="863274"/>
              <a:ext cx="5941210" cy="61529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zh-CN" altLang="en-US" sz="2000" b="1" dirty="0" smtClean="0">
                  <a:latin typeface="文星标宋" panose="02010609000101010101" pitchFamily="49" charset="-122"/>
                  <a:ea typeface="文星标宋" panose="02010609000101010101" pitchFamily="49" charset="-122"/>
                </a:rPr>
                <a:t>中国</a:t>
              </a:r>
              <a:r>
                <a:rPr lang="zh-CN" altLang="en-US" sz="2000" b="1" dirty="0">
                  <a:latin typeface="文星标宋" panose="02010609000101010101" pitchFamily="49" charset="-122"/>
                  <a:ea typeface="文星标宋" panose="02010609000101010101" pitchFamily="49" charset="-122"/>
                </a:rPr>
                <a:t>教育学会“十三五”教改实验</a:t>
              </a:r>
              <a:r>
                <a:rPr lang="zh-CN" altLang="en-US" sz="2000" b="1" dirty="0" smtClean="0">
                  <a:latin typeface="文星标宋" panose="02010609000101010101" pitchFamily="49" charset="-122"/>
                  <a:ea typeface="文星标宋" panose="02010609000101010101" pitchFamily="49" charset="-122"/>
                </a:rPr>
                <a:t>区</a:t>
              </a:r>
              <a:endParaRPr lang="en-US" altLang="zh-CN" sz="2000" b="1" dirty="0">
                <a:latin typeface="文星标宋" panose="02010609000101010101" pitchFamily="49" charset="-122"/>
                <a:ea typeface="文星标宋" panose="02010609000101010101" pitchFamily="49" charset="-122"/>
              </a:endParaRPr>
            </a:p>
          </p:txBody>
        </p:sp>
        <p:sp>
          <p:nvSpPr>
            <p:cNvPr id="47" name="矩形 46"/>
            <p:cNvSpPr/>
            <p:nvPr/>
          </p:nvSpPr>
          <p:spPr>
            <a:xfrm>
              <a:off x="2297411" y="1407664"/>
              <a:ext cx="5507301" cy="646331"/>
            </a:xfrm>
            <a:prstGeom prst="rect">
              <a:avLst/>
            </a:prstGeom>
          </p:spPr>
          <p:txBody>
            <a:bodyPr wrap="square">
              <a:spAutoFit/>
            </a:bodyPr>
            <a:lstStyle/>
            <a:p>
              <a:r>
                <a:rPr lang="zh-CN" altLang="zh-CN" dirty="0">
                  <a:ea typeface="仿宋" panose="02010609060101010101" pitchFamily="49" charset="-122"/>
                  <a:cs typeface="Times New Roman" panose="02020603050405020304" pitchFamily="18" charset="0"/>
                </a:rPr>
                <a:t>以品质教育品牌建设引领全区教育发展的战略</a:t>
              </a:r>
              <a:r>
                <a:rPr lang="zh-CN" altLang="zh-CN" dirty="0" smtClean="0">
                  <a:ea typeface="仿宋" panose="02010609060101010101" pitchFamily="49" charset="-122"/>
                  <a:cs typeface="Times New Roman" panose="02020603050405020304" pitchFamily="18" charset="0"/>
                </a:rPr>
                <a:t>目标</a:t>
              </a:r>
              <a:endParaRPr lang="en-US" altLang="zh-CN" dirty="0" smtClean="0">
                <a:ea typeface="仿宋" panose="02010609060101010101" pitchFamily="49" charset="-122"/>
                <a:cs typeface="Times New Roman" panose="02020603050405020304" pitchFamily="18" charset="0"/>
              </a:endParaRPr>
            </a:p>
            <a:p>
              <a:r>
                <a:rPr lang="zh-CN" altLang="zh-CN" dirty="0" smtClean="0">
                  <a:ea typeface="仿宋" panose="02010609060101010101" pitchFamily="49" charset="-122"/>
                  <a:cs typeface="Times New Roman" panose="02020603050405020304" pitchFamily="18" charset="0"/>
                </a:rPr>
                <a:t>达成</a:t>
              </a:r>
              <a:r>
                <a:rPr lang="zh-CN" altLang="zh-CN" dirty="0">
                  <a:ea typeface="仿宋" panose="02010609060101010101" pitchFamily="49" charset="-122"/>
                  <a:cs typeface="Times New Roman" panose="02020603050405020304" pitchFamily="18" charset="0"/>
                </a:rPr>
                <a:t>了以课题切实提高区域教育质量的共同愿景</a:t>
              </a:r>
              <a:endParaRPr lang="zh-CN" altLang="en-US" dirty="0"/>
            </a:p>
          </p:txBody>
        </p:sp>
      </p:grpSp>
      <p:grpSp>
        <p:nvGrpSpPr>
          <p:cNvPr id="52" name="组合 51"/>
          <p:cNvGrpSpPr/>
          <p:nvPr/>
        </p:nvGrpSpPr>
        <p:grpSpPr>
          <a:xfrm>
            <a:off x="289654" y="2017987"/>
            <a:ext cx="4572000" cy="2697223"/>
            <a:chOff x="289654" y="2017987"/>
            <a:chExt cx="4572000" cy="2697223"/>
          </a:xfrm>
        </p:grpSpPr>
        <p:sp>
          <p:nvSpPr>
            <p:cNvPr id="18" name="文本框 60"/>
            <p:cNvSpPr txBox="1"/>
            <p:nvPr/>
          </p:nvSpPr>
          <p:spPr>
            <a:xfrm>
              <a:off x="444981" y="2017987"/>
              <a:ext cx="3704860" cy="830997"/>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“互联网</a:t>
              </a:r>
              <a:r>
                <a:rPr lang="en-US" altLang="zh-CN" sz="2400" dirty="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a:t>
              </a:r>
              <a:r>
                <a:rPr lang="zh-CN" altLang="en-US" sz="2400" dirty="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背景下的</a:t>
              </a:r>
              <a:r>
                <a:rPr lang="zh-CN" altLang="en-US" sz="2400" dirty="0" smtClean="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优质</a:t>
              </a:r>
              <a:endParaRPr lang="en-US" altLang="zh-CN" sz="2400" dirty="0" smtClean="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endParaRPr>
            </a:p>
            <a:p>
              <a:pPr algn="ctr"/>
              <a:r>
                <a:rPr lang="zh-CN" altLang="en-US" sz="2400" dirty="0" smtClean="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学习</a:t>
              </a:r>
              <a:r>
                <a:rPr lang="zh-CN" altLang="en-US" sz="2400" dirty="0">
                  <a:gradFill>
                    <a:gsLst>
                      <a:gs pos="75000">
                        <a:srgbClr val="F45A69"/>
                      </a:gs>
                      <a:gs pos="0">
                        <a:srgbClr val="FF0000"/>
                      </a:gs>
                    </a:gsLst>
                    <a:lin ang="2700000" scaled="1"/>
                  </a:gradFill>
                  <a:latin typeface="Agency FB" panose="020B0503020202020204" pitchFamily="34" charset="0"/>
                  <a:ea typeface="苹方 特粗" panose="020B0800000000000000" pitchFamily="34" charset="-122"/>
                </a:rPr>
                <a:t>资源建设与应用研究”</a:t>
              </a:r>
            </a:p>
          </p:txBody>
        </p:sp>
        <p:sp>
          <p:nvSpPr>
            <p:cNvPr id="19" name="文本框 61"/>
            <p:cNvSpPr txBox="1"/>
            <p:nvPr/>
          </p:nvSpPr>
          <p:spPr>
            <a:xfrm>
              <a:off x="1160495" y="2693394"/>
              <a:ext cx="2830318" cy="707886"/>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zh-CN" altLang="en-US" sz="2000" b="1" dirty="0">
                  <a:latin typeface="文星标宋" panose="02010609000101010101" pitchFamily="49" charset="-122"/>
                  <a:ea typeface="文星标宋" panose="02010609000101010101" pitchFamily="49" charset="-122"/>
                </a:rPr>
                <a:t>中国教育学会规划课题</a:t>
              </a:r>
              <a:endParaRPr lang="en-US" altLang="zh-CN" sz="2000" b="1" dirty="0">
                <a:latin typeface="文星标宋" panose="02010609000101010101" pitchFamily="49" charset="-122"/>
                <a:ea typeface="文星标宋" panose="02010609000101010101" pitchFamily="49" charset="-122"/>
              </a:endParaRPr>
            </a:p>
          </p:txBody>
        </p:sp>
        <p:sp>
          <p:nvSpPr>
            <p:cNvPr id="48" name="矩形 47"/>
            <p:cNvSpPr/>
            <p:nvPr/>
          </p:nvSpPr>
          <p:spPr>
            <a:xfrm>
              <a:off x="289654" y="3340475"/>
              <a:ext cx="4572000" cy="1374735"/>
            </a:xfrm>
            <a:prstGeom prst="rect">
              <a:avLst/>
            </a:prstGeom>
          </p:spPr>
          <p:txBody>
            <a:bodyPr>
              <a:spAutoFit/>
            </a:bodyPr>
            <a:lstStyle/>
            <a:p>
              <a:pPr algn="ctr">
                <a:lnSpc>
                  <a:spcPts val="2500"/>
                </a:lnSpc>
                <a:spcAft>
                  <a:spcPts val="0"/>
                </a:spcAft>
              </a:pPr>
              <a:r>
                <a:rPr lang="zh-CN" altLang="zh-CN" dirty="0" smtClean="0">
                  <a:latin typeface="Tw Cen MT" panose="020B0602020104020603" pitchFamily="34" charset="0"/>
                  <a:ea typeface="仿宋" panose="02010609060101010101" pitchFamily="49" charset="-122"/>
                  <a:cs typeface="Times New Roman" panose="02020603050405020304" pitchFamily="18" charset="0"/>
                </a:rPr>
                <a:t>聚焦</a:t>
              </a:r>
              <a:r>
                <a:rPr lang="zh-CN" altLang="zh-CN" dirty="0">
                  <a:latin typeface="Tw Cen MT" panose="020B0602020104020603" pitchFamily="34" charset="0"/>
                  <a:ea typeface="仿宋" panose="02010609060101010101" pitchFamily="49" charset="-122"/>
                  <a:cs typeface="Times New Roman" panose="02020603050405020304" pitchFamily="18" charset="0"/>
                </a:rPr>
                <a:t>优质学习资源的建设与</a:t>
              </a:r>
              <a:r>
                <a:rPr lang="zh-CN" altLang="zh-CN" dirty="0" smtClean="0">
                  <a:latin typeface="Tw Cen MT" panose="020B0602020104020603" pitchFamily="34" charset="0"/>
                  <a:ea typeface="仿宋" panose="02010609060101010101" pitchFamily="49" charset="-122"/>
                  <a:cs typeface="Times New Roman" panose="02020603050405020304" pitchFamily="18" charset="0"/>
                </a:rPr>
                <a:t>应用</a:t>
              </a:r>
              <a:endParaRPr lang="en-US" altLang="zh-CN" dirty="0" smtClean="0">
                <a:latin typeface="Tw Cen MT" panose="020B0602020104020603" pitchFamily="34" charset="0"/>
                <a:ea typeface="仿宋" panose="02010609060101010101" pitchFamily="49" charset="-122"/>
                <a:cs typeface="Times New Roman" panose="02020603050405020304" pitchFamily="18" charset="0"/>
              </a:endParaRPr>
            </a:p>
            <a:p>
              <a:pPr algn="ctr">
                <a:lnSpc>
                  <a:spcPts val="2500"/>
                </a:lnSpc>
                <a:spcAft>
                  <a:spcPts val="0"/>
                </a:spcAft>
              </a:pPr>
              <a:r>
                <a:rPr lang="zh-CN" altLang="zh-CN" dirty="0" smtClean="0">
                  <a:latin typeface="Tw Cen MT" panose="020B0602020104020603" pitchFamily="34" charset="0"/>
                  <a:ea typeface="仿宋" panose="02010609060101010101" pitchFamily="49" charset="-122"/>
                  <a:cs typeface="Times New Roman" panose="02020603050405020304" pitchFamily="18" charset="0"/>
                </a:rPr>
                <a:t>对</a:t>
              </a:r>
              <a:r>
                <a:rPr lang="zh-CN" altLang="zh-CN" dirty="0">
                  <a:latin typeface="Tw Cen MT" panose="020B0602020104020603" pitchFamily="34" charset="0"/>
                  <a:ea typeface="仿宋" panose="02010609060101010101" pitchFamily="49" charset="-122"/>
                  <a:cs typeface="Times New Roman" panose="02020603050405020304" pitchFamily="18" charset="0"/>
                </a:rPr>
                <a:t>区域资源实施全面整合和</a:t>
              </a:r>
              <a:r>
                <a:rPr lang="zh-CN" altLang="zh-CN" dirty="0" smtClean="0">
                  <a:latin typeface="Tw Cen MT" panose="020B0602020104020603" pitchFamily="34" charset="0"/>
                  <a:ea typeface="仿宋" panose="02010609060101010101" pitchFamily="49" charset="-122"/>
                  <a:cs typeface="Times New Roman" panose="02020603050405020304" pitchFamily="18" charset="0"/>
                </a:rPr>
                <a:t>盘活</a:t>
              </a:r>
              <a:endParaRPr lang="en-US" altLang="zh-CN" dirty="0" smtClean="0">
                <a:latin typeface="Tw Cen MT" panose="020B0602020104020603" pitchFamily="34" charset="0"/>
                <a:ea typeface="仿宋" panose="02010609060101010101" pitchFamily="49" charset="-122"/>
                <a:cs typeface="Times New Roman" panose="02020603050405020304" pitchFamily="18" charset="0"/>
              </a:endParaRPr>
            </a:p>
            <a:p>
              <a:pPr algn="ctr">
                <a:lnSpc>
                  <a:spcPts val="2500"/>
                </a:lnSpc>
                <a:spcAft>
                  <a:spcPts val="0"/>
                </a:spcAft>
              </a:pPr>
              <a:r>
                <a:rPr lang="zh-CN" altLang="zh-CN" dirty="0" smtClean="0">
                  <a:latin typeface="Tw Cen MT" panose="020B0602020104020603" pitchFamily="34" charset="0"/>
                  <a:ea typeface="仿宋" panose="02010609060101010101" pitchFamily="49" charset="-122"/>
                  <a:cs typeface="Times New Roman" panose="02020603050405020304" pitchFamily="18" charset="0"/>
                </a:rPr>
                <a:t>资源建设助</a:t>
              </a:r>
              <a:r>
                <a:rPr lang="zh-CN" altLang="zh-CN" dirty="0">
                  <a:latin typeface="Tw Cen MT" panose="020B0602020104020603" pitchFamily="34" charset="0"/>
                  <a:ea typeface="仿宋" panose="02010609060101010101" pitchFamily="49" charset="-122"/>
                  <a:cs typeface="Times New Roman" panose="02020603050405020304" pitchFamily="18" charset="0"/>
                </a:rPr>
                <a:t>推教育现代化</a:t>
              </a:r>
              <a:r>
                <a:rPr lang="zh-CN" altLang="zh-CN" dirty="0" smtClean="0">
                  <a:latin typeface="Tw Cen MT" panose="020B0602020104020603" pitchFamily="34" charset="0"/>
                  <a:ea typeface="仿宋" panose="02010609060101010101" pitchFamily="49" charset="-122"/>
                  <a:cs typeface="Times New Roman" panose="02020603050405020304" pitchFamily="18" charset="0"/>
                </a:rPr>
                <a:t>发展</a:t>
              </a:r>
              <a:endParaRPr lang="en-US" altLang="zh-CN" dirty="0" smtClean="0">
                <a:latin typeface="Tw Cen MT" panose="020B0602020104020603" pitchFamily="34" charset="0"/>
                <a:ea typeface="仿宋" panose="02010609060101010101" pitchFamily="49" charset="-122"/>
                <a:cs typeface="Times New Roman" panose="02020603050405020304" pitchFamily="18" charset="0"/>
              </a:endParaRPr>
            </a:p>
            <a:p>
              <a:pPr algn="ctr">
                <a:lnSpc>
                  <a:spcPts val="2500"/>
                </a:lnSpc>
                <a:spcAft>
                  <a:spcPts val="0"/>
                </a:spcAft>
              </a:pPr>
              <a:r>
                <a:rPr lang="zh-CN" altLang="zh-CN" dirty="0" smtClean="0">
                  <a:latin typeface="Tw Cen MT" panose="020B0602020104020603" pitchFamily="34" charset="0"/>
                  <a:ea typeface="仿宋" panose="02010609060101010101" pitchFamily="49" charset="-122"/>
                  <a:cs typeface="Times New Roman" panose="02020603050405020304" pitchFamily="18" charset="0"/>
                </a:rPr>
                <a:t>开</a:t>
              </a:r>
              <a:r>
                <a:rPr lang="zh-CN" altLang="zh-CN" dirty="0">
                  <a:latin typeface="Tw Cen MT" panose="020B0602020104020603" pitchFamily="34" charset="0"/>
                  <a:ea typeface="仿宋" panose="02010609060101010101" pitchFamily="49" charset="-122"/>
                  <a:cs typeface="Times New Roman" panose="02020603050405020304" pitchFamily="18" charset="0"/>
                </a:rPr>
                <a:t>深度学习的专项</a:t>
              </a:r>
              <a:r>
                <a:rPr lang="zh-CN" altLang="zh-CN" dirty="0" smtClean="0">
                  <a:latin typeface="Tw Cen MT" panose="020B0602020104020603" pitchFamily="34" charset="0"/>
                  <a:ea typeface="仿宋" panose="02010609060101010101" pitchFamily="49" charset="-122"/>
                  <a:cs typeface="Times New Roman" panose="02020603050405020304" pitchFamily="18" charset="0"/>
                </a:rPr>
                <a:t>研究</a:t>
              </a:r>
              <a:endParaRPr lang="zh-CN" altLang="zh-CN" sz="1400" dirty="0">
                <a:effectLst/>
                <a:latin typeface="Tw Cen MT" panose="020B0602020104020603" pitchFamily="34" charset="0"/>
                <a:ea typeface="华文仿宋" panose="02010600040101010101" pitchFamily="2" charset="-122"/>
                <a:cs typeface="Times New Roman" panose="02020603050405020304" pitchFamily="18" charset="0"/>
              </a:endParaRPr>
            </a:p>
          </p:txBody>
        </p:sp>
      </p:grpSp>
      <p:grpSp>
        <p:nvGrpSpPr>
          <p:cNvPr id="53" name="组合 52"/>
          <p:cNvGrpSpPr/>
          <p:nvPr/>
        </p:nvGrpSpPr>
        <p:grpSpPr>
          <a:xfrm>
            <a:off x="4295577" y="2053995"/>
            <a:ext cx="5119252" cy="2763808"/>
            <a:chOff x="4295577" y="2053995"/>
            <a:chExt cx="5119252" cy="2763808"/>
          </a:xfrm>
        </p:grpSpPr>
        <p:sp>
          <p:nvSpPr>
            <p:cNvPr id="8" name="文本框 20"/>
            <p:cNvSpPr txBox="1"/>
            <p:nvPr/>
          </p:nvSpPr>
          <p:spPr>
            <a:xfrm>
              <a:off x="5502695" y="2053995"/>
              <a:ext cx="3089307" cy="830997"/>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gradFill>
                    <a:gsLst>
                      <a:gs pos="75000">
                        <a:srgbClr val="F3A60D"/>
                      </a:gs>
                      <a:gs pos="0">
                        <a:srgbClr val="F2650E"/>
                      </a:gs>
                    </a:gsLst>
                    <a:lin ang="2700000" scaled="1"/>
                  </a:gradFill>
                  <a:latin typeface="Agency FB" panose="020B0503020202020204" pitchFamily="34" charset="0"/>
                  <a:ea typeface="苹方 特粗" panose="020B0800000000000000" pitchFamily="34" charset="-122"/>
                </a:rPr>
                <a:t>“区域协同促进</a:t>
              </a:r>
              <a:r>
                <a:rPr lang="zh-CN" altLang="en-US" sz="2400" dirty="0" smtClean="0">
                  <a:gradFill>
                    <a:gsLst>
                      <a:gs pos="75000">
                        <a:srgbClr val="F3A60D"/>
                      </a:gs>
                      <a:gs pos="0">
                        <a:srgbClr val="F2650E"/>
                      </a:gs>
                    </a:gsLst>
                    <a:lin ang="2700000" scaled="1"/>
                  </a:gradFill>
                  <a:latin typeface="Agency FB" panose="020B0503020202020204" pitchFamily="34" charset="0"/>
                  <a:ea typeface="苹方 特粗" panose="020B0800000000000000" pitchFamily="34" charset="-122"/>
                </a:rPr>
                <a:t>中小学</a:t>
              </a:r>
              <a:endParaRPr lang="en-US" altLang="zh-CN" sz="2400" dirty="0" smtClean="0">
                <a:gradFill>
                  <a:gsLst>
                    <a:gs pos="75000">
                      <a:srgbClr val="F3A60D"/>
                    </a:gs>
                    <a:gs pos="0">
                      <a:srgbClr val="F2650E"/>
                    </a:gs>
                  </a:gsLst>
                  <a:lin ang="2700000" scaled="1"/>
                </a:gradFill>
                <a:latin typeface="Agency FB" panose="020B0503020202020204" pitchFamily="34" charset="0"/>
                <a:ea typeface="苹方 特粗" panose="020B0800000000000000" pitchFamily="34" charset="-122"/>
              </a:endParaRPr>
            </a:p>
            <a:p>
              <a:r>
                <a:rPr lang="zh-CN" altLang="en-US" sz="2400" dirty="0" smtClean="0">
                  <a:gradFill>
                    <a:gsLst>
                      <a:gs pos="75000">
                        <a:srgbClr val="F3A60D"/>
                      </a:gs>
                      <a:gs pos="0">
                        <a:srgbClr val="F2650E"/>
                      </a:gs>
                    </a:gsLst>
                    <a:lin ang="2700000" scaled="1"/>
                  </a:gradFill>
                  <a:latin typeface="Agency FB" panose="020B0503020202020204" pitchFamily="34" charset="0"/>
                  <a:ea typeface="苹方 特粗" panose="020B0800000000000000" pitchFamily="34" charset="-122"/>
                </a:rPr>
                <a:t>课程</a:t>
              </a:r>
              <a:r>
                <a:rPr lang="zh-CN" altLang="en-US" sz="2400" dirty="0">
                  <a:gradFill>
                    <a:gsLst>
                      <a:gs pos="75000">
                        <a:srgbClr val="F3A60D"/>
                      </a:gs>
                      <a:gs pos="0">
                        <a:srgbClr val="F2650E"/>
                      </a:gs>
                    </a:gsLst>
                    <a:lin ang="2700000" scaled="1"/>
                  </a:gradFill>
                  <a:latin typeface="Agency FB" panose="020B0503020202020204" pitchFamily="34" charset="0"/>
                  <a:ea typeface="苹方 特粗" panose="020B0800000000000000" pitchFamily="34" charset="-122"/>
                </a:rPr>
                <a:t>建设的实践研究”</a:t>
              </a:r>
              <a:endParaRPr lang="en-US" altLang="zh-CN" sz="2400" dirty="0">
                <a:gradFill>
                  <a:gsLst>
                    <a:gs pos="75000">
                      <a:srgbClr val="F3A60D"/>
                    </a:gs>
                    <a:gs pos="0">
                      <a:srgbClr val="F2650E"/>
                    </a:gs>
                  </a:gsLst>
                  <a:lin ang="2700000" scaled="1"/>
                </a:gradFill>
                <a:latin typeface="Agency FB" panose="020B0503020202020204" pitchFamily="34" charset="0"/>
                <a:ea typeface="苹方 常规" panose="020B0300000000000000" pitchFamily="34" charset="-122"/>
              </a:endParaRPr>
            </a:p>
          </p:txBody>
        </p:sp>
        <p:sp>
          <p:nvSpPr>
            <p:cNvPr id="11" name="文本框 39"/>
            <p:cNvSpPr txBox="1"/>
            <p:nvPr/>
          </p:nvSpPr>
          <p:spPr>
            <a:xfrm>
              <a:off x="5280250" y="2692833"/>
              <a:ext cx="3109405" cy="707886"/>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zh-CN" altLang="en-US" sz="2000" b="1" dirty="0">
                  <a:latin typeface="文星标宋" panose="02010609000101010101" pitchFamily="49" charset="-122"/>
                  <a:ea typeface="文星标宋" panose="02010609000101010101" pitchFamily="49" charset="-122"/>
                </a:rPr>
                <a:t>中国教育学会规划课题</a:t>
              </a:r>
              <a:endParaRPr lang="en-US" altLang="zh-CN" sz="2000" b="1" dirty="0">
                <a:latin typeface="文星标宋" panose="02010609000101010101" pitchFamily="49" charset="-122"/>
                <a:ea typeface="文星标宋" panose="02010609000101010101" pitchFamily="49" charset="-122"/>
              </a:endParaRPr>
            </a:p>
          </p:txBody>
        </p:sp>
        <p:sp>
          <p:nvSpPr>
            <p:cNvPr id="49" name="矩形 48"/>
            <p:cNvSpPr/>
            <p:nvPr/>
          </p:nvSpPr>
          <p:spPr>
            <a:xfrm>
              <a:off x="4295577" y="3340475"/>
              <a:ext cx="5119252" cy="1477328"/>
            </a:xfrm>
            <a:prstGeom prst="rect">
              <a:avLst/>
            </a:prstGeom>
          </p:spPr>
          <p:txBody>
            <a:bodyPr wrap="square">
              <a:spAutoFit/>
            </a:bodyPr>
            <a:lstStyle/>
            <a:p>
              <a:pPr algn="ctr"/>
              <a:r>
                <a:rPr lang="zh-CN" altLang="zh-CN" dirty="0" smtClean="0">
                  <a:ea typeface="仿宋" panose="02010609060101010101" pitchFamily="49" charset="-122"/>
                  <a:cs typeface="Times New Roman" panose="02020603050405020304" pitchFamily="18" charset="0"/>
                </a:rPr>
                <a:t>研究整体</a:t>
              </a:r>
              <a:r>
                <a:rPr lang="zh-CN" altLang="zh-CN" dirty="0">
                  <a:ea typeface="仿宋" panose="02010609060101010101" pitchFamily="49" charset="-122"/>
                  <a:cs typeface="Times New Roman" panose="02020603050405020304" pitchFamily="18" charset="0"/>
                </a:rPr>
                <a:t>构建区域课程改革发展的目标</a:t>
              </a:r>
              <a:r>
                <a:rPr lang="zh-CN" altLang="zh-CN" dirty="0" smtClean="0">
                  <a:ea typeface="仿宋" panose="02010609060101010101" pitchFamily="49" charset="-122"/>
                  <a:cs typeface="Times New Roman" panose="02020603050405020304" pitchFamily="18" charset="0"/>
                </a:rPr>
                <a:t>体系</a:t>
              </a:r>
              <a:endParaRPr lang="en-US" altLang="zh-CN" dirty="0" smtClean="0">
                <a:ea typeface="仿宋" panose="02010609060101010101" pitchFamily="49" charset="-122"/>
                <a:cs typeface="Times New Roman" panose="02020603050405020304" pitchFamily="18" charset="0"/>
              </a:endParaRPr>
            </a:p>
            <a:p>
              <a:pPr algn="ctr"/>
              <a:r>
                <a:rPr lang="zh-CN" altLang="zh-CN" dirty="0" smtClean="0">
                  <a:ea typeface="仿宋" panose="02010609060101010101" pitchFamily="49" charset="-122"/>
                  <a:cs typeface="Times New Roman" panose="02020603050405020304" pitchFamily="18" charset="0"/>
                </a:rPr>
                <a:t>从</a:t>
              </a:r>
              <a:r>
                <a:rPr lang="zh-CN" altLang="zh-CN" dirty="0">
                  <a:ea typeface="仿宋" panose="02010609060101010101" pitchFamily="49" charset="-122"/>
                  <a:cs typeface="Times New Roman" panose="02020603050405020304" pitchFamily="18" charset="0"/>
                </a:rPr>
                <a:t>促进学校课程建设</a:t>
              </a:r>
              <a:r>
                <a:rPr lang="zh-CN" altLang="zh-CN" dirty="0" smtClean="0">
                  <a:ea typeface="仿宋" panose="02010609060101010101" pitchFamily="49" charset="-122"/>
                  <a:cs typeface="Times New Roman" panose="02020603050405020304" pitchFamily="18" charset="0"/>
                </a:rPr>
                <a:t>出发</a:t>
              </a:r>
              <a:endParaRPr lang="en-US" altLang="zh-CN" dirty="0" smtClean="0">
                <a:ea typeface="仿宋" panose="02010609060101010101" pitchFamily="49" charset="-122"/>
                <a:cs typeface="Times New Roman" panose="02020603050405020304" pitchFamily="18" charset="0"/>
              </a:endParaRPr>
            </a:p>
            <a:p>
              <a:pPr algn="ctr"/>
              <a:r>
                <a:rPr lang="zh-CN" altLang="zh-CN" dirty="0" smtClean="0">
                  <a:ea typeface="仿宋" panose="02010609060101010101" pitchFamily="49" charset="-122"/>
                  <a:cs typeface="Times New Roman" panose="02020603050405020304" pitchFamily="18" charset="0"/>
                </a:rPr>
                <a:t>全方位</a:t>
              </a:r>
              <a:r>
                <a:rPr lang="zh-CN" altLang="zh-CN" dirty="0">
                  <a:ea typeface="仿宋" panose="02010609060101010101" pitchFamily="49" charset="-122"/>
                  <a:cs typeface="Times New Roman" panose="02020603050405020304" pitchFamily="18" charset="0"/>
                </a:rPr>
                <a:t>构建区域课程建设的协同</a:t>
              </a:r>
              <a:r>
                <a:rPr lang="zh-CN" altLang="zh-CN" dirty="0" smtClean="0">
                  <a:ea typeface="仿宋" panose="02010609060101010101" pitchFamily="49" charset="-122"/>
                  <a:cs typeface="Times New Roman" panose="02020603050405020304" pitchFamily="18" charset="0"/>
                </a:rPr>
                <a:t>机制</a:t>
              </a:r>
              <a:endParaRPr lang="en-US" altLang="zh-CN" dirty="0" smtClean="0">
                <a:ea typeface="仿宋" panose="02010609060101010101" pitchFamily="49" charset="-122"/>
                <a:cs typeface="Times New Roman" panose="02020603050405020304" pitchFamily="18" charset="0"/>
              </a:endParaRPr>
            </a:p>
            <a:p>
              <a:pPr algn="ctr"/>
              <a:r>
                <a:rPr lang="zh-CN" altLang="zh-CN" dirty="0" smtClean="0">
                  <a:ea typeface="仿宋" panose="02010609060101010101" pitchFamily="49" charset="-122"/>
                  <a:cs typeface="Times New Roman" panose="02020603050405020304" pitchFamily="18" charset="0"/>
                </a:rPr>
                <a:t>基于</a:t>
              </a:r>
              <a:r>
                <a:rPr lang="zh-CN" altLang="zh-CN" dirty="0">
                  <a:ea typeface="仿宋" panose="02010609060101010101" pitchFamily="49" charset="-122"/>
                  <a:cs typeface="Times New Roman" panose="02020603050405020304" pitchFamily="18" charset="0"/>
                </a:rPr>
                <a:t>学生学科素养的</a:t>
              </a:r>
              <a:r>
                <a:rPr lang="zh-CN" altLang="zh-CN" dirty="0" smtClean="0">
                  <a:ea typeface="仿宋" panose="02010609060101010101" pitchFamily="49" charset="-122"/>
                  <a:cs typeface="Times New Roman" panose="02020603050405020304" pitchFamily="18" charset="0"/>
                </a:rPr>
                <a:t>培育</a:t>
              </a:r>
              <a:endParaRPr lang="en-US" altLang="zh-CN" dirty="0" smtClean="0">
                <a:ea typeface="仿宋" panose="02010609060101010101" pitchFamily="49" charset="-122"/>
                <a:cs typeface="Times New Roman" panose="02020603050405020304" pitchFamily="18" charset="0"/>
              </a:endParaRPr>
            </a:p>
            <a:p>
              <a:pPr algn="ctr"/>
              <a:r>
                <a:rPr lang="zh-CN" altLang="zh-CN" dirty="0" smtClean="0">
                  <a:ea typeface="仿宋" panose="02010609060101010101" pitchFamily="49" charset="-122"/>
                  <a:cs typeface="Times New Roman" panose="02020603050405020304" pitchFamily="18" charset="0"/>
                </a:rPr>
                <a:t>探索</a:t>
              </a:r>
              <a:r>
                <a:rPr lang="zh-CN" altLang="zh-CN" dirty="0">
                  <a:ea typeface="仿宋" panose="02010609060101010101" pitchFamily="49" charset="-122"/>
                  <a:cs typeface="Times New Roman" panose="02020603050405020304" pitchFamily="18" charset="0"/>
                </a:rPr>
                <a:t>学科课程建设内在的思路与</a:t>
              </a:r>
              <a:r>
                <a:rPr lang="zh-CN" altLang="zh-CN" dirty="0" smtClean="0">
                  <a:ea typeface="仿宋" panose="02010609060101010101" pitchFamily="49" charset="-122"/>
                  <a:cs typeface="Times New Roman" panose="02020603050405020304" pitchFamily="18" charset="0"/>
                </a:rPr>
                <a:t>特色</a:t>
              </a:r>
              <a:endParaRPr lang="zh-CN" altLang="en-US" dirty="0"/>
            </a:p>
          </p:txBody>
        </p:sp>
      </p:grpSp>
      <p:grpSp>
        <p:nvGrpSpPr>
          <p:cNvPr id="54" name="组合 53"/>
          <p:cNvGrpSpPr/>
          <p:nvPr/>
        </p:nvGrpSpPr>
        <p:grpSpPr>
          <a:xfrm>
            <a:off x="1156739" y="4902082"/>
            <a:ext cx="7582839" cy="1962234"/>
            <a:chOff x="1156739" y="4902082"/>
            <a:chExt cx="7582839" cy="1962234"/>
          </a:xfrm>
        </p:grpSpPr>
        <p:sp>
          <p:nvSpPr>
            <p:cNvPr id="14" name="文本框 48"/>
            <p:cNvSpPr txBox="1"/>
            <p:nvPr/>
          </p:nvSpPr>
          <p:spPr>
            <a:xfrm>
              <a:off x="3012329" y="4902082"/>
              <a:ext cx="5686172" cy="461665"/>
            </a:xfrm>
            <a:prstGeom prst="rect">
              <a:avLst/>
            </a:prstGeom>
            <a:noFill/>
          </p:spPr>
          <p:txBody>
            <a:bodyPr wrap="non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00B050"/>
                  </a:solidFill>
                  <a:latin typeface="Agency FB" panose="020B0503020202020204" pitchFamily="34" charset="0"/>
                  <a:ea typeface="苹方 特粗" panose="020B0800000000000000" pitchFamily="34" charset="-122"/>
                </a:rPr>
                <a:t>“区域推进学校特色课程开发的实践研究”</a:t>
              </a:r>
              <a:endParaRPr lang="en-US" altLang="zh-CN" sz="2400" dirty="0">
                <a:solidFill>
                  <a:srgbClr val="00B050"/>
                </a:solidFill>
                <a:latin typeface="Agency FB" panose="020B0503020202020204" pitchFamily="34" charset="0"/>
                <a:ea typeface="苹方 常规" panose="020B0300000000000000" pitchFamily="34" charset="-122"/>
              </a:endParaRPr>
            </a:p>
          </p:txBody>
        </p:sp>
        <p:sp>
          <p:nvSpPr>
            <p:cNvPr id="15" name="文本框 49"/>
            <p:cNvSpPr txBox="1"/>
            <p:nvPr/>
          </p:nvSpPr>
          <p:spPr>
            <a:xfrm>
              <a:off x="5011905" y="5202322"/>
              <a:ext cx="3686596" cy="611899"/>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200000"/>
                </a:lnSpc>
              </a:pPr>
              <a:r>
                <a:rPr lang="zh-CN" altLang="zh-CN" sz="2000" b="1" dirty="0">
                  <a:latin typeface="文星标宋" panose="02010609000101010101" pitchFamily="49" charset="-122"/>
                  <a:ea typeface="文星标宋" panose="02010609000101010101" pitchFamily="49" charset="-122"/>
                </a:rPr>
                <a:t>青岛市“十三五”重点课题</a:t>
              </a:r>
              <a:endParaRPr lang="en-US" altLang="zh-CN" sz="2000" b="1" dirty="0">
                <a:latin typeface="文星标宋" panose="02010609000101010101" pitchFamily="49" charset="-122"/>
                <a:ea typeface="文星标宋" panose="02010609000101010101" pitchFamily="49" charset="-122"/>
              </a:endParaRPr>
            </a:p>
          </p:txBody>
        </p:sp>
        <p:sp>
          <p:nvSpPr>
            <p:cNvPr id="50" name="矩形 49"/>
            <p:cNvSpPr/>
            <p:nvPr/>
          </p:nvSpPr>
          <p:spPr>
            <a:xfrm>
              <a:off x="1156739" y="5663987"/>
              <a:ext cx="7582839" cy="1200329"/>
            </a:xfrm>
            <a:prstGeom prst="rect">
              <a:avLst/>
            </a:prstGeom>
          </p:spPr>
          <p:txBody>
            <a:bodyPr wrap="square">
              <a:spAutoFit/>
            </a:bodyPr>
            <a:lstStyle/>
            <a:p>
              <a:pPr algn="r"/>
              <a:r>
                <a:rPr lang="zh-CN" altLang="zh-CN" dirty="0">
                  <a:ea typeface="仿宋" panose="02010609060101010101" pitchFamily="49" charset="-122"/>
                  <a:cs typeface="Times New Roman" panose="02020603050405020304" pitchFamily="18" charset="0"/>
                </a:rPr>
                <a:t>以综合实践课程、校本课程及阅读课程为</a:t>
              </a:r>
              <a:r>
                <a:rPr lang="zh-CN" altLang="zh-CN" dirty="0" smtClean="0">
                  <a:ea typeface="仿宋" panose="02010609060101010101" pitchFamily="49" charset="-122"/>
                  <a:cs typeface="Times New Roman" panose="02020603050405020304" pitchFamily="18" charset="0"/>
                </a:rPr>
                <a:t>切入点</a:t>
              </a:r>
              <a:endParaRPr lang="en-US" altLang="zh-CN" dirty="0" smtClean="0">
                <a:ea typeface="仿宋" panose="02010609060101010101" pitchFamily="49" charset="-122"/>
                <a:cs typeface="Times New Roman" panose="02020603050405020304" pitchFamily="18" charset="0"/>
              </a:endParaRPr>
            </a:p>
            <a:p>
              <a:pPr algn="r"/>
              <a:r>
                <a:rPr lang="zh-CN" altLang="zh-CN" dirty="0" smtClean="0">
                  <a:ea typeface="仿宋" panose="02010609060101010101" pitchFamily="49" charset="-122"/>
                  <a:cs typeface="Times New Roman" panose="02020603050405020304" pitchFamily="18" charset="0"/>
                </a:rPr>
                <a:t>着力</a:t>
              </a:r>
              <a:r>
                <a:rPr lang="zh-CN" altLang="zh-CN" dirty="0">
                  <a:ea typeface="仿宋" panose="02010609060101010101" pitchFamily="49" charset="-122"/>
                  <a:cs typeface="Times New Roman" panose="02020603050405020304" pitchFamily="18" charset="0"/>
                </a:rPr>
                <a:t>进行区域管理策略、实施策略、教学策略等多维度</a:t>
              </a:r>
              <a:r>
                <a:rPr lang="zh-CN" altLang="zh-CN" dirty="0" smtClean="0">
                  <a:ea typeface="仿宋" panose="02010609060101010101" pitchFamily="49" charset="-122"/>
                  <a:cs typeface="Times New Roman" panose="02020603050405020304" pitchFamily="18" charset="0"/>
                </a:rPr>
                <a:t>研究</a:t>
              </a:r>
              <a:endParaRPr lang="en-US" altLang="zh-CN" dirty="0" smtClean="0">
                <a:ea typeface="仿宋" panose="02010609060101010101" pitchFamily="49" charset="-122"/>
                <a:cs typeface="Times New Roman" panose="02020603050405020304" pitchFamily="18" charset="0"/>
              </a:endParaRPr>
            </a:p>
            <a:p>
              <a:pPr algn="r"/>
              <a:r>
                <a:rPr lang="zh-CN" altLang="zh-CN" dirty="0" smtClean="0">
                  <a:ea typeface="仿宋" panose="02010609060101010101" pitchFamily="49" charset="-122"/>
                  <a:cs typeface="Times New Roman" panose="02020603050405020304" pitchFamily="18" charset="0"/>
                </a:rPr>
                <a:t>力求</a:t>
              </a:r>
              <a:r>
                <a:rPr lang="zh-CN" altLang="zh-CN" dirty="0">
                  <a:ea typeface="仿宋" panose="02010609060101010101" pitchFamily="49" charset="-122"/>
                  <a:cs typeface="Times New Roman" panose="02020603050405020304" pitchFamily="18" charset="0"/>
                </a:rPr>
                <a:t>以区域层面树立特色发展的学校典型，培植主题式整合的学科</a:t>
              </a:r>
              <a:r>
                <a:rPr lang="zh-CN" altLang="zh-CN" dirty="0" smtClean="0">
                  <a:ea typeface="仿宋" panose="02010609060101010101" pitchFamily="49" charset="-122"/>
                  <a:cs typeface="Times New Roman" panose="02020603050405020304" pitchFamily="18" charset="0"/>
                </a:rPr>
                <a:t>典型</a:t>
              </a:r>
              <a:endParaRPr lang="en-US" altLang="zh-CN" dirty="0" smtClean="0">
                <a:ea typeface="仿宋" panose="02010609060101010101" pitchFamily="49" charset="-122"/>
                <a:cs typeface="Times New Roman" panose="02020603050405020304" pitchFamily="18" charset="0"/>
              </a:endParaRPr>
            </a:p>
            <a:p>
              <a:pPr algn="r"/>
              <a:r>
                <a:rPr lang="zh-CN" altLang="zh-CN" dirty="0" smtClean="0">
                  <a:ea typeface="仿宋" panose="02010609060101010101" pitchFamily="49" charset="-122"/>
                  <a:cs typeface="Times New Roman" panose="02020603050405020304" pitchFamily="18" charset="0"/>
                </a:rPr>
                <a:t>切实</a:t>
              </a:r>
              <a:r>
                <a:rPr lang="zh-CN" altLang="zh-CN" dirty="0">
                  <a:ea typeface="仿宋" panose="02010609060101010101" pitchFamily="49" charset="-122"/>
                  <a:cs typeface="Times New Roman" panose="02020603050405020304" pitchFamily="18" charset="0"/>
                </a:rPr>
                <a:t>满足学校自主发展、差异发展的现实需求，提升区域办学品质</a:t>
              </a:r>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393690" y="3458551"/>
            <a:ext cx="888912" cy="8889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sp>
        <p:nvSpPr>
          <p:cNvPr id="12" name="矩形 11"/>
          <p:cNvSpPr/>
          <p:nvPr/>
        </p:nvSpPr>
        <p:spPr>
          <a:xfrm>
            <a:off x="3173407" y="3460984"/>
            <a:ext cx="4576902" cy="884045"/>
          </a:xfrm>
          <a:prstGeom prst="rect">
            <a:avLst/>
          </a:prstGeom>
          <a:gradFill>
            <a:gsLst>
              <a:gs pos="75000">
                <a:srgbClr val="0DA5C9"/>
              </a:gs>
              <a:gs pos="0">
                <a:srgbClr val="00589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grpSp>
        <p:nvGrpSpPr>
          <p:cNvPr id="13" name="Group 4"/>
          <p:cNvGrpSpPr>
            <a:grpSpLocks noChangeAspect="1"/>
          </p:cNvGrpSpPr>
          <p:nvPr/>
        </p:nvGrpSpPr>
        <p:grpSpPr bwMode="auto">
          <a:xfrm>
            <a:off x="3085447" y="3457361"/>
            <a:ext cx="675606" cy="888912"/>
            <a:chOff x="1668" y="-70"/>
            <a:chExt cx="833" cy="1096"/>
          </a:xfrm>
        </p:grpSpPr>
        <p:sp>
          <p:nvSpPr>
            <p:cNvPr id="77"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8"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9"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0"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1"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2"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83"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4" name="Group 4"/>
          <p:cNvGrpSpPr>
            <a:grpSpLocks noChangeAspect="1"/>
          </p:cNvGrpSpPr>
          <p:nvPr/>
        </p:nvGrpSpPr>
        <p:grpSpPr bwMode="auto">
          <a:xfrm>
            <a:off x="3857201" y="3457361"/>
            <a:ext cx="675606" cy="888912"/>
            <a:chOff x="1668" y="-70"/>
            <a:chExt cx="833" cy="1096"/>
          </a:xfrm>
        </p:grpSpPr>
        <p:sp>
          <p:nvSpPr>
            <p:cNvPr id="70"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1"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2"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3"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4"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75"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76"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5" name="Group 4"/>
          <p:cNvGrpSpPr>
            <a:grpSpLocks noChangeAspect="1"/>
          </p:cNvGrpSpPr>
          <p:nvPr/>
        </p:nvGrpSpPr>
        <p:grpSpPr bwMode="auto">
          <a:xfrm>
            <a:off x="4628956" y="3457361"/>
            <a:ext cx="675606" cy="888912"/>
            <a:chOff x="1668" y="-70"/>
            <a:chExt cx="833" cy="1096"/>
          </a:xfrm>
        </p:grpSpPr>
        <p:sp>
          <p:nvSpPr>
            <p:cNvPr id="63"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4"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5"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6"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7"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8"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69"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6" name="Group 4"/>
          <p:cNvGrpSpPr>
            <a:grpSpLocks noChangeAspect="1"/>
          </p:cNvGrpSpPr>
          <p:nvPr/>
        </p:nvGrpSpPr>
        <p:grpSpPr bwMode="auto">
          <a:xfrm>
            <a:off x="5400710" y="3457361"/>
            <a:ext cx="675606" cy="888912"/>
            <a:chOff x="1668" y="-70"/>
            <a:chExt cx="833" cy="1096"/>
          </a:xfrm>
        </p:grpSpPr>
        <p:sp>
          <p:nvSpPr>
            <p:cNvPr id="56"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7"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8"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9"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0"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61"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62"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7" name="Group 4"/>
          <p:cNvGrpSpPr>
            <a:grpSpLocks noChangeAspect="1"/>
          </p:cNvGrpSpPr>
          <p:nvPr/>
        </p:nvGrpSpPr>
        <p:grpSpPr bwMode="auto">
          <a:xfrm>
            <a:off x="6172466" y="3457361"/>
            <a:ext cx="675606" cy="888912"/>
            <a:chOff x="1668" y="-70"/>
            <a:chExt cx="833" cy="1096"/>
          </a:xfrm>
        </p:grpSpPr>
        <p:sp>
          <p:nvSpPr>
            <p:cNvPr id="49"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0"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1"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2"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3"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54"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55"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8" name="Group 4"/>
          <p:cNvGrpSpPr>
            <a:grpSpLocks noChangeAspect="1"/>
          </p:cNvGrpSpPr>
          <p:nvPr/>
        </p:nvGrpSpPr>
        <p:grpSpPr bwMode="auto">
          <a:xfrm>
            <a:off x="6944222" y="3457361"/>
            <a:ext cx="675606" cy="888912"/>
            <a:chOff x="1668" y="-70"/>
            <a:chExt cx="833" cy="1096"/>
          </a:xfrm>
        </p:grpSpPr>
        <p:sp>
          <p:nvSpPr>
            <p:cNvPr id="42"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3"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4"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5"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6"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7"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48"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sp>
        <p:nvSpPr>
          <p:cNvPr id="19" name="矩形 18"/>
          <p:cNvSpPr/>
          <p:nvPr/>
        </p:nvSpPr>
        <p:spPr>
          <a:xfrm>
            <a:off x="2288806" y="3458551"/>
            <a:ext cx="888912" cy="8889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sp>
        <p:nvSpPr>
          <p:cNvPr id="23" name="文本框 253"/>
          <p:cNvSpPr txBox="1"/>
          <p:nvPr/>
        </p:nvSpPr>
        <p:spPr>
          <a:xfrm>
            <a:off x="3258929" y="3503023"/>
            <a:ext cx="4449776" cy="707886"/>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zh-CN" sz="2000" dirty="0">
                <a:solidFill>
                  <a:schemeClr val="bg1"/>
                </a:solidFill>
                <a:latin typeface="文星标宋" panose="02010609000101010101" pitchFamily="49" charset="-122"/>
                <a:ea typeface="文星标宋" panose="02010609000101010101" pitchFamily="49" charset="-122"/>
              </a:rPr>
              <a:t>指导激励并举，助力校级课题立项</a:t>
            </a:r>
            <a:endParaRPr lang="en-US" altLang="zh-CN" sz="2000" dirty="0">
              <a:solidFill>
                <a:schemeClr val="bg1"/>
              </a:solidFill>
              <a:latin typeface="文星标宋" panose="02010609000101010101" pitchFamily="49" charset="-122"/>
              <a:ea typeface="文星标宋" panose="02010609000101010101" pitchFamily="49" charset="-122"/>
            </a:endParaRPr>
          </a:p>
        </p:txBody>
      </p:sp>
      <p:grpSp>
        <p:nvGrpSpPr>
          <p:cNvPr id="28" name="Group 24"/>
          <p:cNvGrpSpPr>
            <a:grpSpLocks noChangeAspect="1"/>
          </p:cNvGrpSpPr>
          <p:nvPr/>
        </p:nvGrpSpPr>
        <p:grpSpPr bwMode="auto">
          <a:xfrm>
            <a:off x="1611995" y="3628471"/>
            <a:ext cx="510769" cy="480484"/>
            <a:chOff x="3524" y="1868"/>
            <a:chExt cx="624" cy="587"/>
          </a:xfrm>
        </p:grpSpPr>
        <p:sp>
          <p:nvSpPr>
            <p:cNvPr id="33" name="AutoShape 23"/>
            <p:cNvSpPr>
              <a:spLocks noChangeAspect="1" noChangeArrowheads="1" noTextEdit="1"/>
            </p:cNvSpPr>
            <p:nvPr/>
          </p:nvSpPr>
          <p:spPr bwMode="auto">
            <a:xfrm>
              <a:off x="3532" y="1868"/>
              <a:ext cx="61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4" name="Freeform 25"/>
            <p:cNvSpPr/>
            <p:nvPr/>
          </p:nvSpPr>
          <p:spPr bwMode="auto">
            <a:xfrm>
              <a:off x="3524" y="1868"/>
              <a:ext cx="624" cy="587"/>
            </a:xfrm>
            <a:custGeom>
              <a:avLst/>
              <a:gdLst>
                <a:gd name="T0" fmla="*/ 4 w 231"/>
                <a:gd name="T1" fmla="*/ 217 h 217"/>
                <a:gd name="T2" fmla="*/ 7 w 231"/>
                <a:gd name="T3" fmla="*/ 164 h 217"/>
                <a:gd name="T4" fmla="*/ 42 w 231"/>
                <a:gd name="T5" fmla="*/ 137 h 217"/>
                <a:gd name="T6" fmla="*/ 80 w 231"/>
                <a:gd name="T7" fmla="*/ 122 h 217"/>
                <a:gd name="T8" fmla="*/ 92 w 231"/>
                <a:gd name="T9" fmla="*/ 115 h 217"/>
                <a:gd name="T10" fmla="*/ 80 w 231"/>
                <a:gd name="T11" fmla="*/ 78 h 217"/>
                <a:gd name="T12" fmla="*/ 75 w 231"/>
                <a:gd name="T13" fmla="*/ 74 h 217"/>
                <a:gd name="T14" fmla="*/ 75 w 231"/>
                <a:gd name="T15" fmla="*/ 51 h 217"/>
                <a:gd name="T16" fmla="*/ 77 w 231"/>
                <a:gd name="T17" fmla="*/ 47 h 217"/>
                <a:gd name="T18" fmla="*/ 89 w 231"/>
                <a:gd name="T19" fmla="*/ 14 h 217"/>
                <a:gd name="T20" fmla="*/ 83 w 231"/>
                <a:gd name="T21" fmla="*/ 6 h 217"/>
                <a:gd name="T22" fmla="*/ 95 w 231"/>
                <a:gd name="T23" fmla="*/ 7 h 217"/>
                <a:gd name="T24" fmla="*/ 97 w 231"/>
                <a:gd name="T25" fmla="*/ 0 h 217"/>
                <a:gd name="T26" fmla="*/ 103 w 231"/>
                <a:gd name="T27" fmla="*/ 5 h 217"/>
                <a:gd name="T28" fmla="*/ 130 w 231"/>
                <a:gd name="T29" fmla="*/ 3 h 217"/>
                <a:gd name="T30" fmla="*/ 149 w 231"/>
                <a:gd name="T31" fmla="*/ 10 h 217"/>
                <a:gd name="T32" fmla="*/ 162 w 231"/>
                <a:gd name="T33" fmla="*/ 28 h 217"/>
                <a:gd name="T34" fmla="*/ 164 w 231"/>
                <a:gd name="T35" fmla="*/ 54 h 217"/>
                <a:gd name="T36" fmla="*/ 165 w 231"/>
                <a:gd name="T37" fmla="*/ 62 h 217"/>
                <a:gd name="T38" fmla="*/ 159 w 231"/>
                <a:gd name="T39" fmla="*/ 79 h 217"/>
                <a:gd name="T40" fmla="*/ 155 w 231"/>
                <a:gd name="T41" fmla="*/ 81 h 217"/>
                <a:gd name="T42" fmla="*/ 149 w 231"/>
                <a:gd name="T43" fmla="*/ 104 h 217"/>
                <a:gd name="T44" fmla="*/ 154 w 231"/>
                <a:gd name="T45" fmla="*/ 118 h 217"/>
                <a:gd name="T46" fmla="*/ 168 w 231"/>
                <a:gd name="T47" fmla="*/ 130 h 217"/>
                <a:gd name="T48" fmla="*/ 202 w 231"/>
                <a:gd name="T49" fmla="*/ 143 h 217"/>
                <a:gd name="T50" fmla="*/ 221 w 231"/>
                <a:gd name="T51" fmla="*/ 166 h 217"/>
                <a:gd name="T52" fmla="*/ 231 w 231"/>
                <a:gd name="T53" fmla="*/ 217 h 217"/>
                <a:gd name="T54" fmla="*/ 4 w 231"/>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1" h="217">
                  <a:moveTo>
                    <a:pt x="4" y="217"/>
                  </a:moveTo>
                  <a:cubicBezTo>
                    <a:pt x="4" y="217"/>
                    <a:pt x="0" y="183"/>
                    <a:pt x="7" y="164"/>
                  </a:cubicBezTo>
                  <a:cubicBezTo>
                    <a:pt x="14" y="145"/>
                    <a:pt x="19" y="140"/>
                    <a:pt x="42" y="137"/>
                  </a:cubicBezTo>
                  <a:cubicBezTo>
                    <a:pt x="65" y="134"/>
                    <a:pt x="77" y="125"/>
                    <a:pt x="80" y="122"/>
                  </a:cubicBezTo>
                  <a:cubicBezTo>
                    <a:pt x="84" y="119"/>
                    <a:pt x="89" y="116"/>
                    <a:pt x="92" y="115"/>
                  </a:cubicBezTo>
                  <a:cubicBezTo>
                    <a:pt x="92" y="115"/>
                    <a:pt x="91" y="92"/>
                    <a:pt x="80" y="78"/>
                  </a:cubicBezTo>
                  <a:cubicBezTo>
                    <a:pt x="80" y="78"/>
                    <a:pt x="75" y="77"/>
                    <a:pt x="75" y="74"/>
                  </a:cubicBezTo>
                  <a:cubicBezTo>
                    <a:pt x="74" y="70"/>
                    <a:pt x="72" y="57"/>
                    <a:pt x="75" y="51"/>
                  </a:cubicBezTo>
                  <a:cubicBezTo>
                    <a:pt x="75" y="51"/>
                    <a:pt x="77" y="49"/>
                    <a:pt x="77" y="47"/>
                  </a:cubicBezTo>
                  <a:cubicBezTo>
                    <a:pt x="77" y="45"/>
                    <a:pt x="74" y="28"/>
                    <a:pt x="89" y="14"/>
                  </a:cubicBezTo>
                  <a:cubicBezTo>
                    <a:pt x="89" y="14"/>
                    <a:pt x="94" y="7"/>
                    <a:pt x="83" y="6"/>
                  </a:cubicBezTo>
                  <a:cubicBezTo>
                    <a:pt x="83" y="6"/>
                    <a:pt x="88" y="3"/>
                    <a:pt x="95" y="7"/>
                  </a:cubicBezTo>
                  <a:cubicBezTo>
                    <a:pt x="95" y="7"/>
                    <a:pt x="92" y="3"/>
                    <a:pt x="97" y="0"/>
                  </a:cubicBezTo>
                  <a:cubicBezTo>
                    <a:pt x="97" y="0"/>
                    <a:pt x="95" y="7"/>
                    <a:pt x="103" y="5"/>
                  </a:cubicBezTo>
                  <a:cubicBezTo>
                    <a:pt x="111" y="3"/>
                    <a:pt x="122" y="0"/>
                    <a:pt x="130" y="3"/>
                  </a:cubicBezTo>
                  <a:cubicBezTo>
                    <a:pt x="137" y="6"/>
                    <a:pt x="139" y="10"/>
                    <a:pt x="149" y="10"/>
                  </a:cubicBezTo>
                  <a:cubicBezTo>
                    <a:pt x="158" y="11"/>
                    <a:pt x="162" y="23"/>
                    <a:pt x="162" y="28"/>
                  </a:cubicBezTo>
                  <a:cubicBezTo>
                    <a:pt x="162" y="32"/>
                    <a:pt x="162" y="51"/>
                    <a:pt x="164" y="54"/>
                  </a:cubicBezTo>
                  <a:cubicBezTo>
                    <a:pt x="165" y="56"/>
                    <a:pt x="166" y="58"/>
                    <a:pt x="165" y="62"/>
                  </a:cubicBezTo>
                  <a:cubicBezTo>
                    <a:pt x="165" y="67"/>
                    <a:pt x="161" y="79"/>
                    <a:pt x="159" y="79"/>
                  </a:cubicBezTo>
                  <a:cubicBezTo>
                    <a:pt x="157" y="79"/>
                    <a:pt x="155" y="81"/>
                    <a:pt x="155" y="81"/>
                  </a:cubicBezTo>
                  <a:cubicBezTo>
                    <a:pt x="155" y="82"/>
                    <a:pt x="149" y="98"/>
                    <a:pt x="149" y="104"/>
                  </a:cubicBezTo>
                  <a:cubicBezTo>
                    <a:pt x="150" y="110"/>
                    <a:pt x="150" y="116"/>
                    <a:pt x="154" y="118"/>
                  </a:cubicBezTo>
                  <a:cubicBezTo>
                    <a:pt x="159" y="119"/>
                    <a:pt x="164" y="127"/>
                    <a:pt x="168" y="130"/>
                  </a:cubicBezTo>
                  <a:cubicBezTo>
                    <a:pt x="171" y="134"/>
                    <a:pt x="192" y="139"/>
                    <a:pt x="202" y="143"/>
                  </a:cubicBezTo>
                  <a:cubicBezTo>
                    <a:pt x="211" y="148"/>
                    <a:pt x="215" y="147"/>
                    <a:pt x="221" y="166"/>
                  </a:cubicBezTo>
                  <a:cubicBezTo>
                    <a:pt x="226" y="184"/>
                    <a:pt x="231" y="203"/>
                    <a:pt x="231" y="217"/>
                  </a:cubicBezTo>
                  <a:lnTo>
                    <a:pt x="4" y="2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29" name="Group 28"/>
          <p:cNvGrpSpPr>
            <a:grpSpLocks noChangeAspect="1"/>
          </p:cNvGrpSpPr>
          <p:nvPr/>
        </p:nvGrpSpPr>
        <p:grpSpPr bwMode="auto">
          <a:xfrm>
            <a:off x="2396499" y="3655251"/>
            <a:ext cx="619125" cy="454819"/>
            <a:chOff x="3580" y="1969"/>
            <a:chExt cx="520" cy="382"/>
          </a:xfrm>
        </p:grpSpPr>
        <p:sp>
          <p:nvSpPr>
            <p:cNvPr id="30" name="AutoShape 27"/>
            <p:cNvSpPr>
              <a:spLocks noChangeAspect="1" noChangeArrowheads="1" noTextEdit="1"/>
            </p:cNvSpPr>
            <p:nvPr/>
          </p:nvSpPr>
          <p:spPr bwMode="auto">
            <a:xfrm>
              <a:off x="3580" y="1972"/>
              <a:ext cx="52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1" name="Freeform 29"/>
            <p:cNvSpPr>
              <a:spLocks noEditPoints="1"/>
            </p:cNvSpPr>
            <p:nvPr/>
          </p:nvSpPr>
          <p:spPr bwMode="auto">
            <a:xfrm>
              <a:off x="3580" y="1969"/>
              <a:ext cx="249" cy="382"/>
            </a:xfrm>
            <a:custGeom>
              <a:avLst/>
              <a:gdLst>
                <a:gd name="T0" fmla="*/ 92 w 92"/>
                <a:gd name="T1" fmla="*/ 88 h 140"/>
                <a:gd name="T2" fmla="*/ 91 w 92"/>
                <a:gd name="T3" fmla="*/ 100 h 140"/>
                <a:gd name="T4" fmla="*/ 89 w 92"/>
                <a:gd name="T5" fmla="*/ 108 h 140"/>
                <a:gd name="T6" fmla="*/ 80 w 92"/>
                <a:gd name="T7" fmla="*/ 124 h 140"/>
                <a:gd name="T8" fmla="*/ 73 w 92"/>
                <a:gd name="T9" fmla="*/ 131 h 140"/>
                <a:gd name="T10" fmla="*/ 64 w 92"/>
                <a:gd name="T11" fmla="*/ 136 h 140"/>
                <a:gd name="T12" fmla="*/ 46 w 92"/>
                <a:gd name="T13" fmla="*/ 140 h 140"/>
                <a:gd name="T14" fmla="*/ 13 w 92"/>
                <a:gd name="T15" fmla="*/ 126 h 140"/>
                <a:gd name="T16" fmla="*/ 7 w 92"/>
                <a:gd name="T17" fmla="*/ 118 h 140"/>
                <a:gd name="T18" fmla="*/ 2 w 92"/>
                <a:gd name="T19" fmla="*/ 110 h 140"/>
                <a:gd name="T20" fmla="*/ 0 w 92"/>
                <a:gd name="T21" fmla="*/ 88 h 140"/>
                <a:gd name="T22" fmla="*/ 0 w 92"/>
                <a:gd name="T23" fmla="*/ 51 h 140"/>
                <a:gd name="T24" fmla="*/ 0 w 92"/>
                <a:gd name="T25" fmla="*/ 40 h 140"/>
                <a:gd name="T26" fmla="*/ 2 w 92"/>
                <a:gd name="T27" fmla="*/ 31 h 140"/>
                <a:gd name="T28" fmla="*/ 5 w 92"/>
                <a:gd name="T29" fmla="*/ 23 h 140"/>
                <a:gd name="T30" fmla="*/ 11 w 92"/>
                <a:gd name="T31" fmla="*/ 16 h 140"/>
                <a:gd name="T32" fmla="*/ 27 w 92"/>
                <a:gd name="T33" fmla="*/ 4 h 140"/>
                <a:gd name="T34" fmla="*/ 46 w 92"/>
                <a:gd name="T35" fmla="*/ 0 h 140"/>
                <a:gd name="T36" fmla="*/ 78 w 92"/>
                <a:gd name="T37" fmla="*/ 14 h 140"/>
                <a:gd name="T38" fmla="*/ 89 w 92"/>
                <a:gd name="T39" fmla="*/ 30 h 140"/>
                <a:gd name="T40" fmla="*/ 92 w 92"/>
                <a:gd name="T41" fmla="*/ 51 h 140"/>
                <a:gd name="T42" fmla="*/ 92 w 92"/>
                <a:gd name="T43" fmla="*/ 88 h 140"/>
                <a:gd name="T44" fmla="*/ 68 w 92"/>
                <a:gd name="T45" fmla="*/ 89 h 140"/>
                <a:gd name="T46" fmla="*/ 68 w 92"/>
                <a:gd name="T47" fmla="*/ 51 h 140"/>
                <a:gd name="T48" fmla="*/ 68 w 92"/>
                <a:gd name="T49" fmla="*/ 47 h 140"/>
                <a:gd name="T50" fmla="*/ 67 w 92"/>
                <a:gd name="T51" fmla="*/ 40 h 140"/>
                <a:gd name="T52" fmla="*/ 64 w 92"/>
                <a:gd name="T53" fmla="*/ 32 h 140"/>
                <a:gd name="T54" fmla="*/ 56 w 92"/>
                <a:gd name="T55" fmla="*/ 25 h 140"/>
                <a:gd name="T56" fmla="*/ 46 w 92"/>
                <a:gd name="T57" fmla="*/ 23 h 140"/>
                <a:gd name="T58" fmla="*/ 27 w 92"/>
                <a:gd name="T59" fmla="*/ 33 h 140"/>
                <a:gd name="T60" fmla="*/ 25 w 92"/>
                <a:gd name="T61" fmla="*/ 40 h 140"/>
                <a:gd name="T62" fmla="*/ 24 w 92"/>
                <a:gd name="T63" fmla="*/ 49 h 140"/>
                <a:gd name="T64" fmla="*/ 24 w 92"/>
                <a:gd name="T65" fmla="*/ 51 h 140"/>
                <a:gd name="T66" fmla="*/ 24 w 92"/>
                <a:gd name="T67" fmla="*/ 89 h 140"/>
                <a:gd name="T68" fmla="*/ 24 w 92"/>
                <a:gd name="T69" fmla="*/ 95 h 140"/>
                <a:gd name="T70" fmla="*/ 25 w 92"/>
                <a:gd name="T71" fmla="*/ 100 h 140"/>
                <a:gd name="T72" fmla="*/ 28 w 92"/>
                <a:gd name="T73" fmla="*/ 108 h 140"/>
                <a:gd name="T74" fmla="*/ 36 w 92"/>
                <a:gd name="T75" fmla="*/ 115 h 140"/>
                <a:gd name="T76" fmla="*/ 46 w 92"/>
                <a:gd name="T77" fmla="*/ 117 h 140"/>
                <a:gd name="T78" fmla="*/ 65 w 92"/>
                <a:gd name="T79" fmla="*/ 107 h 140"/>
                <a:gd name="T80" fmla="*/ 67 w 92"/>
                <a:gd name="T81" fmla="*/ 99 h 140"/>
                <a:gd name="T82" fmla="*/ 68 w 92"/>
                <a:gd name="T83" fmla="*/ 8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40">
                  <a:moveTo>
                    <a:pt x="92" y="88"/>
                  </a:moveTo>
                  <a:cubicBezTo>
                    <a:pt x="92" y="93"/>
                    <a:pt x="92" y="97"/>
                    <a:pt x="91" y="100"/>
                  </a:cubicBezTo>
                  <a:cubicBezTo>
                    <a:pt x="91" y="103"/>
                    <a:pt x="90" y="106"/>
                    <a:pt x="89" y="108"/>
                  </a:cubicBezTo>
                  <a:cubicBezTo>
                    <a:pt x="88" y="113"/>
                    <a:pt x="85" y="118"/>
                    <a:pt x="80" y="124"/>
                  </a:cubicBezTo>
                  <a:cubicBezTo>
                    <a:pt x="78" y="126"/>
                    <a:pt x="76" y="129"/>
                    <a:pt x="73" y="131"/>
                  </a:cubicBezTo>
                  <a:cubicBezTo>
                    <a:pt x="70" y="133"/>
                    <a:pt x="67" y="134"/>
                    <a:pt x="64" y="136"/>
                  </a:cubicBezTo>
                  <a:cubicBezTo>
                    <a:pt x="58" y="138"/>
                    <a:pt x="52" y="140"/>
                    <a:pt x="46" y="140"/>
                  </a:cubicBezTo>
                  <a:cubicBezTo>
                    <a:pt x="34" y="140"/>
                    <a:pt x="23" y="135"/>
                    <a:pt x="13" y="126"/>
                  </a:cubicBezTo>
                  <a:cubicBezTo>
                    <a:pt x="11" y="123"/>
                    <a:pt x="9" y="121"/>
                    <a:pt x="7" y="118"/>
                  </a:cubicBezTo>
                  <a:cubicBezTo>
                    <a:pt x="5" y="115"/>
                    <a:pt x="4" y="112"/>
                    <a:pt x="2" y="110"/>
                  </a:cubicBezTo>
                  <a:cubicBezTo>
                    <a:pt x="1" y="104"/>
                    <a:pt x="0" y="97"/>
                    <a:pt x="0" y="88"/>
                  </a:cubicBezTo>
                  <a:cubicBezTo>
                    <a:pt x="0" y="51"/>
                    <a:pt x="0" y="51"/>
                    <a:pt x="0" y="51"/>
                  </a:cubicBezTo>
                  <a:cubicBezTo>
                    <a:pt x="0" y="46"/>
                    <a:pt x="0" y="43"/>
                    <a:pt x="0" y="40"/>
                  </a:cubicBezTo>
                  <a:cubicBezTo>
                    <a:pt x="1" y="37"/>
                    <a:pt x="1" y="34"/>
                    <a:pt x="2" y="31"/>
                  </a:cubicBezTo>
                  <a:cubicBezTo>
                    <a:pt x="3" y="28"/>
                    <a:pt x="4" y="26"/>
                    <a:pt x="5" y="23"/>
                  </a:cubicBezTo>
                  <a:cubicBezTo>
                    <a:pt x="7" y="21"/>
                    <a:pt x="9" y="18"/>
                    <a:pt x="11" y="16"/>
                  </a:cubicBezTo>
                  <a:cubicBezTo>
                    <a:pt x="16" y="11"/>
                    <a:pt x="21" y="7"/>
                    <a:pt x="27" y="4"/>
                  </a:cubicBezTo>
                  <a:cubicBezTo>
                    <a:pt x="33" y="1"/>
                    <a:pt x="39" y="0"/>
                    <a:pt x="46" y="0"/>
                  </a:cubicBezTo>
                  <a:cubicBezTo>
                    <a:pt x="58" y="0"/>
                    <a:pt x="68" y="4"/>
                    <a:pt x="78" y="14"/>
                  </a:cubicBezTo>
                  <a:cubicBezTo>
                    <a:pt x="83" y="19"/>
                    <a:pt x="87" y="24"/>
                    <a:pt x="89" y="30"/>
                  </a:cubicBezTo>
                  <a:cubicBezTo>
                    <a:pt x="91" y="36"/>
                    <a:pt x="92" y="43"/>
                    <a:pt x="92" y="51"/>
                  </a:cubicBezTo>
                  <a:lnTo>
                    <a:pt x="92" y="88"/>
                  </a:lnTo>
                  <a:close/>
                  <a:moveTo>
                    <a:pt x="68" y="89"/>
                  </a:moveTo>
                  <a:cubicBezTo>
                    <a:pt x="68" y="51"/>
                    <a:pt x="68" y="51"/>
                    <a:pt x="68" y="51"/>
                  </a:cubicBezTo>
                  <a:cubicBezTo>
                    <a:pt x="68" y="47"/>
                    <a:pt x="68" y="47"/>
                    <a:pt x="68" y="47"/>
                  </a:cubicBezTo>
                  <a:cubicBezTo>
                    <a:pt x="68" y="44"/>
                    <a:pt x="67" y="41"/>
                    <a:pt x="67" y="40"/>
                  </a:cubicBezTo>
                  <a:cubicBezTo>
                    <a:pt x="67" y="38"/>
                    <a:pt x="66" y="35"/>
                    <a:pt x="64" y="32"/>
                  </a:cubicBezTo>
                  <a:cubicBezTo>
                    <a:pt x="62" y="29"/>
                    <a:pt x="59" y="27"/>
                    <a:pt x="56" y="25"/>
                  </a:cubicBezTo>
                  <a:cubicBezTo>
                    <a:pt x="53" y="24"/>
                    <a:pt x="49" y="23"/>
                    <a:pt x="46" y="23"/>
                  </a:cubicBezTo>
                  <a:cubicBezTo>
                    <a:pt x="37" y="23"/>
                    <a:pt x="31" y="26"/>
                    <a:pt x="27" y="33"/>
                  </a:cubicBezTo>
                  <a:cubicBezTo>
                    <a:pt x="26" y="36"/>
                    <a:pt x="25" y="38"/>
                    <a:pt x="25" y="40"/>
                  </a:cubicBezTo>
                  <a:cubicBezTo>
                    <a:pt x="24" y="49"/>
                    <a:pt x="24" y="49"/>
                    <a:pt x="24" y="49"/>
                  </a:cubicBezTo>
                  <a:cubicBezTo>
                    <a:pt x="24" y="51"/>
                    <a:pt x="24" y="51"/>
                    <a:pt x="24" y="51"/>
                  </a:cubicBezTo>
                  <a:cubicBezTo>
                    <a:pt x="24" y="89"/>
                    <a:pt x="24" y="89"/>
                    <a:pt x="24" y="89"/>
                  </a:cubicBezTo>
                  <a:cubicBezTo>
                    <a:pt x="24" y="91"/>
                    <a:pt x="24" y="93"/>
                    <a:pt x="24" y="95"/>
                  </a:cubicBezTo>
                  <a:cubicBezTo>
                    <a:pt x="24" y="97"/>
                    <a:pt x="24" y="99"/>
                    <a:pt x="25" y="100"/>
                  </a:cubicBezTo>
                  <a:cubicBezTo>
                    <a:pt x="25" y="102"/>
                    <a:pt x="26" y="105"/>
                    <a:pt x="28" y="108"/>
                  </a:cubicBezTo>
                  <a:cubicBezTo>
                    <a:pt x="30" y="111"/>
                    <a:pt x="32" y="113"/>
                    <a:pt x="36" y="115"/>
                  </a:cubicBezTo>
                  <a:cubicBezTo>
                    <a:pt x="39" y="116"/>
                    <a:pt x="42" y="117"/>
                    <a:pt x="46" y="117"/>
                  </a:cubicBezTo>
                  <a:cubicBezTo>
                    <a:pt x="54" y="117"/>
                    <a:pt x="61" y="114"/>
                    <a:pt x="65" y="107"/>
                  </a:cubicBezTo>
                  <a:cubicBezTo>
                    <a:pt x="66" y="104"/>
                    <a:pt x="66" y="102"/>
                    <a:pt x="67" y="99"/>
                  </a:cubicBezTo>
                  <a:lnTo>
                    <a:pt x="68" y="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2" name="Freeform 30"/>
            <p:cNvSpPr/>
            <p:nvPr/>
          </p:nvSpPr>
          <p:spPr bwMode="auto">
            <a:xfrm>
              <a:off x="3862" y="1969"/>
              <a:ext cx="235" cy="373"/>
            </a:xfrm>
            <a:custGeom>
              <a:avLst/>
              <a:gdLst>
                <a:gd name="T0" fmla="*/ 87 w 87"/>
                <a:gd name="T1" fmla="*/ 44 h 137"/>
                <a:gd name="T2" fmla="*/ 85 w 87"/>
                <a:gd name="T3" fmla="*/ 56 h 137"/>
                <a:gd name="T4" fmla="*/ 80 w 87"/>
                <a:gd name="T5" fmla="*/ 68 h 137"/>
                <a:gd name="T6" fmla="*/ 63 w 87"/>
                <a:gd name="T7" fmla="*/ 87 h 137"/>
                <a:gd name="T8" fmla="*/ 32 w 87"/>
                <a:gd name="T9" fmla="*/ 116 h 137"/>
                <a:gd name="T10" fmla="*/ 65 w 87"/>
                <a:gd name="T11" fmla="*/ 116 h 137"/>
                <a:gd name="T12" fmla="*/ 65 w 87"/>
                <a:gd name="T13" fmla="*/ 102 h 137"/>
                <a:gd name="T14" fmla="*/ 86 w 87"/>
                <a:gd name="T15" fmla="*/ 102 h 137"/>
                <a:gd name="T16" fmla="*/ 86 w 87"/>
                <a:gd name="T17" fmla="*/ 137 h 137"/>
                <a:gd name="T18" fmla="*/ 1 w 87"/>
                <a:gd name="T19" fmla="*/ 137 h 137"/>
                <a:gd name="T20" fmla="*/ 1 w 87"/>
                <a:gd name="T21" fmla="*/ 116 h 137"/>
                <a:gd name="T22" fmla="*/ 47 w 87"/>
                <a:gd name="T23" fmla="*/ 69 h 137"/>
                <a:gd name="T24" fmla="*/ 56 w 87"/>
                <a:gd name="T25" fmla="*/ 60 h 137"/>
                <a:gd name="T26" fmla="*/ 60 w 87"/>
                <a:gd name="T27" fmla="*/ 54 h 137"/>
                <a:gd name="T28" fmla="*/ 62 w 87"/>
                <a:gd name="T29" fmla="*/ 49 h 137"/>
                <a:gd name="T30" fmla="*/ 63 w 87"/>
                <a:gd name="T31" fmla="*/ 44 h 137"/>
                <a:gd name="T32" fmla="*/ 62 w 87"/>
                <a:gd name="T33" fmla="*/ 36 h 137"/>
                <a:gd name="T34" fmla="*/ 57 w 87"/>
                <a:gd name="T35" fmla="*/ 30 h 137"/>
                <a:gd name="T36" fmla="*/ 44 w 87"/>
                <a:gd name="T37" fmla="*/ 25 h 137"/>
                <a:gd name="T38" fmla="*/ 29 w 87"/>
                <a:gd name="T39" fmla="*/ 31 h 137"/>
                <a:gd name="T40" fmla="*/ 25 w 87"/>
                <a:gd name="T41" fmla="*/ 39 h 137"/>
                <a:gd name="T42" fmla="*/ 24 w 87"/>
                <a:gd name="T43" fmla="*/ 47 h 137"/>
                <a:gd name="T44" fmla="*/ 0 w 87"/>
                <a:gd name="T45" fmla="*/ 47 h 137"/>
                <a:gd name="T46" fmla="*/ 13 w 87"/>
                <a:gd name="T47" fmla="*/ 14 h 137"/>
                <a:gd name="T48" fmla="*/ 45 w 87"/>
                <a:gd name="T49" fmla="*/ 0 h 137"/>
                <a:gd name="T50" fmla="*/ 75 w 87"/>
                <a:gd name="T51" fmla="*/ 13 h 137"/>
                <a:gd name="T52" fmla="*/ 84 w 87"/>
                <a:gd name="T53" fmla="*/ 27 h 137"/>
                <a:gd name="T54" fmla="*/ 87 w 87"/>
                <a:gd name="T55" fmla="*/ 4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37">
                  <a:moveTo>
                    <a:pt x="87" y="44"/>
                  </a:moveTo>
                  <a:cubicBezTo>
                    <a:pt x="87" y="48"/>
                    <a:pt x="86" y="52"/>
                    <a:pt x="85" y="56"/>
                  </a:cubicBezTo>
                  <a:cubicBezTo>
                    <a:pt x="84" y="60"/>
                    <a:pt x="82" y="64"/>
                    <a:pt x="80" y="68"/>
                  </a:cubicBezTo>
                  <a:cubicBezTo>
                    <a:pt x="77" y="72"/>
                    <a:pt x="71" y="79"/>
                    <a:pt x="63" y="87"/>
                  </a:cubicBezTo>
                  <a:cubicBezTo>
                    <a:pt x="32" y="116"/>
                    <a:pt x="32" y="116"/>
                    <a:pt x="32" y="116"/>
                  </a:cubicBezTo>
                  <a:cubicBezTo>
                    <a:pt x="65" y="116"/>
                    <a:pt x="65" y="116"/>
                    <a:pt x="65" y="116"/>
                  </a:cubicBezTo>
                  <a:cubicBezTo>
                    <a:pt x="65" y="102"/>
                    <a:pt x="65" y="102"/>
                    <a:pt x="65" y="102"/>
                  </a:cubicBezTo>
                  <a:cubicBezTo>
                    <a:pt x="86" y="102"/>
                    <a:pt x="86" y="102"/>
                    <a:pt x="86" y="102"/>
                  </a:cubicBezTo>
                  <a:cubicBezTo>
                    <a:pt x="86" y="137"/>
                    <a:pt x="86" y="137"/>
                    <a:pt x="86" y="137"/>
                  </a:cubicBezTo>
                  <a:cubicBezTo>
                    <a:pt x="1" y="137"/>
                    <a:pt x="1" y="137"/>
                    <a:pt x="1" y="137"/>
                  </a:cubicBezTo>
                  <a:cubicBezTo>
                    <a:pt x="1" y="116"/>
                    <a:pt x="1" y="116"/>
                    <a:pt x="1" y="116"/>
                  </a:cubicBezTo>
                  <a:cubicBezTo>
                    <a:pt x="47" y="69"/>
                    <a:pt x="47" y="69"/>
                    <a:pt x="47" y="69"/>
                  </a:cubicBezTo>
                  <a:cubicBezTo>
                    <a:pt x="51" y="66"/>
                    <a:pt x="53" y="63"/>
                    <a:pt x="56" y="60"/>
                  </a:cubicBezTo>
                  <a:cubicBezTo>
                    <a:pt x="58" y="58"/>
                    <a:pt x="59" y="56"/>
                    <a:pt x="60" y="54"/>
                  </a:cubicBezTo>
                  <a:cubicBezTo>
                    <a:pt x="61" y="53"/>
                    <a:pt x="62" y="51"/>
                    <a:pt x="62" y="49"/>
                  </a:cubicBezTo>
                  <a:cubicBezTo>
                    <a:pt x="63" y="48"/>
                    <a:pt x="63" y="46"/>
                    <a:pt x="63" y="44"/>
                  </a:cubicBezTo>
                  <a:cubicBezTo>
                    <a:pt x="63" y="41"/>
                    <a:pt x="63" y="38"/>
                    <a:pt x="62" y="36"/>
                  </a:cubicBezTo>
                  <a:cubicBezTo>
                    <a:pt x="61" y="34"/>
                    <a:pt x="59" y="32"/>
                    <a:pt x="57" y="30"/>
                  </a:cubicBezTo>
                  <a:cubicBezTo>
                    <a:pt x="54" y="26"/>
                    <a:pt x="49" y="25"/>
                    <a:pt x="44" y="25"/>
                  </a:cubicBezTo>
                  <a:cubicBezTo>
                    <a:pt x="38" y="25"/>
                    <a:pt x="33" y="27"/>
                    <a:pt x="29" y="31"/>
                  </a:cubicBezTo>
                  <a:cubicBezTo>
                    <a:pt x="28" y="33"/>
                    <a:pt x="26" y="36"/>
                    <a:pt x="25" y="39"/>
                  </a:cubicBezTo>
                  <a:cubicBezTo>
                    <a:pt x="24" y="41"/>
                    <a:pt x="24" y="44"/>
                    <a:pt x="24" y="47"/>
                  </a:cubicBezTo>
                  <a:cubicBezTo>
                    <a:pt x="0" y="47"/>
                    <a:pt x="0" y="47"/>
                    <a:pt x="0" y="47"/>
                  </a:cubicBezTo>
                  <a:cubicBezTo>
                    <a:pt x="0" y="34"/>
                    <a:pt x="5" y="23"/>
                    <a:pt x="13" y="14"/>
                  </a:cubicBezTo>
                  <a:cubicBezTo>
                    <a:pt x="21" y="5"/>
                    <a:pt x="32" y="0"/>
                    <a:pt x="45" y="0"/>
                  </a:cubicBezTo>
                  <a:cubicBezTo>
                    <a:pt x="57" y="0"/>
                    <a:pt x="67" y="4"/>
                    <a:pt x="75" y="13"/>
                  </a:cubicBezTo>
                  <a:cubicBezTo>
                    <a:pt x="79" y="17"/>
                    <a:pt x="82" y="22"/>
                    <a:pt x="84" y="27"/>
                  </a:cubicBezTo>
                  <a:cubicBezTo>
                    <a:pt x="86" y="32"/>
                    <a:pt x="87" y="38"/>
                    <a:pt x="87" y="4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38" name="组合 137"/>
          <p:cNvGrpSpPr/>
          <p:nvPr/>
        </p:nvGrpSpPr>
        <p:grpSpPr>
          <a:xfrm>
            <a:off x="1393690" y="2570882"/>
            <a:ext cx="6356619" cy="888912"/>
            <a:chOff x="1393690" y="2570882"/>
            <a:chExt cx="6356619" cy="888912"/>
          </a:xfrm>
        </p:grpSpPr>
        <p:sp>
          <p:nvSpPr>
            <p:cNvPr id="2" name="矩形 1"/>
            <p:cNvSpPr/>
            <p:nvPr/>
          </p:nvSpPr>
          <p:spPr>
            <a:xfrm>
              <a:off x="1393690" y="2570882"/>
              <a:ext cx="888912" cy="8889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sp>
          <p:nvSpPr>
            <p:cNvPr id="3" name="矩形 2"/>
            <p:cNvSpPr/>
            <p:nvPr/>
          </p:nvSpPr>
          <p:spPr>
            <a:xfrm>
              <a:off x="2280339" y="2570883"/>
              <a:ext cx="5469970" cy="888911"/>
            </a:xfrm>
            <a:prstGeom prst="rect">
              <a:avLst/>
            </a:prstGeom>
            <a:gradFill>
              <a:gsLst>
                <a:gs pos="75000">
                  <a:srgbClr val="F3A60D"/>
                </a:gs>
                <a:gs pos="0">
                  <a:srgbClr val="F2650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0"/>
            </a:p>
          </p:txBody>
        </p:sp>
        <p:grpSp>
          <p:nvGrpSpPr>
            <p:cNvPr id="4" name="Group 4"/>
            <p:cNvGrpSpPr>
              <a:grpSpLocks noChangeAspect="1"/>
            </p:cNvGrpSpPr>
            <p:nvPr/>
          </p:nvGrpSpPr>
          <p:grpSpPr bwMode="auto">
            <a:xfrm>
              <a:off x="2313692" y="2570882"/>
              <a:ext cx="675606" cy="888912"/>
              <a:chOff x="1668" y="-70"/>
              <a:chExt cx="833" cy="1096"/>
            </a:xfrm>
          </p:grpSpPr>
          <p:sp>
            <p:nvSpPr>
              <p:cNvPr id="126"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7"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8"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9"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0"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1"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32"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5" name="Group 4"/>
            <p:cNvGrpSpPr>
              <a:grpSpLocks noChangeAspect="1"/>
            </p:cNvGrpSpPr>
            <p:nvPr/>
          </p:nvGrpSpPr>
          <p:grpSpPr bwMode="auto">
            <a:xfrm>
              <a:off x="3085447" y="2570882"/>
              <a:ext cx="675606" cy="888912"/>
              <a:chOff x="1668" y="-70"/>
              <a:chExt cx="833" cy="1096"/>
            </a:xfrm>
          </p:grpSpPr>
          <p:sp>
            <p:nvSpPr>
              <p:cNvPr id="119"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0"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1"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2"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3"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24"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25"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6" name="Group 4"/>
            <p:cNvGrpSpPr>
              <a:grpSpLocks noChangeAspect="1"/>
            </p:cNvGrpSpPr>
            <p:nvPr/>
          </p:nvGrpSpPr>
          <p:grpSpPr bwMode="auto">
            <a:xfrm>
              <a:off x="3857201" y="2570882"/>
              <a:ext cx="675606" cy="888912"/>
              <a:chOff x="1668" y="-70"/>
              <a:chExt cx="833" cy="1096"/>
            </a:xfrm>
          </p:grpSpPr>
          <p:sp>
            <p:nvSpPr>
              <p:cNvPr id="112"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3"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4"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5"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6"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7"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18"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7" name="Group 4"/>
            <p:cNvGrpSpPr>
              <a:grpSpLocks noChangeAspect="1"/>
            </p:cNvGrpSpPr>
            <p:nvPr/>
          </p:nvGrpSpPr>
          <p:grpSpPr bwMode="auto">
            <a:xfrm>
              <a:off x="4628956" y="2570882"/>
              <a:ext cx="675606" cy="888912"/>
              <a:chOff x="1668" y="-70"/>
              <a:chExt cx="833" cy="1096"/>
            </a:xfrm>
          </p:grpSpPr>
          <p:sp>
            <p:nvSpPr>
              <p:cNvPr id="105"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6"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7"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8"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9"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10"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11"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8" name="Group 4"/>
            <p:cNvGrpSpPr>
              <a:grpSpLocks noChangeAspect="1"/>
            </p:cNvGrpSpPr>
            <p:nvPr/>
          </p:nvGrpSpPr>
          <p:grpSpPr bwMode="auto">
            <a:xfrm>
              <a:off x="5400710" y="2570882"/>
              <a:ext cx="675606" cy="888912"/>
              <a:chOff x="1668" y="-70"/>
              <a:chExt cx="833" cy="1096"/>
            </a:xfrm>
          </p:grpSpPr>
          <p:sp>
            <p:nvSpPr>
              <p:cNvPr id="98"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9"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0"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1"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2"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03"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104"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9" name="Group 4"/>
            <p:cNvGrpSpPr>
              <a:grpSpLocks noChangeAspect="1"/>
            </p:cNvGrpSpPr>
            <p:nvPr/>
          </p:nvGrpSpPr>
          <p:grpSpPr bwMode="auto">
            <a:xfrm>
              <a:off x="6172466" y="2570882"/>
              <a:ext cx="675606" cy="888912"/>
              <a:chOff x="1668" y="-70"/>
              <a:chExt cx="833" cy="1096"/>
            </a:xfrm>
          </p:grpSpPr>
          <p:sp>
            <p:nvSpPr>
              <p:cNvPr id="91"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2"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3"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4"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5"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96"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97"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0" name="Group 4"/>
            <p:cNvGrpSpPr>
              <a:grpSpLocks noChangeAspect="1"/>
            </p:cNvGrpSpPr>
            <p:nvPr/>
          </p:nvGrpSpPr>
          <p:grpSpPr bwMode="auto">
            <a:xfrm>
              <a:off x="6944222" y="2570882"/>
              <a:ext cx="675606" cy="888912"/>
              <a:chOff x="1668" y="-70"/>
              <a:chExt cx="833" cy="1096"/>
            </a:xfrm>
          </p:grpSpPr>
          <p:sp>
            <p:nvSpPr>
              <p:cNvPr id="84" name="AutoShape 3"/>
              <p:cNvSpPr>
                <a:spLocks noChangeAspect="1" noChangeArrowheads="1" noTextEdit="1"/>
              </p:cNvSpPr>
              <p:nvPr/>
            </p:nvSpPr>
            <p:spPr bwMode="auto">
              <a:xfrm>
                <a:off x="1668" y="-70"/>
                <a:ext cx="83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5" name="Freeform 5"/>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close/>
                  </a:path>
                </a:pathLst>
              </a:custGeom>
              <a:gradFill>
                <a:gsLst>
                  <a:gs pos="75000">
                    <a:schemeClr val="bg1">
                      <a:alpha val="40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6" name="Freeform 6"/>
              <p:cNvSpPr/>
              <p:nvPr/>
            </p:nvSpPr>
            <p:spPr bwMode="auto">
              <a:xfrm>
                <a:off x="1671" y="478"/>
                <a:ext cx="827" cy="545"/>
              </a:xfrm>
              <a:custGeom>
                <a:avLst/>
                <a:gdLst>
                  <a:gd name="T0" fmla="*/ 827 w 827"/>
                  <a:gd name="T1" fmla="*/ 0 h 545"/>
                  <a:gd name="T2" fmla="*/ 447 w 827"/>
                  <a:gd name="T3" fmla="*/ 545 h 545"/>
                  <a:gd name="T4" fmla="*/ 224 w 827"/>
                  <a:gd name="T5" fmla="*/ 0 h 545"/>
                  <a:gd name="T6" fmla="*/ 0 w 827"/>
                  <a:gd name="T7" fmla="*/ 545 h 545"/>
                  <a:gd name="T8" fmla="*/ 447 w 827"/>
                  <a:gd name="T9" fmla="*/ 545 h 545"/>
                  <a:gd name="T10" fmla="*/ 82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827" y="0"/>
                    </a:moveTo>
                    <a:lnTo>
                      <a:pt x="447" y="545"/>
                    </a:lnTo>
                    <a:lnTo>
                      <a:pt x="224" y="0"/>
                    </a:lnTo>
                    <a:lnTo>
                      <a:pt x="0" y="545"/>
                    </a:lnTo>
                    <a:lnTo>
                      <a:pt x="447" y="545"/>
                    </a:lnTo>
                    <a:lnTo>
                      <a:pt x="8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7" name="Freeform 7"/>
              <p:cNvSpPr/>
              <p:nvPr/>
            </p:nvSpPr>
            <p:spPr bwMode="auto">
              <a:xfrm>
                <a:off x="1671" y="-70"/>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close/>
                  </a:path>
                </a:pathLst>
              </a:custGeom>
              <a:gradFill>
                <a:gsLst>
                  <a:gs pos="75000">
                    <a:schemeClr val="bg1">
                      <a:alpha val="44000"/>
                    </a:schemeClr>
                  </a:gs>
                  <a:gs pos="0">
                    <a:schemeClr val="bg1">
                      <a:lumMod val="85000"/>
                      <a:alpha val="0"/>
                    </a:schemeClr>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8" name="Freeform 8"/>
              <p:cNvSpPr/>
              <p:nvPr/>
            </p:nvSpPr>
            <p:spPr bwMode="auto">
              <a:xfrm>
                <a:off x="1671" y="-67"/>
                <a:ext cx="827" cy="545"/>
              </a:xfrm>
              <a:custGeom>
                <a:avLst/>
                <a:gdLst>
                  <a:gd name="T0" fmla="*/ 447 w 827"/>
                  <a:gd name="T1" fmla="*/ 0 h 545"/>
                  <a:gd name="T2" fmla="*/ 0 w 827"/>
                  <a:gd name="T3" fmla="*/ 0 h 545"/>
                  <a:gd name="T4" fmla="*/ 224 w 827"/>
                  <a:gd name="T5" fmla="*/ 545 h 545"/>
                  <a:gd name="T6" fmla="*/ 447 w 827"/>
                  <a:gd name="T7" fmla="*/ 0 h 545"/>
                  <a:gd name="T8" fmla="*/ 827 w 827"/>
                  <a:gd name="T9" fmla="*/ 545 h 545"/>
                  <a:gd name="T10" fmla="*/ 447 w 827"/>
                  <a:gd name="T11" fmla="*/ 0 h 545"/>
                </a:gdLst>
                <a:ahLst/>
                <a:cxnLst>
                  <a:cxn ang="0">
                    <a:pos x="T0" y="T1"/>
                  </a:cxn>
                  <a:cxn ang="0">
                    <a:pos x="T2" y="T3"/>
                  </a:cxn>
                  <a:cxn ang="0">
                    <a:pos x="T4" y="T5"/>
                  </a:cxn>
                  <a:cxn ang="0">
                    <a:pos x="T6" y="T7"/>
                  </a:cxn>
                  <a:cxn ang="0">
                    <a:pos x="T8" y="T9"/>
                  </a:cxn>
                  <a:cxn ang="0">
                    <a:pos x="T10" y="T11"/>
                  </a:cxn>
                </a:cxnLst>
                <a:rect l="0" t="0" r="r" b="b"/>
                <a:pathLst>
                  <a:path w="827" h="545">
                    <a:moveTo>
                      <a:pt x="447" y="0"/>
                    </a:moveTo>
                    <a:lnTo>
                      <a:pt x="0" y="0"/>
                    </a:lnTo>
                    <a:lnTo>
                      <a:pt x="224" y="545"/>
                    </a:lnTo>
                    <a:lnTo>
                      <a:pt x="447" y="0"/>
                    </a:lnTo>
                    <a:lnTo>
                      <a:pt x="827" y="545"/>
                    </a:lnTo>
                    <a:lnTo>
                      <a:pt x="4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89" name="Freeform 9"/>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close/>
                  </a:path>
                </a:pathLst>
              </a:custGeom>
              <a:solidFill>
                <a:srgbClr val="F2F2F2">
                  <a:alpha val="10196"/>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dirty="0"/>
              </a:p>
            </p:txBody>
          </p:sp>
          <p:sp>
            <p:nvSpPr>
              <p:cNvPr id="90" name="Freeform 10"/>
              <p:cNvSpPr/>
              <p:nvPr/>
            </p:nvSpPr>
            <p:spPr bwMode="auto">
              <a:xfrm>
                <a:off x="1895" y="-67"/>
                <a:ext cx="603" cy="1090"/>
              </a:xfrm>
              <a:custGeom>
                <a:avLst/>
                <a:gdLst>
                  <a:gd name="T0" fmla="*/ 223 w 603"/>
                  <a:gd name="T1" fmla="*/ 0 h 1090"/>
                  <a:gd name="T2" fmla="*/ 0 w 603"/>
                  <a:gd name="T3" fmla="*/ 545 h 1090"/>
                  <a:gd name="T4" fmla="*/ 223 w 603"/>
                  <a:gd name="T5" fmla="*/ 1090 h 1090"/>
                  <a:gd name="T6" fmla="*/ 603 w 603"/>
                  <a:gd name="T7" fmla="*/ 545 h 1090"/>
                  <a:gd name="T8" fmla="*/ 223 w 603"/>
                  <a:gd name="T9" fmla="*/ 0 h 1090"/>
                </a:gdLst>
                <a:ahLst/>
                <a:cxnLst>
                  <a:cxn ang="0">
                    <a:pos x="T0" y="T1"/>
                  </a:cxn>
                  <a:cxn ang="0">
                    <a:pos x="T2" y="T3"/>
                  </a:cxn>
                  <a:cxn ang="0">
                    <a:pos x="T4" y="T5"/>
                  </a:cxn>
                  <a:cxn ang="0">
                    <a:pos x="T6" y="T7"/>
                  </a:cxn>
                  <a:cxn ang="0">
                    <a:pos x="T8" y="T9"/>
                  </a:cxn>
                </a:cxnLst>
                <a:rect l="0" t="0" r="r" b="b"/>
                <a:pathLst>
                  <a:path w="603" h="1090">
                    <a:moveTo>
                      <a:pt x="223" y="0"/>
                    </a:moveTo>
                    <a:lnTo>
                      <a:pt x="0" y="545"/>
                    </a:lnTo>
                    <a:lnTo>
                      <a:pt x="223" y="1090"/>
                    </a:lnTo>
                    <a:lnTo>
                      <a:pt x="603" y="545"/>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sp>
          <p:nvSpPr>
            <p:cNvPr id="20" name="文本框 250"/>
            <p:cNvSpPr txBox="1"/>
            <p:nvPr/>
          </p:nvSpPr>
          <p:spPr>
            <a:xfrm>
              <a:off x="3255938" y="2678717"/>
              <a:ext cx="4252210" cy="61529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2000" dirty="0">
                  <a:solidFill>
                    <a:schemeClr val="bg1"/>
                  </a:solidFill>
                  <a:latin typeface="文星标宋" panose="02010609000101010101" pitchFamily="49" charset="-122"/>
                  <a:ea typeface="文星标宋" panose="02010609000101010101" pitchFamily="49" charset="-122"/>
                </a:rPr>
                <a:t>借助课题论证，完善顶层设计规划</a:t>
              </a:r>
              <a:endParaRPr lang="en-US" altLang="zh-CN" sz="2000" dirty="0">
                <a:solidFill>
                  <a:schemeClr val="bg1"/>
                </a:solidFill>
                <a:latin typeface="文星标宋" panose="02010609000101010101" pitchFamily="49" charset="-122"/>
                <a:ea typeface="文星标宋" panose="02010609000101010101" pitchFamily="49" charset="-122"/>
              </a:endParaRPr>
            </a:p>
          </p:txBody>
        </p:sp>
        <p:grpSp>
          <p:nvGrpSpPr>
            <p:cNvPr id="26" name="Group 13"/>
            <p:cNvGrpSpPr>
              <a:grpSpLocks noChangeAspect="1"/>
            </p:cNvGrpSpPr>
            <p:nvPr/>
          </p:nvGrpSpPr>
          <p:grpSpPr bwMode="auto">
            <a:xfrm>
              <a:off x="1547694" y="2806118"/>
              <a:ext cx="575072" cy="457200"/>
              <a:chOff x="3597" y="1968"/>
              <a:chExt cx="483" cy="384"/>
            </a:xfrm>
          </p:grpSpPr>
          <p:sp>
            <p:nvSpPr>
              <p:cNvPr id="37" name="AutoShape 12"/>
              <p:cNvSpPr>
                <a:spLocks noChangeAspect="1" noChangeArrowheads="1" noTextEdit="1"/>
              </p:cNvSpPr>
              <p:nvPr/>
            </p:nvSpPr>
            <p:spPr bwMode="auto">
              <a:xfrm>
                <a:off x="3600" y="1968"/>
                <a:ext cx="4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8" name="Freeform 14"/>
              <p:cNvSpPr>
                <a:spLocks noEditPoints="1"/>
              </p:cNvSpPr>
              <p:nvPr/>
            </p:nvSpPr>
            <p:spPr bwMode="auto">
              <a:xfrm>
                <a:off x="3597" y="1968"/>
                <a:ext cx="250" cy="381"/>
              </a:xfrm>
              <a:custGeom>
                <a:avLst/>
                <a:gdLst>
                  <a:gd name="T0" fmla="*/ 92 w 92"/>
                  <a:gd name="T1" fmla="*/ 89 h 140"/>
                  <a:gd name="T2" fmla="*/ 92 w 92"/>
                  <a:gd name="T3" fmla="*/ 100 h 140"/>
                  <a:gd name="T4" fmla="*/ 90 w 92"/>
                  <a:gd name="T5" fmla="*/ 109 h 140"/>
                  <a:gd name="T6" fmla="*/ 80 w 92"/>
                  <a:gd name="T7" fmla="*/ 124 h 140"/>
                  <a:gd name="T8" fmla="*/ 73 w 92"/>
                  <a:gd name="T9" fmla="*/ 131 h 140"/>
                  <a:gd name="T10" fmla="*/ 64 w 92"/>
                  <a:gd name="T11" fmla="*/ 136 h 140"/>
                  <a:gd name="T12" fmla="*/ 46 w 92"/>
                  <a:gd name="T13" fmla="*/ 140 h 140"/>
                  <a:gd name="T14" fmla="*/ 14 w 92"/>
                  <a:gd name="T15" fmla="*/ 126 h 140"/>
                  <a:gd name="T16" fmla="*/ 7 w 92"/>
                  <a:gd name="T17" fmla="*/ 118 h 140"/>
                  <a:gd name="T18" fmla="*/ 3 w 92"/>
                  <a:gd name="T19" fmla="*/ 110 h 140"/>
                  <a:gd name="T20" fmla="*/ 0 w 92"/>
                  <a:gd name="T21" fmla="*/ 89 h 140"/>
                  <a:gd name="T22" fmla="*/ 0 w 92"/>
                  <a:gd name="T23" fmla="*/ 51 h 140"/>
                  <a:gd name="T24" fmla="*/ 1 w 92"/>
                  <a:gd name="T25" fmla="*/ 40 h 140"/>
                  <a:gd name="T26" fmla="*/ 2 w 92"/>
                  <a:gd name="T27" fmla="*/ 31 h 140"/>
                  <a:gd name="T28" fmla="*/ 6 w 92"/>
                  <a:gd name="T29" fmla="*/ 24 h 140"/>
                  <a:gd name="T30" fmla="*/ 12 w 92"/>
                  <a:gd name="T31" fmla="*/ 16 h 140"/>
                  <a:gd name="T32" fmla="*/ 27 w 92"/>
                  <a:gd name="T33" fmla="*/ 4 h 140"/>
                  <a:gd name="T34" fmla="*/ 46 w 92"/>
                  <a:gd name="T35" fmla="*/ 0 h 140"/>
                  <a:gd name="T36" fmla="*/ 79 w 92"/>
                  <a:gd name="T37" fmla="*/ 14 h 140"/>
                  <a:gd name="T38" fmla="*/ 89 w 92"/>
                  <a:gd name="T39" fmla="*/ 30 h 140"/>
                  <a:gd name="T40" fmla="*/ 92 w 92"/>
                  <a:gd name="T41" fmla="*/ 51 h 140"/>
                  <a:gd name="T42" fmla="*/ 92 w 92"/>
                  <a:gd name="T43" fmla="*/ 89 h 140"/>
                  <a:gd name="T44" fmla="*/ 68 w 92"/>
                  <a:gd name="T45" fmla="*/ 89 h 140"/>
                  <a:gd name="T46" fmla="*/ 68 w 92"/>
                  <a:gd name="T47" fmla="*/ 51 h 140"/>
                  <a:gd name="T48" fmla="*/ 68 w 92"/>
                  <a:gd name="T49" fmla="*/ 48 h 140"/>
                  <a:gd name="T50" fmla="*/ 67 w 92"/>
                  <a:gd name="T51" fmla="*/ 40 h 140"/>
                  <a:gd name="T52" fmla="*/ 64 w 92"/>
                  <a:gd name="T53" fmla="*/ 32 h 140"/>
                  <a:gd name="T54" fmla="*/ 56 w 92"/>
                  <a:gd name="T55" fmla="*/ 25 h 140"/>
                  <a:gd name="T56" fmla="*/ 46 w 92"/>
                  <a:gd name="T57" fmla="*/ 23 h 140"/>
                  <a:gd name="T58" fmla="*/ 27 w 92"/>
                  <a:gd name="T59" fmla="*/ 34 h 140"/>
                  <a:gd name="T60" fmla="*/ 25 w 92"/>
                  <a:gd name="T61" fmla="*/ 41 h 140"/>
                  <a:gd name="T62" fmla="*/ 24 w 92"/>
                  <a:gd name="T63" fmla="*/ 49 h 140"/>
                  <a:gd name="T64" fmla="*/ 24 w 92"/>
                  <a:gd name="T65" fmla="*/ 51 h 140"/>
                  <a:gd name="T66" fmla="*/ 24 w 92"/>
                  <a:gd name="T67" fmla="*/ 89 h 140"/>
                  <a:gd name="T68" fmla="*/ 25 w 92"/>
                  <a:gd name="T69" fmla="*/ 95 h 140"/>
                  <a:gd name="T70" fmla="*/ 25 w 92"/>
                  <a:gd name="T71" fmla="*/ 100 h 140"/>
                  <a:gd name="T72" fmla="*/ 28 w 92"/>
                  <a:gd name="T73" fmla="*/ 108 h 140"/>
                  <a:gd name="T74" fmla="*/ 36 w 92"/>
                  <a:gd name="T75" fmla="*/ 115 h 140"/>
                  <a:gd name="T76" fmla="*/ 46 w 92"/>
                  <a:gd name="T77" fmla="*/ 117 h 140"/>
                  <a:gd name="T78" fmla="*/ 65 w 92"/>
                  <a:gd name="T79" fmla="*/ 107 h 140"/>
                  <a:gd name="T80" fmla="*/ 67 w 92"/>
                  <a:gd name="T81" fmla="*/ 99 h 140"/>
                  <a:gd name="T82" fmla="*/ 68 w 92"/>
                  <a:gd name="T83" fmla="*/ 8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40">
                    <a:moveTo>
                      <a:pt x="92" y="89"/>
                    </a:moveTo>
                    <a:cubicBezTo>
                      <a:pt x="92" y="93"/>
                      <a:pt x="92" y="97"/>
                      <a:pt x="92" y="100"/>
                    </a:cubicBezTo>
                    <a:cubicBezTo>
                      <a:pt x="91" y="103"/>
                      <a:pt x="91" y="106"/>
                      <a:pt x="90" y="109"/>
                    </a:cubicBezTo>
                    <a:cubicBezTo>
                      <a:pt x="89" y="114"/>
                      <a:pt x="85" y="119"/>
                      <a:pt x="80" y="124"/>
                    </a:cubicBezTo>
                    <a:cubicBezTo>
                      <a:pt x="78" y="127"/>
                      <a:pt x="76" y="129"/>
                      <a:pt x="73" y="131"/>
                    </a:cubicBezTo>
                    <a:cubicBezTo>
                      <a:pt x="71" y="133"/>
                      <a:pt x="68" y="135"/>
                      <a:pt x="64" y="136"/>
                    </a:cubicBezTo>
                    <a:cubicBezTo>
                      <a:pt x="59" y="139"/>
                      <a:pt x="52" y="140"/>
                      <a:pt x="46" y="140"/>
                    </a:cubicBezTo>
                    <a:cubicBezTo>
                      <a:pt x="34" y="140"/>
                      <a:pt x="23" y="135"/>
                      <a:pt x="14" y="126"/>
                    </a:cubicBezTo>
                    <a:cubicBezTo>
                      <a:pt x="11" y="124"/>
                      <a:pt x="9" y="121"/>
                      <a:pt x="7" y="118"/>
                    </a:cubicBezTo>
                    <a:cubicBezTo>
                      <a:pt x="6" y="116"/>
                      <a:pt x="4" y="113"/>
                      <a:pt x="3" y="110"/>
                    </a:cubicBezTo>
                    <a:cubicBezTo>
                      <a:pt x="1" y="104"/>
                      <a:pt x="0" y="97"/>
                      <a:pt x="0" y="89"/>
                    </a:cubicBezTo>
                    <a:cubicBezTo>
                      <a:pt x="0" y="51"/>
                      <a:pt x="0" y="51"/>
                      <a:pt x="0" y="51"/>
                    </a:cubicBezTo>
                    <a:cubicBezTo>
                      <a:pt x="0" y="47"/>
                      <a:pt x="1" y="43"/>
                      <a:pt x="1" y="40"/>
                    </a:cubicBezTo>
                    <a:cubicBezTo>
                      <a:pt x="1" y="37"/>
                      <a:pt x="2" y="34"/>
                      <a:pt x="2" y="31"/>
                    </a:cubicBezTo>
                    <a:cubicBezTo>
                      <a:pt x="3" y="29"/>
                      <a:pt x="4" y="26"/>
                      <a:pt x="6" y="24"/>
                    </a:cubicBezTo>
                    <a:cubicBezTo>
                      <a:pt x="7" y="21"/>
                      <a:pt x="9" y="19"/>
                      <a:pt x="12" y="16"/>
                    </a:cubicBezTo>
                    <a:cubicBezTo>
                      <a:pt x="16" y="11"/>
                      <a:pt x="21" y="7"/>
                      <a:pt x="27" y="4"/>
                    </a:cubicBezTo>
                    <a:cubicBezTo>
                      <a:pt x="33" y="2"/>
                      <a:pt x="40" y="0"/>
                      <a:pt x="46" y="0"/>
                    </a:cubicBezTo>
                    <a:cubicBezTo>
                      <a:pt x="58" y="0"/>
                      <a:pt x="69" y="5"/>
                      <a:pt x="79" y="14"/>
                    </a:cubicBezTo>
                    <a:cubicBezTo>
                      <a:pt x="84" y="19"/>
                      <a:pt x="87" y="25"/>
                      <a:pt x="89" y="30"/>
                    </a:cubicBezTo>
                    <a:cubicBezTo>
                      <a:pt x="91" y="36"/>
                      <a:pt x="92" y="43"/>
                      <a:pt x="92" y="51"/>
                    </a:cubicBezTo>
                    <a:lnTo>
                      <a:pt x="92" y="89"/>
                    </a:lnTo>
                    <a:close/>
                    <a:moveTo>
                      <a:pt x="68" y="89"/>
                    </a:moveTo>
                    <a:cubicBezTo>
                      <a:pt x="68" y="51"/>
                      <a:pt x="68" y="51"/>
                      <a:pt x="68" y="51"/>
                    </a:cubicBezTo>
                    <a:cubicBezTo>
                      <a:pt x="68" y="48"/>
                      <a:pt x="68" y="48"/>
                      <a:pt x="68" y="48"/>
                    </a:cubicBezTo>
                    <a:cubicBezTo>
                      <a:pt x="68" y="44"/>
                      <a:pt x="68" y="42"/>
                      <a:pt x="67" y="40"/>
                    </a:cubicBezTo>
                    <a:cubicBezTo>
                      <a:pt x="67" y="38"/>
                      <a:pt x="66" y="35"/>
                      <a:pt x="64" y="32"/>
                    </a:cubicBezTo>
                    <a:cubicBezTo>
                      <a:pt x="62" y="29"/>
                      <a:pt x="60" y="27"/>
                      <a:pt x="56" y="25"/>
                    </a:cubicBezTo>
                    <a:cubicBezTo>
                      <a:pt x="53" y="24"/>
                      <a:pt x="50" y="23"/>
                      <a:pt x="46" y="23"/>
                    </a:cubicBezTo>
                    <a:cubicBezTo>
                      <a:pt x="38" y="23"/>
                      <a:pt x="31" y="27"/>
                      <a:pt x="27" y="34"/>
                    </a:cubicBezTo>
                    <a:cubicBezTo>
                      <a:pt x="26" y="36"/>
                      <a:pt x="25" y="38"/>
                      <a:pt x="25" y="41"/>
                    </a:cubicBezTo>
                    <a:cubicBezTo>
                      <a:pt x="24" y="49"/>
                      <a:pt x="24" y="49"/>
                      <a:pt x="24" y="49"/>
                    </a:cubicBezTo>
                    <a:cubicBezTo>
                      <a:pt x="24" y="51"/>
                      <a:pt x="24" y="51"/>
                      <a:pt x="24" y="51"/>
                    </a:cubicBezTo>
                    <a:cubicBezTo>
                      <a:pt x="24" y="89"/>
                      <a:pt x="24" y="89"/>
                      <a:pt x="24" y="89"/>
                    </a:cubicBezTo>
                    <a:cubicBezTo>
                      <a:pt x="24" y="91"/>
                      <a:pt x="24" y="94"/>
                      <a:pt x="25" y="95"/>
                    </a:cubicBezTo>
                    <a:cubicBezTo>
                      <a:pt x="25" y="97"/>
                      <a:pt x="25" y="99"/>
                      <a:pt x="25" y="100"/>
                    </a:cubicBezTo>
                    <a:cubicBezTo>
                      <a:pt x="25" y="103"/>
                      <a:pt x="26" y="105"/>
                      <a:pt x="28" y="108"/>
                    </a:cubicBezTo>
                    <a:cubicBezTo>
                      <a:pt x="30" y="111"/>
                      <a:pt x="33" y="113"/>
                      <a:pt x="36" y="115"/>
                    </a:cubicBezTo>
                    <a:cubicBezTo>
                      <a:pt x="39" y="117"/>
                      <a:pt x="43" y="117"/>
                      <a:pt x="46" y="117"/>
                    </a:cubicBezTo>
                    <a:cubicBezTo>
                      <a:pt x="55" y="117"/>
                      <a:pt x="61" y="114"/>
                      <a:pt x="65" y="107"/>
                    </a:cubicBezTo>
                    <a:cubicBezTo>
                      <a:pt x="66" y="105"/>
                      <a:pt x="67" y="102"/>
                      <a:pt x="67" y="99"/>
                    </a:cubicBezTo>
                    <a:lnTo>
                      <a:pt x="68" y="89"/>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39" name="Freeform 15"/>
              <p:cNvSpPr/>
              <p:nvPr/>
            </p:nvSpPr>
            <p:spPr bwMode="auto">
              <a:xfrm>
                <a:off x="3923" y="1979"/>
                <a:ext cx="157" cy="362"/>
              </a:xfrm>
              <a:custGeom>
                <a:avLst/>
                <a:gdLst>
                  <a:gd name="T0" fmla="*/ 157 w 157"/>
                  <a:gd name="T1" fmla="*/ 362 h 362"/>
                  <a:gd name="T2" fmla="*/ 11 w 157"/>
                  <a:gd name="T3" fmla="*/ 362 h 362"/>
                  <a:gd name="T4" fmla="*/ 11 w 157"/>
                  <a:gd name="T5" fmla="*/ 305 h 362"/>
                  <a:gd name="T6" fmla="*/ 51 w 157"/>
                  <a:gd name="T7" fmla="*/ 305 h 362"/>
                  <a:gd name="T8" fmla="*/ 51 w 157"/>
                  <a:gd name="T9" fmla="*/ 57 h 362"/>
                  <a:gd name="T10" fmla="*/ 0 w 157"/>
                  <a:gd name="T11" fmla="*/ 57 h 362"/>
                  <a:gd name="T12" fmla="*/ 0 w 157"/>
                  <a:gd name="T13" fmla="*/ 0 h 362"/>
                  <a:gd name="T14" fmla="*/ 116 w 157"/>
                  <a:gd name="T15" fmla="*/ 0 h 362"/>
                  <a:gd name="T16" fmla="*/ 116 w 157"/>
                  <a:gd name="T17" fmla="*/ 305 h 362"/>
                  <a:gd name="T18" fmla="*/ 157 w 157"/>
                  <a:gd name="T19" fmla="*/ 305 h 362"/>
                  <a:gd name="T20" fmla="*/ 157 w 157"/>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362">
                    <a:moveTo>
                      <a:pt x="157" y="362"/>
                    </a:moveTo>
                    <a:lnTo>
                      <a:pt x="11" y="362"/>
                    </a:lnTo>
                    <a:lnTo>
                      <a:pt x="11" y="305"/>
                    </a:lnTo>
                    <a:lnTo>
                      <a:pt x="51" y="305"/>
                    </a:lnTo>
                    <a:lnTo>
                      <a:pt x="51" y="57"/>
                    </a:lnTo>
                    <a:lnTo>
                      <a:pt x="0" y="57"/>
                    </a:lnTo>
                    <a:lnTo>
                      <a:pt x="0" y="0"/>
                    </a:lnTo>
                    <a:lnTo>
                      <a:pt x="116" y="0"/>
                    </a:lnTo>
                    <a:lnTo>
                      <a:pt x="116" y="305"/>
                    </a:lnTo>
                    <a:lnTo>
                      <a:pt x="157" y="305"/>
                    </a:lnTo>
                    <a:lnTo>
                      <a:pt x="157" y="362"/>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0" name="Freeform 16"/>
              <p:cNvSpPr>
                <a:spLocks noEditPoints="1"/>
              </p:cNvSpPr>
              <p:nvPr/>
            </p:nvSpPr>
            <p:spPr bwMode="auto">
              <a:xfrm>
                <a:off x="3597" y="1968"/>
                <a:ext cx="250" cy="381"/>
              </a:xfrm>
              <a:custGeom>
                <a:avLst/>
                <a:gdLst>
                  <a:gd name="T0" fmla="*/ 92 w 92"/>
                  <a:gd name="T1" fmla="*/ 89 h 140"/>
                  <a:gd name="T2" fmla="*/ 92 w 92"/>
                  <a:gd name="T3" fmla="*/ 100 h 140"/>
                  <a:gd name="T4" fmla="*/ 90 w 92"/>
                  <a:gd name="T5" fmla="*/ 109 h 140"/>
                  <a:gd name="T6" fmla="*/ 80 w 92"/>
                  <a:gd name="T7" fmla="*/ 124 h 140"/>
                  <a:gd name="T8" fmla="*/ 73 w 92"/>
                  <a:gd name="T9" fmla="*/ 131 h 140"/>
                  <a:gd name="T10" fmla="*/ 64 w 92"/>
                  <a:gd name="T11" fmla="*/ 136 h 140"/>
                  <a:gd name="T12" fmla="*/ 46 w 92"/>
                  <a:gd name="T13" fmla="*/ 140 h 140"/>
                  <a:gd name="T14" fmla="*/ 14 w 92"/>
                  <a:gd name="T15" fmla="*/ 126 h 140"/>
                  <a:gd name="T16" fmla="*/ 7 w 92"/>
                  <a:gd name="T17" fmla="*/ 118 h 140"/>
                  <a:gd name="T18" fmla="*/ 3 w 92"/>
                  <a:gd name="T19" fmla="*/ 110 h 140"/>
                  <a:gd name="T20" fmla="*/ 0 w 92"/>
                  <a:gd name="T21" fmla="*/ 89 h 140"/>
                  <a:gd name="T22" fmla="*/ 0 w 92"/>
                  <a:gd name="T23" fmla="*/ 51 h 140"/>
                  <a:gd name="T24" fmla="*/ 1 w 92"/>
                  <a:gd name="T25" fmla="*/ 40 h 140"/>
                  <a:gd name="T26" fmla="*/ 2 w 92"/>
                  <a:gd name="T27" fmla="*/ 31 h 140"/>
                  <a:gd name="T28" fmla="*/ 6 w 92"/>
                  <a:gd name="T29" fmla="*/ 24 h 140"/>
                  <a:gd name="T30" fmla="*/ 12 w 92"/>
                  <a:gd name="T31" fmla="*/ 16 h 140"/>
                  <a:gd name="T32" fmla="*/ 27 w 92"/>
                  <a:gd name="T33" fmla="*/ 4 h 140"/>
                  <a:gd name="T34" fmla="*/ 46 w 92"/>
                  <a:gd name="T35" fmla="*/ 0 h 140"/>
                  <a:gd name="T36" fmla="*/ 79 w 92"/>
                  <a:gd name="T37" fmla="*/ 14 h 140"/>
                  <a:gd name="T38" fmla="*/ 89 w 92"/>
                  <a:gd name="T39" fmla="*/ 30 h 140"/>
                  <a:gd name="T40" fmla="*/ 92 w 92"/>
                  <a:gd name="T41" fmla="*/ 51 h 140"/>
                  <a:gd name="T42" fmla="*/ 92 w 92"/>
                  <a:gd name="T43" fmla="*/ 89 h 140"/>
                  <a:gd name="T44" fmla="*/ 68 w 92"/>
                  <a:gd name="T45" fmla="*/ 89 h 140"/>
                  <a:gd name="T46" fmla="*/ 68 w 92"/>
                  <a:gd name="T47" fmla="*/ 51 h 140"/>
                  <a:gd name="T48" fmla="*/ 68 w 92"/>
                  <a:gd name="T49" fmla="*/ 48 h 140"/>
                  <a:gd name="T50" fmla="*/ 67 w 92"/>
                  <a:gd name="T51" fmla="*/ 40 h 140"/>
                  <a:gd name="T52" fmla="*/ 64 w 92"/>
                  <a:gd name="T53" fmla="*/ 32 h 140"/>
                  <a:gd name="T54" fmla="*/ 56 w 92"/>
                  <a:gd name="T55" fmla="*/ 25 h 140"/>
                  <a:gd name="T56" fmla="*/ 46 w 92"/>
                  <a:gd name="T57" fmla="*/ 23 h 140"/>
                  <a:gd name="T58" fmla="*/ 27 w 92"/>
                  <a:gd name="T59" fmla="*/ 34 h 140"/>
                  <a:gd name="T60" fmla="*/ 25 w 92"/>
                  <a:gd name="T61" fmla="*/ 41 h 140"/>
                  <a:gd name="T62" fmla="*/ 24 w 92"/>
                  <a:gd name="T63" fmla="*/ 49 h 140"/>
                  <a:gd name="T64" fmla="*/ 24 w 92"/>
                  <a:gd name="T65" fmla="*/ 51 h 140"/>
                  <a:gd name="T66" fmla="*/ 24 w 92"/>
                  <a:gd name="T67" fmla="*/ 89 h 140"/>
                  <a:gd name="T68" fmla="*/ 25 w 92"/>
                  <a:gd name="T69" fmla="*/ 95 h 140"/>
                  <a:gd name="T70" fmla="*/ 25 w 92"/>
                  <a:gd name="T71" fmla="*/ 100 h 140"/>
                  <a:gd name="T72" fmla="*/ 28 w 92"/>
                  <a:gd name="T73" fmla="*/ 108 h 140"/>
                  <a:gd name="T74" fmla="*/ 36 w 92"/>
                  <a:gd name="T75" fmla="*/ 115 h 140"/>
                  <a:gd name="T76" fmla="*/ 46 w 92"/>
                  <a:gd name="T77" fmla="*/ 117 h 140"/>
                  <a:gd name="T78" fmla="*/ 65 w 92"/>
                  <a:gd name="T79" fmla="*/ 107 h 140"/>
                  <a:gd name="T80" fmla="*/ 67 w 92"/>
                  <a:gd name="T81" fmla="*/ 99 h 140"/>
                  <a:gd name="T82" fmla="*/ 68 w 92"/>
                  <a:gd name="T83" fmla="*/ 8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40">
                    <a:moveTo>
                      <a:pt x="92" y="89"/>
                    </a:moveTo>
                    <a:cubicBezTo>
                      <a:pt x="92" y="93"/>
                      <a:pt x="92" y="97"/>
                      <a:pt x="92" y="100"/>
                    </a:cubicBezTo>
                    <a:cubicBezTo>
                      <a:pt x="91" y="103"/>
                      <a:pt x="91" y="106"/>
                      <a:pt x="90" y="109"/>
                    </a:cubicBezTo>
                    <a:cubicBezTo>
                      <a:pt x="89" y="114"/>
                      <a:pt x="85" y="119"/>
                      <a:pt x="80" y="124"/>
                    </a:cubicBezTo>
                    <a:cubicBezTo>
                      <a:pt x="78" y="127"/>
                      <a:pt x="76" y="129"/>
                      <a:pt x="73" y="131"/>
                    </a:cubicBezTo>
                    <a:cubicBezTo>
                      <a:pt x="71" y="133"/>
                      <a:pt x="68" y="135"/>
                      <a:pt x="64" y="136"/>
                    </a:cubicBezTo>
                    <a:cubicBezTo>
                      <a:pt x="59" y="139"/>
                      <a:pt x="52" y="140"/>
                      <a:pt x="46" y="140"/>
                    </a:cubicBezTo>
                    <a:cubicBezTo>
                      <a:pt x="34" y="140"/>
                      <a:pt x="23" y="135"/>
                      <a:pt x="14" y="126"/>
                    </a:cubicBezTo>
                    <a:cubicBezTo>
                      <a:pt x="11" y="124"/>
                      <a:pt x="9" y="121"/>
                      <a:pt x="7" y="118"/>
                    </a:cubicBezTo>
                    <a:cubicBezTo>
                      <a:pt x="6" y="116"/>
                      <a:pt x="4" y="113"/>
                      <a:pt x="3" y="110"/>
                    </a:cubicBezTo>
                    <a:cubicBezTo>
                      <a:pt x="1" y="104"/>
                      <a:pt x="0" y="97"/>
                      <a:pt x="0" y="89"/>
                    </a:cubicBezTo>
                    <a:cubicBezTo>
                      <a:pt x="0" y="51"/>
                      <a:pt x="0" y="51"/>
                      <a:pt x="0" y="51"/>
                    </a:cubicBezTo>
                    <a:cubicBezTo>
                      <a:pt x="0" y="47"/>
                      <a:pt x="1" y="43"/>
                      <a:pt x="1" y="40"/>
                    </a:cubicBezTo>
                    <a:cubicBezTo>
                      <a:pt x="1" y="37"/>
                      <a:pt x="2" y="34"/>
                      <a:pt x="2" y="31"/>
                    </a:cubicBezTo>
                    <a:cubicBezTo>
                      <a:pt x="3" y="29"/>
                      <a:pt x="4" y="26"/>
                      <a:pt x="6" y="24"/>
                    </a:cubicBezTo>
                    <a:cubicBezTo>
                      <a:pt x="7" y="21"/>
                      <a:pt x="9" y="19"/>
                      <a:pt x="12" y="16"/>
                    </a:cubicBezTo>
                    <a:cubicBezTo>
                      <a:pt x="16" y="11"/>
                      <a:pt x="21" y="7"/>
                      <a:pt x="27" y="4"/>
                    </a:cubicBezTo>
                    <a:cubicBezTo>
                      <a:pt x="33" y="2"/>
                      <a:pt x="40" y="0"/>
                      <a:pt x="46" y="0"/>
                    </a:cubicBezTo>
                    <a:cubicBezTo>
                      <a:pt x="58" y="0"/>
                      <a:pt x="69" y="5"/>
                      <a:pt x="79" y="14"/>
                    </a:cubicBezTo>
                    <a:cubicBezTo>
                      <a:pt x="84" y="19"/>
                      <a:pt x="87" y="25"/>
                      <a:pt x="89" y="30"/>
                    </a:cubicBezTo>
                    <a:cubicBezTo>
                      <a:pt x="91" y="36"/>
                      <a:pt x="92" y="43"/>
                      <a:pt x="92" y="51"/>
                    </a:cubicBezTo>
                    <a:lnTo>
                      <a:pt x="92" y="89"/>
                    </a:lnTo>
                    <a:close/>
                    <a:moveTo>
                      <a:pt x="68" y="89"/>
                    </a:moveTo>
                    <a:cubicBezTo>
                      <a:pt x="68" y="51"/>
                      <a:pt x="68" y="51"/>
                      <a:pt x="68" y="51"/>
                    </a:cubicBezTo>
                    <a:cubicBezTo>
                      <a:pt x="68" y="48"/>
                      <a:pt x="68" y="48"/>
                      <a:pt x="68" y="48"/>
                    </a:cubicBezTo>
                    <a:cubicBezTo>
                      <a:pt x="68" y="44"/>
                      <a:pt x="68" y="42"/>
                      <a:pt x="67" y="40"/>
                    </a:cubicBezTo>
                    <a:cubicBezTo>
                      <a:pt x="67" y="38"/>
                      <a:pt x="66" y="35"/>
                      <a:pt x="64" y="32"/>
                    </a:cubicBezTo>
                    <a:cubicBezTo>
                      <a:pt x="62" y="29"/>
                      <a:pt x="60" y="27"/>
                      <a:pt x="56" y="25"/>
                    </a:cubicBezTo>
                    <a:cubicBezTo>
                      <a:pt x="53" y="24"/>
                      <a:pt x="50" y="23"/>
                      <a:pt x="46" y="23"/>
                    </a:cubicBezTo>
                    <a:cubicBezTo>
                      <a:pt x="38" y="23"/>
                      <a:pt x="31" y="27"/>
                      <a:pt x="27" y="34"/>
                    </a:cubicBezTo>
                    <a:cubicBezTo>
                      <a:pt x="26" y="36"/>
                      <a:pt x="25" y="38"/>
                      <a:pt x="25" y="41"/>
                    </a:cubicBezTo>
                    <a:cubicBezTo>
                      <a:pt x="24" y="49"/>
                      <a:pt x="24" y="49"/>
                      <a:pt x="24" y="49"/>
                    </a:cubicBezTo>
                    <a:cubicBezTo>
                      <a:pt x="24" y="51"/>
                      <a:pt x="24" y="51"/>
                      <a:pt x="24" y="51"/>
                    </a:cubicBezTo>
                    <a:cubicBezTo>
                      <a:pt x="24" y="89"/>
                      <a:pt x="24" y="89"/>
                      <a:pt x="24" y="89"/>
                    </a:cubicBezTo>
                    <a:cubicBezTo>
                      <a:pt x="24" y="91"/>
                      <a:pt x="24" y="94"/>
                      <a:pt x="25" y="95"/>
                    </a:cubicBezTo>
                    <a:cubicBezTo>
                      <a:pt x="25" y="97"/>
                      <a:pt x="25" y="99"/>
                      <a:pt x="25" y="100"/>
                    </a:cubicBezTo>
                    <a:cubicBezTo>
                      <a:pt x="25" y="103"/>
                      <a:pt x="26" y="105"/>
                      <a:pt x="28" y="108"/>
                    </a:cubicBezTo>
                    <a:cubicBezTo>
                      <a:pt x="30" y="111"/>
                      <a:pt x="33" y="113"/>
                      <a:pt x="36" y="115"/>
                    </a:cubicBezTo>
                    <a:cubicBezTo>
                      <a:pt x="39" y="117"/>
                      <a:pt x="43" y="117"/>
                      <a:pt x="46" y="117"/>
                    </a:cubicBezTo>
                    <a:cubicBezTo>
                      <a:pt x="55" y="117"/>
                      <a:pt x="61" y="114"/>
                      <a:pt x="65" y="107"/>
                    </a:cubicBezTo>
                    <a:cubicBezTo>
                      <a:pt x="66" y="105"/>
                      <a:pt x="67" y="102"/>
                      <a:pt x="67" y="99"/>
                    </a:cubicBezTo>
                    <a:lnTo>
                      <a:pt x="68" y="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41" name="Freeform 17"/>
              <p:cNvSpPr/>
              <p:nvPr/>
            </p:nvSpPr>
            <p:spPr bwMode="auto">
              <a:xfrm>
                <a:off x="3923" y="1979"/>
                <a:ext cx="157" cy="362"/>
              </a:xfrm>
              <a:custGeom>
                <a:avLst/>
                <a:gdLst>
                  <a:gd name="T0" fmla="*/ 157 w 157"/>
                  <a:gd name="T1" fmla="*/ 362 h 362"/>
                  <a:gd name="T2" fmla="*/ 11 w 157"/>
                  <a:gd name="T3" fmla="*/ 362 h 362"/>
                  <a:gd name="T4" fmla="*/ 11 w 157"/>
                  <a:gd name="T5" fmla="*/ 305 h 362"/>
                  <a:gd name="T6" fmla="*/ 51 w 157"/>
                  <a:gd name="T7" fmla="*/ 305 h 362"/>
                  <a:gd name="T8" fmla="*/ 51 w 157"/>
                  <a:gd name="T9" fmla="*/ 57 h 362"/>
                  <a:gd name="T10" fmla="*/ 0 w 157"/>
                  <a:gd name="T11" fmla="*/ 57 h 362"/>
                  <a:gd name="T12" fmla="*/ 0 w 157"/>
                  <a:gd name="T13" fmla="*/ 0 h 362"/>
                  <a:gd name="T14" fmla="*/ 116 w 157"/>
                  <a:gd name="T15" fmla="*/ 0 h 362"/>
                  <a:gd name="T16" fmla="*/ 116 w 157"/>
                  <a:gd name="T17" fmla="*/ 305 h 362"/>
                  <a:gd name="T18" fmla="*/ 157 w 157"/>
                  <a:gd name="T19" fmla="*/ 305 h 362"/>
                  <a:gd name="T20" fmla="*/ 157 w 157"/>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362">
                    <a:moveTo>
                      <a:pt x="157" y="362"/>
                    </a:moveTo>
                    <a:lnTo>
                      <a:pt x="11" y="362"/>
                    </a:lnTo>
                    <a:lnTo>
                      <a:pt x="11" y="305"/>
                    </a:lnTo>
                    <a:lnTo>
                      <a:pt x="51" y="305"/>
                    </a:lnTo>
                    <a:lnTo>
                      <a:pt x="51" y="57"/>
                    </a:lnTo>
                    <a:lnTo>
                      <a:pt x="0" y="57"/>
                    </a:lnTo>
                    <a:lnTo>
                      <a:pt x="0" y="0"/>
                    </a:lnTo>
                    <a:lnTo>
                      <a:pt x="116" y="0"/>
                    </a:lnTo>
                    <a:lnTo>
                      <a:pt x="116" y="305"/>
                    </a:lnTo>
                    <a:lnTo>
                      <a:pt x="157" y="305"/>
                    </a:lnTo>
                    <a:lnTo>
                      <a:pt x="157" y="36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nvGrpSpPr>
            <p:cNvPr id="133" name="Group 45"/>
            <p:cNvGrpSpPr>
              <a:grpSpLocks noChangeAspect="1"/>
            </p:cNvGrpSpPr>
            <p:nvPr/>
          </p:nvGrpSpPr>
          <p:grpSpPr bwMode="auto">
            <a:xfrm>
              <a:off x="2480418" y="2827119"/>
              <a:ext cx="425094" cy="466895"/>
              <a:chOff x="1141" y="2502"/>
              <a:chExt cx="600" cy="659"/>
            </a:xfrm>
          </p:grpSpPr>
          <p:sp>
            <p:nvSpPr>
              <p:cNvPr id="134" name="AutoShape 44"/>
              <p:cNvSpPr>
                <a:spLocks noChangeAspect="1" noChangeArrowheads="1" noTextEdit="1"/>
              </p:cNvSpPr>
              <p:nvPr/>
            </p:nvSpPr>
            <p:spPr bwMode="auto">
              <a:xfrm>
                <a:off x="1141" y="2505"/>
                <a:ext cx="600"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5" name="Freeform 46"/>
              <p:cNvSpPr/>
              <p:nvPr/>
            </p:nvSpPr>
            <p:spPr bwMode="auto">
              <a:xfrm>
                <a:off x="1141" y="2502"/>
                <a:ext cx="597" cy="57"/>
              </a:xfrm>
              <a:custGeom>
                <a:avLst/>
                <a:gdLst>
                  <a:gd name="T0" fmla="*/ 221 w 221"/>
                  <a:gd name="T1" fmla="*/ 15 h 21"/>
                  <a:gd name="T2" fmla="*/ 213 w 221"/>
                  <a:gd name="T3" fmla="*/ 21 h 21"/>
                  <a:gd name="T4" fmla="*/ 8 w 221"/>
                  <a:gd name="T5" fmla="*/ 21 h 21"/>
                  <a:gd name="T6" fmla="*/ 0 w 221"/>
                  <a:gd name="T7" fmla="*/ 15 h 21"/>
                  <a:gd name="T8" fmla="*/ 0 w 221"/>
                  <a:gd name="T9" fmla="*/ 7 h 21"/>
                  <a:gd name="T10" fmla="*/ 8 w 221"/>
                  <a:gd name="T11" fmla="*/ 0 h 21"/>
                  <a:gd name="T12" fmla="*/ 213 w 221"/>
                  <a:gd name="T13" fmla="*/ 0 h 21"/>
                  <a:gd name="T14" fmla="*/ 221 w 221"/>
                  <a:gd name="T15" fmla="*/ 7 h 21"/>
                  <a:gd name="T16" fmla="*/ 221 w 221"/>
                  <a:gd name="T1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1">
                    <a:moveTo>
                      <a:pt x="221" y="15"/>
                    </a:moveTo>
                    <a:cubicBezTo>
                      <a:pt x="221" y="18"/>
                      <a:pt x="217" y="21"/>
                      <a:pt x="213" y="21"/>
                    </a:cubicBezTo>
                    <a:cubicBezTo>
                      <a:pt x="8" y="21"/>
                      <a:pt x="8" y="21"/>
                      <a:pt x="8" y="21"/>
                    </a:cubicBezTo>
                    <a:cubicBezTo>
                      <a:pt x="4" y="21"/>
                      <a:pt x="0" y="18"/>
                      <a:pt x="0" y="15"/>
                    </a:cubicBezTo>
                    <a:cubicBezTo>
                      <a:pt x="0" y="7"/>
                      <a:pt x="0" y="7"/>
                      <a:pt x="0" y="7"/>
                    </a:cubicBezTo>
                    <a:cubicBezTo>
                      <a:pt x="0" y="3"/>
                      <a:pt x="4" y="0"/>
                      <a:pt x="8" y="0"/>
                    </a:cubicBezTo>
                    <a:cubicBezTo>
                      <a:pt x="213" y="0"/>
                      <a:pt x="213" y="0"/>
                      <a:pt x="213" y="0"/>
                    </a:cubicBezTo>
                    <a:cubicBezTo>
                      <a:pt x="217" y="0"/>
                      <a:pt x="221" y="3"/>
                      <a:pt x="221" y="7"/>
                    </a:cubicBezTo>
                    <a:lnTo>
                      <a:pt x="22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sp>
            <p:nvSpPr>
              <p:cNvPr id="136" name="Freeform 47"/>
              <p:cNvSpPr>
                <a:spLocks noEditPoints="1"/>
              </p:cNvSpPr>
              <p:nvPr/>
            </p:nvSpPr>
            <p:spPr bwMode="auto">
              <a:xfrm>
                <a:off x="1171" y="2591"/>
                <a:ext cx="532" cy="570"/>
              </a:xfrm>
              <a:custGeom>
                <a:avLst/>
                <a:gdLst>
                  <a:gd name="T0" fmla="*/ 179 w 197"/>
                  <a:gd name="T1" fmla="*/ 191 h 211"/>
                  <a:gd name="T2" fmla="*/ 101 w 197"/>
                  <a:gd name="T3" fmla="*/ 112 h 211"/>
                  <a:gd name="T4" fmla="*/ 192 w 197"/>
                  <a:gd name="T5" fmla="*/ 0 h 211"/>
                  <a:gd name="T6" fmla="*/ 7 w 197"/>
                  <a:gd name="T7" fmla="*/ 112 h 211"/>
                  <a:gd name="T8" fmla="*/ 95 w 197"/>
                  <a:gd name="T9" fmla="*/ 146 h 211"/>
                  <a:gd name="T10" fmla="*/ 11 w 197"/>
                  <a:gd name="T11" fmla="*/ 188 h 211"/>
                  <a:gd name="T12" fmla="*/ 11 w 197"/>
                  <a:gd name="T13" fmla="*/ 211 h 211"/>
                  <a:gd name="T14" fmla="*/ 22 w 197"/>
                  <a:gd name="T15" fmla="*/ 196 h 211"/>
                  <a:gd name="T16" fmla="*/ 95 w 197"/>
                  <a:gd name="T17" fmla="*/ 186 h 211"/>
                  <a:gd name="T18" fmla="*/ 98 w 197"/>
                  <a:gd name="T19" fmla="*/ 208 h 211"/>
                  <a:gd name="T20" fmla="*/ 101 w 197"/>
                  <a:gd name="T21" fmla="*/ 186 h 211"/>
                  <a:gd name="T22" fmla="*/ 175 w 197"/>
                  <a:gd name="T23" fmla="*/ 196 h 211"/>
                  <a:gd name="T24" fmla="*/ 186 w 197"/>
                  <a:gd name="T25" fmla="*/ 211 h 211"/>
                  <a:gd name="T26" fmla="*/ 186 w 197"/>
                  <a:gd name="T27" fmla="*/ 188 h 211"/>
                  <a:gd name="T28" fmla="*/ 141 w 197"/>
                  <a:gd name="T29" fmla="*/ 19 h 211"/>
                  <a:gd name="T30" fmla="*/ 159 w 197"/>
                  <a:gd name="T31" fmla="*/ 22 h 211"/>
                  <a:gd name="T32" fmla="*/ 138 w 197"/>
                  <a:gd name="T33" fmla="*/ 86 h 211"/>
                  <a:gd name="T34" fmla="*/ 106 w 197"/>
                  <a:gd name="T35" fmla="*/ 50 h 211"/>
                  <a:gd name="T36" fmla="*/ 124 w 197"/>
                  <a:gd name="T37" fmla="*/ 47 h 211"/>
                  <a:gd name="T38" fmla="*/ 127 w 197"/>
                  <a:gd name="T39" fmla="*/ 86 h 211"/>
                  <a:gd name="T40" fmla="*/ 106 w 197"/>
                  <a:gd name="T41" fmla="*/ 50 h 211"/>
                  <a:gd name="T42" fmla="*/ 78 w 197"/>
                  <a:gd name="T43" fmla="*/ 59 h 211"/>
                  <a:gd name="T44" fmla="*/ 96 w 197"/>
                  <a:gd name="T45" fmla="*/ 63 h 211"/>
                  <a:gd name="T46" fmla="*/ 75 w 197"/>
                  <a:gd name="T47" fmla="*/ 86 h 211"/>
                  <a:gd name="T48" fmla="*/ 44 w 197"/>
                  <a:gd name="T49" fmla="*/ 72 h 211"/>
                  <a:gd name="T50" fmla="*/ 61 w 197"/>
                  <a:gd name="T51" fmla="*/ 68 h 211"/>
                  <a:gd name="T52" fmla="*/ 64 w 197"/>
                  <a:gd name="T53" fmla="*/ 86 h 211"/>
                  <a:gd name="T54" fmla="*/ 44 w 197"/>
                  <a:gd name="T55" fmla="*/ 72 h 211"/>
                  <a:gd name="T56" fmla="*/ 30 w 197"/>
                  <a:gd name="T57" fmla="*/ 100 h 211"/>
                  <a:gd name="T58" fmla="*/ 27 w 197"/>
                  <a:gd name="T59" fmla="*/ 20 h 211"/>
                  <a:gd name="T60" fmla="*/ 34 w 197"/>
                  <a:gd name="T61" fmla="*/ 20 h 211"/>
                  <a:gd name="T62" fmla="*/ 167 w 197"/>
                  <a:gd name="T63" fmla="*/ 93 h 211"/>
                  <a:gd name="T64" fmla="*/ 167 w 197"/>
                  <a:gd name="T65" fmla="*/ 10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211">
                    <a:moveTo>
                      <a:pt x="186" y="188"/>
                    </a:moveTo>
                    <a:cubicBezTo>
                      <a:pt x="183" y="188"/>
                      <a:pt x="181" y="189"/>
                      <a:pt x="179" y="191"/>
                    </a:cubicBezTo>
                    <a:cubicBezTo>
                      <a:pt x="101" y="145"/>
                      <a:pt x="101" y="145"/>
                      <a:pt x="101" y="145"/>
                    </a:cubicBezTo>
                    <a:cubicBezTo>
                      <a:pt x="101" y="112"/>
                      <a:pt x="101" y="112"/>
                      <a:pt x="101" y="112"/>
                    </a:cubicBezTo>
                    <a:cubicBezTo>
                      <a:pt x="192" y="112"/>
                      <a:pt x="192" y="112"/>
                      <a:pt x="192" y="112"/>
                    </a:cubicBezTo>
                    <a:cubicBezTo>
                      <a:pt x="192" y="0"/>
                      <a:pt x="192" y="0"/>
                      <a:pt x="192" y="0"/>
                    </a:cubicBezTo>
                    <a:cubicBezTo>
                      <a:pt x="7" y="0"/>
                      <a:pt x="7" y="0"/>
                      <a:pt x="7" y="0"/>
                    </a:cubicBezTo>
                    <a:cubicBezTo>
                      <a:pt x="7" y="112"/>
                      <a:pt x="7" y="112"/>
                      <a:pt x="7" y="112"/>
                    </a:cubicBezTo>
                    <a:cubicBezTo>
                      <a:pt x="95" y="112"/>
                      <a:pt x="95" y="112"/>
                      <a:pt x="95" y="112"/>
                    </a:cubicBezTo>
                    <a:cubicBezTo>
                      <a:pt x="95" y="146"/>
                      <a:pt x="95" y="146"/>
                      <a:pt x="95" y="146"/>
                    </a:cubicBezTo>
                    <a:cubicBezTo>
                      <a:pt x="19" y="191"/>
                      <a:pt x="19" y="191"/>
                      <a:pt x="19" y="191"/>
                    </a:cubicBezTo>
                    <a:cubicBezTo>
                      <a:pt x="17" y="189"/>
                      <a:pt x="14" y="188"/>
                      <a:pt x="11" y="188"/>
                    </a:cubicBezTo>
                    <a:cubicBezTo>
                      <a:pt x="5" y="188"/>
                      <a:pt x="0" y="193"/>
                      <a:pt x="0" y="200"/>
                    </a:cubicBezTo>
                    <a:cubicBezTo>
                      <a:pt x="0" y="206"/>
                      <a:pt x="5" y="211"/>
                      <a:pt x="11" y="211"/>
                    </a:cubicBezTo>
                    <a:cubicBezTo>
                      <a:pt x="18" y="211"/>
                      <a:pt x="23" y="206"/>
                      <a:pt x="23" y="200"/>
                    </a:cubicBezTo>
                    <a:cubicBezTo>
                      <a:pt x="23" y="198"/>
                      <a:pt x="23" y="197"/>
                      <a:pt x="22" y="196"/>
                    </a:cubicBezTo>
                    <a:cubicBezTo>
                      <a:pt x="95" y="153"/>
                      <a:pt x="95" y="153"/>
                      <a:pt x="95" y="153"/>
                    </a:cubicBezTo>
                    <a:cubicBezTo>
                      <a:pt x="95" y="186"/>
                      <a:pt x="95" y="186"/>
                      <a:pt x="95" y="186"/>
                    </a:cubicBezTo>
                    <a:cubicBezTo>
                      <a:pt x="90" y="187"/>
                      <a:pt x="86" y="191"/>
                      <a:pt x="86" y="196"/>
                    </a:cubicBezTo>
                    <a:cubicBezTo>
                      <a:pt x="86" y="203"/>
                      <a:pt x="91" y="208"/>
                      <a:pt x="98" y="208"/>
                    </a:cubicBezTo>
                    <a:cubicBezTo>
                      <a:pt x="104" y="208"/>
                      <a:pt x="109" y="203"/>
                      <a:pt x="109" y="196"/>
                    </a:cubicBezTo>
                    <a:cubicBezTo>
                      <a:pt x="109" y="191"/>
                      <a:pt x="105" y="187"/>
                      <a:pt x="101" y="186"/>
                    </a:cubicBezTo>
                    <a:cubicBezTo>
                      <a:pt x="101" y="152"/>
                      <a:pt x="101" y="152"/>
                      <a:pt x="101" y="152"/>
                    </a:cubicBezTo>
                    <a:cubicBezTo>
                      <a:pt x="175" y="196"/>
                      <a:pt x="175" y="196"/>
                      <a:pt x="175" y="196"/>
                    </a:cubicBezTo>
                    <a:cubicBezTo>
                      <a:pt x="175" y="197"/>
                      <a:pt x="175" y="198"/>
                      <a:pt x="175" y="200"/>
                    </a:cubicBezTo>
                    <a:cubicBezTo>
                      <a:pt x="175" y="206"/>
                      <a:pt x="180" y="211"/>
                      <a:pt x="186" y="211"/>
                    </a:cubicBezTo>
                    <a:cubicBezTo>
                      <a:pt x="192" y="211"/>
                      <a:pt x="197" y="206"/>
                      <a:pt x="197" y="200"/>
                    </a:cubicBezTo>
                    <a:cubicBezTo>
                      <a:pt x="197" y="193"/>
                      <a:pt x="192" y="188"/>
                      <a:pt x="186" y="188"/>
                    </a:cubicBezTo>
                    <a:close/>
                    <a:moveTo>
                      <a:pt x="138" y="22"/>
                    </a:moveTo>
                    <a:cubicBezTo>
                      <a:pt x="138" y="20"/>
                      <a:pt x="139" y="19"/>
                      <a:pt x="141" y="19"/>
                    </a:cubicBezTo>
                    <a:cubicBezTo>
                      <a:pt x="155" y="19"/>
                      <a:pt x="155" y="19"/>
                      <a:pt x="155" y="19"/>
                    </a:cubicBezTo>
                    <a:cubicBezTo>
                      <a:pt x="157" y="19"/>
                      <a:pt x="159" y="20"/>
                      <a:pt x="159" y="22"/>
                    </a:cubicBezTo>
                    <a:cubicBezTo>
                      <a:pt x="159" y="86"/>
                      <a:pt x="159" y="86"/>
                      <a:pt x="159" y="86"/>
                    </a:cubicBezTo>
                    <a:cubicBezTo>
                      <a:pt x="138" y="86"/>
                      <a:pt x="138" y="86"/>
                      <a:pt x="138" y="86"/>
                    </a:cubicBezTo>
                    <a:lnTo>
                      <a:pt x="138" y="22"/>
                    </a:lnTo>
                    <a:close/>
                    <a:moveTo>
                      <a:pt x="106" y="50"/>
                    </a:moveTo>
                    <a:cubicBezTo>
                      <a:pt x="106" y="48"/>
                      <a:pt x="108" y="47"/>
                      <a:pt x="110" y="47"/>
                    </a:cubicBezTo>
                    <a:cubicBezTo>
                      <a:pt x="124" y="47"/>
                      <a:pt x="124" y="47"/>
                      <a:pt x="124" y="47"/>
                    </a:cubicBezTo>
                    <a:cubicBezTo>
                      <a:pt x="126" y="47"/>
                      <a:pt x="127" y="48"/>
                      <a:pt x="127" y="50"/>
                    </a:cubicBezTo>
                    <a:cubicBezTo>
                      <a:pt x="127" y="86"/>
                      <a:pt x="127" y="86"/>
                      <a:pt x="127" y="86"/>
                    </a:cubicBezTo>
                    <a:cubicBezTo>
                      <a:pt x="106" y="86"/>
                      <a:pt x="106" y="86"/>
                      <a:pt x="106" y="86"/>
                    </a:cubicBezTo>
                    <a:lnTo>
                      <a:pt x="106" y="50"/>
                    </a:lnTo>
                    <a:close/>
                    <a:moveTo>
                      <a:pt x="75" y="63"/>
                    </a:moveTo>
                    <a:cubicBezTo>
                      <a:pt x="75" y="61"/>
                      <a:pt x="77" y="59"/>
                      <a:pt x="78" y="59"/>
                    </a:cubicBezTo>
                    <a:cubicBezTo>
                      <a:pt x="93" y="59"/>
                      <a:pt x="93" y="59"/>
                      <a:pt x="93" y="59"/>
                    </a:cubicBezTo>
                    <a:cubicBezTo>
                      <a:pt x="94" y="59"/>
                      <a:pt x="96" y="61"/>
                      <a:pt x="96" y="63"/>
                    </a:cubicBezTo>
                    <a:cubicBezTo>
                      <a:pt x="96" y="86"/>
                      <a:pt x="96" y="86"/>
                      <a:pt x="96" y="86"/>
                    </a:cubicBezTo>
                    <a:cubicBezTo>
                      <a:pt x="75" y="86"/>
                      <a:pt x="75" y="86"/>
                      <a:pt x="75" y="86"/>
                    </a:cubicBezTo>
                    <a:lnTo>
                      <a:pt x="75" y="63"/>
                    </a:lnTo>
                    <a:close/>
                    <a:moveTo>
                      <a:pt x="44" y="72"/>
                    </a:moveTo>
                    <a:cubicBezTo>
                      <a:pt x="44" y="70"/>
                      <a:pt x="45" y="68"/>
                      <a:pt x="47" y="68"/>
                    </a:cubicBezTo>
                    <a:cubicBezTo>
                      <a:pt x="61" y="68"/>
                      <a:pt x="61" y="68"/>
                      <a:pt x="61" y="68"/>
                    </a:cubicBezTo>
                    <a:cubicBezTo>
                      <a:pt x="63" y="68"/>
                      <a:pt x="64" y="70"/>
                      <a:pt x="64" y="72"/>
                    </a:cubicBezTo>
                    <a:cubicBezTo>
                      <a:pt x="64" y="86"/>
                      <a:pt x="64" y="86"/>
                      <a:pt x="64" y="86"/>
                    </a:cubicBezTo>
                    <a:cubicBezTo>
                      <a:pt x="44" y="86"/>
                      <a:pt x="44" y="86"/>
                      <a:pt x="44" y="86"/>
                    </a:cubicBezTo>
                    <a:lnTo>
                      <a:pt x="44" y="72"/>
                    </a:lnTo>
                    <a:close/>
                    <a:moveTo>
                      <a:pt x="30" y="100"/>
                    </a:moveTo>
                    <a:cubicBezTo>
                      <a:pt x="30" y="100"/>
                      <a:pt x="30" y="100"/>
                      <a:pt x="30" y="100"/>
                    </a:cubicBezTo>
                    <a:cubicBezTo>
                      <a:pt x="28" y="100"/>
                      <a:pt x="27" y="98"/>
                      <a:pt x="27" y="97"/>
                    </a:cubicBezTo>
                    <a:cubicBezTo>
                      <a:pt x="27" y="20"/>
                      <a:pt x="27" y="20"/>
                      <a:pt x="27" y="20"/>
                    </a:cubicBezTo>
                    <a:cubicBezTo>
                      <a:pt x="27" y="18"/>
                      <a:pt x="28" y="17"/>
                      <a:pt x="30" y="17"/>
                    </a:cubicBezTo>
                    <a:cubicBezTo>
                      <a:pt x="32" y="17"/>
                      <a:pt x="34" y="18"/>
                      <a:pt x="34" y="20"/>
                    </a:cubicBezTo>
                    <a:cubicBezTo>
                      <a:pt x="34" y="93"/>
                      <a:pt x="34" y="93"/>
                      <a:pt x="34" y="93"/>
                    </a:cubicBezTo>
                    <a:cubicBezTo>
                      <a:pt x="167" y="93"/>
                      <a:pt x="167" y="93"/>
                      <a:pt x="167" y="93"/>
                    </a:cubicBezTo>
                    <a:cubicBezTo>
                      <a:pt x="169" y="93"/>
                      <a:pt x="170" y="94"/>
                      <a:pt x="170" y="96"/>
                    </a:cubicBezTo>
                    <a:cubicBezTo>
                      <a:pt x="170" y="98"/>
                      <a:pt x="169" y="100"/>
                      <a:pt x="167" y="100"/>
                    </a:cubicBezTo>
                    <a:lnTo>
                      <a:pt x="30" y="10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8"/>
          <p:cNvSpPr txBox="1"/>
          <p:nvPr/>
        </p:nvSpPr>
        <p:spPr>
          <a:xfrm>
            <a:off x="3123935" y="44703"/>
            <a:ext cx="5688632" cy="6676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30000"/>
              </a:lnSpc>
              <a:defRPr/>
            </a:pPr>
            <a:r>
              <a:rPr lang="zh-CN" altLang="en-US" sz="3200" b="1" kern="0" dirty="0" smtClean="0">
                <a:solidFill>
                  <a:sysClr val="windowText" lastClr="000000">
                    <a:lumMod val="65000"/>
                    <a:lumOff val="35000"/>
                  </a:sysClr>
                </a:solidFill>
                <a:latin typeface="Agency FB" panose="020B0503020202020204" pitchFamily="34" charset="0"/>
                <a:ea typeface="微软雅黑" panose="020B0503020204020204" pitchFamily="34" charset="-122"/>
              </a:rPr>
              <a:t>课题推选</a:t>
            </a:r>
            <a:r>
              <a:rPr lang="zh-CN" altLang="en-US" sz="3200" b="1" kern="0" dirty="0">
                <a:solidFill>
                  <a:sysClr val="windowText" lastClr="000000">
                    <a:lumMod val="65000"/>
                    <a:lumOff val="35000"/>
                  </a:sysClr>
                </a:solidFill>
                <a:latin typeface="Agency FB" panose="020B0503020202020204" pitchFamily="34" charset="0"/>
                <a:ea typeface="微软雅黑" panose="020B0503020204020204" pitchFamily="34" charset="-122"/>
              </a:rPr>
              <a:t>的原则</a:t>
            </a:r>
            <a:endParaRPr kumimoji="0" lang="zh-CN" altLang="en-US" sz="3200" b="1" i="0" u="none" strike="noStrike" kern="0" cap="none" spc="0" normalizeH="0" baseline="0" noProof="0" dirty="0">
              <a:ln>
                <a:noFill/>
              </a:ln>
              <a:solidFill>
                <a:sysClr val="windowText" lastClr="000000">
                  <a:lumMod val="65000"/>
                  <a:lumOff val="35000"/>
                </a:sysClr>
              </a:solidFill>
              <a:effectLst/>
              <a:uLnTx/>
              <a:uFillTx/>
              <a:latin typeface="Agency FB" panose="020B0503020202020204" pitchFamily="34" charset="0"/>
              <a:ea typeface="微软雅黑" panose="020B0503020204020204" pitchFamily="34" charset="-122"/>
            </a:endParaRPr>
          </a:p>
        </p:txBody>
      </p:sp>
      <p:sp>
        <p:nvSpPr>
          <p:cNvPr id="4" name="矩形 14"/>
          <p:cNvSpPr/>
          <p:nvPr/>
        </p:nvSpPr>
        <p:spPr>
          <a:xfrm flipV="1">
            <a:off x="8868355" y="161956"/>
            <a:ext cx="281677" cy="520225"/>
          </a:xfrm>
          <a:custGeom>
            <a:avLst/>
            <a:gdLst/>
            <a:ahLst/>
            <a:cxnLst/>
            <a:rect l="l" t="t" r="r" b="b"/>
            <a:pathLst>
              <a:path w="5832355" h="242218">
                <a:moveTo>
                  <a:pt x="0" y="242218"/>
                </a:moveTo>
                <a:lnTo>
                  <a:pt x="5832355" y="242218"/>
                </a:lnTo>
                <a:lnTo>
                  <a:pt x="5832355" y="0"/>
                </a:lnTo>
                <a:lnTo>
                  <a:pt x="0" y="0"/>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30" name="组合 29"/>
          <p:cNvGrpSpPr/>
          <p:nvPr/>
        </p:nvGrpSpPr>
        <p:grpSpPr>
          <a:xfrm>
            <a:off x="0" y="197605"/>
            <a:ext cx="4088030" cy="1939699"/>
            <a:chOff x="-3016" y="2140705"/>
            <a:chExt cx="4088030" cy="1939699"/>
          </a:xfrm>
        </p:grpSpPr>
        <p:sp>
          <p:nvSpPr>
            <p:cNvPr id="5" name="椭圆 4"/>
            <p:cNvSpPr/>
            <p:nvPr/>
          </p:nvSpPr>
          <p:spPr>
            <a:xfrm>
              <a:off x="2157005" y="2152575"/>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椭圆 5"/>
            <p:cNvSpPr/>
            <p:nvPr/>
          </p:nvSpPr>
          <p:spPr>
            <a:xfrm>
              <a:off x="2408720" y="2382815"/>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矩形 3"/>
            <p:cNvSpPr/>
            <p:nvPr/>
          </p:nvSpPr>
          <p:spPr>
            <a:xfrm>
              <a:off x="-3016" y="3822319"/>
              <a:ext cx="3125426" cy="257043"/>
            </a:xfrm>
            <a:custGeom>
              <a:avLst/>
              <a:gdLst/>
              <a:ahLst/>
              <a:cxnLst/>
              <a:rect l="l" t="t" r="r" b="b"/>
              <a:pathLst>
                <a:path w="2770058" h="227817">
                  <a:moveTo>
                    <a:pt x="0" y="0"/>
                  </a:moveTo>
                  <a:lnTo>
                    <a:pt x="2770058" y="0"/>
                  </a:lnTo>
                  <a:lnTo>
                    <a:pt x="2770058" y="227817"/>
                  </a:lnTo>
                  <a:lnTo>
                    <a:pt x="0" y="227817"/>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椭圆 7"/>
            <p:cNvSpPr/>
            <p:nvPr/>
          </p:nvSpPr>
          <p:spPr>
            <a:xfrm>
              <a:off x="2157185" y="2140705"/>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 name="TextBox 50"/>
            <p:cNvSpPr txBox="1"/>
            <p:nvPr/>
          </p:nvSpPr>
          <p:spPr>
            <a:xfrm>
              <a:off x="2417307" y="2659283"/>
              <a:ext cx="1423034"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3600" b="1" kern="0" dirty="0">
                  <a:solidFill>
                    <a:srgbClr val="1D9DAB"/>
                  </a:solidFill>
                  <a:latin typeface="Agency FB" panose="020B0503020202020204" pitchFamily="34" charset="0"/>
                  <a:ea typeface="微软雅黑" panose="020B0503020204020204" pitchFamily="34" charset="-122"/>
                </a:rPr>
                <a:t>自下而上</a:t>
              </a:r>
              <a:endParaRPr kumimoji="0" lang="zh-CN" altLang="en-US" sz="36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grpSp>
        <p:nvGrpSpPr>
          <p:cNvPr id="31" name="组合 30"/>
          <p:cNvGrpSpPr/>
          <p:nvPr/>
        </p:nvGrpSpPr>
        <p:grpSpPr>
          <a:xfrm>
            <a:off x="0" y="674879"/>
            <a:ext cx="6120810" cy="1930911"/>
            <a:chOff x="-3016" y="2617979"/>
            <a:chExt cx="6120810" cy="1930911"/>
          </a:xfrm>
        </p:grpSpPr>
        <p:sp>
          <p:nvSpPr>
            <p:cNvPr id="17" name="椭圆 16"/>
            <p:cNvSpPr/>
            <p:nvPr/>
          </p:nvSpPr>
          <p:spPr>
            <a:xfrm>
              <a:off x="4189783" y="2617979"/>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椭圆 17"/>
            <p:cNvSpPr/>
            <p:nvPr/>
          </p:nvSpPr>
          <p:spPr>
            <a:xfrm>
              <a:off x="4458699" y="2848220"/>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 name="矩形 14"/>
            <p:cNvSpPr/>
            <p:nvPr/>
          </p:nvSpPr>
          <p:spPr>
            <a:xfrm>
              <a:off x="-3016" y="4258405"/>
              <a:ext cx="5158207" cy="273292"/>
            </a:xfrm>
            <a:custGeom>
              <a:avLst/>
              <a:gdLst/>
              <a:ahLst/>
              <a:cxnLst/>
              <a:rect l="l" t="t" r="r" b="b"/>
              <a:pathLst>
                <a:path w="4571707" h="242218">
                  <a:moveTo>
                    <a:pt x="0" y="0"/>
                  </a:moveTo>
                  <a:lnTo>
                    <a:pt x="4571707" y="0"/>
                  </a:lnTo>
                  <a:lnTo>
                    <a:pt x="4571707" y="242218"/>
                  </a:lnTo>
                  <a:lnTo>
                    <a:pt x="0" y="242218"/>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0" name="椭圆 7"/>
            <p:cNvSpPr/>
            <p:nvPr/>
          </p:nvSpPr>
          <p:spPr>
            <a:xfrm>
              <a:off x="4189965" y="2621061"/>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6" name="TextBox 51"/>
            <p:cNvSpPr txBox="1"/>
            <p:nvPr/>
          </p:nvSpPr>
          <p:spPr>
            <a:xfrm>
              <a:off x="4580322" y="3120724"/>
              <a:ext cx="1218126"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3600" b="1" kern="0" dirty="0">
                  <a:solidFill>
                    <a:srgbClr val="1D9DAB"/>
                  </a:solidFill>
                  <a:latin typeface="Agency FB" panose="020B0503020202020204" pitchFamily="34" charset="0"/>
                  <a:ea typeface="微软雅黑" panose="020B0503020204020204" pitchFamily="34" charset="-122"/>
                </a:rPr>
                <a:t>公正公开</a:t>
              </a:r>
              <a:endParaRPr kumimoji="0" lang="zh-CN" altLang="en-US" sz="36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grpSp>
        <p:nvGrpSpPr>
          <p:cNvPr id="32" name="组合 31"/>
          <p:cNvGrpSpPr/>
          <p:nvPr/>
        </p:nvGrpSpPr>
        <p:grpSpPr>
          <a:xfrm>
            <a:off x="0" y="1137691"/>
            <a:ext cx="8316416" cy="1927829"/>
            <a:chOff x="-3016" y="3080791"/>
            <a:chExt cx="8316416" cy="1927829"/>
          </a:xfrm>
        </p:grpSpPr>
        <p:sp>
          <p:nvSpPr>
            <p:cNvPr id="21" name="椭圆 20"/>
            <p:cNvSpPr/>
            <p:nvPr/>
          </p:nvSpPr>
          <p:spPr>
            <a:xfrm>
              <a:off x="6385571" y="3080791"/>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2" name="椭圆 21"/>
            <p:cNvSpPr/>
            <p:nvPr/>
          </p:nvSpPr>
          <p:spPr>
            <a:xfrm>
              <a:off x="6654487" y="3311032"/>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 name="矩形 14"/>
            <p:cNvSpPr/>
            <p:nvPr/>
          </p:nvSpPr>
          <p:spPr>
            <a:xfrm>
              <a:off x="-3016" y="4721216"/>
              <a:ext cx="7353994" cy="287404"/>
            </a:xfrm>
            <a:custGeom>
              <a:avLst/>
              <a:gdLst/>
              <a:ahLst/>
              <a:cxnLst/>
              <a:rect l="l" t="t" r="r" b="b"/>
              <a:pathLst>
                <a:path w="6517829" h="254726">
                  <a:moveTo>
                    <a:pt x="0" y="0"/>
                  </a:moveTo>
                  <a:lnTo>
                    <a:pt x="6517829" y="0"/>
                  </a:lnTo>
                  <a:lnTo>
                    <a:pt x="6517829" y="254726"/>
                  </a:lnTo>
                  <a:lnTo>
                    <a:pt x="0" y="254726"/>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4" name="椭圆 7"/>
            <p:cNvSpPr/>
            <p:nvPr/>
          </p:nvSpPr>
          <p:spPr>
            <a:xfrm>
              <a:off x="6385569" y="3080791"/>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7" name="TextBox 52"/>
            <p:cNvSpPr txBox="1"/>
            <p:nvPr/>
          </p:nvSpPr>
          <p:spPr>
            <a:xfrm>
              <a:off x="6741215" y="3589997"/>
              <a:ext cx="1287682"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3600" b="1" kern="0" dirty="0">
                  <a:solidFill>
                    <a:srgbClr val="1D9DAB"/>
                  </a:solidFill>
                  <a:latin typeface="Agency FB" panose="020B0503020202020204" pitchFamily="34" charset="0"/>
                  <a:ea typeface="微软雅黑" panose="020B0503020204020204" pitchFamily="34" charset="-122"/>
                </a:rPr>
                <a:t>优中选优</a:t>
              </a:r>
              <a:endParaRPr kumimoji="0" lang="zh-CN" altLang="en-US" sz="36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grpSp>
        <p:nvGrpSpPr>
          <p:cNvPr id="53" name="组合 52"/>
          <p:cNvGrpSpPr/>
          <p:nvPr/>
        </p:nvGrpSpPr>
        <p:grpSpPr>
          <a:xfrm>
            <a:off x="-2844316" y="3258515"/>
            <a:ext cx="5688632" cy="732508"/>
            <a:chOff x="-2844316" y="3258515"/>
            <a:chExt cx="5688632" cy="732508"/>
          </a:xfrm>
        </p:grpSpPr>
        <p:sp>
          <p:nvSpPr>
            <p:cNvPr id="33" name="TextBox 28"/>
            <p:cNvSpPr txBox="1"/>
            <p:nvPr/>
          </p:nvSpPr>
          <p:spPr>
            <a:xfrm>
              <a:off x="-2844316" y="3258515"/>
              <a:ext cx="5688632" cy="7325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30000"/>
                </a:lnSpc>
                <a:defRPr/>
              </a:pPr>
              <a:r>
                <a:rPr lang="zh-CN" altLang="en-US" sz="3200" b="1" kern="0" dirty="0" smtClean="0">
                  <a:solidFill>
                    <a:sysClr val="windowText" lastClr="000000">
                      <a:lumMod val="65000"/>
                      <a:lumOff val="35000"/>
                    </a:sysClr>
                  </a:solidFill>
                  <a:latin typeface="Agency FB" panose="020B0503020202020204" pitchFamily="34" charset="0"/>
                  <a:ea typeface="微软雅黑" panose="020B0503020204020204" pitchFamily="34" charset="-122"/>
                </a:rPr>
                <a:t>认真课题审核</a:t>
              </a:r>
              <a:endParaRPr kumimoji="0" lang="zh-CN" altLang="en-US" sz="3200" b="1" i="0" u="none" strike="noStrike" kern="0" cap="none" spc="0" normalizeH="0" baseline="0" noProof="0" dirty="0">
                <a:ln>
                  <a:noFill/>
                </a:ln>
                <a:solidFill>
                  <a:sysClr val="windowText" lastClr="000000">
                    <a:lumMod val="65000"/>
                    <a:lumOff val="35000"/>
                  </a:sysClr>
                </a:solidFill>
                <a:effectLst/>
                <a:uLnTx/>
                <a:uFillTx/>
                <a:latin typeface="Agency FB" panose="020B0503020202020204" pitchFamily="34" charset="0"/>
                <a:ea typeface="微软雅黑" panose="020B0503020204020204" pitchFamily="34" charset="-122"/>
              </a:endParaRPr>
            </a:p>
          </p:txBody>
        </p:sp>
        <p:sp>
          <p:nvSpPr>
            <p:cNvPr id="34" name="矩形 14"/>
            <p:cNvSpPr/>
            <p:nvPr/>
          </p:nvSpPr>
          <p:spPr>
            <a:xfrm flipV="1">
              <a:off x="0" y="3364656"/>
              <a:ext cx="281677" cy="520225"/>
            </a:xfrm>
            <a:custGeom>
              <a:avLst/>
              <a:gdLst/>
              <a:ahLst/>
              <a:cxnLst/>
              <a:rect l="l" t="t" r="r" b="b"/>
              <a:pathLst>
                <a:path w="5832355" h="242218">
                  <a:moveTo>
                    <a:pt x="0" y="242218"/>
                  </a:moveTo>
                  <a:lnTo>
                    <a:pt x="5832355" y="242218"/>
                  </a:lnTo>
                  <a:lnTo>
                    <a:pt x="5832355" y="0"/>
                  </a:lnTo>
                  <a:lnTo>
                    <a:pt x="0" y="0"/>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35" name="组合 34"/>
          <p:cNvGrpSpPr/>
          <p:nvPr/>
        </p:nvGrpSpPr>
        <p:grpSpPr>
          <a:xfrm rot="10800000">
            <a:off x="5055698" y="4860814"/>
            <a:ext cx="4088030" cy="1939699"/>
            <a:chOff x="-3016" y="2140705"/>
            <a:chExt cx="4088030" cy="1939699"/>
          </a:xfrm>
        </p:grpSpPr>
        <p:sp>
          <p:nvSpPr>
            <p:cNvPr id="36" name="椭圆 35"/>
            <p:cNvSpPr/>
            <p:nvPr/>
          </p:nvSpPr>
          <p:spPr>
            <a:xfrm>
              <a:off x="2157005" y="2152575"/>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椭圆 36"/>
            <p:cNvSpPr/>
            <p:nvPr/>
          </p:nvSpPr>
          <p:spPr>
            <a:xfrm>
              <a:off x="2408720" y="2382815"/>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矩形 3"/>
            <p:cNvSpPr/>
            <p:nvPr/>
          </p:nvSpPr>
          <p:spPr>
            <a:xfrm>
              <a:off x="-3016" y="3822319"/>
              <a:ext cx="3125426" cy="257043"/>
            </a:xfrm>
            <a:custGeom>
              <a:avLst/>
              <a:gdLst/>
              <a:ahLst/>
              <a:cxnLst/>
              <a:rect l="l" t="t" r="r" b="b"/>
              <a:pathLst>
                <a:path w="2770058" h="227817">
                  <a:moveTo>
                    <a:pt x="0" y="0"/>
                  </a:moveTo>
                  <a:lnTo>
                    <a:pt x="2770058" y="0"/>
                  </a:lnTo>
                  <a:lnTo>
                    <a:pt x="2770058" y="227817"/>
                  </a:lnTo>
                  <a:lnTo>
                    <a:pt x="0" y="227817"/>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9" name="椭圆 7"/>
            <p:cNvSpPr/>
            <p:nvPr/>
          </p:nvSpPr>
          <p:spPr>
            <a:xfrm>
              <a:off x="2157185" y="2140705"/>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TextBox 50"/>
            <p:cNvSpPr txBox="1"/>
            <p:nvPr/>
          </p:nvSpPr>
          <p:spPr>
            <a:xfrm rot="10800000">
              <a:off x="2417307" y="2586713"/>
              <a:ext cx="1423034"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3600" b="1" kern="0" dirty="0">
                  <a:solidFill>
                    <a:srgbClr val="1D9DAB"/>
                  </a:solidFill>
                  <a:latin typeface="Agency FB" panose="020B0503020202020204" pitchFamily="34" charset="0"/>
                  <a:ea typeface="微软雅黑" panose="020B0503020204020204" pitchFamily="34" charset="-122"/>
                </a:rPr>
                <a:t>选题价值</a:t>
              </a:r>
              <a:endParaRPr kumimoji="0" lang="zh-CN" altLang="en-US" sz="36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grpSp>
        <p:nvGrpSpPr>
          <p:cNvPr id="41" name="组合 40"/>
          <p:cNvGrpSpPr/>
          <p:nvPr/>
        </p:nvGrpSpPr>
        <p:grpSpPr>
          <a:xfrm rot="10800000">
            <a:off x="3022918" y="4358116"/>
            <a:ext cx="6120810" cy="1930911"/>
            <a:chOff x="-3016" y="2617979"/>
            <a:chExt cx="6120810" cy="1930911"/>
          </a:xfrm>
        </p:grpSpPr>
        <p:sp>
          <p:nvSpPr>
            <p:cNvPr id="42" name="椭圆 41"/>
            <p:cNvSpPr/>
            <p:nvPr/>
          </p:nvSpPr>
          <p:spPr>
            <a:xfrm>
              <a:off x="4189783" y="2617979"/>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3" name="椭圆 42"/>
            <p:cNvSpPr/>
            <p:nvPr/>
          </p:nvSpPr>
          <p:spPr>
            <a:xfrm>
              <a:off x="4458699" y="2848220"/>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矩形 14"/>
            <p:cNvSpPr/>
            <p:nvPr/>
          </p:nvSpPr>
          <p:spPr>
            <a:xfrm>
              <a:off x="-3016" y="4258405"/>
              <a:ext cx="5158207" cy="273292"/>
            </a:xfrm>
            <a:custGeom>
              <a:avLst/>
              <a:gdLst/>
              <a:ahLst/>
              <a:cxnLst/>
              <a:rect l="l" t="t" r="r" b="b"/>
              <a:pathLst>
                <a:path w="4571707" h="242218">
                  <a:moveTo>
                    <a:pt x="0" y="0"/>
                  </a:moveTo>
                  <a:lnTo>
                    <a:pt x="4571707" y="0"/>
                  </a:lnTo>
                  <a:lnTo>
                    <a:pt x="4571707" y="242218"/>
                  </a:lnTo>
                  <a:lnTo>
                    <a:pt x="0" y="242218"/>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5" name="椭圆 7"/>
            <p:cNvSpPr/>
            <p:nvPr/>
          </p:nvSpPr>
          <p:spPr>
            <a:xfrm>
              <a:off x="4189965" y="2621061"/>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TextBox 51"/>
            <p:cNvSpPr txBox="1"/>
            <p:nvPr/>
          </p:nvSpPr>
          <p:spPr>
            <a:xfrm rot="10800000">
              <a:off x="4580322" y="3048154"/>
              <a:ext cx="1218126"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3600" b="1" kern="0" dirty="0">
                  <a:solidFill>
                    <a:srgbClr val="1D9DAB"/>
                  </a:solidFill>
                  <a:latin typeface="Agency FB" panose="020B0503020202020204" pitchFamily="34" charset="0"/>
                  <a:ea typeface="微软雅黑" panose="020B0503020204020204" pitchFamily="34" charset="-122"/>
                </a:rPr>
                <a:t>背景现状</a:t>
              </a:r>
              <a:endParaRPr kumimoji="0" lang="zh-CN" altLang="en-US" sz="36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grpSp>
        <p:nvGrpSpPr>
          <p:cNvPr id="47" name="组合 46"/>
          <p:cNvGrpSpPr/>
          <p:nvPr/>
        </p:nvGrpSpPr>
        <p:grpSpPr>
          <a:xfrm rot="10800000">
            <a:off x="827314" y="3876935"/>
            <a:ext cx="8316416" cy="1927829"/>
            <a:chOff x="-3016" y="3080791"/>
            <a:chExt cx="8316416" cy="1927829"/>
          </a:xfrm>
        </p:grpSpPr>
        <p:sp>
          <p:nvSpPr>
            <p:cNvPr id="48" name="椭圆 47"/>
            <p:cNvSpPr/>
            <p:nvPr/>
          </p:nvSpPr>
          <p:spPr>
            <a:xfrm>
              <a:off x="6385571" y="3080791"/>
              <a:ext cx="1927829" cy="1927829"/>
            </a:xfrm>
            <a:prstGeom prst="ellipse">
              <a:avLst/>
            </a:prstGeom>
            <a:solidFill>
              <a:srgbClr val="1D9DAB"/>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9" name="椭圆 48"/>
            <p:cNvSpPr/>
            <p:nvPr/>
          </p:nvSpPr>
          <p:spPr>
            <a:xfrm>
              <a:off x="6654487" y="3311032"/>
              <a:ext cx="1427378" cy="1427379"/>
            </a:xfrm>
            <a:prstGeom prst="ellipse">
              <a:avLst/>
            </a:prstGeom>
            <a:solidFill>
              <a:sysClr val="window" lastClr="FFFFFF"/>
            </a:solidFill>
            <a:ln w="25400" cap="flat" cmpd="sng" algn="ctr">
              <a:noFill/>
              <a:prstDash val="solid"/>
            </a:ln>
            <a:effectLst>
              <a:innerShdw blurRad="266700">
                <a:prstClr val="black">
                  <a:alpha val="86000"/>
                </a:prstClr>
              </a:inn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0" name="矩形 14"/>
            <p:cNvSpPr/>
            <p:nvPr/>
          </p:nvSpPr>
          <p:spPr>
            <a:xfrm>
              <a:off x="-3016" y="4721216"/>
              <a:ext cx="7353994" cy="287404"/>
            </a:xfrm>
            <a:custGeom>
              <a:avLst/>
              <a:gdLst/>
              <a:ahLst/>
              <a:cxnLst/>
              <a:rect l="l" t="t" r="r" b="b"/>
              <a:pathLst>
                <a:path w="6517829" h="254726">
                  <a:moveTo>
                    <a:pt x="0" y="0"/>
                  </a:moveTo>
                  <a:lnTo>
                    <a:pt x="6517829" y="0"/>
                  </a:lnTo>
                  <a:lnTo>
                    <a:pt x="6517829" y="254726"/>
                  </a:lnTo>
                  <a:lnTo>
                    <a:pt x="0" y="254726"/>
                  </a:lnTo>
                  <a:close/>
                </a:path>
              </a:pathLst>
            </a:custGeom>
            <a:solidFill>
              <a:srgbClr val="1D9DAB"/>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1" name="椭圆 7"/>
            <p:cNvSpPr/>
            <p:nvPr/>
          </p:nvSpPr>
          <p:spPr>
            <a:xfrm>
              <a:off x="6385569" y="3080791"/>
              <a:ext cx="1927829" cy="192782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rgbClr val="FFC000"/>
            </a:solidFill>
            <a:ln w="254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TextBox 52"/>
            <p:cNvSpPr txBox="1"/>
            <p:nvPr/>
          </p:nvSpPr>
          <p:spPr>
            <a:xfrm rot="10800000">
              <a:off x="6565204" y="3657884"/>
              <a:ext cx="1605944"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80000"/>
                </a:lnSpc>
                <a:defRPr/>
              </a:pPr>
              <a:r>
                <a:rPr lang="zh-CN" altLang="en-US" sz="2400" b="1" kern="0" dirty="0">
                  <a:solidFill>
                    <a:srgbClr val="1D9DAB"/>
                  </a:solidFill>
                  <a:latin typeface="Agency FB" panose="020B0503020202020204" pitchFamily="34" charset="0"/>
                  <a:ea typeface="微软雅黑" panose="020B0503020204020204" pitchFamily="34" charset="-122"/>
                </a:rPr>
                <a:t>研究目标与内容</a:t>
              </a:r>
              <a:endParaRPr kumimoji="0" lang="zh-CN" altLang="en-US" sz="2400" b="1" i="0" u="none" strike="noStrike" kern="0" cap="none" spc="0" normalizeH="0" baseline="0" noProof="0" dirty="0">
                <a:ln>
                  <a:noFill/>
                </a:ln>
                <a:solidFill>
                  <a:srgbClr val="1D9DAB"/>
                </a:solidFill>
                <a:effectLst/>
                <a:uLnTx/>
                <a:uFillTx/>
                <a:latin typeface="Agency FB" panose="020B0503020202020204" pitchFamily="34"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50" fill="hold"/>
                                        <p:tgtEl>
                                          <p:spTgt spid="30"/>
                                        </p:tgtEl>
                                        <p:attrNameLst>
                                          <p:attrName>ppt_x</p:attrName>
                                        </p:attrNameLst>
                                      </p:cBhvr>
                                      <p:tavLst>
                                        <p:tav tm="0">
                                          <p:val>
                                            <p:strVal val="0-#ppt_w/2"/>
                                          </p:val>
                                        </p:tav>
                                        <p:tav tm="100000">
                                          <p:val>
                                            <p:strVal val="#ppt_x"/>
                                          </p:val>
                                        </p:tav>
                                      </p:tavLst>
                                    </p:anim>
                                    <p:anim calcmode="lin" valueType="num">
                                      <p:cBhvr additive="base">
                                        <p:cTn id="8" dur="25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250" fill="hold"/>
                                        <p:tgtEl>
                                          <p:spTgt spid="31"/>
                                        </p:tgtEl>
                                        <p:attrNameLst>
                                          <p:attrName>ppt_x</p:attrName>
                                        </p:attrNameLst>
                                      </p:cBhvr>
                                      <p:tavLst>
                                        <p:tav tm="0">
                                          <p:val>
                                            <p:strVal val="0-#ppt_w/2"/>
                                          </p:val>
                                        </p:tav>
                                        <p:tav tm="100000">
                                          <p:val>
                                            <p:strVal val="#ppt_x"/>
                                          </p:val>
                                        </p:tav>
                                      </p:tavLst>
                                    </p:anim>
                                    <p:anim calcmode="lin" valueType="num">
                                      <p:cBhvr additive="base">
                                        <p:cTn id="13" dur="25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0-#ppt_w/2"/>
                                          </p:val>
                                        </p:tav>
                                        <p:tav tm="100000">
                                          <p:val>
                                            <p:strVal val="#ppt_x"/>
                                          </p:val>
                                        </p:tav>
                                      </p:tavLst>
                                    </p:anim>
                                    <p:anim calcmode="lin" valueType="num">
                                      <p:cBhvr additive="base">
                                        <p:cTn id="18" dur="2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250" fill="hold"/>
                                        <p:tgtEl>
                                          <p:spTgt spid="35"/>
                                        </p:tgtEl>
                                        <p:attrNameLst>
                                          <p:attrName>ppt_x</p:attrName>
                                        </p:attrNameLst>
                                      </p:cBhvr>
                                      <p:tavLst>
                                        <p:tav tm="0">
                                          <p:val>
                                            <p:strVal val="1+#ppt_w/2"/>
                                          </p:val>
                                        </p:tav>
                                        <p:tav tm="100000">
                                          <p:val>
                                            <p:strVal val="#ppt_x"/>
                                          </p:val>
                                        </p:tav>
                                      </p:tavLst>
                                    </p:anim>
                                    <p:anim calcmode="lin" valueType="num">
                                      <p:cBhvr additive="base">
                                        <p:cTn id="24" dur="250" fill="hold"/>
                                        <p:tgtEl>
                                          <p:spTgt spid="35"/>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250" fill="hold"/>
                                        <p:tgtEl>
                                          <p:spTgt spid="41"/>
                                        </p:tgtEl>
                                        <p:attrNameLst>
                                          <p:attrName>ppt_x</p:attrName>
                                        </p:attrNameLst>
                                      </p:cBhvr>
                                      <p:tavLst>
                                        <p:tav tm="0">
                                          <p:val>
                                            <p:strVal val="1+#ppt_w/2"/>
                                          </p:val>
                                        </p:tav>
                                        <p:tav tm="100000">
                                          <p:val>
                                            <p:strVal val="#ppt_x"/>
                                          </p:val>
                                        </p:tav>
                                      </p:tavLst>
                                    </p:anim>
                                    <p:anim calcmode="lin" valueType="num">
                                      <p:cBhvr additive="base">
                                        <p:cTn id="29" dur="25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250" fill="hold"/>
                                        <p:tgtEl>
                                          <p:spTgt spid="47"/>
                                        </p:tgtEl>
                                        <p:attrNameLst>
                                          <p:attrName>ppt_x</p:attrName>
                                        </p:attrNameLst>
                                      </p:cBhvr>
                                      <p:tavLst>
                                        <p:tav tm="0">
                                          <p:val>
                                            <p:strVal val="1+#ppt_w/2"/>
                                          </p:val>
                                        </p:tav>
                                        <p:tav tm="100000">
                                          <p:val>
                                            <p:strVal val="#ppt_x"/>
                                          </p:val>
                                        </p:tav>
                                      </p:tavLst>
                                    </p:anim>
                                    <p:anim calcmode="lin" valueType="num">
                                      <p:cBhvr additive="base">
                                        <p:cTn id="34" dur="250" fill="hold"/>
                                        <p:tgtEl>
                                          <p:spTgt spid="47"/>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rot="869702">
            <a:off x="791769" y="795245"/>
            <a:ext cx="7529639" cy="4256381"/>
            <a:chOff x="784620" y="1363484"/>
            <a:chExt cx="7529639" cy="4256381"/>
          </a:xfrm>
        </p:grpSpPr>
        <p:sp>
          <p:nvSpPr>
            <p:cNvPr id="4" name="Oval 65"/>
            <p:cNvSpPr>
              <a:spLocks noChangeArrowheads="1"/>
            </p:cNvSpPr>
            <p:nvPr/>
          </p:nvSpPr>
          <p:spPr bwMode="auto">
            <a:xfrm rot="9737635" flipV="1">
              <a:off x="784620" y="5376058"/>
              <a:ext cx="1860476" cy="24380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5" name="Oval 65"/>
            <p:cNvSpPr>
              <a:spLocks noChangeArrowheads="1"/>
            </p:cNvSpPr>
            <p:nvPr/>
          </p:nvSpPr>
          <p:spPr bwMode="auto">
            <a:xfrm rot="9737635" flipV="1">
              <a:off x="2231568" y="4877380"/>
              <a:ext cx="1860476" cy="24380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6" name="Oval 65"/>
            <p:cNvSpPr>
              <a:spLocks noChangeArrowheads="1"/>
            </p:cNvSpPr>
            <p:nvPr/>
          </p:nvSpPr>
          <p:spPr bwMode="auto">
            <a:xfrm rot="9737635" flipV="1">
              <a:off x="3646974" y="4397883"/>
              <a:ext cx="1860476" cy="24380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sp>
          <p:nvSpPr>
            <p:cNvPr id="7" name="Oval 65"/>
            <p:cNvSpPr>
              <a:spLocks noChangeArrowheads="1"/>
            </p:cNvSpPr>
            <p:nvPr/>
          </p:nvSpPr>
          <p:spPr bwMode="auto">
            <a:xfrm rot="9737635" flipV="1">
              <a:off x="5034978" y="3930540"/>
              <a:ext cx="1860476" cy="24380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7767" flipH="1">
              <a:off x="932922" y="3297358"/>
              <a:ext cx="1434741" cy="2261828"/>
            </a:xfrm>
            <a:prstGeom prst="rect">
              <a:avLst/>
            </a:prstGeom>
          </p:spPr>
        </p:pic>
        <p:sp>
          <p:nvSpPr>
            <p:cNvPr id="9" name="TextBox 23"/>
            <p:cNvSpPr txBox="1"/>
            <p:nvPr/>
          </p:nvSpPr>
          <p:spPr>
            <a:xfrm>
              <a:off x="1100945" y="4501246"/>
              <a:ext cx="882688" cy="7017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b="0" dirty="0">
                  <a:solidFill>
                    <a:sysClr val="windowText" lastClr="000000">
                      <a:lumMod val="85000"/>
                      <a:lumOff val="15000"/>
                    </a:sysClr>
                  </a:solidFill>
                  <a:latin typeface="Adidas Unity" pitchFamily="2" charset="0"/>
                  <a:cs typeface="Times New Roman" panose="02020603050405020304" pitchFamily="18" charset="0"/>
                </a:rPr>
                <a:t>初审材料</a:t>
              </a:r>
              <a:endParaRPr kumimoji="0" lang="zh-CN" altLang="en-US" sz="2400" b="0" i="0" u="none" strike="noStrike" kern="0" cap="none" spc="0" normalizeH="0" baseline="0" noProof="0" dirty="0">
                <a:ln w="18415" cmpd="sng">
                  <a:noFill/>
                  <a:prstDash val="solid"/>
                </a:ln>
                <a:solidFill>
                  <a:sysClr val="windowText" lastClr="000000">
                    <a:lumMod val="85000"/>
                    <a:lumOff val="15000"/>
                  </a:sysClr>
                </a:solidFill>
                <a:uLnTx/>
                <a:uFillTx/>
                <a:latin typeface="Adidas Unity" pitchFamily="2" charset="0"/>
                <a:cs typeface="Times New Roman" panose="02020603050405020304"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7767" flipH="1">
              <a:off x="2312654" y="2785342"/>
              <a:ext cx="1434741" cy="2261828"/>
            </a:xfrm>
            <a:prstGeom prst="rect">
              <a:avLst/>
            </a:prstGeom>
          </p:spPr>
        </p:pic>
        <p:sp>
          <p:nvSpPr>
            <p:cNvPr id="11" name="TextBox 25"/>
            <p:cNvSpPr txBox="1"/>
            <p:nvPr/>
          </p:nvSpPr>
          <p:spPr>
            <a:xfrm>
              <a:off x="2480677" y="3989229"/>
              <a:ext cx="882688" cy="7017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zh-CN" sz="2400" b="0" dirty="0">
                  <a:solidFill>
                    <a:sysClr val="windowText" lastClr="000000">
                      <a:lumMod val="85000"/>
                      <a:lumOff val="15000"/>
                    </a:sysClr>
                  </a:solidFill>
                  <a:latin typeface="Adidas Unity" pitchFamily="2" charset="0"/>
                  <a:cs typeface="Times New Roman" panose="02020603050405020304" pitchFamily="18" charset="0"/>
                </a:rPr>
                <a:t>个别指导</a:t>
              </a:r>
              <a:endParaRPr lang="zh-CN" altLang="en-US" sz="2400" b="0" dirty="0">
                <a:solidFill>
                  <a:sysClr val="windowText" lastClr="000000">
                    <a:lumMod val="85000"/>
                    <a:lumOff val="15000"/>
                  </a:sysClr>
                </a:solidFill>
                <a:latin typeface="Adidas Unity" pitchFamily="2" charset="0"/>
                <a:cs typeface="Times New Roman" panose="02020603050405020304" pitchFamily="18" charset="0"/>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7767" flipH="1">
              <a:off x="3718987" y="2328161"/>
              <a:ext cx="1434741" cy="2261828"/>
            </a:xfrm>
            <a:prstGeom prst="rect">
              <a:avLst/>
            </a:prstGeom>
          </p:spPr>
        </p:pic>
        <p:sp>
          <p:nvSpPr>
            <p:cNvPr id="13" name="TextBox 27"/>
            <p:cNvSpPr txBox="1"/>
            <p:nvPr/>
          </p:nvSpPr>
          <p:spPr>
            <a:xfrm>
              <a:off x="3887010" y="3532049"/>
              <a:ext cx="882688" cy="7017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zh-CN" sz="2400" b="0" dirty="0">
                  <a:solidFill>
                    <a:sysClr val="windowText" lastClr="000000">
                      <a:lumMod val="85000"/>
                      <a:lumOff val="15000"/>
                    </a:sysClr>
                  </a:solidFill>
                  <a:latin typeface="Adidas Unity" pitchFamily="2" charset="0"/>
                  <a:cs typeface="Times New Roman" panose="02020603050405020304" pitchFamily="18" charset="0"/>
                </a:rPr>
                <a:t>学校修改</a:t>
              </a:r>
              <a:endParaRPr lang="zh-CN" altLang="en-US" sz="2400" b="0" dirty="0">
                <a:solidFill>
                  <a:sysClr val="windowText" lastClr="000000">
                    <a:lumMod val="85000"/>
                    <a:lumOff val="15000"/>
                  </a:sysClr>
                </a:solidFill>
                <a:latin typeface="Adidas Unity" pitchFamily="2" charset="0"/>
                <a:cs typeface="Times New Roman" panose="02020603050405020304" pitchFamily="18" charset="0"/>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7767" flipH="1">
              <a:off x="5104225" y="1830828"/>
              <a:ext cx="1434741" cy="2261828"/>
            </a:xfrm>
            <a:prstGeom prst="rect">
              <a:avLst/>
            </a:prstGeom>
          </p:spPr>
        </p:pic>
        <p:sp>
          <p:nvSpPr>
            <p:cNvPr id="15" name="TextBox 29"/>
            <p:cNvSpPr txBox="1"/>
            <p:nvPr/>
          </p:nvSpPr>
          <p:spPr>
            <a:xfrm>
              <a:off x="5272248" y="3034715"/>
              <a:ext cx="882688" cy="7017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zh-CN" sz="2400" b="0" dirty="0">
                  <a:solidFill>
                    <a:sysClr val="windowText" lastClr="000000">
                      <a:lumMod val="85000"/>
                      <a:lumOff val="15000"/>
                    </a:sysClr>
                  </a:solidFill>
                  <a:latin typeface="Adidas Unity" pitchFamily="2" charset="0"/>
                  <a:cs typeface="Times New Roman" panose="02020603050405020304" pitchFamily="18" charset="0"/>
                </a:rPr>
                <a:t>复审材料</a:t>
              </a:r>
              <a:endParaRPr lang="zh-CN" altLang="en-US" sz="2400" b="0" dirty="0">
                <a:solidFill>
                  <a:sysClr val="windowText" lastClr="000000">
                    <a:lumMod val="85000"/>
                    <a:lumOff val="15000"/>
                  </a:sysClr>
                </a:solidFill>
                <a:latin typeface="Adidas Unity" pitchFamily="2" charset="0"/>
                <a:cs typeface="Times New Roman" panose="02020603050405020304" pitchFamily="18" charset="0"/>
              </a:endParaRPr>
            </a:p>
          </p:txBody>
        </p:sp>
        <p:sp>
          <p:nvSpPr>
            <p:cNvPr id="17" name="Oval 65"/>
            <p:cNvSpPr>
              <a:spLocks noChangeArrowheads="1"/>
            </p:cNvSpPr>
            <p:nvPr/>
          </p:nvSpPr>
          <p:spPr bwMode="auto">
            <a:xfrm rot="9737635" flipV="1">
              <a:off x="6453783" y="3463196"/>
              <a:ext cx="1860476" cy="24380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7767" flipH="1">
              <a:off x="6523030" y="1363484"/>
              <a:ext cx="1434741" cy="2261828"/>
            </a:xfrm>
            <a:prstGeom prst="rect">
              <a:avLst/>
            </a:prstGeom>
          </p:spPr>
        </p:pic>
        <p:sp>
          <p:nvSpPr>
            <p:cNvPr id="19" name="TextBox 29"/>
            <p:cNvSpPr txBox="1"/>
            <p:nvPr/>
          </p:nvSpPr>
          <p:spPr>
            <a:xfrm>
              <a:off x="6691053" y="2567371"/>
              <a:ext cx="882688" cy="7017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zh-CN" sz="2400" b="0" dirty="0">
                  <a:solidFill>
                    <a:sysClr val="windowText" lastClr="000000">
                      <a:lumMod val="85000"/>
                      <a:lumOff val="15000"/>
                    </a:sysClr>
                  </a:solidFill>
                  <a:latin typeface="Adidas Unity" pitchFamily="2" charset="0"/>
                  <a:cs typeface="Times New Roman" panose="02020603050405020304" pitchFamily="18" charset="0"/>
                </a:rPr>
                <a:t>专家论证</a:t>
              </a:r>
              <a:endParaRPr lang="zh-CN" altLang="en-US" sz="2400" b="0" dirty="0">
                <a:solidFill>
                  <a:sysClr val="windowText" lastClr="000000">
                    <a:lumMod val="85000"/>
                    <a:lumOff val="15000"/>
                  </a:sysClr>
                </a:solidFill>
                <a:latin typeface="Adidas Unity" pitchFamily="2" charset="0"/>
                <a:cs typeface="Times New Roman" panose="02020603050405020304" pitchFamily="18" charset="0"/>
              </a:endParaRPr>
            </a:p>
          </p:txBody>
        </p:sp>
      </p:grpSp>
      <p:sp>
        <p:nvSpPr>
          <p:cNvPr id="20" name="矩形 19"/>
          <p:cNvSpPr/>
          <p:nvPr/>
        </p:nvSpPr>
        <p:spPr>
          <a:xfrm>
            <a:off x="325597" y="551345"/>
            <a:ext cx="7981672" cy="667619"/>
          </a:xfrm>
          <a:prstGeom prst="rect">
            <a:avLst/>
          </a:prstGeom>
        </p:spPr>
        <p:txBody>
          <a:bodyPr wrap="none">
            <a:spAutoFit/>
          </a:bodyPr>
          <a:lstStyle/>
          <a:p>
            <a:pPr algn="r">
              <a:lnSpc>
                <a:spcPct val="130000"/>
              </a:lnSpc>
              <a:defRPr/>
            </a:pPr>
            <a:r>
              <a:rPr lang="zh-CN" altLang="zh-CN" sz="3200" b="1" kern="0" dirty="0">
                <a:solidFill>
                  <a:sysClr val="windowText" lastClr="000000">
                    <a:lumMod val="65000"/>
                    <a:lumOff val="35000"/>
                  </a:sysClr>
                </a:solidFill>
                <a:latin typeface="Agency FB" panose="020B0503020202020204" pitchFamily="34" charset="0"/>
                <a:ea typeface="微软雅黑" panose="020B0503020204020204" pitchFamily="34" charset="-122"/>
              </a:rPr>
              <a:t>帮助申报课题单位完成课题选题及立项申请</a:t>
            </a:r>
            <a:endParaRPr lang="zh-CN" altLang="en-US" sz="3200" b="1" kern="0" dirty="0">
              <a:solidFill>
                <a:sysClr val="windowText" lastClr="000000">
                  <a:lumMod val="65000"/>
                  <a:lumOff val="35000"/>
                </a:sysClr>
              </a:solidFill>
              <a:latin typeface="Agency FB" panose="020B0503020202020204" pitchFamily="34" charset="0"/>
              <a:ea typeface="微软雅黑" panose="020B0503020204020204" pitchFamily="34" charset="-122"/>
            </a:endParaRPr>
          </a:p>
        </p:txBody>
      </p:sp>
      <p:grpSp>
        <p:nvGrpSpPr>
          <p:cNvPr id="33" name="组合 32"/>
          <p:cNvGrpSpPr/>
          <p:nvPr/>
        </p:nvGrpSpPr>
        <p:grpSpPr>
          <a:xfrm>
            <a:off x="4751840" y="5013459"/>
            <a:ext cx="2051599" cy="1825491"/>
            <a:chOff x="4765665" y="5032509"/>
            <a:chExt cx="2051599" cy="1825491"/>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665" y="5032509"/>
              <a:ext cx="2051599" cy="1825491"/>
            </a:xfrm>
            <a:prstGeom prst="rect">
              <a:avLst/>
            </a:prstGeom>
          </p:spPr>
        </p:pic>
        <p:sp>
          <p:nvSpPr>
            <p:cNvPr id="25" name="TextBox 7"/>
            <p:cNvSpPr txBox="1"/>
            <p:nvPr/>
          </p:nvSpPr>
          <p:spPr>
            <a:xfrm>
              <a:off x="5007839" y="5573937"/>
              <a:ext cx="1682369" cy="461665"/>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a:lnSpc>
                  <a:spcPct val="100000"/>
                </a:lnSpc>
              </a:pPr>
              <a:r>
                <a:rPr lang="zh-CN" altLang="en-US" sz="2400" dirty="0">
                  <a:solidFill>
                    <a:schemeClr val="bg1"/>
                  </a:solidFill>
                  <a:effectLst>
                    <a:glow rad="101600">
                      <a:schemeClr val="accent3">
                        <a:satMod val="175000"/>
                        <a:alpha val="40000"/>
                      </a:schemeClr>
                    </a:glow>
                    <a:outerShdw dist="38100" dir="5400000" algn="t" rotWithShape="0">
                      <a:sysClr val="window" lastClr="FFFFFF">
                        <a:alpha val="40000"/>
                      </a:sysClr>
                    </a:outerShdw>
                  </a:effectLst>
                  <a:latin typeface="Adidas Unity" pitchFamily="2" charset="0"/>
                </a:rPr>
                <a:t>创新性</a:t>
              </a:r>
            </a:p>
          </p:txBody>
        </p:sp>
      </p:grpSp>
      <p:grpSp>
        <p:nvGrpSpPr>
          <p:cNvPr id="31" name="组合 30"/>
          <p:cNvGrpSpPr/>
          <p:nvPr/>
        </p:nvGrpSpPr>
        <p:grpSpPr>
          <a:xfrm>
            <a:off x="236768" y="5108709"/>
            <a:ext cx="2013372" cy="1730242"/>
            <a:chOff x="236768" y="5127758"/>
            <a:chExt cx="2013372" cy="1730242"/>
          </a:xfrm>
        </p:grpSpPr>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768" y="5127758"/>
              <a:ext cx="2013372" cy="1730242"/>
            </a:xfrm>
            <a:prstGeom prst="rect">
              <a:avLst/>
            </a:prstGeom>
          </p:spPr>
        </p:pic>
        <p:sp>
          <p:nvSpPr>
            <p:cNvPr id="26" name="TextBox 8"/>
            <p:cNvSpPr txBox="1"/>
            <p:nvPr/>
          </p:nvSpPr>
          <p:spPr>
            <a:xfrm>
              <a:off x="378928" y="5573938"/>
              <a:ext cx="1707952" cy="461665"/>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a:lnSpc>
                  <a:spcPct val="100000"/>
                </a:lnSpc>
              </a:pPr>
              <a:r>
                <a:rPr lang="zh-CN" altLang="en-US" sz="2400" dirty="0">
                  <a:solidFill>
                    <a:schemeClr val="bg1"/>
                  </a:solidFill>
                  <a:effectLst>
                    <a:glow rad="101600">
                      <a:schemeClr val="accent2">
                        <a:satMod val="175000"/>
                        <a:alpha val="40000"/>
                      </a:schemeClr>
                    </a:glow>
                    <a:outerShdw dist="38100" dir="5400000" algn="t" rotWithShape="0">
                      <a:sysClr val="window" lastClr="FFFFFF">
                        <a:alpha val="40000"/>
                      </a:sysClr>
                    </a:outerShdw>
                  </a:effectLst>
                  <a:latin typeface="Adidas Unity" pitchFamily="2" charset="0"/>
                </a:rPr>
                <a:t>传承性</a:t>
              </a:r>
            </a:p>
          </p:txBody>
        </p:sp>
      </p:grpSp>
      <p:grpSp>
        <p:nvGrpSpPr>
          <p:cNvPr id="34" name="组合 33"/>
          <p:cNvGrpSpPr/>
          <p:nvPr/>
        </p:nvGrpSpPr>
        <p:grpSpPr>
          <a:xfrm>
            <a:off x="7033926" y="5051559"/>
            <a:ext cx="2013372" cy="1812364"/>
            <a:chOff x="7033926" y="5063113"/>
            <a:chExt cx="2013372" cy="181236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926" y="5063113"/>
              <a:ext cx="2013372" cy="1812364"/>
            </a:xfrm>
            <a:prstGeom prst="rect">
              <a:avLst/>
            </a:prstGeom>
          </p:spPr>
        </p:pic>
        <p:sp>
          <p:nvSpPr>
            <p:cNvPr id="27" name="TextBox 9"/>
            <p:cNvSpPr txBox="1"/>
            <p:nvPr/>
          </p:nvSpPr>
          <p:spPr>
            <a:xfrm>
              <a:off x="7282025" y="5573936"/>
              <a:ext cx="1519697" cy="461665"/>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a:lnSpc>
                  <a:spcPct val="100000"/>
                </a:lnSpc>
              </a:pPr>
              <a:r>
                <a:rPr lang="zh-CN" altLang="en-US" sz="2400" dirty="0">
                  <a:solidFill>
                    <a:schemeClr val="bg1"/>
                  </a:solidFill>
                  <a:effectLst>
                    <a:glow rad="228600">
                      <a:schemeClr val="accent6">
                        <a:satMod val="175000"/>
                        <a:alpha val="40000"/>
                      </a:schemeClr>
                    </a:glow>
                    <a:outerShdw dist="38100" dir="5400000" algn="t" rotWithShape="0">
                      <a:sysClr val="window" lastClr="FFFFFF">
                        <a:alpha val="40000"/>
                      </a:sysClr>
                    </a:outerShdw>
                  </a:effectLst>
                  <a:latin typeface="Adidas Unity" pitchFamily="2" charset="0"/>
                </a:rPr>
                <a:t>可操作性</a:t>
              </a:r>
            </a:p>
          </p:txBody>
        </p:sp>
      </p:grpSp>
      <p:grpSp>
        <p:nvGrpSpPr>
          <p:cNvPr id="32" name="组合 31"/>
          <p:cNvGrpSpPr/>
          <p:nvPr/>
        </p:nvGrpSpPr>
        <p:grpSpPr>
          <a:xfrm>
            <a:off x="2480627" y="5089659"/>
            <a:ext cx="2040726" cy="1767558"/>
            <a:chOff x="2456110" y="5063113"/>
            <a:chExt cx="2040726" cy="1767558"/>
          </a:xfrm>
        </p:grpSpPr>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6110" y="5063113"/>
              <a:ext cx="2040726" cy="1767558"/>
            </a:xfrm>
            <a:prstGeom prst="rect">
              <a:avLst/>
            </a:prstGeom>
          </p:spPr>
        </p:pic>
        <p:sp>
          <p:nvSpPr>
            <p:cNvPr id="29" name="TextBox 18"/>
            <p:cNvSpPr txBox="1"/>
            <p:nvPr/>
          </p:nvSpPr>
          <p:spPr>
            <a:xfrm>
              <a:off x="2555763" y="5573937"/>
              <a:ext cx="1903968" cy="461665"/>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a:lnSpc>
                  <a:spcPct val="100000"/>
                </a:lnSpc>
              </a:pPr>
              <a:r>
                <a:rPr lang="zh-CN" altLang="en-US" sz="2400" dirty="0">
                  <a:solidFill>
                    <a:schemeClr val="bg1"/>
                  </a:solidFill>
                  <a:effectLst>
                    <a:glow rad="101600">
                      <a:schemeClr val="accent2">
                        <a:satMod val="175000"/>
                        <a:alpha val="40000"/>
                      </a:schemeClr>
                    </a:glow>
                    <a:outerShdw dist="38100" dir="5400000" algn="t" rotWithShape="0">
                      <a:sysClr val="window" lastClr="FFFFFF">
                        <a:alpha val="40000"/>
                      </a:sysClr>
                    </a:outerShdw>
                  </a:effectLst>
                  <a:latin typeface="Adidas Unity" pitchFamily="2" charset="0"/>
                </a:rPr>
                <a:t>实效性</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8289600" cy="601200"/>
          </a:xfrm>
        </p:spPr>
        <p:txBody>
          <a:bodyPr>
            <a:normAutofit fontScale="90000"/>
          </a:bodyPr>
          <a:lstStyle/>
          <a:p>
            <a:r>
              <a:rPr lang="en-US" altLang="zh-CN" dirty="0"/>
              <a:t>6</a:t>
            </a:r>
            <a:r>
              <a:rPr lang="zh-CN" altLang="en-US" dirty="0"/>
              <a:t>项</a:t>
            </a:r>
            <a:r>
              <a:rPr lang="zh-CN" altLang="en-US" dirty="0" smtClean="0"/>
              <a:t>课题成功立项中国</a:t>
            </a:r>
            <a:r>
              <a:rPr lang="zh-CN" altLang="en-US" dirty="0"/>
              <a:t>教育学会十三五规划课题</a:t>
            </a:r>
          </a:p>
        </p:txBody>
      </p:sp>
      <p:sp>
        <p:nvSpPr>
          <p:cNvPr id="3" name="内容占位符 2"/>
          <p:cNvSpPr>
            <a:spLocks noGrp="1"/>
          </p:cNvSpPr>
          <p:nvPr>
            <p:ph idx="1"/>
          </p:nvPr>
        </p:nvSpPr>
        <p:spPr/>
        <p:txBody>
          <a:bodyPr>
            <a:normAutofit fontScale="92500" lnSpcReduction="10000"/>
          </a:bodyPr>
          <a:lstStyle/>
          <a:p>
            <a:r>
              <a:rPr lang="zh-CN" altLang="en-US" sz="2800" dirty="0" smtClean="0">
                <a:solidFill>
                  <a:srgbClr val="0070C0"/>
                </a:solidFill>
              </a:rPr>
              <a:t>市南区教体局</a:t>
            </a:r>
            <a:r>
              <a:rPr lang="en-US" altLang="zh-CN" dirty="0" smtClean="0"/>
              <a:t>《</a:t>
            </a:r>
            <a:r>
              <a:rPr lang="zh-CN" altLang="en-US" dirty="0"/>
              <a:t>互联网</a:t>
            </a:r>
            <a:r>
              <a:rPr lang="en-US" altLang="zh-CN" dirty="0"/>
              <a:t>+</a:t>
            </a:r>
            <a:r>
              <a:rPr lang="zh-CN" altLang="en-US" dirty="0"/>
              <a:t>背景下的优质学习资源建设与应用研究</a:t>
            </a:r>
            <a:r>
              <a:rPr lang="en-US" altLang="zh-CN" dirty="0"/>
              <a:t>》《</a:t>
            </a:r>
            <a:r>
              <a:rPr lang="zh-CN" altLang="en-US" dirty="0"/>
              <a:t>区域协同促进中小学课程建设的实践研究</a:t>
            </a:r>
            <a:r>
              <a:rPr lang="en-US" altLang="zh-CN" dirty="0" smtClean="0"/>
              <a:t>》</a:t>
            </a:r>
          </a:p>
          <a:p>
            <a:r>
              <a:rPr lang="zh-CN" altLang="en-US" sz="2800" dirty="0" smtClean="0">
                <a:solidFill>
                  <a:srgbClr val="0070C0"/>
                </a:solidFill>
              </a:rPr>
              <a:t>青岛市实验小学</a:t>
            </a:r>
            <a:r>
              <a:rPr lang="en-US" altLang="zh-CN" dirty="0"/>
              <a:t>《</a:t>
            </a:r>
            <a:r>
              <a:rPr lang="zh-CN" altLang="en-US" dirty="0"/>
              <a:t>榉树课程的开发与实践研究</a:t>
            </a:r>
            <a:r>
              <a:rPr lang="en-US" altLang="zh-CN" dirty="0" smtClean="0"/>
              <a:t>》</a:t>
            </a:r>
          </a:p>
          <a:p>
            <a:r>
              <a:rPr lang="zh-CN" altLang="en-US" sz="2800" dirty="0" smtClean="0">
                <a:solidFill>
                  <a:srgbClr val="0070C0"/>
                </a:solidFill>
              </a:rPr>
              <a:t>青岛嘉峪关学校</a:t>
            </a:r>
            <a:r>
              <a:rPr lang="en-US" altLang="zh-CN" dirty="0"/>
              <a:t>《</a:t>
            </a:r>
            <a:r>
              <a:rPr lang="zh-CN" altLang="en-US" dirty="0"/>
              <a:t>基于核心素养的“问题式学习”的策略研究</a:t>
            </a:r>
            <a:r>
              <a:rPr lang="en-US" altLang="zh-CN" dirty="0" smtClean="0"/>
              <a:t>》</a:t>
            </a:r>
            <a:endParaRPr lang="zh-CN" altLang="en-US" sz="2800" dirty="0" smtClean="0">
              <a:solidFill>
                <a:srgbClr val="0070C0"/>
              </a:solidFill>
            </a:endParaRPr>
          </a:p>
          <a:p>
            <a:r>
              <a:rPr lang="zh-CN" altLang="en-US" sz="2800" dirty="0" smtClean="0">
                <a:solidFill>
                  <a:srgbClr val="0070C0"/>
                </a:solidFill>
              </a:rPr>
              <a:t>青岛市市南区江西路幼儿园</a:t>
            </a:r>
            <a:r>
              <a:rPr lang="en-US" altLang="zh-CN" dirty="0"/>
              <a:t>《</a:t>
            </a:r>
            <a:r>
              <a:rPr lang="zh-CN" altLang="en-US" dirty="0"/>
              <a:t>幼儿园礼仪教育课程的开发与实践</a:t>
            </a:r>
            <a:r>
              <a:rPr lang="en-US" altLang="zh-CN" dirty="0" smtClean="0"/>
              <a:t>》</a:t>
            </a:r>
          </a:p>
          <a:p>
            <a:r>
              <a:rPr lang="zh-CN" altLang="en-US" sz="2800" dirty="0" smtClean="0">
                <a:solidFill>
                  <a:srgbClr val="0070C0"/>
                </a:solidFill>
              </a:rPr>
              <a:t>青岛市市南区晨光幼儿园</a:t>
            </a:r>
            <a:r>
              <a:rPr lang="en-US" altLang="zh-CN" dirty="0"/>
              <a:t>《“</a:t>
            </a:r>
            <a:r>
              <a:rPr lang="zh-CN" altLang="en-US" dirty="0"/>
              <a:t>多元实践教育”园本课程开发与实施的研究</a:t>
            </a:r>
            <a:r>
              <a:rPr lang="en-US" altLang="zh-CN" dirty="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直接连接符 15"/>
          <p:cNvCxnSpPr>
            <a:cxnSpLocks noChangeShapeType="1"/>
          </p:cNvCxnSpPr>
          <p:nvPr>
            <p:custDataLst>
              <p:tags r:id="rId2"/>
            </p:custDataLst>
          </p:nvPr>
        </p:nvCxnSpPr>
        <p:spPr bwMode="auto">
          <a:xfrm>
            <a:off x="3698207" y="1122363"/>
            <a:ext cx="0" cy="4248150"/>
          </a:xfrm>
          <a:prstGeom prst="line">
            <a:avLst/>
          </a:prstGeom>
          <a:noFill/>
          <a:ln w="19050" cmpd="sng">
            <a:solidFill>
              <a:schemeClr val="accent1"/>
            </a:solidFill>
            <a:round/>
          </a:ln>
          <a:extLst>
            <a:ext uri="{909E8E84-426E-40DD-AFC4-6F175D3DCCD1}">
              <a14:hiddenFill xmlns:a14="http://schemas.microsoft.com/office/drawing/2010/main">
                <a:noFill/>
              </a14:hiddenFill>
            </a:ext>
          </a:extLst>
        </p:spPr>
      </p:cxnSp>
      <p:grpSp>
        <p:nvGrpSpPr>
          <p:cNvPr id="3" name="组合 2"/>
          <p:cNvGrpSpPr/>
          <p:nvPr>
            <p:custDataLst>
              <p:tags r:id="rId3"/>
            </p:custDataLst>
          </p:nvPr>
        </p:nvGrpSpPr>
        <p:grpSpPr>
          <a:xfrm>
            <a:off x="3420395" y="1778000"/>
            <a:ext cx="4603222" cy="649288"/>
            <a:chOff x="3420395" y="1778000"/>
            <a:chExt cx="4603222" cy="649288"/>
          </a:xfrm>
        </p:grpSpPr>
        <p:sp>
          <p:nvSpPr>
            <p:cNvPr id="6148" name="文本框 16"/>
            <p:cNvSpPr txBox="1">
              <a:spLocks noChangeArrowheads="1"/>
            </p:cNvSpPr>
            <p:nvPr>
              <p:custDataLst>
                <p:tags r:id="rId11"/>
              </p:custDataLst>
            </p:nvPr>
          </p:nvSpPr>
          <p:spPr bwMode="auto">
            <a:xfrm>
              <a:off x="3992954" y="1881716"/>
              <a:ext cx="4030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10000"/>
                </a:lnSpc>
                <a:spcBef>
                  <a:spcPct val="0"/>
                </a:spcBef>
                <a:buClrTx/>
                <a:buSzTx/>
                <a:buNone/>
              </a:pPr>
              <a:r>
                <a:rPr lang="zh-CN" altLang="zh-CN" sz="2400" b="1" dirty="0">
                  <a:solidFill>
                    <a:schemeClr val="accent1"/>
                  </a:solidFill>
                  <a:latin typeface="+mn-lt"/>
                  <a:ea typeface="+mn-ea"/>
                </a:rPr>
                <a:t>基于问题的改革与实践</a:t>
              </a:r>
            </a:p>
          </p:txBody>
        </p:sp>
        <p:sp>
          <p:nvSpPr>
            <p:cNvPr id="6149" name="任意多边形 21"/>
            <p:cNvSpPr>
              <a:spLocks noChangeArrowheads="1"/>
            </p:cNvSpPr>
            <p:nvPr>
              <p:custDataLst>
                <p:tags r:id="rId12"/>
              </p:custDataLst>
            </p:nvPr>
          </p:nvSpPr>
          <p:spPr bwMode="auto">
            <a:xfrm>
              <a:off x="3420395" y="1778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1</a:t>
              </a:r>
              <a:endParaRPr lang="zh-CN" altLang="en-US" sz="3200" dirty="0">
                <a:solidFill>
                  <a:srgbClr val="FFFFFF"/>
                </a:solidFill>
                <a:latin typeface="+mn-lt"/>
                <a:ea typeface="+mn-ea"/>
              </a:endParaRPr>
            </a:p>
          </p:txBody>
        </p:sp>
      </p:grpSp>
      <p:grpSp>
        <p:nvGrpSpPr>
          <p:cNvPr id="4" name="组合 3"/>
          <p:cNvGrpSpPr/>
          <p:nvPr>
            <p:custDataLst>
              <p:tags r:id="rId4"/>
            </p:custDataLst>
          </p:nvPr>
        </p:nvGrpSpPr>
        <p:grpSpPr>
          <a:xfrm>
            <a:off x="3420395" y="2921000"/>
            <a:ext cx="4632325" cy="649288"/>
            <a:chOff x="3420395" y="2921000"/>
            <a:chExt cx="4632325" cy="649288"/>
          </a:xfrm>
        </p:grpSpPr>
        <p:sp>
          <p:nvSpPr>
            <p:cNvPr id="6150" name="文本框 17"/>
            <p:cNvSpPr txBox="1">
              <a:spLocks noChangeArrowheads="1"/>
            </p:cNvSpPr>
            <p:nvPr>
              <p:custDataLst>
                <p:tags r:id="rId9"/>
              </p:custDataLst>
            </p:nvPr>
          </p:nvSpPr>
          <p:spPr bwMode="auto">
            <a:xfrm>
              <a:off x="4022057" y="3044825"/>
              <a:ext cx="4030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nSpc>
                  <a:spcPct val="100000"/>
                </a:lnSpc>
                <a:spcBef>
                  <a:spcPct val="0"/>
                </a:spcBef>
                <a:buClrTx/>
                <a:buSzTx/>
                <a:buNone/>
              </a:pPr>
              <a:r>
                <a:rPr lang="zh-CN" altLang="zh-CN" sz="2400" b="1" dirty="0">
                  <a:solidFill>
                    <a:schemeClr val="accent1"/>
                  </a:solidFill>
                  <a:latin typeface="+mn-lt"/>
                  <a:ea typeface="+mn-ea"/>
                </a:rPr>
                <a:t>取得的成绩</a:t>
              </a:r>
            </a:p>
          </p:txBody>
        </p:sp>
        <p:sp>
          <p:nvSpPr>
            <p:cNvPr id="6151" name="任意多边形 22"/>
            <p:cNvSpPr>
              <a:spLocks noChangeArrowheads="1"/>
            </p:cNvSpPr>
            <p:nvPr>
              <p:custDataLst>
                <p:tags r:id="rId10"/>
              </p:custDataLst>
            </p:nvPr>
          </p:nvSpPr>
          <p:spPr bwMode="auto">
            <a:xfrm>
              <a:off x="3420395" y="2921000"/>
              <a:ext cx="560387" cy="649288"/>
            </a:xfrm>
            <a:custGeom>
              <a:avLst/>
              <a:gdLst>
                <a:gd name="T0" fmla="*/ 282153 w 561608"/>
                <a:gd name="T1" fmla="*/ 0 h 649318"/>
                <a:gd name="T2" fmla="*/ 560387 w 561608"/>
                <a:gd name="T3" fmla="*/ 159704 h 649318"/>
                <a:gd name="T4" fmla="*/ 560387 w 561608"/>
                <a:gd name="T5" fmla="*/ 485658 h 649318"/>
                <a:gd name="T6" fmla="*/ 282153 w 561608"/>
                <a:gd name="T7" fmla="*/ 649288 h 649318"/>
                <a:gd name="T8" fmla="*/ 0 w 561608"/>
                <a:gd name="T9" fmla="*/ 485658 h 649318"/>
                <a:gd name="T10" fmla="*/ 0 w 561608"/>
                <a:gd name="T11" fmla="*/ 159704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dirty="0">
                  <a:solidFill>
                    <a:srgbClr val="FFFFFF"/>
                  </a:solidFill>
                  <a:latin typeface="+mn-lt"/>
                  <a:ea typeface="+mn-ea"/>
                </a:rPr>
                <a:t>2</a:t>
              </a:r>
              <a:endParaRPr lang="zh-CN" altLang="en-US" sz="3200" dirty="0">
                <a:solidFill>
                  <a:srgbClr val="FFFFFF"/>
                </a:solidFill>
                <a:latin typeface="+mn-lt"/>
                <a:ea typeface="+mn-ea"/>
              </a:endParaRPr>
            </a:p>
          </p:txBody>
        </p:sp>
      </p:grpSp>
      <p:grpSp>
        <p:nvGrpSpPr>
          <p:cNvPr id="2" name="组合 1"/>
          <p:cNvGrpSpPr/>
          <p:nvPr>
            <p:custDataLst>
              <p:tags r:id="rId5"/>
            </p:custDataLst>
          </p:nvPr>
        </p:nvGrpSpPr>
        <p:grpSpPr>
          <a:xfrm>
            <a:off x="3420395" y="4065588"/>
            <a:ext cx="4632325" cy="649287"/>
            <a:chOff x="3420395" y="4065588"/>
            <a:chExt cx="4632325" cy="649287"/>
          </a:xfrm>
        </p:grpSpPr>
        <p:sp>
          <p:nvSpPr>
            <p:cNvPr id="6152" name="文本框 18"/>
            <p:cNvSpPr txBox="1">
              <a:spLocks noChangeArrowheads="1"/>
            </p:cNvSpPr>
            <p:nvPr>
              <p:custDataLst>
                <p:tags r:id="rId7"/>
              </p:custDataLst>
            </p:nvPr>
          </p:nvSpPr>
          <p:spPr bwMode="auto">
            <a:xfrm>
              <a:off x="4022057" y="4189413"/>
              <a:ext cx="4030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spcBef>
                  <a:spcPct val="0"/>
                </a:spcBef>
                <a:buClrTx/>
                <a:buSzTx/>
                <a:buNone/>
              </a:pPr>
              <a:r>
                <a:rPr lang="zh-CN" altLang="en-US" sz="2400" b="1" dirty="0">
                  <a:solidFill>
                    <a:schemeClr val="accent1"/>
                  </a:solidFill>
                  <a:latin typeface="+mn-lt"/>
                  <a:ea typeface="+mn-ea"/>
                </a:rPr>
                <a:t>思考与规划</a:t>
              </a:r>
              <a:endParaRPr lang="zh-CN" altLang="zh-CN" sz="2400" b="1" dirty="0">
                <a:solidFill>
                  <a:schemeClr val="accent1"/>
                </a:solidFill>
                <a:latin typeface="+mn-lt"/>
                <a:ea typeface="+mn-ea"/>
              </a:endParaRPr>
            </a:p>
          </p:txBody>
        </p:sp>
        <p:sp>
          <p:nvSpPr>
            <p:cNvPr id="6153" name="任意多边形 23"/>
            <p:cNvSpPr>
              <a:spLocks noChangeArrowheads="1"/>
            </p:cNvSpPr>
            <p:nvPr>
              <p:custDataLst>
                <p:tags r:id="rId8"/>
              </p:custDataLst>
            </p:nvPr>
          </p:nvSpPr>
          <p:spPr bwMode="auto">
            <a:xfrm>
              <a:off x="3420395" y="4065588"/>
              <a:ext cx="560387" cy="649287"/>
            </a:xfrm>
            <a:custGeom>
              <a:avLst/>
              <a:gdLst>
                <a:gd name="T0" fmla="*/ 282153 w 561608"/>
                <a:gd name="T1" fmla="*/ 0 h 649318"/>
                <a:gd name="T2" fmla="*/ 560387 w 561608"/>
                <a:gd name="T3" fmla="*/ 159703 h 649318"/>
                <a:gd name="T4" fmla="*/ 560387 w 561608"/>
                <a:gd name="T5" fmla="*/ 485657 h 649318"/>
                <a:gd name="T6" fmla="*/ 282153 w 561608"/>
                <a:gd name="T7" fmla="*/ 649287 h 649318"/>
                <a:gd name="T8" fmla="*/ 0 w 561608"/>
                <a:gd name="T9" fmla="*/ 485657 h 649318"/>
                <a:gd name="T10" fmla="*/ 0 w 561608"/>
                <a:gd name="T11" fmla="*/ 159703 h 649318"/>
                <a:gd name="T12" fmla="*/ 0 60000 65536"/>
                <a:gd name="T13" fmla="*/ 0 60000 65536"/>
                <a:gd name="T14" fmla="*/ 0 60000 65536"/>
                <a:gd name="T15" fmla="*/ 0 60000 65536"/>
                <a:gd name="T16" fmla="*/ 0 60000 65536"/>
                <a:gd name="T17" fmla="*/ 0 60000 65536"/>
                <a:gd name="T18" fmla="*/ 0 w 561608"/>
                <a:gd name="T19" fmla="*/ 0 h 649318"/>
                <a:gd name="T20" fmla="*/ 561608 w 561608"/>
                <a:gd name="T21" fmla="*/ 649318 h 649318"/>
              </a:gdLst>
              <a:ahLst/>
              <a:cxnLst>
                <a:cxn ang="T12">
                  <a:pos x="T0" y="T1"/>
                </a:cxn>
                <a:cxn ang="T13">
                  <a:pos x="T2" y="T3"/>
                </a:cxn>
                <a:cxn ang="T14">
                  <a:pos x="T4" y="T5"/>
                </a:cxn>
                <a:cxn ang="T15">
                  <a:pos x="T6" y="T7"/>
                </a:cxn>
                <a:cxn ang="T16">
                  <a:pos x="T8" y="T9"/>
                </a:cxn>
                <a:cxn ang="T17">
                  <a:pos x="T10" y="T11"/>
                </a:cxn>
              </a:cxnLst>
              <a:rect l="T18" t="T19" r="T20" b="T21"/>
              <a:pathLst>
                <a:path w="561608" h="649318">
                  <a:moveTo>
                    <a:pt x="282768" y="0"/>
                  </a:moveTo>
                  <a:lnTo>
                    <a:pt x="561608" y="159711"/>
                  </a:lnTo>
                  <a:lnTo>
                    <a:pt x="561608" y="485680"/>
                  </a:lnTo>
                  <a:lnTo>
                    <a:pt x="282768" y="649318"/>
                  </a:lnTo>
                  <a:lnTo>
                    <a:pt x="0" y="485680"/>
                  </a:lnTo>
                  <a:lnTo>
                    <a:pt x="0" y="159711"/>
                  </a:lnTo>
                  <a:lnTo>
                    <a:pt x="282768"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3200">
                  <a:solidFill>
                    <a:srgbClr val="FFFFFF"/>
                  </a:solidFill>
                  <a:latin typeface="+mn-lt"/>
                  <a:ea typeface="+mn-ea"/>
                </a:rPr>
                <a:t>3</a:t>
              </a:r>
              <a:endParaRPr lang="zh-CN" altLang="en-US" sz="3200">
                <a:solidFill>
                  <a:srgbClr val="FFFFFF"/>
                </a:solidFill>
                <a:latin typeface="+mn-lt"/>
                <a:ea typeface="+mn-ea"/>
              </a:endParaRPr>
            </a:p>
          </p:txBody>
        </p:sp>
      </p:grpSp>
      <p:sp>
        <p:nvSpPr>
          <p:cNvPr id="13" name="文本框 20"/>
          <p:cNvSpPr txBox="1">
            <a:spLocks noChangeArrowheads="1"/>
          </p:cNvSpPr>
          <p:nvPr>
            <p:custDataLst>
              <p:tags r:id="rId6"/>
            </p:custDataLst>
          </p:nvPr>
        </p:nvSpPr>
        <p:spPr bwMode="auto">
          <a:xfrm>
            <a:off x="638763" y="2874238"/>
            <a:ext cx="2406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defPPr>
              <a:defRPr lang="zh-CN"/>
            </a:defPPr>
            <a:lvl1pPr eaLnBrk="1" hangingPunct="1">
              <a:defRPr sz="4500" b="1">
                <a:solidFill>
                  <a:schemeClr val="accent1"/>
                </a:solidFill>
                <a:latin typeface="+mj-lt"/>
                <a:ea typeface="黑体" panose="02010609060101010101" pitchFamily="49" charset="-122"/>
              </a:defRPr>
            </a:lvl1pPr>
            <a:lvl2pPr marL="742950" indent="-285750">
              <a:defRPr>
                <a:ea typeface="幼圆" panose="02010509060101010101" pitchFamily="49" charset="-122"/>
              </a:defRPr>
            </a:lvl2pPr>
            <a:lvl3pPr marL="1143000" indent="-228600">
              <a:defRPr>
                <a:ea typeface="幼圆" panose="02010509060101010101" pitchFamily="49" charset="-122"/>
              </a:defRPr>
            </a:lvl3pPr>
            <a:lvl4pPr marL="1600200" indent="-228600">
              <a:defRPr>
                <a:ea typeface="幼圆" panose="02010509060101010101" pitchFamily="49" charset="-122"/>
              </a:defRPr>
            </a:lvl4pPr>
            <a:lvl5pPr marL="2057400" indent="-228600">
              <a:defRPr>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ea typeface="幼圆" panose="02010509060101010101" pitchFamily="49" charset="-122"/>
              </a:defRPr>
            </a:lvl9pPr>
          </a:lstStyle>
          <a:p>
            <a:r>
              <a:rPr lang="en-US" altLang="zh-CN" sz="4000" smtClean="0">
                <a:ea typeface="+mj-ea"/>
                <a:cs typeface="+mj-cs"/>
              </a:rPr>
              <a:t>Contents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5"/>
                                      </p:to>
                                    </p:set>
                                    <p:animEffect filter="image" prLst="opacity: 0.5">
                                      <p:cBhvr rctx="IE">
                                        <p:cTn id="10"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2800" dirty="0">
                <a:latin typeface="+mj-ea"/>
                <a:ea typeface="+mj-ea"/>
              </a:rPr>
              <a:t>二、</a:t>
            </a:r>
            <a:r>
              <a:rPr lang="zh-CN" altLang="zh-CN" sz="2800" dirty="0" smtClean="0">
                <a:latin typeface="+mj-ea"/>
                <a:ea typeface="+mj-ea"/>
              </a:rPr>
              <a:t>聚焦</a:t>
            </a:r>
            <a:r>
              <a:rPr lang="zh-CN" altLang="zh-CN" sz="2800" dirty="0">
                <a:latin typeface="+mj-ea"/>
                <a:ea typeface="+mj-ea"/>
              </a:rPr>
              <a:t>学生核心</a:t>
            </a:r>
            <a:r>
              <a:rPr lang="zh-CN" altLang="zh-CN" sz="2800" dirty="0" smtClean="0">
                <a:latin typeface="+mj-ea"/>
                <a:ea typeface="+mj-ea"/>
              </a:rPr>
              <a:t>素养</a:t>
            </a:r>
            <a:r>
              <a:rPr lang="en-US" altLang="zh-CN" sz="2800" dirty="0" smtClean="0">
                <a:latin typeface="+mj-ea"/>
                <a:ea typeface="+mj-ea"/>
              </a:rPr>
              <a:t/>
            </a:r>
            <a:br>
              <a:rPr lang="en-US" altLang="zh-CN" sz="2800" dirty="0" smtClean="0">
                <a:latin typeface="+mj-ea"/>
                <a:ea typeface="+mj-ea"/>
              </a:rPr>
            </a:br>
            <a:r>
              <a:rPr lang="zh-CN" altLang="zh-CN" sz="2400" dirty="0" smtClean="0">
                <a:latin typeface="+mj-ea"/>
                <a:ea typeface="+mj-ea"/>
              </a:rPr>
              <a:t>区</a:t>
            </a:r>
            <a:r>
              <a:rPr lang="zh-CN" altLang="zh-CN" sz="2400" dirty="0">
                <a:latin typeface="+mj-ea"/>
                <a:ea typeface="+mj-ea"/>
              </a:rPr>
              <a:t>校</a:t>
            </a:r>
            <a:r>
              <a:rPr lang="zh-CN" altLang="zh-CN" sz="2400" dirty="0" smtClean="0">
                <a:latin typeface="+mj-ea"/>
                <a:ea typeface="+mj-ea"/>
              </a:rPr>
              <a:t>联动 </a:t>
            </a:r>
            <a:r>
              <a:rPr lang="zh-CN" altLang="en-US" sz="2400" dirty="0" smtClean="0">
                <a:latin typeface="+mj-ea"/>
                <a:ea typeface="+mj-ea"/>
              </a:rPr>
              <a:t>深化课程与教学改革</a:t>
            </a:r>
            <a:endParaRPr lang="zh-CN" altLang="en-US" sz="2400" dirty="0">
              <a:latin typeface="+mj-ea"/>
              <a:ea typeface="+mj-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9" name="TextBox 16"/>
          <p:cNvSpPr txBox="1"/>
          <p:nvPr/>
        </p:nvSpPr>
        <p:spPr>
          <a:xfrm flipH="1">
            <a:off x="4004733" y="2813452"/>
            <a:ext cx="3598332"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聚焦品质课堂研究</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614562" y="3253915"/>
            <a:ext cx="389493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dirty="0"/>
              <a:t>1.</a:t>
            </a:r>
            <a:r>
              <a:rPr lang="zh-CN" altLang="en-US" sz="1400" dirty="0"/>
              <a:t>学科项目推进</a:t>
            </a:r>
            <a:r>
              <a:rPr lang="zh-CN" altLang="en-US" sz="1400" dirty="0" smtClean="0"/>
              <a:t>研究      </a:t>
            </a:r>
            <a:r>
              <a:rPr lang="en-US" altLang="zh-CN" sz="1400" dirty="0" smtClean="0"/>
              <a:t>2</a:t>
            </a:r>
            <a:r>
              <a:rPr lang="en-US" altLang="zh-CN" sz="1400" dirty="0"/>
              <a:t>.</a:t>
            </a:r>
            <a:r>
              <a:rPr lang="zh-CN" altLang="en-US" sz="1400" dirty="0"/>
              <a:t>教学问题实践研究 </a:t>
            </a:r>
          </a:p>
          <a:p>
            <a:pPr lvl="0">
              <a:defRPr/>
            </a:pPr>
            <a:r>
              <a:rPr lang="en-US" altLang="zh-CN" sz="1400" dirty="0"/>
              <a:t>3.</a:t>
            </a:r>
            <a:r>
              <a:rPr lang="zh-CN" altLang="en-US" sz="1400" dirty="0"/>
              <a:t>德育一体化专题</a:t>
            </a:r>
            <a:r>
              <a:rPr lang="zh-CN" altLang="en-US" sz="1400" dirty="0" smtClean="0"/>
              <a:t>研究  </a:t>
            </a:r>
            <a:r>
              <a:rPr lang="en-US" altLang="zh-CN" sz="1400" dirty="0" smtClean="0"/>
              <a:t>4</a:t>
            </a:r>
            <a:r>
              <a:rPr lang="en-US" altLang="zh-CN" sz="1400" dirty="0"/>
              <a:t>.</a:t>
            </a:r>
            <a:r>
              <a:rPr lang="zh-CN" altLang="en-US" sz="1400" dirty="0"/>
              <a:t>幼小衔接深度研究</a:t>
            </a:r>
          </a:p>
        </p:txBody>
      </p:sp>
      <p:sp>
        <p:nvSpPr>
          <p:cNvPr id="11" name="TextBox 18"/>
          <p:cNvSpPr txBox="1"/>
          <p:nvPr/>
        </p:nvSpPr>
        <p:spPr>
          <a:xfrm flipH="1">
            <a:off x="3958507" y="4545124"/>
            <a:ext cx="3423546"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a:solidFill>
                  <a:srgbClr val="C0504D">
                    <a:lumMod val="50000"/>
                  </a:srgbClr>
                </a:solidFill>
                <a:latin typeface="Arial Rounded MT Bold" panose="020F0704030504030204" pitchFamily="34" charset="0"/>
                <a:cs typeface="Times New Roman" panose="02020603050405020304" pitchFamily="18" charset="0"/>
              </a:rPr>
              <a:t>聚焦质量评价探索</a:t>
            </a:r>
            <a:endParaRPr kumimoji="0" lang="zh-CN" altLang="en-US" sz="20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2" name="TextBox 19"/>
          <p:cNvSpPr txBox="1"/>
          <p:nvPr/>
        </p:nvSpPr>
        <p:spPr>
          <a:xfrm rot="21594277" flipH="1">
            <a:off x="3559635" y="4956294"/>
            <a:ext cx="400479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建构学业质量标准是构建现代课程体系的重要</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组成部分，是</a:t>
            </a:r>
            <a:r>
              <a:rPr lang="zh-CN" altLang="en-US" sz="1400" kern="0" dirty="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促进核心素养融入课程的重要环节</a:t>
            </a:r>
            <a:r>
              <a:rPr lang="zh-CN" altLang="en-US"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a:t>
            </a:r>
            <a:endParaRPr lang="en-US" altLang="zh-CN" sz="1400" dirty="0"/>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405390" y="944724"/>
            <a:ext cx="6395085" cy="1529970"/>
            <a:chOff x="1405390" y="944724"/>
            <a:chExt cx="6395085" cy="152997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聚焦品质课程建设</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053850" y="1492094"/>
              <a:ext cx="4746625" cy="518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1400" dirty="0"/>
                <a:t>一深化区域学科课程</a:t>
              </a:r>
              <a:r>
                <a:rPr lang="zh-CN" altLang="en-US" sz="1400" dirty="0" smtClean="0"/>
                <a:t>建设       二</a:t>
              </a:r>
              <a:r>
                <a:rPr lang="zh-CN" altLang="en-US" sz="1400" dirty="0"/>
                <a:t>探索学区衔接课程</a:t>
              </a:r>
              <a:r>
                <a:rPr lang="zh-CN" altLang="en-US" sz="1400" dirty="0" smtClean="0"/>
                <a:t>研究</a:t>
              </a:r>
              <a:endParaRPr lang="en-US" altLang="zh-CN" sz="1400" dirty="0" smtClean="0"/>
            </a:p>
            <a:p>
              <a:pPr lvl="0">
                <a:defRPr/>
              </a:pPr>
              <a:r>
                <a:rPr lang="zh-CN" altLang="en-US" sz="1400" dirty="0" smtClean="0"/>
                <a:t>三</a:t>
              </a:r>
              <a:r>
                <a:rPr lang="zh-CN" altLang="en-US" sz="1400" dirty="0"/>
                <a:t>构建多元整合的学校课程   四优化幼儿园园本课程实施</a:t>
              </a:r>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par>
                                <p:cTn id="33" presetID="2" presetClass="exit" presetSubtype="4" fill="hold" grpId="0" nodeType="withEffect">
                                  <p:stCondLst>
                                    <p:cond delay="0"/>
                                  </p:stCondLst>
                                  <p:childTnLst>
                                    <p:anim calcmode="lin" valueType="num">
                                      <p:cBhvr additive="base">
                                        <p:cTn id="34" dur="500"/>
                                        <p:tgtEl>
                                          <p:spTgt spid="15"/>
                                        </p:tgtEl>
                                        <p:attrNameLst>
                                          <p:attrName>ppt_x</p:attrName>
                                        </p:attrNameLst>
                                      </p:cBhvr>
                                      <p:tavLst>
                                        <p:tav tm="0">
                                          <p:val>
                                            <p:strVal val="ppt_x"/>
                                          </p:val>
                                        </p:tav>
                                        <p:tav tm="100000">
                                          <p:val>
                                            <p:strVal val="ppt_x"/>
                                          </p:val>
                                        </p:tav>
                                      </p:tavLst>
                                    </p:anim>
                                    <p:anim calcmode="lin" valueType="num">
                                      <p:cBhvr additive="base">
                                        <p:cTn id="35" dur="500"/>
                                        <p:tgtEl>
                                          <p:spTgt spid="15"/>
                                        </p:tgtEl>
                                        <p:attrNameLst>
                                          <p:attrName>ppt_y</p:attrName>
                                        </p:attrNameLst>
                                      </p:cBhvr>
                                      <p:tavLst>
                                        <p:tav tm="0">
                                          <p:val>
                                            <p:strVal val="ppt_y"/>
                                          </p:val>
                                        </p:tav>
                                        <p:tav tm="100000">
                                          <p:val>
                                            <p:strVal val="1+ppt_h/2"/>
                                          </p:val>
                                        </p:tav>
                                      </p:tavLst>
                                    </p:anim>
                                    <p:set>
                                      <p:cBhvr>
                                        <p:cTn id="36" dur="1" fill="hold">
                                          <p:stCondLst>
                                            <p:cond delay="499"/>
                                          </p:stCondLst>
                                        </p:cTn>
                                        <p:tgtEl>
                                          <p:spTgt spid="15"/>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par>
                          <p:cTn id="45" fill="hold">
                            <p:stCondLst>
                              <p:cond delay="500"/>
                            </p:stCondLst>
                            <p:childTnLst>
                              <p:par>
                                <p:cTn id="46" presetID="42" presetClass="path" presetSubtype="0" accel="50000" decel="50000" fill="hold" nodeType="afterEffect">
                                  <p:stCondLst>
                                    <p:cond delay="0"/>
                                  </p:stCondLst>
                                  <p:childTnLst>
                                    <p:animMotion origin="layout" path="M 0 0 L 0 0.25 E" pathEditMode="relative" ptsTypes="">
                                      <p:cBhvr>
                                        <p:cTn id="47" dur="750" fill="hold"/>
                                        <p:tgtEl>
                                          <p:spTgt spid="2"/>
                                        </p:tgtEl>
                                        <p:attrNameLst>
                                          <p:attrName>ppt_x</p:attrName>
                                          <p:attrName>ppt_y</p:attrName>
                                        </p:attrNameLst>
                                      </p:cBhvr>
                                    </p:animMotion>
                                  </p:childTnLst>
                                </p:cTn>
                              </p:par>
                              <p:par>
                                <p:cTn id="48" presetID="6" presetClass="emph" presetSubtype="0" fill="hold" nodeType="withEffect">
                                  <p:stCondLst>
                                    <p:cond delay="0"/>
                                  </p:stCondLst>
                                  <p:childTnLst>
                                    <p:animScale>
                                      <p:cBhvr>
                                        <p:cTn id="49" dur="75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animBg="1"/>
      <p:bldP spid="15" grpId="0" animBg="1"/>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2379301" y="4027301"/>
            <a:ext cx="4536504" cy="1920100"/>
          </a:xfrm>
          <a:prstGeom prst="ellipse">
            <a:avLst/>
          </a:prstGeom>
          <a:gradFill flip="none" rotWithShape="1">
            <a:gsLst>
              <a:gs pos="44000">
                <a:schemeClr val="accent6">
                  <a:lumMod val="75000"/>
                </a:schemeClr>
              </a:gs>
              <a:gs pos="68000">
                <a:schemeClr val="accent6">
                  <a:lumMod val="60000"/>
                  <a:lumOff val="40000"/>
                </a:schemeClr>
              </a:gs>
              <a:gs pos="91000">
                <a:schemeClr val="accent6">
                  <a:lumMod val="75000"/>
                </a:schemeClr>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3" name="椭圆 2"/>
          <p:cNvSpPr/>
          <p:nvPr/>
        </p:nvSpPr>
        <p:spPr>
          <a:xfrm>
            <a:off x="2372894" y="1093046"/>
            <a:ext cx="4536504" cy="1920100"/>
          </a:xfrm>
          <a:prstGeom prst="ellipse">
            <a:avLst/>
          </a:prstGeom>
          <a:gradFill flip="none" rotWithShape="1">
            <a:gsLst>
              <a:gs pos="44000">
                <a:srgbClr val="508D23"/>
              </a:gs>
              <a:gs pos="68000">
                <a:srgbClr val="C8DE42"/>
              </a:gs>
              <a:gs pos="91000">
                <a:srgbClr val="6BBC2E"/>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4" name="椭圆 3"/>
          <p:cNvSpPr/>
          <p:nvPr/>
        </p:nvSpPr>
        <p:spPr>
          <a:xfrm>
            <a:off x="2372894" y="2641268"/>
            <a:ext cx="4536504" cy="1920100"/>
          </a:xfrm>
          <a:prstGeom prst="ellipse">
            <a:avLst/>
          </a:prstGeom>
          <a:gradFill flip="none" rotWithShape="1">
            <a:gsLst>
              <a:gs pos="44000">
                <a:srgbClr val="F79646">
                  <a:lumMod val="75000"/>
                </a:srgbClr>
              </a:gs>
              <a:gs pos="68000">
                <a:srgbClr val="FFC000"/>
              </a:gs>
              <a:gs pos="91000">
                <a:srgbClr val="F57B17"/>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5" name="椭圆 4"/>
          <p:cNvSpPr/>
          <p:nvPr/>
        </p:nvSpPr>
        <p:spPr>
          <a:xfrm>
            <a:off x="2372894" y="-212072"/>
            <a:ext cx="4536504" cy="1920100"/>
          </a:xfrm>
          <a:prstGeom prst="ellipse">
            <a:avLst/>
          </a:prstGeom>
          <a:gradFill flip="none" rotWithShape="1">
            <a:gsLst>
              <a:gs pos="44000">
                <a:srgbClr val="0070C0"/>
              </a:gs>
              <a:gs pos="68000">
                <a:srgbClr val="17C1D3"/>
              </a:gs>
              <a:gs pos="91000">
                <a:srgbClr val="4F81BD">
                  <a:shade val="100000"/>
                  <a:satMod val="115000"/>
                </a:srgbClr>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5400000">
            <a:off x="2041228" y="2914568"/>
            <a:ext cx="8382000"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16200000" flipH="1">
            <a:off x="-1126829" y="2914568"/>
            <a:ext cx="8381999"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164982" y="-994200"/>
            <a:ext cx="2952328" cy="7957596"/>
          </a:xfrm>
          <a:prstGeom prst="rect">
            <a:avLst/>
          </a:prstGeom>
          <a:solidFill>
            <a:sysClr val="window" lastClr="FFFFFF"/>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nvGrpSpPr>
          <p:cNvPr id="23" name="组合 22"/>
          <p:cNvGrpSpPr/>
          <p:nvPr/>
        </p:nvGrpSpPr>
        <p:grpSpPr>
          <a:xfrm>
            <a:off x="1809748" y="448190"/>
            <a:ext cx="5829299" cy="2141330"/>
            <a:chOff x="1809748" y="448190"/>
            <a:chExt cx="5829299" cy="2141330"/>
          </a:xfrm>
        </p:grpSpPr>
        <p:sp>
          <p:nvSpPr>
            <p:cNvPr id="9" name="椭圆 5"/>
            <p:cNvSpPr/>
            <p:nvPr/>
          </p:nvSpPr>
          <p:spPr>
            <a:xfrm>
              <a:off x="2379301" y="44819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rgbClr val="0578A0"/>
                </a:gs>
                <a:gs pos="17000">
                  <a:srgbClr val="00B0F0">
                    <a:shade val="30000"/>
                    <a:satMod val="115000"/>
                  </a:srgbClr>
                </a:gs>
                <a:gs pos="82000">
                  <a:srgbClr val="17B9DA"/>
                </a:gs>
                <a:gs pos="40000">
                  <a:srgbClr val="20C6DB"/>
                </a:gs>
                <a:gs pos="0">
                  <a:srgbClr val="25D5E7"/>
                </a:gs>
                <a:gs pos="69000">
                  <a:srgbClr val="00B0F0">
                    <a:shade val="67500"/>
                    <a:satMod val="115000"/>
                  </a:srgbClr>
                </a:gs>
                <a:gs pos="100000">
                  <a:srgbClr val="00B0F0">
                    <a:shade val="100000"/>
                    <a:satMod val="115000"/>
                  </a:srgbClr>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2" name="TextBox 28"/>
            <p:cNvSpPr txBox="1"/>
            <p:nvPr/>
          </p:nvSpPr>
          <p:spPr>
            <a:xfrm>
              <a:off x="1809748" y="1636119"/>
              <a:ext cx="582929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00467A"/>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深化区域学科课程建设</a:t>
              </a:r>
              <a:endParaRPr kumimoji="0" lang="zh-CN" altLang="en-US" sz="2800" b="1" i="0" u="none" strike="noStrike" kern="0" cap="none" spc="0" normalizeH="0" baseline="0" noProof="0" dirty="0">
                <a:ln w="18415" cmpd="sng">
                  <a:noFill/>
                  <a:prstDash val="solid"/>
                </a:ln>
                <a:solidFill>
                  <a:srgbClr val="00467A"/>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grpSp>
        <p:nvGrpSpPr>
          <p:cNvPr id="25" name="组合 24"/>
          <p:cNvGrpSpPr/>
          <p:nvPr/>
        </p:nvGrpSpPr>
        <p:grpSpPr>
          <a:xfrm>
            <a:off x="2372894" y="3301530"/>
            <a:ext cx="4635449" cy="2141330"/>
            <a:chOff x="2372894" y="4259470"/>
            <a:chExt cx="4635449" cy="2141330"/>
          </a:xfrm>
        </p:grpSpPr>
        <p:sp>
          <p:nvSpPr>
            <p:cNvPr id="11" name="椭圆 5"/>
            <p:cNvSpPr/>
            <p:nvPr/>
          </p:nvSpPr>
          <p:spPr>
            <a:xfrm>
              <a:off x="2379301" y="425947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rgbClr val="F79646">
                    <a:lumMod val="75000"/>
                  </a:srgbClr>
                </a:gs>
                <a:gs pos="17000">
                  <a:srgbClr val="F79646">
                    <a:lumMod val="75000"/>
                  </a:srgbClr>
                </a:gs>
                <a:gs pos="82000">
                  <a:srgbClr val="FFC000"/>
                </a:gs>
                <a:gs pos="40000">
                  <a:srgbClr val="FFC000"/>
                </a:gs>
                <a:gs pos="0">
                  <a:srgbClr val="FFC000"/>
                </a:gs>
                <a:gs pos="69000">
                  <a:srgbClr val="F79646">
                    <a:lumMod val="75000"/>
                  </a:srgbClr>
                </a:gs>
                <a:gs pos="100000">
                  <a:srgbClr val="FFC000"/>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3" name="TextBox 29"/>
            <p:cNvSpPr txBox="1"/>
            <p:nvPr/>
          </p:nvSpPr>
          <p:spPr>
            <a:xfrm>
              <a:off x="2372894" y="5427816"/>
              <a:ext cx="463544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714203"/>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构建多元整合的学校课程</a:t>
              </a:r>
              <a:endParaRPr kumimoji="0" lang="zh-CN" altLang="en-US" sz="2800" b="1" i="0" u="none" strike="noStrike" kern="0" cap="none" spc="0" normalizeH="0" baseline="0" noProof="0" dirty="0">
                <a:ln w="18415" cmpd="sng">
                  <a:noFill/>
                  <a:prstDash val="solid"/>
                </a:ln>
                <a:solidFill>
                  <a:srgbClr val="714203"/>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grpSp>
        <p:nvGrpSpPr>
          <p:cNvPr id="24" name="组合 23"/>
          <p:cNvGrpSpPr/>
          <p:nvPr/>
        </p:nvGrpSpPr>
        <p:grpSpPr>
          <a:xfrm>
            <a:off x="2379301" y="1753309"/>
            <a:ext cx="4536504" cy="2141330"/>
            <a:chOff x="2379301" y="2377422"/>
            <a:chExt cx="4536504" cy="2141330"/>
          </a:xfrm>
        </p:grpSpPr>
        <p:sp>
          <p:nvSpPr>
            <p:cNvPr id="10" name="椭圆 5"/>
            <p:cNvSpPr/>
            <p:nvPr/>
          </p:nvSpPr>
          <p:spPr>
            <a:xfrm>
              <a:off x="2379301" y="2377422"/>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89000">
                  <a:srgbClr val="62A02F"/>
                </a:gs>
                <a:gs pos="62000">
                  <a:srgbClr val="5B9828"/>
                </a:gs>
                <a:gs pos="17000">
                  <a:srgbClr val="508D23"/>
                </a:gs>
                <a:gs pos="77000">
                  <a:srgbClr val="C8DE42"/>
                </a:gs>
                <a:gs pos="97000">
                  <a:srgbClr val="91CA40"/>
                </a:gs>
                <a:gs pos="40000">
                  <a:srgbClr val="C8DE42"/>
                </a:gs>
                <a:gs pos="0">
                  <a:srgbClr val="C8DE42"/>
                </a:gs>
              </a:gsLst>
              <a:lin ang="0" scaled="1"/>
              <a:tileRect/>
            </a:gra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825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4" name="TextBox 30"/>
            <p:cNvSpPr txBox="1"/>
            <p:nvPr/>
          </p:nvSpPr>
          <p:spPr>
            <a:xfrm>
              <a:off x="2681345" y="3617211"/>
              <a:ext cx="4086103" cy="43704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323E1A"/>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探索学区衔接课程研究</a:t>
              </a:r>
              <a:endParaRPr kumimoji="0" lang="zh-CN" altLang="en-US" sz="2800" b="1" i="0" u="none" strike="noStrike" kern="0" cap="none" spc="0" normalizeH="0" baseline="0" noProof="0" dirty="0">
                <a:ln w="18415" cmpd="sng">
                  <a:noFill/>
                  <a:prstDash val="solid"/>
                </a:ln>
                <a:solidFill>
                  <a:srgbClr val="323E1A"/>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grpSp>
        <p:nvGrpSpPr>
          <p:cNvPr id="18" name="组合 17"/>
          <p:cNvGrpSpPr/>
          <p:nvPr/>
        </p:nvGrpSpPr>
        <p:grpSpPr>
          <a:xfrm>
            <a:off x="2379301" y="4731105"/>
            <a:ext cx="4635449" cy="2141330"/>
            <a:chOff x="2372894" y="4259470"/>
            <a:chExt cx="4635449" cy="2141330"/>
          </a:xfrm>
        </p:grpSpPr>
        <p:sp>
          <p:nvSpPr>
            <p:cNvPr id="19" name="椭圆 5"/>
            <p:cNvSpPr/>
            <p:nvPr/>
          </p:nvSpPr>
          <p:spPr>
            <a:xfrm>
              <a:off x="2379301" y="425947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chemeClr val="accent6">
                    <a:lumMod val="75000"/>
                  </a:schemeClr>
                </a:gs>
                <a:gs pos="17000">
                  <a:schemeClr val="accent6">
                    <a:lumMod val="75000"/>
                  </a:schemeClr>
                </a:gs>
                <a:gs pos="82000">
                  <a:schemeClr val="accent6">
                    <a:lumMod val="60000"/>
                    <a:lumOff val="40000"/>
                  </a:schemeClr>
                </a:gs>
                <a:gs pos="40000">
                  <a:schemeClr val="accent6">
                    <a:lumMod val="60000"/>
                    <a:lumOff val="40000"/>
                  </a:schemeClr>
                </a:gs>
                <a:gs pos="0">
                  <a:schemeClr val="accent6">
                    <a:lumMod val="60000"/>
                    <a:lumOff val="40000"/>
                  </a:schemeClr>
                </a:gs>
                <a:gs pos="69000">
                  <a:schemeClr val="accent6">
                    <a:lumMod val="75000"/>
                  </a:schemeClr>
                </a:gs>
                <a:gs pos="100000">
                  <a:schemeClr val="accent6">
                    <a:lumMod val="60000"/>
                    <a:lumOff val="40000"/>
                  </a:schemeClr>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0" name="TextBox 29"/>
            <p:cNvSpPr txBox="1"/>
            <p:nvPr/>
          </p:nvSpPr>
          <p:spPr>
            <a:xfrm>
              <a:off x="2372894" y="5427816"/>
              <a:ext cx="463544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chemeClr val="bg1"/>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优化幼儿园园本课程实施</a:t>
              </a:r>
              <a:endParaRPr kumimoji="0" lang="zh-CN" altLang="en-US" sz="2800" b="1" i="0" u="none" strike="noStrike" kern="0" cap="none" spc="0" normalizeH="0" baseline="0" noProof="0" dirty="0">
                <a:ln w="18415" cmpd="sng">
                  <a:noFill/>
                  <a:prstDash val="solid"/>
                </a:ln>
                <a:solidFill>
                  <a:schemeClr val="bg1"/>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372894" y="1673878"/>
            <a:ext cx="4536504" cy="1920100"/>
          </a:xfrm>
          <a:prstGeom prst="ellipse">
            <a:avLst/>
          </a:prstGeom>
          <a:gradFill flip="none" rotWithShape="1">
            <a:gsLst>
              <a:gs pos="44000">
                <a:srgbClr val="0070C0"/>
              </a:gs>
              <a:gs pos="68000">
                <a:srgbClr val="17C1D3"/>
              </a:gs>
              <a:gs pos="91000">
                <a:srgbClr val="4F81BD">
                  <a:shade val="100000"/>
                  <a:satMod val="115000"/>
                </a:srgbClr>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5400000">
            <a:off x="2041228" y="2914568"/>
            <a:ext cx="8382000"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16200000" flipH="1">
            <a:off x="-1126829" y="2914568"/>
            <a:ext cx="8381999"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164982" y="-994200"/>
            <a:ext cx="2952328" cy="7957596"/>
          </a:xfrm>
          <a:prstGeom prst="rect">
            <a:avLst/>
          </a:prstGeom>
          <a:solidFill>
            <a:sysClr val="window" lastClr="FFFFFF"/>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nvGrpSpPr>
          <p:cNvPr id="8" name="组合 7"/>
          <p:cNvGrpSpPr/>
          <p:nvPr/>
        </p:nvGrpSpPr>
        <p:grpSpPr>
          <a:xfrm>
            <a:off x="1809748" y="2334140"/>
            <a:ext cx="5829299" cy="2141330"/>
            <a:chOff x="1809748" y="448190"/>
            <a:chExt cx="5829299" cy="2141330"/>
          </a:xfrm>
        </p:grpSpPr>
        <p:sp>
          <p:nvSpPr>
            <p:cNvPr id="9" name="椭圆 5"/>
            <p:cNvSpPr/>
            <p:nvPr/>
          </p:nvSpPr>
          <p:spPr>
            <a:xfrm>
              <a:off x="2379301" y="44819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rgbClr val="0578A0"/>
                </a:gs>
                <a:gs pos="17000">
                  <a:srgbClr val="00B0F0">
                    <a:shade val="30000"/>
                    <a:satMod val="115000"/>
                  </a:srgbClr>
                </a:gs>
                <a:gs pos="82000">
                  <a:srgbClr val="17B9DA"/>
                </a:gs>
                <a:gs pos="40000">
                  <a:srgbClr val="20C6DB"/>
                </a:gs>
                <a:gs pos="0">
                  <a:srgbClr val="25D5E7"/>
                </a:gs>
                <a:gs pos="69000">
                  <a:srgbClr val="00B0F0">
                    <a:shade val="67500"/>
                    <a:satMod val="115000"/>
                  </a:srgbClr>
                </a:gs>
                <a:gs pos="100000">
                  <a:srgbClr val="00B0F0">
                    <a:shade val="100000"/>
                    <a:satMod val="115000"/>
                  </a:srgbClr>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0" name="TextBox 28"/>
            <p:cNvSpPr txBox="1"/>
            <p:nvPr/>
          </p:nvSpPr>
          <p:spPr>
            <a:xfrm>
              <a:off x="1809748" y="1636119"/>
              <a:ext cx="582929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00467A"/>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深化区域学科课程建设</a:t>
              </a:r>
              <a:endParaRPr kumimoji="0" lang="zh-CN" altLang="en-US" sz="2800" b="1" i="0" u="none" strike="noStrike" kern="0" cap="none" spc="0" normalizeH="0" baseline="0" noProof="0" dirty="0">
                <a:ln w="18415" cmpd="sng">
                  <a:noFill/>
                  <a:prstDash val="solid"/>
                </a:ln>
                <a:solidFill>
                  <a:srgbClr val="00467A"/>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873566" y="1020522"/>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zh-CN" altLang="en-US" sz="1800" b="1" dirty="0">
                <a:solidFill>
                  <a:srgbClr val="FFAE47"/>
                </a:solidFill>
                <a:latin typeface="微软雅黑" panose="020B0503020204020204" pitchFamily="34" charset="-122"/>
                <a:ea typeface="微软雅黑" panose="020B0503020204020204" pitchFamily="34" charset="-122"/>
              </a:rPr>
              <a:t>突出学科自身的核心素养和功能</a:t>
            </a:r>
          </a:p>
        </p:txBody>
      </p:sp>
      <p:grpSp>
        <p:nvGrpSpPr>
          <p:cNvPr id="4" name="组合 3"/>
          <p:cNvGrpSpPr/>
          <p:nvPr/>
        </p:nvGrpSpPr>
        <p:grpSpPr>
          <a:xfrm>
            <a:off x="3358755" y="3263628"/>
            <a:ext cx="2105132" cy="2570468"/>
            <a:chOff x="4408748" y="2851198"/>
            <a:chExt cx="2806473" cy="3428085"/>
          </a:xfrm>
          <a:solidFill>
            <a:srgbClr val="A6A6A6"/>
          </a:solidFill>
        </p:grpSpPr>
        <p:sp>
          <p:nvSpPr>
            <p:cNvPr id="66" name="矩形 65"/>
            <p:cNvSpPr/>
            <p:nvPr/>
          </p:nvSpPr>
          <p:spPr>
            <a:xfrm>
              <a:off x="5654903" y="2851198"/>
              <a:ext cx="308446" cy="34280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7" name="矩形 66"/>
            <p:cNvSpPr/>
            <p:nvPr/>
          </p:nvSpPr>
          <p:spPr>
            <a:xfrm rot="3628266">
              <a:off x="6344896" y="3307680"/>
              <a:ext cx="2403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8" name="矩形 67"/>
            <p:cNvSpPr/>
            <p:nvPr/>
          </p:nvSpPr>
          <p:spPr>
            <a:xfrm rot="3222577">
              <a:off x="6279379" y="4508173"/>
              <a:ext cx="117002"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9" name="矩形 68"/>
            <p:cNvSpPr/>
            <p:nvPr/>
          </p:nvSpPr>
          <p:spPr>
            <a:xfrm rot="18144688" flipH="1">
              <a:off x="5094796" y="2855932"/>
              <a:ext cx="152149"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70" name="矩形 69"/>
            <p:cNvSpPr/>
            <p:nvPr/>
          </p:nvSpPr>
          <p:spPr>
            <a:xfrm rot="17368525" flipH="1">
              <a:off x="5067148" y="4124428"/>
              <a:ext cx="1834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grpSp>
        <p:nvGrpSpPr>
          <p:cNvPr id="5" name="组合 4"/>
          <p:cNvGrpSpPr/>
          <p:nvPr/>
        </p:nvGrpSpPr>
        <p:grpSpPr>
          <a:xfrm>
            <a:off x="3626794" y="1725255"/>
            <a:ext cx="1686239" cy="1685630"/>
            <a:chOff x="4710563" y="795050"/>
            <a:chExt cx="2248026" cy="2248026"/>
          </a:xfrm>
        </p:grpSpPr>
        <p:grpSp>
          <p:nvGrpSpPr>
            <p:cNvPr id="62" name="组合 61"/>
            <p:cNvGrpSpPr/>
            <p:nvPr/>
          </p:nvGrpSpPr>
          <p:grpSpPr>
            <a:xfrm>
              <a:off x="4710563" y="795050"/>
              <a:ext cx="2248026" cy="2248026"/>
              <a:chOff x="1200760" y="3842074"/>
              <a:chExt cx="1784148" cy="1784148"/>
            </a:xfrm>
          </p:grpSpPr>
          <p:sp>
            <p:nvSpPr>
              <p:cNvPr id="64" name="椭圆 63"/>
              <p:cNvSpPr/>
              <p:nvPr/>
            </p:nvSpPr>
            <p:spPr>
              <a:xfrm>
                <a:off x="1200760" y="3842074"/>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5" name="椭圆 64"/>
              <p:cNvSpPr/>
              <p:nvPr/>
            </p:nvSpPr>
            <p:spPr>
              <a:xfrm>
                <a:off x="1475770" y="4117085"/>
                <a:ext cx="1234127" cy="1234127"/>
              </a:xfrm>
              <a:prstGeom prst="ellipse">
                <a:avLst/>
              </a:prstGeom>
              <a:solidFill>
                <a:srgbClr val="FFB850"/>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63" name="Freeform 987"/>
            <p:cNvSpPr>
              <a:spLocks noEditPoints="1"/>
            </p:cNvSpPr>
            <p:nvPr/>
          </p:nvSpPr>
          <p:spPr bwMode="auto">
            <a:xfrm>
              <a:off x="5564060" y="1377589"/>
              <a:ext cx="540619" cy="869615"/>
            </a:xfrm>
            <a:custGeom>
              <a:avLst/>
              <a:gdLst>
                <a:gd name="T0" fmla="*/ 133 w 205"/>
                <a:gd name="T1" fmla="*/ 170 h 331"/>
                <a:gd name="T2" fmla="*/ 148 w 205"/>
                <a:gd name="T3" fmla="*/ 126 h 331"/>
                <a:gd name="T4" fmla="*/ 148 w 205"/>
                <a:gd name="T5" fmla="*/ 110 h 331"/>
                <a:gd name="T6" fmla="*/ 48 w 205"/>
                <a:gd name="T7" fmla="*/ 118 h 331"/>
                <a:gd name="T8" fmla="*/ 71 w 205"/>
                <a:gd name="T9" fmla="*/ 126 h 331"/>
                <a:gd name="T10" fmla="*/ 39 w 205"/>
                <a:gd name="T11" fmla="*/ 224 h 331"/>
                <a:gd name="T12" fmla="*/ 44 w 205"/>
                <a:gd name="T13" fmla="*/ 331 h 331"/>
                <a:gd name="T14" fmla="*/ 205 w 205"/>
                <a:gd name="T15" fmla="*/ 298 h 331"/>
                <a:gd name="T16" fmla="*/ 161 w 205"/>
                <a:gd name="T17" fmla="*/ 315 h 331"/>
                <a:gd name="T18" fmla="*/ 16 w 205"/>
                <a:gd name="T19" fmla="*/ 298 h 331"/>
                <a:gd name="T20" fmla="*/ 87 w 205"/>
                <a:gd name="T21" fmla="*/ 170 h 331"/>
                <a:gd name="T22" fmla="*/ 117 w 205"/>
                <a:gd name="T23" fmla="*/ 126 h 331"/>
                <a:gd name="T24" fmla="*/ 153 w 205"/>
                <a:gd name="T25" fmla="*/ 234 h 331"/>
                <a:gd name="T26" fmla="*/ 161 w 205"/>
                <a:gd name="T27" fmla="*/ 315 h 331"/>
                <a:gd name="T28" fmla="*/ 121 w 205"/>
                <a:gd name="T29" fmla="*/ 262 h 331"/>
                <a:gd name="T30" fmla="*/ 101 w 205"/>
                <a:gd name="T31" fmla="*/ 258 h 331"/>
                <a:gd name="T32" fmla="*/ 63 w 205"/>
                <a:gd name="T33" fmla="*/ 263 h 331"/>
                <a:gd name="T34" fmla="*/ 48 w 205"/>
                <a:gd name="T35" fmla="*/ 259 h 331"/>
                <a:gd name="T36" fmla="*/ 24 w 205"/>
                <a:gd name="T37" fmla="*/ 298 h 331"/>
                <a:gd name="T38" fmla="*/ 161 w 205"/>
                <a:gd name="T39" fmla="*/ 307 h 331"/>
                <a:gd name="T40" fmla="*/ 167 w 205"/>
                <a:gd name="T41" fmla="*/ 266 h 331"/>
                <a:gd name="T42" fmla="*/ 165 w 205"/>
                <a:gd name="T43" fmla="*/ 264 h 331"/>
                <a:gd name="T44" fmla="*/ 144 w 205"/>
                <a:gd name="T45" fmla="*/ 248 h 331"/>
                <a:gd name="T46" fmla="*/ 124 w 205"/>
                <a:gd name="T47" fmla="*/ 23 h 331"/>
                <a:gd name="T48" fmla="*/ 124 w 205"/>
                <a:gd name="T49" fmla="*/ 0 h 331"/>
                <a:gd name="T50" fmla="*/ 124 w 205"/>
                <a:gd name="T51" fmla="*/ 23 h 331"/>
                <a:gd name="T52" fmla="*/ 91 w 205"/>
                <a:gd name="T53" fmla="*/ 49 h 331"/>
                <a:gd name="T54" fmla="*/ 74 w 205"/>
                <a:gd name="T55" fmla="*/ 32 h 331"/>
                <a:gd name="T56" fmla="*/ 58 w 205"/>
                <a:gd name="T57" fmla="*/ 49 h 331"/>
                <a:gd name="T58" fmla="*/ 68 w 205"/>
                <a:gd name="T59" fmla="*/ 43 h 331"/>
                <a:gd name="T60" fmla="*/ 80 w 205"/>
                <a:gd name="T61" fmla="*/ 43 h 331"/>
                <a:gd name="T62" fmla="*/ 74 w 205"/>
                <a:gd name="T63" fmla="*/ 57 h 331"/>
                <a:gd name="T64" fmla="*/ 68 w 205"/>
                <a:gd name="T65" fmla="*/ 43 h 331"/>
                <a:gd name="T66" fmla="*/ 92 w 205"/>
                <a:gd name="T67" fmla="*/ 102 h 331"/>
                <a:gd name="T68" fmla="*/ 98 w 205"/>
                <a:gd name="T69" fmla="*/ 82 h 331"/>
                <a:gd name="T70" fmla="*/ 129 w 205"/>
                <a:gd name="T71" fmla="*/ 82 h 331"/>
                <a:gd name="T72" fmla="*/ 134 w 205"/>
                <a:gd name="T73" fmla="*/ 102 h 331"/>
                <a:gd name="T74" fmla="*/ 143 w 205"/>
                <a:gd name="T75" fmla="*/ 97 h 331"/>
                <a:gd name="T76" fmla="*/ 113 w 205"/>
                <a:gd name="T77" fmla="*/ 68 h 331"/>
                <a:gd name="T78" fmla="*/ 84 w 205"/>
                <a:gd name="T79" fmla="*/ 9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31">
                  <a:moveTo>
                    <a:pt x="165" y="224"/>
                  </a:moveTo>
                  <a:cubicBezTo>
                    <a:pt x="150" y="204"/>
                    <a:pt x="133" y="184"/>
                    <a:pt x="133" y="170"/>
                  </a:cubicBezTo>
                  <a:cubicBezTo>
                    <a:pt x="133" y="126"/>
                    <a:pt x="133" y="126"/>
                    <a:pt x="133" y="126"/>
                  </a:cubicBezTo>
                  <a:cubicBezTo>
                    <a:pt x="148" y="126"/>
                    <a:pt x="148" y="126"/>
                    <a:pt x="148" y="126"/>
                  </a:cubicBezTo>
                  <a:cubicBezTo>
                    <a:pt x="153" y="126"/>
                    <a:pt x="156" y="122"/>
                    <a:pt x="156" y="118"/>
                  </a:cubicBezTo>
                  <a:cubicBezTo>
                    <a:pt x="156" y="113"/>
                    <a:pt x="153" y="110"/>
                    <a:pt x="148" y="110"/>
                  </a:cubicBezTo>
                  <a:cubicBezTo>
                    <a:pt x="56" y="110"/>
                    <a:pt x="56" y="110"/>
                    <a:pt x="56" y="110"/>
                  </a:cubicBezTo>
                  <a:cubicBezTo>
                    <a:pt x="52" y="110"/>
                    <a:pt x="48" y="113"/>
                    <a:pt x="48" y="118"/>
                  </a:cubicBezTo>
                  <a:cubicBezTo>
                    <a:pt x="48" y="122"/>
                    <a:pt x="52" y="126"/>
                    <a:pt x="56" y="126"/>
                  </a:cubicBezTo>
                  <a:cubicBezTo>
                    <a:pt x="71" y="126"/>
                    <a:pt x="71" y="126"/>
                    <a:pt x="71" y="126"/>
                  </a:cubicBezTo>
                  <a:cubicBezTo>
                    <a:pt x="71" y="170"/>
                    <a:pt x="71" y="170"/>
                    <a:pt x="71" y="170"/>
                  </a:cubicBezTo>
                  <a:cubicBezTo>
                    <a:pt x="71" y="184"/>
                    <a:pt x="55" y="204"/>
                    <a:pt x="39" y="224"/>
                  </a:cubicBezTo>
                  <a:cubicBezTo>
                    <a:pt x="20" y="249"/>
                    <a:pt x="0" y="274"/>
                    <a:pt x="0" y="298"/>
                  </a:cubicBezTo>
                  <a:cubicBezTo>
                    <a:pt x="0" y="318"/>
                    <a:pt x="16" y="331"/>
                    <a:pt x="44" y="331"/>
                  </a:cubicBezTo>
                  <a:cubicBezTo>
                    <a:pt x="161" y="331"/>
                    <a:pt x="161" y="331"/>
                    <a:pt x="161" y="331"/>
                  </a:cubicBezTo>
                  <a:cubicBezTo>
                    <a:pt x="188" y="331"/>
                    <a:pt x="205" y="318"/>
                    <a:pt x="205" y="298"/>
                  </a:cubicBezTo>
                  <a:cubicBezTo>
                    <a:pt x="205" y="274"/>
                    <a:pt x="185" y="249"/>
                    <a:pt x="165" y="224"/>
                  </a:cubicBezTo>
                  <a:close/>
                  <a:moveTo>
                    <a:pt x="161" y="315"/>
                  </a:moveTo>
                  <a:cubicBezTo>
                    <a:pt x="44" y="315"/>
                    <a:pt x="44" y="315"/>
                    <a:pt x="44" y="315"/>
                  </a:cubicBezTo>
                  <a:cubicBezTo>
                    <a:pt x="33" y="315"/>
                    <a:pt x="16" y="313"/>
                    <a:pt x="16" y="298"/>
                  </a:cubicBezTo>
                  <a:cubicBezTo>
                    <a:pt x="16" y="280"/>
                    <a:pt x="34" y="257"/>
                    <a:pt x="52" y="234"/>
                  </a:cubicBezTo>
                  <a:cubicBezTo>
                    <a:pt x="70" y="211"/>
                    <a:pt x="87" y="189"/>
                    <a:pt x="87" y="170"/>
                  </a:cubicBezTo>
                  <a:cubicBezTo>
                    <a:pt x="87" y="126"/>
                    <a:pt x="87" y="126"/>
                    <a:pt x="87" y="126"/>
                  </a:cubicBezTo>
                  <a:cubicBezTo>
                    <a:pt x="117" y="126"/>
                    <a:pt x="117" y="126"/>
                    <a:pt x="117" y="126"/>
                  </a:cubicBezTo>
                  <a:cubicBezTo>
                    <a:pt x="117" y="170"/>
                    <a:pt x="117" y="170"/>
                    <a:pt x="117" y="170"/>
                  </a:cubicBezTo>
                  <a:cubicBezTo>
                    <a:pt x="117" y="189"/>
                    <a:pt x="135" y="211"/>
                    <a:pt x="153" y="234"/>
                  </a:cubicBezTo>
                  <a:cubicBezTo>
                    <a:pt x="171" y="257"/>
                    <a:pt x="189" y="280"/>
                    <a:pt x="189" y="298"/>
                  </a:cubicBezTo>
                  <a:cubicBezTo>
                    <a:pt x="189" y="313"/>
                    <a:pt x="171" y="315"/>
                    <a:pt x="161" y="315"/>
                  </a:cubicBezTo>
                  <a:close/>
                  <a:moveTo>
                    <a:pt x="122" y="263"/>
                  </a:moveTo>
                  <a:cubicBezTo>
                    <a:pt x="122" y="263"/>
                    <a:pt x="121" y="263"/>
                    <a:pt x="121" y="262"/>
                  </a:cubicBezTo>
                  <a:cubicBezTo>
                    <a:pt x="118" y="258"/>
                    <a:pt x="114" y="256"/>
                    <a:pt x="109" y="256"/>
                  </a:cubicBezTo>
                  <a:cubicBezTo>
                    <a:pt x="106" y="256"/>
                    <a:pt x="103" y="257"/>
                    <a:pt x="101" y="258"/>
                  </a:cubicBezTo>
                  <a:cubicBezTo>
                    <a:pt x="99" y="250"/>
                    <a:pt x="91" y="244"/>
                    <a:pt x="82" y="244"/>
                  </a:cubicBezTo>
                  <a:cubicBezTo>
                    <a:pt x="72" y="244"/>
                    <a:pt x="63" y="252"/>
                    <a:pt x="63" y="263"/>
                  </a:cubicBezTo>
                  <a:cubicBezTo>
                    <a:pt x="63" y="264"/>
                    <a:pt x="63" y="264"/>
                    <a:pt x="63" y="265"/>
                  </a:cubicBezTo>
                  <a:cubicBezTo>
                    <a:pt x="59" y="261"/>
                    <a:pt x="54" y="259"/>
                    <a:pt x="48" y="259"/>
                  </a:cubicBezTo>
                  <a:cubicBezTo>
                    <a:pt x="46" y="259"/>
                    <a:pt x="44" y="260"/>
                    <a:pt x="42" y="260"/>
                  </a:cubicBezTo>
                  <a:cubicBezTo>
                    <a:pt x="32" y="274"/>
                    <a:pt x="24" y="288"/>
                    <a:pt x="24" y="298"/>
                  </a:cubicBezTo>
                  <a:cubicBezTo>
                    <a:pt x="24" y="306"/>
                    <a:pt x="34" y="307"/>
                    <a:pt x="44" y="307"/>
                  </a:cubicBezTo>
                  <a:cubicBezTo>
                    <a:pt x="161" y="307"/>
                    <a:pt x="161" y="307"/>
                    <a:pt x="161" y="307"/>
                  </a:cubicBezTo>
                  <a:cubicBezTo>
                    <a:pt x="170" y="307"/>
                    <a:pt x="181" y="306"/>
                    <a:pt x="181" y="298"/>
                  </a:cubicBezTo>
                  <a:cubicBezTo>
                    <a:pt x="181" y="289"/>
                    <a:pt x="175" y="278"/>
                    <a:pt x="167" y="266"/>
                  </a:cubicBezTo>
                  <a:cubicBezTo>
                    <a:pt x="167" y="266"/>
                    <a:pt x="166" y="266"/>
                    <a:pt x="166" y="266"/>
                  </a:cubicBezTo>
                  <a:cubicBezTo>
                    <a:pt x="166" y="265"/>
                    <a:pt x="166" y="265"/>
                    <a:pt x="165" y="264"/>
                  </a:cubicBezTo>
                  <a:cubicBezTo>
                    <a:pt x="163" y="260"/>
                    <a:pt x="160" y="256"/>
                    <a:pt x="156" y="252"/>
                  </a:cubicBezTo>
                  <a:cubicBezTo>
                    <a:pt x="153" y="249"/>
                    <a:pt x="148" y="248"/>
                    <a:pt x="144" y="248"/>
                  </a:cubicBezTo>
                  <a:cubicBezTo>
                    <a:pt x="134" y="248"/>
                    <a:pt x="125" y="254"/>
                    <a:pt x="122" y="263"/>
                  </a:cubicBezTo>
                  <a:close/>
                  <a:moveTo>
                    <a:pt x="124" y="23"/>
                  </a:moveTo>
                  <a:cubicBezTo>
                    <a:pt x="130" y="23"/>
                    <a:pt x="135" y="18"/>
                    <a:pt x="135" y="11"/>
                  </a:cubicBezTo>
                  <a:cubicBezTo>
                    <a:pt x="135" y="5"/>
                    <a:pt x="130" y="0"/>
                    <a:pt x="124" y="0"/>
                  </a:cubicBezTo>
                  <a:cubicBezTo>
                    <a:pt x="118" y="0"/>
                    <a:pt x="112" y="5"/>
                    <a:pt x="112" y="11"/>
                  </a:cubicBezTo>
                  <a:cubicBezTo>
                    <a:pt x="112" y="18"/>
                    <a:pt x="118" y="23"/>
                    <a:pt x="124" y="23"/>
                  </a:cubicBezTo>
                  <a:close/>
                  <a:moveTo>
                    <a:pt x="74" y="65"/>
                  </a:moveTo>
                  <a:cubicBezTo>
                    <a:pt x="83" y="65"/>
                    <a:pt x="91" y="58"/>
                    <a:pt x="91" y="49"/>
                  </a:cubicBezTo>
                  <a:cubicBezTo>
                    <a:pt x="91" y="45"/>
                    <a:pt x="89" y="40"/>
                    <a:pt x="86" y="37"/>
                  </a:cubicBezTo>
                  <a:cubicBezTo>
                    <a:pt x="83" y="34"/>
                    <a:pt x="79" y="32"/>
                    <a:pt x="74" y="32"/>
                  </a:cubicBezTo>
                  <a:cubicBezTo>
                    <a:pt x="70" y="32"/>
                    <a:pt x="66" y="34"/>
                    <a:pt x="62" y="37"/>
                  </a:cubicBezTo>
                  <a:cubicBezTo>
                    <a:pt x="59" y="40"/>
                    <a:pt x="58" y="45"/>
                    <a:pt x="58" y="49"/>
                  </a:cubicBezTo>
                  <a:cubicBezTo>
                    <a:pt x="58" y="58"/>
                    <a:pt x="65" y="65"/>
                    <a:pt x="74" y="65"/>
                  </a:cubicBezTo>
                  <a:close/>
                  <a:moveTo>
                    <a:pt x="68" y="43"/>
                  </a:moveTo>
                  <a:cubicBezTo>
                    <a:pt x="70" y="41"/>
                    <a:pt x="72" y="40"/>
                    <a:pt x="74" y="40"/>
                  </a:cubicBezTo>
                  <a:cubicBezTo>
                    <a:pt x="76" y="40"/>
                    <a:pt x="79" y="41"/>
                    <a:pt x="80" y="43"/>
                  </a:cubicBezTo>
                  <a:cubicBezTo>
                    <a:pt x="82" y="45"/>
                    <a:pt x="83" y="47"/>
                    <a:pt x="83" y="49"/>
                  </a:cubicBezTo>
                  <a:cubicBezTo>
                    <a:pt x="83" y="54"/>
                    <a:pt x="79" y="57"/>
                    <a:pt x="74" y="57"/>
                  </a:cubicBezTo>
                  <a:cubicBezTo>
                    <a:pt x="69" y="57"/>
                    <a:pt x="66" y="54"/>
                    <a:pt x="66" y="49"/>
                  </a:cubicBezTo>
                  <a:cubicBezTo>
                    <a:pt x="66" y="47"/>
                    <a:pt x="66" y="45"/>
                    <a:pt x="68" y="43"/>
                  </a:cubicBezTo>
                  <a:close/>
                  <a:moveTo>
                    <a:pt x="84" y="102"/>
                  </a:moveTo>
                  <a:cubicBezTo>
                    <a:pt x="92" y="102"/>
                    <a:pt x="92" y="102"/>
                    <a:pt x="92" y="102"/>
                  </a:cubicBezTo>
                  <a:cubicBezTo>
                    <a:pt x="92" y="100"/>
                    <a:pt x="92" y="99"/>
                    <a:pt x="92" y="97"/>
                  </a:cubicBezTo>
                  <a:cubicBezTo>
                    <a:pt x="92" y="92"/>
                    <a:pt x="94" y="86"/>
                    <a:pt x="98" y="82"/>
                  </a:cubicBezTo>
                  <a:cubicBezTo>
                    <a:pt x="102" y="78"/>
                    <a:pt x="108" y="76"/>
                    <a:pt x="113" y="76"/>
                  </a:cubicBezTo>
                  <a:cubicBezTo>
                    <a:pt x="119" y="76"/>
                    <a:pt x="124" y="78"/>
                    <a:pt x="129" y="82"/>
                  </a:cubicBezTo>
                  <a:cubicBezTo>
                    <a:pt x="133" y="86"/>
                    <a:pt x="135" y="92"/>
                    <a:pt x="135" y="97"/>
                  </a:cubicBezTo>
                  <a:cubicBezTo>
                    <a:pt x="135" y="99"/>
                    <a:pt x="135" y="100"/>
                    <a:pt x="134" y="102"/>
                  </a:cubicBezTo>
                  <a:cubicBezTo>
                    <a:pt x="142" y="102"/>
                    <a:pt x="142" y="102"/>
                    <a:pt x="142" y="102"/>
                  </a:cubicBezTo>
                  <a:cubicBezTo>
                    <a:pt x="143" y="100"/>
                    <a:pt x="143" y="99"/>
                    <a:pt x="143" y="97"/>
                  </a:cubicBezTo>
                  <a:cubicBezTo>
                    <a:pt x="143" y="89"/>
                    <a:pt x="140" y="82"/>
                    <a:pt x="134" y="76"/>
                  </a:cubicBezTo>
                  <a:cubicBezTo>
                    <a:pt x="129" y="71"/>
                    <a:pt x="121" y="68"/>
                    <a:pt x="113" y="68"/>
                  </a:cubicBezTo>
                  <a:cubicBezTo>
                    <a:pt x="105" y="68"/>
                    <a:pt x="98" y="71"/>
                    <a:pt x="92" y="76"/>
                  </a:cubicBezTo>
                  <a:cubicBezTo>
                    <a:pt x="87" y="82"/>
                    <a:pt x="84" y="89"/>
                    <a:pt x="84" y="97"/>
                  </a:cubicBezTo>
                  <a:cubicBezTo>
                    <a:pt x="84" y="99"/>
                    <a:pt x="84" y="100"/>
                    <a:pt x="84" y="102"/>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grpSp>
      <p:grpSp>
        <p:nvGrpSpPr>
          <p:cNvPr id="6" name="组合 5"/>
          <p:cNvGrpSpPr/>
          <p:nvPr/>
        </p:nvGrpSpPr>
        <p:grpSpPr>
          <a:xfrm>
            <a:off x="5147445" y="2898326"/>
            <a:ext cx="1457974" cy="1457447"/>
            <a:chOff x="6737835" y="2359506"/>
            <a:chExt cx="1943712" cy="1943712"/>
          </a:xfrm>
        </p:grpSpPr>
        <p:grpSp>
          <p:nvGrpSpPr>
            <p:cNvPr id="58" name="组合 57"/>
            <p:cNvGrpSpPr/>
            <p:nvPr/>
          </p:nvGrpSpPr>
          <p:grpSpPr>
            <a:xfrm>
              <a:off x="6737835" y="2359506"/>
              <a:ext cx="1943712" cy="1943712"/>
              <a:chOff x="1200760" y="3842075"/>
              <a:chExt cx="1784148" cy="1784148"/>
            </a:xfrm>
          </p:grpSpPr>
          <p:sp>
            <p:nvSpPr>
              <p:cNvPr id="60" name="椭圆 59"/>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61" name="椭圆 60"/>
              <p:cNvSpPr/>
              <p:nvPr/>
            </p:nvSpPr>
            <p:spPr>
              <a:xfrm>
                <a:off x="1475770" y="4117085"/>
                <a:ext cx="1234127" cy="1234127"/>
              </a:xfrm>
              <a:prstGeom prst="ellipse">
                <a:avLst/>
              </a:prstGeom>
              <a:solidFill>
                <a:srgbClr val="00AF92"/>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59" name="Freeform 975"/>
            <p:cNvSpPr>
              <a:spLocks noEditPoints="1"/>
            </p:cNvSpPr>
            <p:nvPr/>
          </p:nvSpPr>
          <p:spPr bwMode="auto">
            <a:xfrm>
              <a:off x="7454671" y="2997168"/>
              <a:ext cx="514323" cy="635166"/>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grpSp>
      <p:grpSp>
        <p:nvGrpSpPr>
          <p:cNvPr id="7" name="组合 6"/>
          <p:cNvGrpSpPr/>
          <p:nvPr/>
        </p:nvGrpSpPr>
        <p:grpSpPr>
          <a:xfrm>
            <a:off x="2429374" y="3959881"/>
            <a:ext cx="1301495" cy="1301024"/>
            <a:chOff x="3114213" y="3775241"/>
            <a:chExt cx="1735100" cy="1735100"/>
          </a:xfrm>
        </p:grpSpPr>
        <p:grpSp>
          <p:nvGrpSpPr>
            <p:cNvPr id="54" name="组合 53"/>
            <p:cNvGrpSpPr/>
            <p:nvPr/>
          </p:nvGrpSpPr>
          <p:grpSpPr>
            <a:xfrm>
              <a:off x="3114213" y="3775241"/>
              <a:ext cx="1735100" cy="1735100"/>
              <a:chOff x="1200760" y="3842075"/>
              <a:chExt cx="1784148" cy="1784148"/>
            </a:xfrm>
          </p:grpSpPr>
          <p:sp>
            <p:nvSpPr>
              <p:cNvPr id="56" name="椭圆 5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57" name="椭圆 56"/>
              <p:cNvSpPr/>
              <p:nvPr/>
            </p:nvSpPr>
            <p:spPr>
              <a:xfrm>
                <a:off x="1475770" y="4117085"/>
                <a:ext cx="1234127" cy="1234127"/>
              </a:xfrm>
              <a:prstGeom prst="ellipse">
                <a:avLst/>
              </a:prstGeom>
              <a:solidFill>
                <a:srgbClr val="01ACBE"/>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55" name="Freeform 979"/>
            <p:cNvSpPr>
              <a:spLocks noEditPoints="1"/>
            </p:cNvSpPr>
            <p:nvPr/>
          </p:nvSpPr>
          <p:spPr bwMode="auto">
            <a:xfrm>
              <a:off x="3652134" y="4331642"/>
              <a:ext cx="707159" cy="632376"/>
            </a:xfrm>
            <a:custGeom>
              <a:avLst/>
              <a:gdLst>
                <a:gd name="T0" fmla="*/ 242 w 364"/>
                <a:gd name="T1" fmla="*/ 177 h 326"/>
                <a:gd name="T2" fmla="*/ 202 w 364"/>
                <a:gd name="T3" fmla="*/ 142 h 326"/>
                <a:gd name="T4" fmla="*/ 188 w 364"/>
                <a:gd name="T5" fmla="*/ 100 h 326"/>
                <a:gd name="T6" fmla="*/ 135 w 364"/>
                <a:gd name="T7" fmla="*/ 104 h 326"/>
                <a:gd name="T8" fmla="*/ 95 w 364"/>
                <a:gd name="T9" fmla="*/ 84 h 326"/>
                <a:gd name="T10" fmla="*/ 60 w 364"/>
                <a:gd name="T11" fmla="*/ 124 h 326"/>
                <a:gd name="T12" fmla="*/ 18 w 364"/>
                <a:gd name="T13" fmla="*/ 138 h 326"/>
                <a:gd name="T14" fmla="*/ 22 w 364"/>
                <a:gd name="T15" fmla="*/ 191 h 326"/>
                <a:gd name="T16" fmla="*/ 2 w 364"/>
                <a:gd name="T17" fmla="*/ 231 h 326"/>
                <a:gd name="T18" fmla="*/ 42 w 364"/>
                <a:gd name="T19" fmla="*/ 266 h 326"/>
                <a:gd name="T20" fmla="*/ 56 w 364"/>
                <a:gd name="T21" fmla="*/ 308 h 326"/>
                <a:gd name="T22" fmla="*/ 109 w 364"/>
                <a:gd name="T23" fmla="*/ 304 h 326"/>
                <a:gd name="T24" fmla="*/ 149 w 364"/>
                <a:gd name="T25" fmla="*/ 324 h 326"/>
                <a:gd name="T26" fmla="*/ 184 w 364"/>
                <a:gd name="T27" fmla="*/ 283 h 326"/>
                <a:gd name="T28" fmla="*/ 226 w 364"/>
                <a:gd name="T29" fmla="*/ 270 h 326"/>
                <a:gd name="T30" fmla="*/ 222 w 364"/>
                <a:gd name="T31" fmla="*/ 216 h 326"/>
                <a:gd name="T32" fmla="*/ 127 w 364"/>
                <a:gd name="T33" fmla="*/ 280 h 326"/>
                <a:gd name="T34" fmla="*/ 117 w 364"/>
                <a:gd name="T35" fmla="*/ 127 h 326"/>
                <a:gd name="T36" fmla="*/ 127 w 364"/>
                <a:gd name="T37" fmla="*/ 280 h 326"/>
                <a:gd name="T38" fmla="*/ 364 w 364"/>
                <a:gd name="T39" fmla="*/ 90 h 326"/>
                <a:gd name="T40" fmla="*/ 348 w 364"/>
                <a:gd name="T41" fmla="*/ 66 h 326"/>
                <a:gd name="T42" fmla="*/ 345 w 364"/>
                <a:gd name="T43" fmla="*/ 29 h 326"/>
                <a:gd name="T44" fmla="*/ 316 w 364"/>
                <a:gd name="T45" fmla="*/ 24 h 326"/>
                <a:gd name="T46" fmla="*/ 289 w 364"/>
                <a:gd name="T47" fmla="*/ 0 h 326"/>
                <a:gd name="T48" fmla="*/ 264 w 364"/>
                <a:gd name="T49" fmla="*/ 16 h 326"/>
                <a:gd name="T50" fmla="*/ 228 w 364"/>
                <a:gd name="T51" fmla="*/ 19 h 326"/>
                <a:gd name="T52" fmla="*/ 222 w 364"/>
                <a:gd name="T53" fmla="*/ 48 h 326"/>
                <a:gd name="T54" fmla="*/ 198 w 364"/>
                <a:gd name="T55" fmla="*/ 75 h 326"/>
                <a:gd name="T56" fmla="*/ 215 w 364"/>
                <a:gd name="T57" fmla="*/ 100 h 326"/>
                <a:gd name="T58" fmla="*/ 217 w 364"/>
                <a:gd name="T59" fmla="*/ 136 h 326"/>
                <a:gd name="T60" fmla="*/ 247 w 364"/>
                <a:gd name="T61" fmla="*/ 142 h 326"/>
                <a:gd name="T62" fmla="*/ 274 w 364"/>
                <a:gd name="T63" fmla="*/ 166 h 326"/>
                <a:gd name="T64" fmla="*/ 299 w 364"/>
                <a:gd name="T65" fmla="*/ 149 h 326"/>
                <a:gd name="T66" fmla="*/ 335 w 364"/>
                <a:gd name="T67" fmla="*/ 147 h 326"/>
                <a:gd name="T68" fmla="*/ 340 w 364"/>
                <a:gd name="T69" fmla="*/ 117 h 326"/>
                <a:gd name="T70" fmla="*/ 285 w 364"/>
                <a:gd name="T71" fmla="*/ 135 h 326"/>
                <a:gd name="T72" fmla="*/ 278 w 364"/>
                <a:gd name="T73" fmla="*/ 31 h 326"/>
                <a:gd name="T74" fmla="*/ 285 w 364"/>
                <a:gd name="T75" fmla="*/ 1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26">
                  <a:moveTo>
                    <a:pt x="244" y="215"/>
                  </a:moveTo>
                  <a:cubicBezTo>
                    <a:pt x="242" y="177"/>
                    <a:pt x="242" y="177"/>
                    <a:pt x="242" y="177"/>
                  </a:cubicBezTo>
                  <a:cubicBezTo>
                    <a:pt x="219" y="179"/>
                    <a:pt x="219" y="179"/>
                    <a:pt x="219" y="179"/>
                  </a:cubicBezTo>
                  <a:cubicBezTo>
                    <a:pt x="216" y="165"/>
                    <a:pt x="210" y="153"/>
                    <a:pt x="202" y="142"/>
                  </a:cubicBezTo>
                  <a:cubicBezTo>
                    <a:pt x="216" y="125"/>
                    <a:pt x="216" y="125"/>
                    <a:pt x="216" y="125"/>
                  </a:cubicBezTo>
                  <a:cubicBezTo>
                    <a:pt x="188" y="100"/>
                    <a:pt x="188" y="100"/>
                    <a:pt x="188" y="100"/>
                  </a:cubicBezTo>
                  <a:cubicBezTo>
                    <a:pt x="173" y="117"/>
                    <a:pt x="173" y="117"/>
                    <a:pt x="173" y="117"/>
                  </a:cubicBezTo>
                  <a:cubicBezTo>
                    <a:pt x="161" y="110"/>
                    <a:pt x="148" y="106"/>
                    <a:pt x="135" y="104"/>
                  </a:cubicBezTo>
                  <a:cubicBezTo>
                    <a:pt x="133" y="81"/>
                    <a:pt x="133" y="81"/>
                    <a:pt x="133" y="81"/>
                  </a:cubicBezTo>
                  <a:cubicBezTo>
                    <a:pt x="95" y="84"/>
                    <a:pt x="95" y="84"/>
                    <a:pt x="95" y="84"/>
                  </a:cubicBezTo>
                  <a:cubicBezTo>
                    <a:pt x="97" y="106"/>
                    <a:pt x="97" y="106"/>
                    <a:pt x="97" y="106"/>
                  </a:cubicBezTo>
                  <a:cubicBezTo>
                    <a:pt x="83" y="110"/>
                    <a:pt x="71" y="116"/>
                    <a:pt x="60" y="124"/>
                  </a:cubicBezTo>
                  <a:cubicBezTo>
                    <a:pt x="43" y="109"/>
                    <a:pt x="43" y="109"/>
                    <a:pt x="43" y="109"/>
                  </a:cubicBezTo>
                  <a:cubicBezTo>
                    <a:pt x="18" y="138"/>
                    <a:pt x="18" y="138"/>
                    <a:pt x="18" y="138"/>
                  </a:cubicBezTo>
                  <a:cubicBezTo>
                    <a:pt x="35" y="153"/>
                    <a:pt x="35" y="153"/>
                    <a:pt x="35" y="153"/>
                  </a:cubicBezTo>
                  <a:cubicBezTo>
                    <a:pt x="28" y="164"/>
                    <a:pt x="24" y="177"/>
                    <a:pt x="22" y="191"/>
                  </a:cubicBezTo>
                  <a:cubicBezTo>
                    <a:pt x="0" y="193"/>
                    <a:pt x="0" y="193"/>
                    <a:pt x="0" y="193"/>
                  </a:cubicBezTo>
                  <a:cubicBezTo>
                    <a:pt x="2" y="231"/>
                    <a:pt x="2" y="231"/>
                    <a:pt x="2" y="231"/>
                  </a:cubicBezTo>
                  <a:cubicBezTo>
                    <a:pt x="25" y="229"/>
                    <a:pt x="25" y="229"/>
                    <a:pt x="25" y="229"/>
                  </a:cubicBezTo>
                  <a:cubicBezTo>
                    <a:pt x="28" y="243"/>
                    <a:pt x="34" y="255"/>
                    <a:pt x="42" y="266"/>
                  </a:cubicBezTo>
                  <a:cubicBezTo>
                    <a:pt x="28" y="282"/>
                    <a:pt x="28" y="282"/>
                    <a:pt x="28" y="282"/>
                  </a:cubicBezTo>
                  <a:cubicBezTo>
                    <a:pt x="56" y="308"/>
                    <a:pt x="56" y="308"/>
                    <a:pt x="56" y="308"/>
                  </a:cubicBezTo>
                  <a:cubicBezTo>
                    <a:pt x="71" y="291"/>
                    <a:pt x="71" y="291"/>
                    <a:pt x="71" y="291"/>
                  </a:cubicBezTo>
                  <a:cubicBezTo>
                    <a:pt x="83" y="297"/>
                    <a:pt x="96" y="302"/>
                    <a:pt x="109" y="304"/>
                  </a:cubicBezTo>
                  <a:cubicBezTo>
                    <a:pt x="111" y="326"/>
                    <a:pt x="111" y="326"/>
                    <a:pt x="111" y="326"/>
                  </a:cubicBezTo>
                  <a:cubicBezTo>
                    <a:pt x="149" y="324"/>
                    <a:pt x="149" y="324"/>
                    <a:pt x="149" y="324"/>
                  </a:cubicBezTo>
                  <a:cubicBezTo>
                    <a:pt x="147" y="301"/>
                    <a:pt x="147" y="301"/>
                    <a:pt x="147" y="301"/>
                  </a:cubicBezTo>
                  <a:cubicBezTo>
                    <a:pt x="161" y="298"/>
                    <a:pt x="173" y="292"/>
                    <a:pt x="184" y="283"/>
                  </a:cubicBezTo>
                  <a:cubicBezTo>
                    <a:pt x="201" y="298"/>
                    <a:pt x="201" y="298"/>
                    <a:pt x="201" y="298"/>
                  </a:cubicBezTo>
                  <a:cubicBezTo>
                    <a:pt x="226" y="270"/>
                    <a:pt x="226" y="270"/>
                    <a:pt x="226" y="270"/>
                  </a:cubicBezTo>
                  <a:cubicBezTo>
                    <a:pt x="209" y="255"/>
                    <a:pt x="209" y="255"/>
                    <a:pt x="209" y="255"/>
                  </a:cubicBezTo>
                  <a:cubicBezTo>
                    <a:pt x="216" y="243"/>
                    <a:pt x="220" y="230"/>
                    <a:pt x="222" y="216"/>
                  </a:cubicBezTo>
                  <a:lnTo>
                    <a:pt x="244" y="215"/>
                  </a:lnTo>
                  <a:close/>
                  <a:moveTo>
                    <a:pt x="127" y="280"/>
                  </a:moveTo>
                  <a:cubicBezTo>
                    <a:pt x="85" y="283"/>
                    <a:pt x="48" y="251"/>
                    <a:pt x="45" y="209"/>
                  </a:cubicBezTo>
                  <a:cubicBezTo>
                    <a:pt x="43" y="167"/>
                    <a:pt x="75" y="130"/>
                    <a:pt x="117" y="127"/>
                  </a:cubicBezTo>
                  <a:cubicBezTo>
                    <a:pt x="159" y="124"/>
                    <a:pt x="196" y="157"/>
                    <a:pt x="199" y="199"/>
                  </a:cubicBezTo>
                  <a:cubicBezTo>
                    <a:pt x="201" y="241"/>
                    <a:pt x="169" y="278"/>
                    <a:pt x="127" y="280"/>
                  </a:cubicBezTo>
                  <a:close/>
                  <a:moveTo>
                    <a:pt x="349" y="91"/>
                  </a:moveTo>
                  <a:cubicBezTo>
                    <a:pt x="364" y="90"/>
                    <a:pt x="364" y="90"/>
                    <a:pt x="364" y="90"/>
                  </a:cubicBezTo>
                  <a:cubicBezTo>
                    <a:pt x="363" y="65"/>
                    <a:pt x="363" y="65"/>
                    <a:pt x="363" y="65"/>
                  </a:cubicBezTo>
                  <a:cubicBezTo>
                    <a:pt x="348" y="66"/>
                    <a:pt x="348" y="66"/>
                    <a:pt x="348" y="66"/>
                  </a:cubicBezTo>
                  <a:cubicBezTo>
                    <a:pt x="345" y="56"/>
                    <a:pt x="341" y="48"/>
                    <a:pt x="335" y="41"/>
                  </a:cubicBezTo>
                  <a:cubicBezTo>
                    <a:pt x="345" y="29"/>
                    <a:pt x="345" y="29"/>
                    <a:pt x="345" y="29"/>
                  </a:cubicBezTo>
                  <a:cubicBezTo>
                    <a:pt x="326" y="12"/>
                    <a:pt x="326" y="12"/>
                    <a:pt x="326" y="12"/>
                  </a:cubicBezTo>
                  <a:cubicBezTo>
                    <a:pt x="316" y="24"/>
                    <a:pt x="316" y="24"/>
                    <a:pt x="316" y="24"/>
                  </a:cubicBezTo>
                  <a:cubicBezTo>
                    <a:pt x="308" y="19"/>
                    <a:pt x="299" y="16"/>
                    <a:pt x="290" y="15"/>
                  </a:cubicBezTo>
                  <a:cubicBezTo>
                    <a:pt x="289" y="0"/>
                    <a:pt x="289" y="0"/>
                    <a:pt x="289" y="0"/>
                  </a:cubicBezTo>
                  <a:cubicBezTo>
                    <a:pt x="263" y="1"/>
                    <a:pt x="263" y="1"/>
                    <a:pt x="263" y="1"/>
                  </a:cubicBezTo>
                  <a:cubicBezTo>
                    <a:pt x="264" y="16"/>
                    <a:pt x="264" y="16"/>
                    <a:pt x="264" y="16"/>
                  </a:cubicBezTo>
                  <a:cubicBezTo>
                    <a:pt x="255" y="19"/>
                    <a:pt x="247" y="23"/>
                    <a:pt x="239" y="29"/>
                  </a:cubicBezTo>
                  <a:cubicBezTo>
                    <a:pt x="228" y="19"/>
                    <a:pt x="228" y="19"/>
                    <a:pt x="228" y="19"/>
                  </a:cubicBezTo>
                  <a:cubicBezTo>
                    <a:pt x="211" y="38"/>
                    <a:pt x="211" y="38"/>
                    <a:pt x="211" y="38"/>
                  </a:cubicBezTo>
                  <a:cubicBezTo>
                    <a:pt x="222" y="48"/>
                    <a:pt x="222" y="48"/>
                    <a:pt x="222" y="48"/>
                  </a:cubicBezTo>
                  <a:cubicBezTo>
                    <a:pt x="218" y="56"/>
                    <a:pt x="215" y="65"/>
                    <a:pt x="213" y="74"/>
                  </a:cubicBezTo>
                  <a:cubicBezTo>
                    <a:pt x="198" y="75"/>
                    <a:pt x="198" y="75"/>
                    <a:pt x="198" y="75"/>
                  </a:cubicBezTo>
                  <a:cubicBezTo>
                    <a:pt x="200" y="101"/>
                    <a:pt x="200" y="101"/>
                    <a:pt x="200" y="101"/>
                  </a:cubicBezTo>
                  <a:cubicBezTo>
                    <a:pt x="215" y="100"/>
                    <a:pt x="215" y="100"/>
                    <a:pt x="215" y="100"/>
                  </a:cubicBezTo>
                  <a:cubicBezTo>
                    <a:pt x="218" y="109"/>
                    <a:pt x="222" y="117"/>
                    <a:pt x="227" y="125"/>
                  </a:cubicBezTo>
                  <a:cubicBezTo>
                    <a:pt x="217" y="136"/>
                    <a:pt x="217" y="136"/>
                    <a:pt x="217" y="136"/>
                  </a:cubicBezTo>
                  <a:cubicBezTo>
                    <a:pt x="237" y="153"/>
                    <a:pt x="237" y="153"/>
                    <a:pt x="237" y="153"/>
                  </a:cubicBezTo>
                  <a:cubicBezTo>
                    <a:pt x="247" y="142"/>
                    <a:pt x="247" y="142"/>
                    <a:pt x="247" y="142"/>
                  </a:cubicBezTo>
                  <a:cubicBezTo>
                    <a:pt x="255" y="146"/>
                    <a:pt x="263" y="149"/>
                    <a:pt x="273" y="151"/>
                  </a:cubicBezTo>
                  <a:cubicBezTo>
                    <a:pt x="274" y="166"/>
                    <a:pt x="274" y="166"/>
                    <a:pt x="274" y="166"/>
                  </a:cubicBezTo>
                  <a:cubicBezTo>
                    <a:pt x="300" y="164"/>
                    <a:pt x="300" y="164"/>
                    <a:pt x="300" y="164"/>
                  </a:cubicBezTo>
                  <a:cubicBezTo>
                    <a:pt x="299" y="149"/>
                    <a:pt x="299" y="149"/>
                    <a:pt x="299" y="149"/>
                  </a:cubicBezTo>
                  <a:cubicBezTo>
                    <a:pt x="308" y="147"/>
                    <a:pt x="316" y="142"/>
                    <a:pt x="323" y="137"/>
                  </a:cubicBezTo>
                  <a:cubicBezTo>
                    <a:pt x="335" y="147"/>
                    <a:pt x="335" y="147"/>
                    <a:pt x="335" y="147"/>
                  </a:cubicBezTo>
                  <a:cubicBezTo>
                    <a:pt x="352" y="127"/>
                    <a:pt x="352" y="127"/>
                    <a:pt x="352" y="127"/>
                  </a:cubicBezTo>
                  <a:cubicBezTo>
                    <a:pt x="340" y="117"/>
                    <a:pt x="340" y="117"/>
                    <a:pt x="340" y="117"/>
                  </a:cubicBezTo>
                  <a:cubicBezTo>
                    <a:pt x="345" y="110"/>
                    <a:pt x="348" y="101"/>
                    <a:pt x="349" y="91"/>
                  </a:cubicBezTo>
                  <a:close/>
                  <a:moveTo>
                    <a:pt x="285" y="135"/>
                  </a:moveTo>
                  <a:cubicBezTo>
                    <a:pt x="256" y="137"/>
                    <a:pt x="231" y="115"/>
                    <a:pt x="229" y="86"/>
                  </a:cubicBezTo>
                  <a:cubicBezTo>
                    <a:pt x="227" y="57"/>
                    <a:pt x="249" y="32"/>
                    <a:pt x="278" y="31"/>
                  </a:cubicBezTo>
                  <a:cubicBezTo>
                    <a:pt x="307" y="29"/>
                    <a:pt x="332" y="51"/>
                    <a:pt x="333" y="79"/>
                  </a:cubicBezTo>
                  <a:cubicBezTo>
                    <a:pt x="335" y="108"/>
                    <a:pt x="313" y="133"/>
                    <a:pt x="285" y="135"/>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grpSp>
      <p:grpSp>
        <p:nvGrpSpPr>
          <p:cNvPr id="8" name="组合 7"/>
          <p:cNvGrpSpPr/>
          <p:nvPr/>
        </p:nvGrpSpPr>
        <p:grpSpPr>
          <a:xfrm>
            <a:off x="2540647" y="2707693"/>
            <a:ext cx="1145447" cy="1145033"/>
            <a:chOff x="3262555" y="2105270"/>
            <a:chExt cx="1527064" cy="1527064"/>
          </a:xfrm>
        </p:grpSpPr>
        <p:grpSp>
          <p:nvGrpSpPr>
            <p:cNvPr id="50" name="组合 49"/>
            <p:cNvGrpSpPr/>
            <p:nvPr/>
          </p:nvGrpSpPr>
          <p:grpSpPr>
            <a:xfrm>
              <a:off x="3262555" y="2105270"/>
              <a:ext cx="1527064" cy="1527064"/>
              <a:chOff x="1200760" y="3842075"/>
              <a:chExt cx="1784148" cy="1784148"/>
            </a:xfrm>
          </p:grpSpPr>
          <p:sp>
            <p:nvSpPr>
              <p:cNvPr id="52" name="椭圆 51"/>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53" name="椭圆 52"/>
              <p:cNvSpPr/>
              <p:nvPr/>
            </p:nvSpPr>
            <p:spPr>
              <a:xfrm>
                <a:off x="1475770" y="4117085"/>
                <a:ext cx="1234127" cy="1234127"/>
              </a:xfrm>
              <a:prstGeom prst="ellipse">
                <a:avLst/>
              </a:prstGeom>
              <a:solidFill>
                <a:srgbClr val="F6615B"/>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51" name="Freeform 983"/>
            <p:cNvSpPr>
              <a:spLocks noEditPoints="1"/>
            </p:cNvSpPr>
            <p:nvPr/>
          </p:nvSpPr>
          <p:spPr bwMode="auto">
            <a:xfrm>
              <a:off x="3706500" y="2533067"/>
              <a:ext cx="654309" cy="671330"/>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grpSp>
      <p:grpSp>
        <p:nvGrpSpPr>
          <p:cNvPr id="9" name="组合 8"/>
          <p:cNvGrpSpPr/>
          <p:nvPr/>
        </p:nvGrpSpPr>
        <p:grpSpPr>
          <a:xfrm>
            <a:off x="4918522" y="4404059"/>
            <a:ext cx="917585" cy="917254"/>
            <a:chOff x="6432642" y="4367614"/>
            <a:chExt cx="1223288" cy="1223288"/>
          </a:xfrm>
        </p:grpSpPr>
        <p:grpSp>
          <p:nvGrpSpPr>
            <p:cNvPr id="44" name="组合 43"/>
            <p:cNvGrpSpPr/>
            <p:nvPr/>
          </p:nvGrpSpPr>
          <p:grpSpPr>
            <a:xfrm>
              <a:off x="6432642" y="4367614"/>
              <a:ext cx="1223288" cy="1223288"/>
              <a:chOff x="1200760" y="3842075"/>
              <a:chExt cx="1784148" cy="1784148"/>
            </a:xfrm>
          </p:grpSpPr>
          <p:sp>
            <p:nvSpPr>
              <p:cNvPr id="48" name="椭圆 47"/>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49" name="椭圆 48"/>
              <p:cNvSpPr/>
              <p:nvPr/>
            </p:nvSpPr>
            <p:spPr>
              <a:xfrm>
                <a:off x="1475770" y="4117085"/>
                <a:ext cx="1234127" cy="1234127"/>
              </a:xfrm>
              <a:prstGeom prst="ellipse">
                <a:avLst/>
              </a:prstGeom>
              <a:solidFill>
                <a:srgbClr val="663A77"/>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grpSp>
          <p:nvGrpSpPr>
            <p:cNvPr id="45" name="Group 17"/>
            <p:cNvGrpSpPr>
              <a:grpSpLocks noChangeAspect="1"/>
            </p:cNvGrpSpPr>
            <p:nvPr/>
          </p:nvGrpSpPr>
          <p:grpSpPr bwMode="auto">
            <a:xfrm>
              <a:off x="6852573" y="4726587"/>
              <a:ext cx="457188" cy="490764"/>
              <a:chOff x="231" y="1205"/>
              <a:chExt cx="640" cy="687"/>
            </a:xfrm>
            <a:solidFill>
              <a:schemeClr val="bg1"/>
            </a:solidFill>
            <a:effectLst>
              <a:outerShdw blurRad="50800" dist="38100" dir="2700000" algn="tl" rotWithShape="0">
                <a:prstClr val="black">
                  <a:alpha val="40000"/>
                </a:prstClr>
              </a:outerShdw>
            </a:effectLst>
          </p:grpSpPr>
          <p:sp>
            <p:nvSpPr>
              <p:cNvPr id="4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sp>
            <p:nvSpPr>
              <p:cNvPr id="4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solidFill>
                    <a:prstClr val="black"/>
                  </a:solidFill>
                </a:endParaRPr>
              </a:p>
            </p:txBody>
          </p:sp>
        </p:grpSp>
      </p:grpSp>
      <p:grpSp>
        <p:nvGrpSpPr>
          <p:cNvPr id="10" name="组合 9"/>
          <p:cNvGrpSpPr/>
          <p:nvPr/>
        </p:nvGrpSpPr>
        <p:grpSpPr>
          <a:xfrm>
            <a:off x="3686431" y="5276902"/>
            <a:ext cx="564393" cy="555415"/>
            <a:chOff x="646691" y="2628229"/>
            <a:chExt cx="2672598" cy="2631032"/>
          </a:xfrm>
        </p:grpSpPr>
        <p:grpSp>
          <p:nvGrpSpPr>
            <p:cNvPr id="33" name="组合 32"/>
            <p:cNvGrpSpPr/>
            <p:nvPr/>
          </p:nvGrpSpPr>
          <p:grpSpPr>
            <a:xfrm>
              <a:off x="1066992" y="3331434"/>
              <a:ext cx="1712544" cy="1927827"/>
              <a:chOff x="3442680" y="2338959"/>
              <a:chExt cx="3567427" cy="4015885"/>
            </a:xfrm>
            <a:solidFill>
              <a:schemeClr val="bg1">
                <a:lumMod val="65000"/>
              </a:schemeClr>
            </a:solidFill>
            <a:effectLst/>
          </p:grpSpPr>
          <p:sp>
            <p:nvSpPr>
              <p:cNvPr id="39" name="矩形 38"/>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40" name="矩形 39"/>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41" name="矩形 40"/>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42" name="矩形 41"/>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43" name="矩形 42"/>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34" name="椭圆 33"/>
            <p:cNvSpPr/>
            <p:nvPr/>
          </p:nvSpPr>
          <p:spPr>
            <a:xfrm>
              <a:off x="1413019" y="2628229"/>
              <a:ext cx="1079165" cy="1079165"/>
            </a:xfrm>
            <a:prstGeom prst="ellipse">
              <a:avLst/>
            </a:prstGeom>
            <a:solidFill>
              <a:srgbClr val="FFB8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5" name="椭圆 34"/>
            <p:cNvSpPr/>
            <p:nvPr/>
          </p:nvSpPr>
          <p:spPr>
            <a:xfrm>
              <a:off x="646691" y="4058872"/>
              <a:ext cx="832935" cy="832935"/>
            </a:xfrm>
            <a:prstGeom prst="ellipse">
              <a:avLst/>
            </a:prstGeom>
            <a:solidFill>
              <a:srgbClr val="01ACBE"/>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6" name="椭圆 35"/>
            <p:cNvSpPr/>
            <p:nvPr/>
          </p:nvSpPr>
          <p:spPr>
            <a:xfrm>
              <a:off x="2239703" y="4343238"/>
              <a:ext cx="587239" cy="587239"/>
            </a:xfrm>
            <a:prstGeom prst="ellipse">
              <a:avLst/>
            </a:prstGeom>
            <a:solidFill>
              <a:srgbClr val="663A77"/>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7" name="椭圆 36"/>
            <p:cNvSpPr/>
            <p:nvPr/>
          </p:nvSpPr>
          <p:spPr>
            <a:xfrm>
              <a:off x="717904" y="3257202"/>
              <a:ext cx="733068" cy="733068"/>
            </a:xfrm>
            <a:prstGeom prst="ellipse">
              <a:avLst/>
            </a:prstGeom>
            <a:solidFill>
              <a:srgbClr val="F6615B"/>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8" name="椭圆 37"/>
            <p:cNvSpPr/>
            <p:nvPr/>
          </p:nvSpPr>
          <p:spPr>
            <a:xfrm>
              <a:off x="2386211" y="3379248"/>
              <a:ext cx="933078" cy="933080"/>
            </a:xfrm>
            <a:prstGeom prst="ellipse">
              <a:avLst/>
            </a:prstGeom>
            <a:solidFill>
              <a:srgbClr val="00AF9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grpSp>
        <p:nvGrpSpPr>
          <p:cNvPr id="11" name="组合 10"/>
          <p:cNvGrpSpPr/>
          <p:nvPr/>
        </p:nvGrpSpPr>
        <p:grpSpPr>
          <a:xfrm>
            <a:off x="4696315" y="5420187"/>
            <a:ext cx="424037" cy="417289"/>
            <a:chOff x="646691" y="2628229"/>
            <a:chExt cx="2672598" cy="2631032"/>
          </a:xfrm>
        </p:grpSpPr>
        <p:grpSp>
          <p:nvGrpSpPr>
            <p:cNvPr id="22" name="组合 21"/>
            <p:cNvGrpSpPr/>
            <p:nvPr/>
          </p:nvGrpSpPr>
          <p:grpSpPr>
            <a:xfrm>
              <a:off x="1066992" y="3331434"/>
              <a:ext cx="1712544" cy="1927827"/>
              <a:chOff x="3442680" y="2338959"/>
              <a:chExt cx="3567427" cy="4015885"/>
            </a:xfrm>
            <a:solidFill>
              <a:schemeClr val="bg1">
                <a:lumMod val="65000"/>
              </a:schemeClr>
            </a:solidFill>
            <a:effectLst/>
          </p:grpSpPr>
          <p:sp>
            <p:nvSpPr>
              <p:cNvPr id="28" name="矩形 27"/>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9" name="矩形 28"/>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0" name="矩形 29"/>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1" name="矩形 30"/>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32" name="矩形 31"/>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23" name="椭圆 22"/>
            <p:cNvSpPr/>
            <p:nvPr/>
          </p:nvSpPr>
          <p:spPr>
            <a:xfrm>
              <a:off x="1413019" y="2628229"/>
              <a:ext cx="1079165" cy="1079165"/>
            </a:xfrm>
            <a:prstGeom prst="ellipse">
              <a:avLst/>
            </a:prstGeom>
            <a:solidFill>
              <a:srgbClr val="FFB8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4" name="椭圆 23"/>
            <p:cNvSpPr/>
            <p:nvPr/>
          </p:nvSpPr>
          <p:spPr>
            <a:xfrm>
              <a:off x="646691" y="4058872"/>
              <a:ext cx="832935" cy="832935"/>
            </a:xfrm>
            <a:prstGeom prst="ellipse">
              <a:avLst/>
            </a:prstGeom>
            <a:solidFill>
              <a:srgbClr val="01ACBE"/>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5" name="椭圆 24"/>
            <p:cNvSpPr/>
            <p:nvPr/>
          </p:nvSpPr>
          <p:spPr>
            <a:xfrm>
              <a:off x="2239703" y="4343238"/>
              <a:ext cx="587239" cy="587239"/>
            </a:xfrm>
            <a:prstGeom prst="ellipse">
              <a:avLst/>
            </a:prstGeom>
            <a:solidFill>
              <a:srgbClr val="663A77"/>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6" name="椭圆 25"/>
            <p:cNvSpPr/>
            <p:nvPr/>
          </p:nvSpPr>
          <p:spPr>
            <a:xfrm>
              <a:off x="717904" y="3257202"/>
              <a:ext cx="733068" cy="733068"/>
            </a:xfrm>
            <a:prstGeom prst="ellipse">
              <a:avLst/>
            </a:prstGeom>
            <a:solidFill>
              <a:srgbClr val="F6615B"/>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sp>
          <p:nvSpPr>
            <p:cNvPr id="27" name="椭圆 26"/>
            <p:cNvSpPr/>
            <p:nvPr/>
          </p:nvSpPr>
          <p:spPr>
            <a:xfrm>
              <a:off x="2386211" y="3379248"/>
              <a:ext cx="933078" cy="933080"/>
            </a:xfrm>
            <a:prstGeom prst="ellipse">
              <a:avLst/>
            </a:prstGeom>
            <a:solidFill>
              <a:srgbClr val="00AF9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endParaRPr>
            </a:p>
          </p:txBody>
        </p:sp>
      </p:grpSp>
      <p:sp>
        <p:nvSpPr>
          <p:cNvPr id="12" name="文本框 161"/>
          <p:cNvSpPr txBox="1"/>
          <p:nvPr/>
        </p:nvSpPr>
        <p:spPr>
          <a:xfrm>
            <a:off x="5389844" y="1900708"/>
            <a:ext cx="2801655"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b="1" dirty="0">
                <a:solidFill>
                  <a:srgbClr val="FF0000"/>
                </a:solidFill>
                <a:latin typeface="微软雅黑" panose="020B0503020204020204" pitchFamily="34" charset="-122"/>
                <a:ea typeface="微软雅黑" panose="020B0503020204020204" pitchFamily="34" charset="-122"/>
              </a:rPr>
              <a:t>力求实现学科课程重构</a:t>
            </a:r>
          </a:p>
        </p:txBody>
      </p:sp>
      <p:sp>
        <p:nvSpPr>
          <p:cNvPr id="13" name="文本框 163"/>
          <p:cNvSpPr txBox="1"/>
          <p:nvPr/>
        </p:nvSpPr>
        <p:spPr>
          <a:xfrm>
            <a:off x="6693649" y="3291428"/>
            <a:ext cx="2183456"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dirty="0">
                <a:solidFill>
                  <a:srgbClr val="00AF92"/>
                </a:solidFill>
                <a:latin typeface="微软雅黑" panose="020B0503020204020204" pitchFamily="34" charset="-122"/>
                <a:ea typeface="微软雅黑" panose="020B0503020204020204" pitchFamily="34" charset="-122"/>
              </a:rPr>
              <a:t>向外进行知识技能的延伸和拓展</a:t>
            </a:r>
          </a:p>
        </p:txBody>
      </p:sp>
      <p:sp>
        <p:nvSpPr>
          <p:cNvPr id="14" name="文本框 166"/>
          <p:cNvSpPr txBox="1"/>
          <p:nvPr/>
        </p:nvSpPr>
        <p:spPr>
          <a:xfrm>
            <a:off x="5977544" y="4539519"/>
            <a:ext cx="1973463"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1800" dirty="0">
                <a:solidFill>
                  <a:srgbClr val="7030A0"/>
                </a:solidFill>
                <a:latin typeface="微软雅黑" panose="020B0503020204020204" pitchFamily="34" charset="-122"/>
                <a:ea typeface="微软雅黑" panose="020B0503020204020204" pitchFamily="34" charset="-122"/>
              </a:rPr>
              <a:t>各学科以</a:t>
            </a:r>
            <a:r>
              <a:rPr lang="zh-CN" altLang="en-US" sz="1800" dirty="0" smtClean="0">
                <a:solidFill>
                  <a:srgbClr val="7030A0"/>
                </a:solidFill>
                <a:latin typeface="微软雅黑" panose="020B0503020204020204" pitchFamily="34" charset="-122"/>
                <a:ea typeface="微软雅黑" panose="020B0503020204020204" pitchFamily="34" charset="-122"/>
              </a:rPr>
              <a:t>核心</a:t>
            </a:r>
            <a:r>
              <a:rPr lang="en-US" altLang="zh-CN" sz="1800" dirty="0" smtClean="0">
                <a:solidFill>
                  <a:srgbClr val="7030A0"/>
                </a:solidFill>
                <a:latin typeface="微软雅黑" panose="020B0503020204020204" pitchFamily="34" charset="-122"/>
                <a:ea typeface="微软雅黑" panose="020B0503020204020204" pitchFamily="34" charset="-122"/>
              </a:rPr>
              <a:t/>
            </a:r>
            <a:br>
              <a:rPr lang="en-US" altLang="zh-CN" sz="1800" dirty="0" smtClean="0">
                <a:solidFill>
                  <a:srgbClr val="7030A0"/>
                </a:solidFill>
                <a:latin typeface="微软雅黑" panose="020B0503020204020204" pitchFamily="34" charset="-122"/>
                <a:ea typeface="微软雅黑" panose="020B0503020204020204" pitchFamily="34" charset="-122"/>
              </a:rPr>
            </a:br>
            <a:r>
              <a:rPr lang="zh-CN" altLang="en-US" sz="1800" dirty="0" smtClean="0">
                <a:solidFill>
                  <a:srgbClr val="7030A0"/>
                </a:solidFill>
                <a:latin typeface="微软雅黑" panose="020B0503020204020204" pitchFamily="34" charset="-122"/>
                <a:ea typeface="微软雅黑" panose="020B0503020204020204" pitchFamily="34" charset="-122"/>
              </a:rPr>
              <a:t>知识</a:t>
            </a:r>
            <a:r>
              <a:rPr lang="zh-CN" altLang="en-US" sz="1800" dirty="0">
                <a:solidFill>
                  <a:srgbClr val="7030A0"/>
                </a:solidFill>
                <a:latin typeface="微软雅黑" panose="020B0503020204020204" pitchFamily="34" charset="-122"/>
                <a:ea typeface="微软雅黑" panose="020B0503020204020204" pitchFamily="34" charset="-122"/>
              </a:rPr>
              <a:t>点为基准点</a:t>
            </a:r>
          </a:p>
        </p:txBody>
      </p:sp>
      <p:sp>
        <p:nvSpPr>
          <p:cNvPr id="15" name="文本框 168"/>
          <p:cNvSpPr txBox="1"/>
          <p:nvPr/>
        </p:nvSpPr>
        <p:spPr>
          <a:xfrm>
            <a:off x="215901" y="2898158"/>
            <a:ext cx="2183456"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dirty="0">
                <a:solidFill>
                  <a:srgbClr val="F6615B"/>
                </a:solidFill>
                <a:latin typeface="微软雅黑" panose="020B0503020204020204" pitchFamily="34" charset="-122"/>
                <a:ea typeface="微软雅黑" panose="020B0503020204020204" pitchFamily="34" charset="-122"/>
              </a:rPr>
              <a:t>构建学科内</a:t>
            </a:r>
            <a:r>
              <a:rPr lang="zh-CN" altLang="en-US" sz="1800" dirty="0" smtClean="0">
                <a:solidFill>
                  <a:srgbClr val="F6615B"/>
                </a:solidFill>
                <a:latin typeface="微软雅黑" panose="020B0503020204020204" pitchFamily="34" charset="-122"/>
                <a:ea typeface="微软雅黑" panose="020B0503020204020204" pitchFamily="34" charset="-122"/>
              </a:rPr>
              <a:t>多层次</a:t>
            </a:r>
            <a:endParaRPr lang="en-US" altLang="zh-CN" sz="1800" dirty="0" smtClean="0">
              <a:solidFill>
                <a:srgbClr val="F6615B"/>
              </a:solidFill>
              <a:latin typeface="微软雅黑" panose="020B0503020204020204" pitchFamily="34" charset="-122"/>
              <a:ea typeface="微软雅黑" panose="020B0503020204020204" pitchFamily="34" charset="-122"/>
            </a:endParaRPr>
          </a:p>
          <a:p>
            <a:r>
              <a:rPr lang="zh-CN" altLang="en-US" sz="1800" dirty="0" smtClean="0">
                <a:solidFill>
                  <a:srgbClr val="F6615B"/>
                </a:solidFill>
                <a:latin typeface="微软雅黑" panose="020B0503020204020204" pitchFamily="34" charset="-122"/>
                <a:ea typeface="微软雅黑" panose="020B0503020204020204" pitchFamily="34" charset="-122"/>
              </a:rPr>
              <a:t>多维</a:t>
            </a:r>
            <a:r>
              <a:rPr lang="zh-CN" altLang="en-US" sz="1800" dirty="0">
                <a:solidFill>
                  <a:srgbClr val="F6615B"/>
                </a:solidFill>
                <a:latin typeface="微软雅黑" panose="020B0503020204020204" pitchFamily="34" charset="-122"/>
                <a:ea typeface="微软雅黑" panose="020B0503020204020204" pitchFamily="34" charset="-122"/>
              </a:rPr>
              <a:t>度的课程体系</a:t>
            </a:r>
          </a:p>
        </p:txBody>
      </p:sp>
      <p:sp>
        <p:nvSpPr>
          <p:cNvPr id="16" name="文本框 170"/>
          <p:cNvSpPr txBox="1"/>
          <p:nvPr/>
        </p:nvSpPr>
        <p:spPr>
          <a:xfrm>
            <a:off x="648157" y="4145214"/>
            <a:ext cx="1960495" cy="9233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1800" dirty="0">
                <a:solidFill>
                  <a:srgbClr val="01ACBE"/>
                </a:solidFill>
                <a:latin typeface="微软雅黑" panose="020B0503020204020204" pitchFamily="34" charset="-122"/>
                <a:ea typeface="微软雅黑" panose="020B0503020204020204" pitchFamily="34" charset="-122"/>
              </a:rPr>
              <a:t>学科的核心</a:t>
            </a:r>
            <a:r>
              <a:rPr lang="zh-CN" altLang="en-US" sz="1800" dirty="0" smtClean="0">
                <a:solidFill>
                  <a:srgbClr val="01ACBE"/>
                </a:solidFill>
                <a:latin typeface="微软雅黑" panose="020B0503020204020204" pitchFamily="34" charset="-122"/>
                <a:ea typeface="微软雅黑" panose="020B0503020204020204" pitchFamily="34" charset="-122"/>
              </a:rPr>
              <a:t>知识</a:t>
            </a:r>
            <a:r>
              <a:rPr lang="en-US" altLang="zh-CN" sz="1800" dirty="0" smtClean="0">
                <a:solidFill>
                  <a:srgbClr val="01ACBE"/>
                </a:solidFill>
                <a:latin typeface="微软雅黑" panose="020B0503020204020204" pitchFamily="34" charset="-122"/>
                <a:ea typeface="微软雅黑" panose="020B0503020204020204" pitchFamily="34" charset="-122"/>
              </a:rPr>
              <a:t/>
            </a:r>
            <a:br>
              <a:rPr lang="en-US" altLang="zh-CN" sz="1800" dirty="0" smtClean="0">
                <a:solidFill>
                  <a:srgbClr val="01ACBE"/>
                </a:solidFill>
                <a:latin typeface="微软雅黑" panose="020B0503020204020204" pitchFamily="34" charset="-122"/>
                <a:ea typeface="微软雅黑" panose="020B0503020204020204" pitchFamily="34" charset="-122"/>
              </a:rPr>
            </a:br>
            <a:r>
              <a:rPr lang="zh-CN" altLang="en-US" sz="1800" dirty="0" smtClean="0">
                <a:solidFill>
                  <a:srgbClr val="01ACBE"/>
                </a:solidFill>
                <a:latin typeface="微软雅黑" panose="020B0503020204020204" pitchFamily="34" charset="-122"/>
                <a:ea typeface="微软雅黑" panose="020B0503020204020204" pitchFamily="34" charset="-122"/>
              </a:rPr>
              <a:t>结构化知识</a:t>
            </a:r>
            <a:r>
              <a:rPr lang="en-US" altLang="zh-CN" sz="1800" dirty="0" smtClean="0">
                <a:solidFill>
                  <a:srgbClr val="01ACBE"/>
                </a:solidFill>
                <a:latin typeface="微软雅黑" panose="020B0503020204020204" pitchFamily="34" charset="-122"/>
                <a:ea typeface="微软雅黑" panose="020B0503020204020204" pitchFamily="34" charset="-122"/>
              </a:rPr>
              <a:t/>
            </a:r>
            <a:br>
              <a:rPr lang="en-US" altLang="zh-CN" sz="1800" dirty="0" smtClean="0">
                <a:solidFill>
                  <a:srgbClr val="01ACBE"/>
                </a:solidFill>
                <a:latin typeface="微软雅黑" panose="020B0503020204020204" pitchFamily="34" charset="-122"/>
                <a:ea typeface="微软雅黑" panose="020B0503020204020204" pitchFamily="34" charset="-122"/>
              </a:rPr>
            </a:br>
            <a:r>
              <a:rPr lang="zh-CN" altLang="en-US" sz="1800" dirty="0" smtClean="0">
                <a:solidFill>
                  <a:srgbClr val="01ACBE"/>
                </a:solidFill>
                <a:latin typeface="微软雅黑" panose="020B0503020204020204" pitchFamily="34" charset="-122"/>
                <a:ea typeface="微软雅黑" panose="020B0503020204020204" pitchFamily="34" charset="-122"/>
              </a:rPr>
              <a:t>进行</a:t>
            </a:r>
            <a:r>
              <a:rPr lang="zh-CN" altLang="en-US" sz="1800" dirty="0">
                <a:solidFill>
                  <a:srgbClr val="01ACBE"/>
                </a:solidFill>
                <a:latin typeface="微软雅黑" panose="020B0503020204020204" pitchFamily="34" charset="-122"/>
                <a:ea typeface="微软雅黑" panose="020B0503020204020204" pitchFamily="34" charset="-122"/>
              </a:rPr>
              <a:t>有效整合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4348" y="1768876"/>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3" name="Group 737"/>
          <p:cNvGrpSpPr>
            <a:grpSpLocks noChangeAspect="1"/>
          </p:cNvGrpSpPr>
          <p:nvPr/>
        </p:nvGrpSpPr>
        <p:grpSpPr bwMode="auto">
          <a:xfrm>
            <a:off x="367285" y="1568036"/>
            <a:ext cx="2331060" cy="2195836"/>
            <a:chOff x="2105" y="527"/>
            <a:chExt cx="3468" cy="3268"/>
          </a:xfrm>
        </p:grpSpPr>
        <p:sp>
          <p:nvSpPr>
            <p:cNvPr id="77"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8"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9"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0"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1"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2"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3"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4"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5"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6"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7"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8"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9" name="Freeform 749"/>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0" name="Freeform 750"/>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1" name="Freeform 751"/>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2" name="Freeform 752"/>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3" name="Freeform 753"/>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4" name="Freeform 754"/>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5" name="Freeform 755"/>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6" name="Freeform 756"/>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7" name="Freeform 757"/>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8" name="Freeform 758"/>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9" name="Freeform 759"/>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0"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1"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2"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3"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4"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5"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6"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7"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8"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9"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0"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1"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2"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3"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4"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5"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6"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7"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8"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9"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0" name="Freeform 780"/>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1" name="Freeform 781"/>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2" name="Freeform 782"/>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3"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4"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5"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6"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7"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8"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9"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0"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1"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2" name="Freeform 792"/>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3" name="Freeform 793"/>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4"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5"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6"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7" name="Freeform 797"/>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8" name="Freeform 798"/>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9" name="Freeform 799"/>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0" name="Freeform 800"/>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1" name="Freeform 801"/>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2"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3"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4"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5"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6"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7" name="Freeform 807"/>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8" name="Freeform 808"/>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9" name="Freeform 809"/>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0" name="Freeform 810"/>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1" name="Freeform 811"/>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2" name="Freeform 812"/>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3"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4" name="Freeform 814"/>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5" name="Freeform 815"/>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6" name="Freeform 816"/>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7"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8" name="Freeform 818"/>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9" name="Freeform 819"/>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0" name="Freeform 820"/>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1" name="Freeform 821"/>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2" name="Freeform 822"/>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3" name="Freeform 823"/>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4"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5"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6"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7"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8"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9"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0"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1"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2"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3"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4"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5" name="Freeform 835"/>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6"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7"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8"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9"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0"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1" name="Freeform 841"/>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2" name="Freeform 842"/>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3"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4"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5" name="Freeform 845"/>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6" name="Freeform 846"/>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7"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8"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9"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0"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1" name="Freeform 851"/>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2"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3"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4" name="Freeform 854"/>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5" name="Freeform 855"/>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6" name="Freeform 856"/>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7" name="Freeform 857"/>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8"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9" name="Freeform 859"/>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0"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1" name="Freeform 861"/>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2" name="Freeform 862"/>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3" name="Freeform 863"/>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4" name="Freeform 864"/>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5" name="Freeform 865"/>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6" name="Freeform 866"/>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7" name="Freeform 867"/>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8"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9" name="Freeform 869"/>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0" name="Freeform 870"/>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1" name="Freeform 871"/>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2" name="Freeform 872"/>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3"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4"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5" name="Freeform 875"/>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6"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7"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8"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9"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0" name="Freeform 880"/>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1" name="Freeform 881"/>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2" name="Freeform 882"/>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3" name="Freeform 883"/>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4"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grpSp>
      <p:grpSp>
        <p:nvGrpSpPr>
          <p:cNvPr id="4" name="组合 3"/>
          <p:cNvGrpSpPr/>
          <p:nvPr/>
        </p:nvGrpSpPr>
        <p:grpSpPr>
          <a:xfrm>
            <a:off x="1159928" y="2113407"/>
            <a:ext cx="1052110" cy="3062820"/>
            <a:chOff x="5162550" y="368300"/>
            <a:chExt cx="1866900" cy="5436746"/>
          </a:xfrm>
          <a:solidFill>
            <a:schemeClr val="bg1"/>
          </a:solidFill>
          <a:effectLst>
            <a:outerShdw blurRad="203200" dist="88900" dir="2700000" algn="tl" rotWithShape="0">
              <a:prstClr val="black">
                <a:alpha val="30000"/>
              </a:prstClr>
            </a:outerShdw>
          </a:effectLst>
        </p:grpSpPr>
        <p:sp>
          <p:nvSpPr>
            <p:cNvPr id="74" name="任意多边形 73"/>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5" name="任意多边形 74"/>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6" name="任意多边形 75"/>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 name="圆角矩形 4"/>
          <p:cNvSpPr/>
          <p:nvPr/>
        </p:nvSpPr>
        <p:spPr>
          <a:xfrm>
            <a:off x="655926"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 name="圆角矩形 5"/>
          <p:cNvSpPr/>
          <p:nvPr/>
        </p:nvSpPr>
        <p:spPr>
          <a:xfrm rot="2700000">
            <a:off x="915465" y="2020663"/>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 name="圆角矩形 6"/>
          <p:cNvSpPr/>
          <p:nvPr/>
        </p:nvSpPr>
        <p:spPr>
          <a:xfrm rot="5400000">
            <a:off x="1541920" y="1761271"/>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8" name="圆角矩形 7"/>
          <p:cNvSpPr/>
          <p:nvPr/>
        </p:nvSpPr>
        <p:spPr>
          <a:xfrm rot="8100000">
            <a:off x="2168321" y="2020680"/>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9" name="圆角矩形 8"/>
          <p:cNvSpPr/>
          <p:nvPr/>
        </p:nvSpPr>
        <p:spPr>
          <a:xfrm rot="10800000">
            <a:off x="2427807"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10" name="组合 9"/>
          <p:cNvGrpSpPr/>
          <p:nvPr/>
        </p:nvGrpSpPr>
        <p:grpSpPr>
          <a:xfrm>
            <a:off x="1389085" y="2219463"/>
            <a:ext cx="593845" cy="824853"/>
            <a:chOff x="3932746" y="2019238"/>
            <a:chExt cx="412048" cy="572542"/>
          </a:xfrm>
        </p:grpSpPr>
        <p:sp>
          <p:nvSpPr>
            <p:cNvPr id="66" name="任意多边形 65"/>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66"/>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70" name="任意多边形 69"/>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70"/>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2"/>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椭圆 68"/>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636061" y="1732054"/>
            <a:ext cx="719487" cy="719227"/>
            <a:chOff x="5413874" y="1856054"/>
            <a:chExt cx="776427" cy="776427"/>
          </a:xfrm>
        </p:grpSpPr>
        <p:grpSp>
          <p:nvGrpSpPr>
            <p:cNvPr id="55" name="组合 54"/>
            <p:cNvGrpSpPr/>
            <p:nvPr/>
          </p:nvGrpSpPr>
          <p:grpSpPr>
            <a:xfrm>
              <a:off x="5413874" y="1856054"/>
              <a:ext cx="776427" cy="776427"/>
              <a:chOff x="6462420" y="1971403"/>
              <a:chExt cx="776427" cy="776427"/>
            </a:xfrm>
          </p:grpSpPr>
          <p:grpSp>
            <p:nvGrpSpPr>
              <p:cNvPr id="61" name="组合 60"/>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63" name="任意多边形 62"/>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4" name="椭圆 63"/>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5" name="椭圆 64"/>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62" name="椭圆 61"/>
              <p:cNvSpPr/>
              <p:nvPr/>
            </p:nvSpPr>
            <p:spPr>
              <a:xfrm>
                <a:off x="6625503" y="2134485"/>
                <a:ext cx="450263" cy="450263"/>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56" name="Group 4"/>
            <p:cNvGrpSpPr>
              <a:grpSpLocks noChangeAspect="1"/>
            </p:cNvGrpSpPr>
            <p:nvPr/>
          </p:nvGrpSpPr>
          <p:grpSpPr bwMode="auto">
            <a:xfrm>
              <a:off x="5698532" y="2124477"/>
              <a:ext cx="210679" cy="246894"/>
              <a:chOff x="1776" y="1776"/>
              <a:chExt cx="64" cy="75"/>
            </a:xfrm>
            <a:solidFill>
              <a:schemeClr val="bg1"/>
            </a:solidFill>
            <a:effectLst/>
          </p:grpSpPr>
          <p:sp>
            <p:nvSpPr>
              <p:cNvPr id="57"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2636061" y="2673097"/>
            <a:ext cx="719487" cy="719227"/>
            <a:chOff x="5413874" y="3214954"/>
            <a:chExt cx="776427" cy="776427"/>
          </a:xfrm>
        </p:grpSpPr>
        <p:grpSp>
          <p:nvGrpSpPr>
            <p:cNvPr id="43" name="组合 42"/>
            <p:cNvGrpSpPr/>
            <p:nvPr/>
          </p:nvGrpSpPr>
          <p:grpSpPr>
            <a:xfrm>
              <a:off x="5413874" y="3214954"/>
              <a:ext cx="776427" cy="776427"/>
              <a:chOff x="6462420" y="1971403"/>
              <a:chExt cx="776427" cy="776427"/>
            </a:xfrm>
          </p:grpSpPr>
          <p:grpSp>
            <p:nvGrpSpPr>
              <p:cNvPr id="50" name="组合 49"/>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52" name="任意多边形 51"/>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3" name="椭圆 52"/>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4" name="椭圆 53"/>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1" name="椭圆 50"/>
              <p:cNvSpPr/>
              <p:nvPr/>
            </p:nvSpPr>
            <p:spPr>
              <a:xfrm>
                <a:off x="6625503" y="2134485"/>
                <a:ext cx="450263" cy="450263"/>
              </a:xfrm>
              <a:prstGeom prst="ellipse">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44" name="Group 18"/>
            <p:cNvGrpSpPr>
              <a:grpSpLocks noChangeAspect="1"/>
            </p:cNvGrpSpPr>
            <p:nvPr/>
          </p:nvGrpSpPr>
          <p:grpSpPr bwMode="auto">
            <a:xfrm>
              <a:off x="5696900" y="3507117"/>
              <a:ext cx="213961" cy="199376"/>
              <a:chOff x="3802" y="2858"/>
              <a:chExt cx="616" cy="574"/>
            </a:xfrm>
            <a:solidFill>
              <a:schemeClr val="bg1"/>
            </a:solidFill>
            <a:effectLst/>
          </p:grpSpPr>
          <p:sp>
            <p:nvSpPr>
              <p:cNvPr id="4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2636061" y="3614140"/>
            <a:ext cx="719487" cy="719227"/>
            <a:chOff x="5413874" y="4243654"/>
            <a:chExt cx="776427" cy="776427"/>
          </a:xfrm>
        </p:grpSpPr>
        <p:grpSp>
          <p:nvGrpSpPr>
            <p:cNvPr id="34" name="组合 33"/>
            <p:cNvGrpSpPr/>
            <p:nvPr/>
          </p:nvGrpSpPr>
          <p:grpSpPr>
            <a:xfrm>
              <a:off x="5413874" y="4243654"/>
              <a:ext cx="776427" cy="776427"/>
              <a:chOff x="6462420" y="1971403"/>
              <a:chExt cx="776427" cy="776427"/>
            </a:xfrm>
          </p:grpSpPr>
          <p:grpSp>
            <p:nvGrpSpPr>
              <p:cNvPr id="38" name="组合 37"/>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40" name="任意多边形 39"/>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1" name="椭圆 40"/>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2" name="椭圆 41"/>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9" name="椭圆 38"/>
              <p:cNvSpPr/>
              <p:nvPr/>
            </p:nvSpPr>
            <p:spPr>
              <a:xfrm>
                <a:off x="6625503" y="2134485"/>
                <a:ext cx="450263" cy="450263"/>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35" name="Group 13"/>
            <p:cNvGrpSpPr>
              <a:grpSpLocks noChangeAspect="1"/>
            </p:cNvGrpSpPr>
            <p:nvPr/>
          </p:nvGrpSpPr>
          <p:grpSpPr bwMode="auto">
            <a:xfrm>
              <a:off x="5675442" y="4505525"/>
              <a:ext cx="256917" cy="259951"/>
              <a:chOff x="2426" y="2781"/>
              <a:chExt cx="593" cy="600"/>
            </a:xfrm>
            <a:solidFill>
              <a:schemeClr val="bg1"/>
            </a:solidFill>
            <a:effectLst/>
          </p:grpSpPr>
          <p:sp>
            <p:nvSpPr>
              <p:cNvPr id="3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13"/>
          <p:cNvGrpSpPr/>
          <p:nvPr/>
        </p:nvGrpSpPr>
        <p:grpSpPr>
          <a:xfrm>
            <a:off x="2636061" y="4555183"/>
            <a:ext cx="719487" cy="719227"/>
            <a:chOff x="5413874" y="5272354"/>
            <a:chExt cx="776427" cy="776427"/>
          </a:xfrm>
        </p:grpSpPr>
        <p:grpSp>
          <p:nvGrpSpPr>
            <p:cNvPr id="27" name="组合 26"/>
            <p:cNvGrpSpPr/>
            <p:nvPr/>
          </p:nvGrpSpPr>
          <p:grpSpPr>
            <a:xfrm>
              <a:off x="5413874" y="5272354"/>
              <a:ext cx="776427" cy="776427"/>
              <a:chOff x="6462420" y="1971403"/>
              <a:chExt cx="776427" cy="776427"/>
            </a:xfrm>
          </p:grpSpPr>
          <p:grpSp>
            <p:nvGrpSpPr>
              <p:cNvPr id="29" name="组合 28"/>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31" name="任意多边形 30"/>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2" name="椭圆 31"/>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3" name="椭圆 32"/>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0" name="椭圆 29"/>
              <p:cNvSpPr/>
              <p:nvPr/>
            </p:nvSpPr>
            <p:spPr>
              <a:xfrm>
                <a:off x="6625503" y="2134485"/>
                <a:ext cx="450263" cy="450263"/>
              </a:xfrm>
              <a:prstGeom prst="ellipse">
                <a:avLst/>
              </a:prstGeom>
              <a:solidFill>
                <a:srgbClr val="8F5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28" name="Freeform 108"/>
            <p:cNvSpPr>
              <a:spLocks noEditPoints="1"/>
            </p:cNvSpPr>
            <p:nvPr/>
          </p:nvSpPr>
          <p:spPr bwMode="auto">
            <a:xfrm>
              <a:off x="5655470" y="5515237"/>
              <a:ext cx="296859" cy="29792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6"/>
          <p:cNvSpPr/>
          <p:nvPr/>
        </p:nvSpPr>
        <p:spPr>
          <a:xfrm>
            <a:off x="3824348" y="2724703"/>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19" name="矩形 18"/>
          <p:cNvSpPr/>
          <p:nvPr/>
        </p:nvSpPr>
        <p:spPr>
          <a:xfrm>
            <a:off x="3824348" y="3640864"/>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1" name="矩形 20"/>
          <p:cNvSpPr/>
          <p:nvPr/>
        </p:nvSpPr>
        <p:spPr>
          <a:xfrm>
            <a:off x="3824348" y="4554821"/>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5" name="文本框 91"/>
          <p:cNvSpPr txBox="1"/>
          <p:nvPr/>
        </p:nvSpPr>
        <p:spPr>
          <a:xfrm>
            <a:off x="3824348" y="1945050"/>
            <a:ext cx="3974397" cy="39658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FFB850"/>
                </a:solidFill>
                <a:latin typeface="微软雅黑" panose="020B0503020204020204" pitchFamily="34" charset="-122"/>
                <a:ea typeface="微软雅黑" panose="020B0503020204020204" pitchFamily="34" charset="-122"/>
              </a:rPr>
              <a:t>（</a:t>
            </a:r>
            <a:r>
              <a:rPr lang="en-US" altLang="zh-CN" sz="1800" b="1" dirty="0">
                <a:solidFill>
                  <a:srgbClr val="FFB850"/>
                </a:solidFill>
                <a:latin typeface="微软雅黑" panose="020B0503020204020204" pitchFamily="34" charset="-122"/>
                <a:ea typeface="微软雅黑" panose="020B0503020204020204" pitchFamily="34" charset="-122"/>
              </a:rPr>
              <a:t>1</a:t>
            </a:r>
            <a:r>
              <a:rPr lang="zh-CN" altLang="en-US" sz="1800" b="1" dirty="0">
                <a:solidFill>
                  <a:srgbClr val="FFB850"/>
                </a:solidFill>
                <a:latin typeface="微软雅黑" panose="020B0503020204020204" pitchFamily="34" charset="-122"/>
                <a:ea typeface="微软雅黑" panose="020B0503020204020204" pitchFamily="34" charset="-122"/>
              </a:rPr>
              <a:t>）	初中语文学科跨学段专题教学</a:t>
            </a:r>
            <a:endParaRPr lang="en-US" altLang="zh-CN" sz="1800" b="1" dirty="0">
              <a:solidFill>
                <a:srgbClr val="FFB85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初中语文学科课程整合分类明细</a:t>
            </a:r>
          </a:p>
        </p:txBody>
      </p:sp>
      <p:graphicFrame>
        <p:nvGraphicFramePr>
          <p:cNvPr id="4" name="内容占位符 3"/>
          <p:cNvGraphicFramePr>
            <a:graphicFrameLocks noGrp="1"/>
          </p:cNvGraphicFramePr>
          <p:nvPr>
            <p:ph idx="1"/>
          </p:nvPr>
        </p:nvGraphicFramePr>
        <p:xfrm>
          <a:off x="702000" y="1260475"/>
          <a:ext cx="7794624" cy="5568315"/>
        </p:xfrm>
        <a:graphic>
          <a:graphicData uri="http://schemas.openxmlformats.org/drawingml/2006/table">
            <a:tbl>
              <a:tblPr firstRow="1" lastRow="1" bandRow="1">
                <a:tableStyleId>{5C22544A-7EE6-4342-B048-85BDC9FD1C3A}</a:tableStyleId>
              </a:tblPr>
              <a:tblGrid>
                <a:gridCol w="2598208"/>
                <a:gridCol w="925709"/>
                <a:gridCol w="4270707"/>
              </a:tblGrid>
              <a:tr h="370840">
                <a:tc>
                  <a:txBody>
                    <a:bodyPr/>
                    <a:lstStyle/>
                    <a:p>
                      <a:pPr algn="ctr">
                        <a:spcAft>
                          <a:spcPts val="0"/>
                        </a:spcAft>
                      </a:pPr>
                      <a:r>
                        <a:rPr lang="zh-CN" sz="1800" b="1" dirty="0">
                          <a:effectLst/>
                          <a:latin typeface="Tw Cen MT" panose="020B0602020104020603" pitchFamily="34" charset="0"/>
                          <a:ea typeface="华文仿宋" panose="02010600040101010101" pitchFamily="2" charset="-122"/>
                          <a:cs typeface="Times New Roman" panose="02020603050405020304" pitchFamily="18" charset="0"/>
                        </a:rPr>
                        <a:t>文体</a:t>
                      </a:r>
                      <a:endParaRPr lang="zh-CN" sz="16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b="1">
                          <a:effectLst/>
                          <a:latin typeface="Tw Cen MT" panose="020B0602020104020603" pitchFamily="34" charset="0"/>
                          <a:ea typeface="华文仿宋" panose="02010600040101010101" pitchFamily="2" charset="-122"/>
                          <a:cs typeface="Times New Roman" panose="02020603050405020304" pitchFamily="18" charset="0"/>
                        </a:rPr>
                        <a:t>分类</a:t>
                      </a:r>
                      <a:endParaRPr lang="zh-CN" sz="16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b="1" dirty="0">
                          <a:effectLst/>
                          <a:latin typeface="Tw Cen MT" panose="020B0602020104020603" pitchFamily="34" charset="0"/>
                          <a:ea typeface="华文仿宋" panose="02010600040101010101" pitchFamily="2" charset="-122"/>
                          <a:cs typeface="Times New Roman" panose="02020603050405020304" pitchFamily="18" charset="0"/>
                        </a:rPr>
                        <a:t>篇目</a:t>
                      </a:r>
                      <a:endParaRPr lang="zh-CN" sz="16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rowSpan="4">
                  <a:txBody>
                    <a:bodyPr/>
                    <a:lstStyle/>
                    <a:p>
                      <a:pPr algn="ctr"/>
                      <a:r>
                        <a:rPr lang="zh-CN" altLang="zh-CN" sz="1800" b="1" kern="1200" dirty="0" smtClean="0">
                          <a:solidFill>
                            <a:schemeClr val="dk1"/>
                          </a:solidFill>
                          <a:effectLst/>
                          <a:latin typeface="+mn-lt"/>
                          <a:ea typeface="+mn-ea"/>
                          <a:cs typeface="+mn-cs"/>
                        </a:rPr>
                        <a:t>记叙文</a:t>
                      </a:r>
                      <a:endParaRPr lang="zh-CN" altLang="en-US" dirty="0"/>
                    </a:p>
                  </a:txBody>
                  <a:tcPr anchor="ctr"/>
                </a:tc>
                <a:tc>
                  <a:txBody>
                    <a:bodyPr/>
                    <a:lstStyle/>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写人</a:t>
                      </a:r>
                    </a:p>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记叙文</a:t>
                      </a:r>
                      <a:endParaRPr lang="zh-CN" altLang="en-US" sz="1200" b="1"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孔乙己、变色龙、台阶、故乡、邓稼先、我的叔叔于勒、心声、杨修之死、范进中举、闻一多先生的说和做、音乐巨人贝多芬、福楼拜家的星期天、阿长与《山海经》、背影、老王、信客、藤野先生、我的母亲、再塑生命的人、盲孩子和他的影子、我的信念、丑小鸭、列夫•托尔斯泰、真正的英雄、俗世奇人</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vMerge="1">
                  <a:txBody>
                    <a:bodyPr/>
                    <a:lstStyle/>
                    <a:p>
                      <a:endParaRPr lang="zh-CN"/>
                    </a:p>
                  </a:txBody>
                  <a:tcPr/>
                </a:tc>
                <a:tc>
                  <a:txBody>
                    <a:bodyPr/>
                    <a:lstStyle/>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记事</a:t>
                      </a:r>
                    </a:p>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记叙文</a:t>
                      </a:r>
                      <a:endParaRPr lang="zh-CN" altLang="en-US" sz="1200" b="1"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社戏、喂，出来……、智取生辰纲、孤独之旅、蜡烛、最后一课、蒲柳人家、羚羊木雕、从百草园到三味书屋、爸爸的花儿落了、散步、竹影、观舞记、伟大的悲剧、在沙漠中心、登上地球之巅、猫、斑羚飞渡、我的第一本书、云南的歌会、端午的鸭蛋、吆喝、春酒、皇帝的新装、女娲造人、走一步，再走一步、伟大的悲剧、芦花荡</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vMerge="1">
                  <a:txBody>
                    <a:bodyPr/>
                    <a:lstStyle/>
                    <a:p>
                      <a:endParaRPr lang="zh-CN"/>
                    </a:p>
                  </a:txBody>
                  <a:tcPr/>
                </a:tc>
                <a:tc>
                  <a:txBody>
                    <a:bodyPr/>
                    <a:lstStyle/>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写景</a:t>
                      </a:r>
                    </a:p>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记叙文</a:t>
                      </a:r>
                      <a:endParaRPr lang="zh-CN" altLang="en-US" sz="1200" b="1"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紫藤萝瀑布、春、济南的冬天、风雨</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vMerge="1">
                  <a:txBody>
                    <a:bodyPr/>
                    <a:lstStyle/>
                    <a:p>
                      <a:endParaRPr lang="zh-CN"/>
                    </a:p>
                  </a:txBody>
                  <a:tcPr/>
                </a:tc>
                <a:tc>
                  <a:txBody>
                    <a:bodyPr/>
                    <a:lstStyle/>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哲理</a:t>
                      </a:r>
                    </a:p>
                    <a:p>
                      <a:pPr marL="0" algn="ctr" defTabSz="914400" rtl="0" eaLnBrk="1" latinLnBrk="0" hangingPunct="1">
                        <a:spcAft>
                          <a:spcPts val="0"/>
                        </a:spcAft>
                      </a:pPr>
                      <a:r>
                        <a:rPr lang="zh-CN" altLang="zh-CN" sz="1200" b="1"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散文</a:t>
                      </a:r>
                      <a:endParaRPr lang="zh-CN" altLang="en-US" sz="1200" b="1"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热爱生命、安塞腰鼓、土地的誓言、雪、艰难的国运与雄健的国民、谈生命、那树、地下森林断想、就英法联军远征中国给巴特勒上尉的信</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rowSpan="2">
                  <a:txBody>
                    <a:bodyPr/>
                    <a:lstStyle/>
                    <a:p>
                      <a:pPr marL="0" algn="ctr" defTabSz="914400" rtl="0" eaLnBrk="1" latinLnBrk="0" hangingPunct="1"/>
                      <a:r>
                        <a:rPr lang="zh-CN" altLang="en-US" sz="1800" b="1" kern="1200" dirty="0" smtClean="0">
                          <a:solidFill>
                            <a:schemeClr val="dk1"/>
                          </a:solidFill>
                          <a:effectLst/>
                          <a:latin typeface="+mn-lt"/>
                          <a:ea typeface="+mn-ea"/>
                          <a:cs typeface="+mn-cs"/>
                        </a:rPr>
                        <a:t>说明文</a:t>
                      </a:r>
                      <a:endParaRPr lang="zh-CN" altLang="en-US" sz="1800" b="1" kern="1200" dirty="0">
                        <a:solidFill>
                          <a:schemeClr val="dk1"/>
                        </a:solidFill>
                        <a:effectLst/>
                        <a:latin typeface="+mn-lt"/>
                        <a:ea typeface="+mn-ea"/>
                        <a:cs typeface="+mn-cs"/>
                      </a:endParaRPr>
                    </a:p>
                  </a:txBody>
                  <a:tcPr anchor="ctr"/>
                </a:tc>
                <a:tc>
                  <a:txBody>
                    <a:bodyPr/>
                    <a:lstStyle/>
                    <a:p>
                      <a:pPr marL="0" algn="ctr" defTabSz="914400" rtl="0" eaLnBrk="1" latinLnBrk="0" hangingPunct="1">
                        <a:spcAft>
                          <a:spcPts val="0"/>
                        </a:spcAft>
                      </a:pPr>
                      <a:r>
                        <a:rPr lang="zh-CN" sz="1200" b="1"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事物说明文</a:t>
                      </a:r>
                    </a:p>
                  </a:txBody>
                  <a:tcPr marL="68580" marR="68580" marT="0" marB="0"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绿色蝈蝈、中国石拱桥、苏州园林、故宫博物院、说“屏”</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vMerge="1">
                  <a:txBody>
                    <a:bodyPr/>
                    <a:lstStyle/>
                    <a:p>
                      <a:endParaRPr lang="zh-CN"/>
                    </a:p>
                  </a:txBody>
                  <a:tcPr/>
                </a:tc>
                <a:tc>
                  <a:txBody>
                    <a:bodyPr/>
                    <a:lstStyle/>
                    <a:p>
                      <a:pPr algn="ctr">
                        <a:spcAft>
                          <a:spcPts val="0"/>
                        </a:spcAft>
                      </a:pPr>
                      <a:r>
                        <a:rPr lang="zh-CN" sz="1200" b="1" dirty="0">
                          <a:effectLst/>
                          <a:latin typeface="Tw Cen MT" panose="020B0602020104020603" pitchFamily="34" charset="0"/>
                          <a:ea typeface="华文仿宋" panose="02010600040101010101" pitchFamily="2" charset="-122"/>
                          <a:cs typeface="Times New Roman" panose="02020603050405020304" pitchFamily="18" charset="0"/>
                        </a:rPr>
                        <a:t>事理说明文</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看云识天气、桥之美、大自然的语言、奇妙的克隆、生物入侵者、落日的幻觉、敬畏自然、罗布泊，消逝的仙湖、旅鼠之谜、大雁归来</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rowSpan="2">
                  <a:txBody>
                    <a:bodyPr/>
                    <a:lstStyle/>
                    <a:p>
                      <a:pPr algn="ctr"/>
                      <a:r>
                        <a:rPr lang="zh-CN" altLang="zh-CN" sz="1800" b="1" kern="1200" dirty="0" smtClean="0">
                          <a:solidFill>
                            <a:schemeClr val="dk1"/>
                          </a:solidFill>
                          <a:effectLst/>
                          <a:latin typeface="+mn-lt"/>
                          <a:ea typeface="+mn-ea"/>
                          <a:cs typeface="+mn-cs"/>
                        </a:rPr>
                        <a:t>议论文</a:t>
                      </a:r>
                      <a:endParaRPr lang="zh-CN" altLang="en-US" dirty="0"/>
                    </a:p>
                  </a:txBody>
                  <a:tcPr anchor="ct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立论文</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a:effectLst/>
                          <a:latin typeface="Tw Cen MT" panose="020B0602020104020603" pitchFamily="34" charset="0"/>
                          <a:ea typeface="华文仿宋" panose="02010600040101010101" pitchFamily="2" charset="-122"/>
                          <a:cs typeface="Times New Roman" panose="02020603050405020304" pitchFamily="18" charset="0"/>
                        </a:rPr>
                        <a:t>敬业与乐业、傅雷家书两则、纪念伏尔泰逝世一百周年的演说、事物的正确答案不止一个、应有格物致知精神</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518795">
                <a:tc vMerge="1">
                  <a:txBody>
                    <a:bodyPr/>
                    <a:lstStyle/>
                    <a:p>
                      <a:endParaRPr lang="zh-CN"/>
                    </a:p>
                  </a:txBody>
                  <a:tcPr/>
                </a:tc>
                <a:tc>
                  <a:txBody>
                    <a:bodyPr/>
                    <a:lstStyle/>
                    <a:p>
                      <a:pPr algn="ctr">
                        <a:spcAft>
                          <a:spcPts val="0"/>
                        </a:spcAft>
                      </a:pPr>
                      <a:r>
                        <a:rPr lang="zh-CN" sz="1200" b="1" dirty="0">
                          <a:effectLst/>
                          <a:latin typeface="Tw Cen MT" panose="020B0602020104020603" pitchFamily="34" charset="0"/>
                          <a:ea typeface="华文仿宋" panose="02010600040101010101" pitchFamily="2" charset="-122"/>
                          <a:cs typeface="Times New Roman" panose="02020603050405020304" pitchFamily="18" charset="0"/>
                        </a:rPr>
                        <a:t>驳论文</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dirty="0">
                          <a:effectLst/>
                          <a:latin typeface="Tw Cen MT" panose="020B0602020104020603" pitchFamily="34" charset="0"/>
                          <a:ea typeface="华文仿宋" panose="02010600040101010101" pitchFamily="2" charset="-122"/>
                          <a:cs typeface="Times New Roman" panose="02020603050405020304" pitchFamily="18" charset="0"/>
                        </a:rPr>
                        <a:t>中国人失掉自信力了吗</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gridSpan="3">
                  <a:txBody>
                    <a:bodyPr/>
                    <a:lstStyle/>
                    <a:p>
                      <a:endParaRPr lang="zh-CN" altLang="en-US" dirty="0"/>
                    </a:p>
                  </a:txBody>
                  <a:tcPr/>
                </a:tc>
                <a:tc hMerge="1">
                  <a:txBody>
                    <a:bodyPr/>
                    <a:lstStyle/>
                    <a:p>
                      <a:endParaRPr lang="zh-CN"/>
                    </a:p>
                  </a:txBody>
                  <a:tcPr/>
                </a:tc>
                <a:tc hMerge="1">
                  <a:txBody>
                    <a:bodyPr/>
                    <a:lstStyle/>
                    <a:p>
                      <a:endParaRPr lang="zh-CN"/>
                    </a:p>
                  </a:txBody>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初中语文学科课程整合分类明细</a:t>
            </a:r>
          </a:p>
        </p:txBody>
      </p:sp>
      <p:graphicFrame>
        <p:nvGraphicFramePr>
          <p:cNvPr id="4" name="内容占位符 3"/>
          <p:cNvGraphicFramePr>
            <a:graphicFrameLocks noGrp="1"/>
          </p:cNvGraphicFramePr>
          <p:nvPr>
            <p:ph idx="1"/>
          </p:nvPr>
        </p:nvGraphicFramePr>
        <p:xfrm>
          <a:off x="702000" y="1555750"/>
          <a:ext cx="7794624" cy="4311650"/>
        </p:xfrm>
        <a:graphic>
          <a:graphicData uri="http://schemas.openxmlformats.org/drawingml/2006/table">
            <a:tbl>
              <a:tblPr firstRow="1" lastRow="1" bandRow="1">
                <a:tableStyleId>{5C22544A-7EE6-4342-B048-85BDC9FD1C3A}</a:tableStyleId>
              </a:tblPr>
              <a:tblGrid>
                <a:gridCol w="2598208"/>
                <a:gridCol w="925709"/>
                <a:gridCol w="4270707"/>
              </a:tblGrid>
              <a:tr h="370840">
                <a:tc>
                  <a:txBody>
                    <a:bodyPr/>
                    <a:lstStyle/>
                    <a:p>
                      <a:pPr algn="ctr">
                        <a:spcAft>
                          <a:spcPts val="0"/>
                        </a:spcAft>
                      </a:pPr>
                      <a:r>
                        <a:rPr lang="zh-CN" sz="1800" b="1" dirty="0">
                          <a:effectLst/>
                          <a:latin typeface="Tw Cen MT" panose="020B0602020104020603" pitchFamily="34" charset="0"/>
                          <a:ea typeface="华文仿宋" panose="02010600040101010101" pitchFamily="2" charset="-122"/>
                          <a:cs typeface="Times New Roman" panose="02020603050405020304" pitchFamily="18" charset="0"/>
                        </a:rPr>
                        <a:t>文体</a:t>
                      </a:r>
                      <a:endParaRPr lang="zh-CN" sz="16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b="1">
                          <a:effectLst/>
                          <a:latin typeface="Tw Cen MT" panose="020B0602020104020603" pitchFamily="34" charset="0"/>
                          <a:ea typeface="华文仿宋" panose="02010600040101010101" pitchFamily="2" charset="-122"/>
                          <a:cs typeface="Times New Roman" panose="02020603050405020304" pitchFamily="18" charset="0"/>
                        </a:rPr>
                        <a:t>分类</a:t>
                      </a:r>
                      <a:endParaRPr lang="zh-CN" sz="16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800" b="1" dirty="0">
                          <a:effectLst/>
                          <a:latin typeface="Tw Cen MT" panose="020B0602020104020603" pitchFamily="34" charset="0"/>
                          <a:ea typeface="华文仿宋" panose="02010600040101010101" pitchFamily="2" charset="-122"/>
                          <a:cs typeface="Times New Roman" panose="02020603050405020304" pitchFamily="18" charset="0"/>
                        </a:rPr>
                        <a:t>篇目</a:t>
                      </a:r>
                      <a:endParaRPr lang="zh-CN" sz="16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914400">
                <a:tc rowSpan="2">
                  <a:txBody>
                    <a:bodyPr/>
                    <a:lstStyle/>
                    <a:p>
                      <a:pPr algn="ctr">
                        <a:spcAft>
                          <a:spcPts val="0"/>
                        </a:spcAft>
                      </a:pPr>
                      <a:r>
                        <a:rPr lang="zh-CN" sz="1800" b="1" kern="1200" dirty="0">
                          <a:solidFill>
                            <a:schemeClr val="dk1"/>
                          </a:solidFill>
                          <a:effectLst/>
                          <a:latin typeface="+mn-lt"/>
                          <a:ea typeface="+mn-ea"/>
                          <a:cs typeface="+mn-cs"/>
                        </a:rPr>
                        <a:t>中国文学</a:t>
                      </a:r>
                    </a:p>
                  </a:txBody>
                  <a:tcPr marL="68580" marR="68580" marT="0" marB="0" anchor="ct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古代</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施耐庵：《水浒》</a:t>
                      </a:r>
                    </a:p>
                  </a:txBody>
                  <a:tcPr marL="68580" marR="68580" marT="0" marB="0" anchor="ctr"/>
                </a:tc>
              </a:tr>
              <a:tr h="1097280">
                <a:tc vMerge="1">
                  <a:txBody>
                    <a:bodyPr/>
                    <a:lstStyle/>
                    <a:p>
                      <a:endParaRPr lang="zh-CN"/>
                    </a:p>
                  </a:txBody>
                  <a:tcP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现代</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冰心：《繁星》《春水》</a:t>
                      </a:r>
                    </a:p>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鲁迅：《朝花夕拾》</a:t>
                      </a:r>
                    </a:p>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老舍：《骆驼祥子》</a:t>
                      </a:r>
                    </a:p>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傅雷：《傅雷家书》</a:t>
                      </a:r>
                    </a:p>
                  </a:txBody>
                  <a:tcPr marL="68580" marR="68580" marT="0" marB="0" anchor="ctr"/>
                </a:tc>
              </a:tr>
              <a:tr h="457200">
                <a:tc rowSpan="4">
                  <a:txBody>
                    <a:bodyPr/>
                    <a:lstStyle/>
                    <a:p>
                      <a:pPr algn="ctr">
                        <a:spcAft>
                          <a:spcPts val="0"/>
                        </a:spcAft>
                      </a:pPr>
                      <a:r>
                        <a:rPr lang="zh-CN" sz="1800" b="1" kern="1200" dirty="0">
                          <a:solidFill>
                            <a:schemeClr val="dk1"/>
                          </a:solidFill>
                          <a:effectLst/>
                          <a:latin typeface="+mn-lt"/>
                          <a:ea typeface="+mn-ea"/>
                          <a:cs typeface="+mn-cs"/>
                        </a:rPr>
                        <a:t>外国文学</a:t>
                      </a:r>
                    </a:p>
                  </a:txBody>
                  <a:tcPr marL="68580" marR="68580" marT="0" marB="0" anchor="ct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英国</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培根：</a:t>
                      </a:r>
                      <a:r>
                        <a:rPr lang="zh-CN" sz="1200"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《培根随笔》</a:t>
                      </a:r>
                      <a:r>
                        <a:rPr lang="zh-CN" altLang="zh-CN" sz="1200"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斯威夫特：《格列佛游记》夏洛蒂•勃朗特《简•爱》</a:t>
                      </a:r>
                      <a:endPar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法国</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凡尔纳：</a:t>
                      </a:r>
                      <a:r>
                        <a:rPr lang="zh-CN" sz="1200"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《海底两万里》</a:t>
                      </a:r>
                      <a:r>
                        <a:rPr lang="zh-CN" altLang="zh-CN" sz="1200" kern="1200" dirty="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罗曼•罗兰：《名人传》法布尔：《昆虫记》</a:t>
                      </a:r>
                      <a:endPar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古希腊</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伊索：《伊索寓言》</a:t>
                      </a:r>
                    </a:p>
                  </a:txBody>
                  <a:tcPr marL="68580" marR="68580" marT="0" marB="0" anchor="ctr"/>
                </a:tc>
              </a:tr>
              <a:tr h="370840">
                <a:tc vMerge="1">
                  <a:txBody>
                    <a:bodyPr/>
                    <a:lstStyle/>
                    <a:p>
                      <a:endParaRPr lang="zh-CN"/>
                    </a:p>
                  </a:txBody>
                  <a:tcPr/>
                </a:tc>
                <a:tc>
                  <a:txBody>
                    <a:bodyPr/>
                    <a:lstStyle/>
                    <a:p>
                      <a:pPr algn="ctr">
                        <a:spcAft>
                          <a:spcPts val="0"/>
                        </a:spcAft>
                      </a:pPr>
                      <a:r>
                        <a:rPr lang="zh-CN" sz="1200" b="1">
                          <a:effectLst/>
                          <a:latin typeface="Tw Cen MT" panose="020B0602020104020603" pitchFamily="34" charset="0"/>
                          <a:ea typeface="华文仿宋" panose="02010600040101010101" pitchFamily="2" charset="-122"/>
                          <a:cs typeface="Times New Roman" panose="02020603050405020304" pitchFamily="18" charset="0"/>
                        </a:rPr>
                        <a:t>前苏联</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高尔基</a:t>
                      </a:r>
                      <a:r>
                        <a:rPr lang="zh-CN" sz="1200" kern="120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a:t>
                      </a:r>
                      <a:r>
                        <a:rPr lang="zh-CN" sz="1200" kern="120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《童年》</a:t>
                      </a:r>
                      <a:r>
                        <a:rPr lang="zh-CN" altLang="zh-CN" sz="1200" kern="1200" smtClean="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rPr>
                        <a:t>奥斯特洛夫斯基《钢铁是怎样炼成的》</a:t>
                      </a:r>
                      <a:endParaRPr lang="zh-CN" sz="1200" kern="1200" dirty="0">
                        <a:solidFill>
                          <a:schemeClr val="dk1"/>
                        </a:solidFill>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59410">
                <a:tc gridSpan="3">
                  <a:txBody>
                    <a:bodyPr/>
                    <a:lstStyle/>
                    <a:p>
                      <a:pPr algn="ct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vert="eaVert" anchor="ctr"/>
                </a:tc>
                <a:tc hMerge="1">
                  <a:txBody>
                    <a:bodyPr/>
                    <a:lstStyle/>
                    <a:p>
                      <a:endParaRPr lang="zh-CN"/>
                    </a:p>
                  </a:txBody>
                  <a:tcPr marL="68580" marR="68580" marT="0" marB="0" anchor="ctr"/>
                </a:tc>
                <a:tc hMerge="1">
                  <a:txBody>
                    <a:bodyPr/>
                    <a:lstStyle/>
                    <a:p>
                      <a:endParaRPr lang="zh-CN"/>
                    </a:p>
                  </a:txBody>
                  <a:tcPr marL="68580" marR="68580" marT="0" marB="0"/>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5350" y="835161"/>
            <a:ext cx="7423200" cy="601200"/>
          </a:xfrm>
        </p:spPr>
        <p:txBody>
          <a:bodyPr/>
          <a:lstStyle/>
          <a:p>
            <a:pPr algn="ctr"/>
            <a:r>
              <a:rPr lang="zh-CN" altLang="en-US" dirty="0"/>
              <a:t>初中语文学科课程整合分类明细</a:t>
            </a:r>
          </a:p>
        </p:txBody>
      </p:sp>
      <p:graphicFrame>
        <p:nvGraphicFramePr>
          <p:cNvPr id="4" name="内容占位符 3"/>
          <p:cNvGraphicFramePr>
            <a:graphicFrameLocks noGrp="1"/>
          </p:cNvGraphicFramePr>
          <p:nvPr>
            <p:ph idx="1"/>
          </p:nvPr>
        </p:nvGraphicFramePr>
        <p:xfrm>
          <a:off x="1438275" y="2299811"/>
          <a:ext cx="6372225" cy="3066098"/>
        </p:xfrm>
        <a:graphic>
          <a:graphicData uri="http://schemas.openxmlformats.org/drawingml/2006/table">
            <a:tbl>
              <a:tblPr firstCol="1" bandRow="1">
                <a:tableStyleId>{5C22544A-7EE6-4342-B048-85BDC9FD1C3A}</a:tableStyleId>
              </a:tblPr>
              <a:tblGrid>
                <a:gridCol w="2124075"/>
                <a:gridCol w="2124075"/>
                <a:gridCol w="2124075"/>
              </a:tblGrid>
              <a:tr h="662464">
                <a:tc rowSpan="2">
                  <a:txBody>
                    <a:bodyPr/>
                    <a:lstStyle/>
                    <a:p>
                      <a:pPr marL="0" algn="ctr" defTabSz="914400" rtl="0" eaLnBrk="1" latinLnBrk="0" hangingPunct="1">
                        <a:spcAft>
                          <a:spcPts val="0"/>
                        </a:spcAft>
                      </a:pPr>
                      <a:r>
                        <a:rPr lang="en-US" altLang="zh-CN" sz="1800" b="1" kern="1200" dirty="0" smtClean="0">
                          <a:solidFill>
                            <a:schemeClr val="lt1"/>
                          </a:solidFill>
                          <a:effectLst/>
                          <a:latin typeface="+mn-lt"/>
                          <a:ea typeface="+mn-ea"/>
                          <a:cs typeface="+mn-cs"/>
                        </a:rPr>
                        <a:t>    </a:t>
                      </a:r>
                      <a:r>
                        <a:rPr lang="zh-CN" altLang="zh-CN" sz="1800" b="1" kern="1200" dirty="0" smtClean="0">
                          <a:solidFill>
                            <a:schemeClr val="lt1"/>
                          </a:solidFill>
                          <a:effectLst/>
                          <a:latin typeface="+mn-lt"/>
                          <a:ea typeface="+mn-ea"/>
                          <a:cs typeface="+mn-cs"/>
                        </a:rPr>
                        <a:t>词</a:t>
                      </a:r>
                      <a:r>
                        <a:rPr lang="en-US" altLang="zh-CN" sz="1800" b="1" kern="1200" dirty="0" smtClean="0">
                          <a:solidFill>
                            <a:schemeClr val="lt1"/>
                          </a:solidFill>
                          <a:effectLst/>
                          <a:latin typeface="+mn-lt"/>
                          <a:ea typeface="+mn-ea"/>
                          <a:cs typeface="+mn-cs"/>
                        </a:rPr>
                        <a:t>    </a:t>
                      </a:r>
                      <a:r>
                        <a:rPr lang="zh-CN" altLang="zh-CN" sz="1800" b="1" kern="1200" dirty="0" smtClean="0">
                          <a:solidFill>
                            <a:schemeClr val="lt1"/>
                          </a:solidFill>
                          <a:effectLst/>
                          <a:latin typeface="+mn-lt"/>
                          <a:ea typeface="+mn-ea"/>
                          <a:cs typeface="+mn-cs"/>
                        </a:rPr>
                        <a:t>性</a:t>
                      </a:r>
                      <a:endParaRPr lang="zh-CN" sz="1800" b="1"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zh-CN" sz="1200" dirty="0">
                          <a:effectLst/>
                        </a:rPr>
                        <a:t>实词</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dirty="0">
                          <a:effectLst/>
                        </a:rPr>
                        <a:t>名词、动词、形容词、数词、量词、代词</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563404">
                <a:tc vMerge="1">
                  <a:txBody>
                    <a:bodyPr/>
                    <a:lstStyle/>
                    <a:p>
                      <a:endParaRPr lang="zh-CN"/>
                    </a:p>
                  </a:txBody>
                  <a:tcPr/>
                </a:tc>
                <a:tc>
                  <a:txBody>
                    <a:bodyPr/>
                    <a:lstStyle/>
                    <a:p>
                      <a:pPr algn="ctr">
                        <a:spcAft>
                          <a:spcPts val="0"/>
                        </a:spcAft>
                      </a:pPr>
                      <a:r>
                        <a:rPr lang="zh-CN" sz="1200">
                          <a:effectLst/>
                        </a:rPr>
                        <a:t>虚词</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a:effectLst/>
                        </a:rPr>
                        <a:t>副词、介词、连词、助词、叹词、拟声词</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42950">
                <a:tc>
                  <a:txBody>
                    <a:bodyPr/>
                    <a:lstStyle/>
                    <a:p>
                      <a:pPr marL="0" indent="224155" algn="ctr" defTabSz="914400" rtl="0" eaLnBrk="1" latinLnBrk="0" hangingPunct="1">
                        <a:spcAft>
                          <a:spcPts val="0"/>
                        </a:spcAft>
                      </a:pPr>
                      <a:r>
                        <a:rPr lang="zh-CN" altLang="zh-CN" sz="1800" b="1" kern="1200" dirty="0" smtClean="0">
                          <a:solidFill>
                            <a:schemeClr val="lt1"/>
                          </a:solidFill>
                          <a:effectLst/>
                          <a:latin typeface="+mn-lt"/>
                          <a:ea typeface="+mn-ea"/>
                          <a:cs typeface="+mn-cs"/>
                        </a:rPr>
                        <a:t>短</a:t>
                      </a:r>
                      <a:r>
                        <a:rPr lang="en-US" altLang="zh-CN" sz="1800" b="1" kern="1200" dirty="0" smtClean="0">
                          <a:solidFill>
                            <a:schemeClr val="lt1"/>
                          </a:solidFill>
                          <a:effectLst/>
                          <a:latin typeface="+mn-lt"/>
                          <a:ea typeface="+mn-ea"/>
                          <a:cs typeface="+mn-cs"/>
                        </a:rPr>
                        <a:t>    </a:t>
                      </a:r>
                      <a:r>
                        <a:rPr lang="zh-CN" altLang="zh-CN" sz="1800" b="1" kern="1200" dirty="0" smtClean="0">
                          <a:solidFill>
                            <a:schemeClr val="lt1"/>
                          </a:solidFill>
                          <a:effectLst/>
                          <a:latin typeface="+mn-lt"/>
                          <a:ea typeface="+mn-ea"/>
                          <a:cs typeface="+mn-cs"/>
                        </a:rPr>
                        <a:t>语</a:t>
                      </a:r>
                      <a:r>
                        <a:rPr lang="en-US" altLang="zh-CN" sz="1800" b="1" kern="1200" dirty="0" smtClean="0">
                          <a:solidFill>
                            <a:schemeClr val="lt1"/>
                          </a:solidFill>
                          <a:effectLst/>
                          <a:latin typeface="+mn-lt"/>
                          <a:ea typeface="+mn-ea"/>
                          <a:cs typeface="+mn-cs"/>
                        </a:rPr>
                        <a:t>  </a:t>
                      </a:r>
                      <a:endParaRPr lang="zh-CN" sz="1800" b="1" kern="1200" dirty="0">
                        <a:solidFill>
                          <a:schemeClr val="dk1"/>
                        </a:solidFill>
                        <a:effectLst/>
                        <a:latin typeface="+mn-lt"/>
                        <a:ea typeface="+mn-ea"/>
                        <a:cs typeface="+mn-cs"/>
                      </a:endParaRPr>
                    </a:p>
                  </a:txBody>
                  <a:tcPr marL="68580" marR="68580" marT="0" marB="0" anchor="ctr"/>
                </a:tc>
                <a:tc>
                  <a:txBody>
                    <a:bodyPr/>
                    <a:lstStyle/>
                    <a:p>
                      <a:pPr indent="224155">
                        <a:spcAft>
                          <a:spcPts val="0"/>
                        </a:spcAft>
                      </a:pP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a:effectLst/>
                        </a:rPr>
                        <a:t>并列短语、偏正短语、动宾短语、后补短语、主谓短语</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71450">
                <a:tc rowSpan="3">
                  <a:txBody>
                    <a:bodyPr/>
                    <a:lstStyle/>
                    <a:p>
                      <a:pPr marL="0" algn="ctr" defTabSz="914400" rtl="0" eaLnBrk="1" latinLnBrk="0" hangingPunct="1">
                        <a:spcAft>
                          <a:spcPts val="0"/>
                        </a:spcAft>
                      </a:pPr>
                      <a:r>
                        <a:rPr lang="en-US" altLang="zh-CN" sz="1800" b="1" kern="1200" dirty="0" smtClean="0">
                          <a:solidFill>
                            <a:schemeClr val="lt1"/>
                          </a:solidFill>
                          <a:effectLst/>
                          <a:latin typeface="+mn-lt"/>
                          <a:ea typeface="+mn-ea"/>
                          <a:cs typeface="+mn-cs"/>
                        </a:rPr>
                        <a:t>   </a:t>
                      </a:r>
                      <a:r>
                        <a:rPr lang="zh-CN" altLang="zh-CN" sz="1800" b="1" kern="1200" dirty="0" smtClean="0">
                          <a:solidFill>
                            <a:schemeClr val="lt1"/>
                          </a:solidFill>
                          <a:effectLst/>
                          <a:latin typeface="+mn-lt"/>
                          <a:ea typeface="+mn-ea"/>
                          <a:cs typeface="+mn-cs"/>
                        </a:rPr>
                        <a:t>句</a:t>
                      </a:r>
                      <a:r>
                        <a:rPr lang="en-US" altLang="zh-CN" sz="1800" b="1" kern="1200" dirty="0" smtClean="0">
                          <a:solidFill>
                            <a:schemeClr val="lt1"/>
                          </a:solidFill>
                          <a:effectLst/>
                          <a:latin typeface="+mn-lt"/>
                          <a:ea typeface="+mn-ea"/>
                          <a:cs typeface="+mn-cs"/>
                        </a:rPr>
                        <a:t>    </a:t>
                      </a:r>
                      <a:r>
                        <a:rPr lang="zh-CN" altLang="zh-CN" sz="1800" b="1" kern="1200" dirty="0" smtClean="0">
                          <a:solidFill>
                            <a:schemeClr val="lt1"/>
                          </a:solidFill>
                          <a:effectLst/>
                          <a:latin typeface="+mn-lt"/>
                          <a:ea typeface="+mn-ea"/>
                          <a:cs typeface="+mn-cs"/>
                        </a:rPr>
                        <a:t>子</a:t>
                      </a:r>
                      <a:endParaRPr lang="zh-CN" sz="1800" b="1" kern="1200" dirty="0">
                        <a:solidFill>
                          <a:schemeClr val="dk1"/>
                        </a:solidFill>
                        <a:effectLst/>
                        <a:latin typeface="+mn-lt"/>
                        <a:ea typeface="+mn-ea"/>
                        <a:cs typeface="+mn-cs"/>
                      </a:endParaRPr>
                    </a:p>
                  </a:txBody>
                  <a:tcPr marL="68580" marR="68580" marT="0" marB="0" anchor="ctr"/>
                </a:tc>
                <a:tc rowSpan="2">
                  <a:txBody>
                    <a:bodyPr/>
                    <a:lstStyle/>
                    <a:p>
                      <a:pPr algn="ctr">
                        <a:spcAft>
                          <a:spcPts val="0"/>
                        </a:spcAft>
                      </a:pPr>
                      <a:r>
                        <a:rPr lang="zh-CN" sz="1200" dirty="0">
                          <a:effectLst/>
                        </a:rPr>
                        <a:t>单句</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a:effectLst/>
                        </a:rPr>
                        <a:t>主谓句：主语、谓语、宾语、定语、状语、补语</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71450">
                <a:tc vMerge="1">
                  <a:txBody>
                    <a:bodyPr/>
                    <a:lstStyle/>
                    <a:p>
                      <a:endParaRPr lang="zh-CN"/>
                    </a:p>
                  </a:txBody>
                  <a:tcPr/>
                </a:tc>
                <a:tc vMerge="1">
                  <a:txBody>
                    <a:bodyPr/>
                    <a:lstStyle/>
                    <a:p>
                      <a:endParaRPr lang="zh-CN"/>
                    </a:p>
                  </a:txBody>
                  <a:tcPr/>
                </a:tc>
                <a:tc>
                  <a:txBody>
                    <a:bodyPr/>
                    <a:lstStyle/>
                    <a:p>
                      <a:pPr>
                        <a:spcAft>
                          <a:spcPts val="0"/>
                        </a:spcAft>
                      </a:pPr>
                      <a:r>
                        <a:rPr lang="zh-CN" sz="1200">
                          <a:effectLst/>
                        </a:rPr>
                        <a:t>非主谓句</a:t>
                      </a:r>
                      <a:endParaRPr lang="zh-CN" sz="11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56235">
                <a:tc vMerge="1">
                  <a:txBody>
                    <a:bodyPr/>
                    <a:lstStyle/>
                    <a:p>
                      <a:endParaRPr lang="zh-CN"/>
                    </a:p>
                  </a:txBody>
                  <a:tcPr/>
                </a:tc>
                <a:tc>
                  <a:txBody>
                    <a:bodyPr/>
                    <a:lstStyle/>
                    <a:p>
                      <a:pPr algn="ctr">
                        <a:spcAft>
                          <a:spcPts val="0"/>
                        </a:spcAft>
                      </a:pPr>
                      <a:r>
                        <a:rPr lang="zh-CN" sz="1200" dirty="0">
                          <a:effectLst/>
                        </a:rPr>
                        <a:t>复句</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spcAft>
                          <a:spcPts val="0"/>
                        </a:spcAft>
                      </a:pPr>
                      <a:r>
                        <a:rPr lang="zh-CN" sz="1200" dirty="0">
                          <a:effectLst/>
                        </a:rPr>
                        <a:t>并列复句、递进复句、选择复句、转折复句、因果复句、假设复句、条件复句</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4348" y="1768876"/>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3" name="Group 737"/>
          <p:cNvGrpSpPr>
            <a:grpSpLocks noChangeAspect="1"/>
          </p:cNvGrpSpPr>
          <p:nvPr/>
        </p:nvGrpSpPr>
        <p:grpSpPr bwMode="auto">
          <a:xfrm>
            <a:off x="367285" y="1568036"/>
            <a:ext cx="2331060" cy="2195836"/>
            <a:chOff x="2105" y="527"/>
            <a:chExt cx="3468" cy="3268"/>
          </a:xfrm>
        </p:grpSpPr>
        <p:sp>
          <p:nvSpPr>
            <p:cNvPr id="77"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8"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9"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0"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1"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2"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3"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4"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5"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6"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7"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8"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9" name="Freeform 749"/>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0" name="Freeform 750"/>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1" name="Freeform 751"/>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2" name="Freeform 752"/>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3" name="Freeform 753"/>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4" name="Freeform 754"/>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5" name="Freeform 755"/>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6" name="Freeform 756"/>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7" name="Freeform 757"/>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8" name="Freeform 758"/>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9" name="Freeform 759"/>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0"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1"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2"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3"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4"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5"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6"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7"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8"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9"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0"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1"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2"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3"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4"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5"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6"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7"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8"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9"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0" name="Freeform 780"/>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1" name="Freeform 781"/>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2" name="Freeform 782"/>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3"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4"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5"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6"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7"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8"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9"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0"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1"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2" name="Freeform 792"/>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3" name="Freeform 793"/>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4"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5"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6"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7" name="Freeform 797"/>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8" name="Freeform 798"/>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9" name="Freeform 799"/>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0" name="Freeform 800"/>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1" name="Freeform 801"/>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2"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3"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4"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5"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6"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7" name="Freeform 807"/>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8" name="Freeform 808"/>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9" name="Freeform 809"/>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0" name="Freeform 810"/>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1" name="Freeform 811"/>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2" name="Freeform 812"/>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3"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4" name="Freeform 814"/>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5" name="Freeform 815"/>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6" name="Freeform 816"/>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7"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8" name="Freeform 818"/>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9" name="Freeform 819"/>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0" name="Freeform 820"/>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1" name="Freeform 821"/>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2" name="Freeform 822"/>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3" name="Freeform 823"/>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4"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5"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6"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7"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8"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9"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0"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1"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2"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3"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4"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5" name="Freeform 835"/>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6"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7"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8"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9"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0"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1" name="Freeform 841"/>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2" name="Freeform 842"/>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3"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4"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5" name="Freeform 845"/>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6" name="Freeform 846"/>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7"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8"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9"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0"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1" name="Freeform 851"/>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2"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3"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4" name="Freeform 854"/>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5" name="Freeform 855"/>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6" name="Freeform 856"/>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7" name="Freeform 857"/>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8"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9" name="Freeform 859"/>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0"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1" name="Freeform 861"/>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2" name="Freeform 862"/>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3" name="Freeform 863"/>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4" name="Freeform 864"/>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5" name="Freeform 865"/>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6" name="Freeform 866"/>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7" name="Freeform 867"/>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8"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9" name="Freeform 869"/>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0" name="Freeform 870"/>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1" name="Freeform 871"/>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2" name="Freeform 872"/>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3"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4"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5" name="Freeform 875"/>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6"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7"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8"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9"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0" name="Freeform 880"/>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1" name="Freeform 881"/>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2" name="Freeform 882"/>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3" name="Freeform 883"/>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4"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grpSp>
      <p:grpSp>
        <p:nvGrpSpPr>
          <p:cNvPr id="4" name="组合 3"/>
          <p:cNvGrpSpPr/>
          <p:nvPr/>
        </p:nvGrpSpPr>
        <p:grpSpPr>
          <a:xfrm>
            <a:off x="1159928" y="2113407"/>
            <a:ext cx="1052110" cy="3062820"/>
            <a:chOff x="5162550" y="368300"/>
            <a:chExt cx="1866900" cy="5436746"/>
          </a:xfrm>
          <a:solidFill>
            <a:schemeClr val="bg1"/>
          </a:solidFill>
          <a:effectLst>
            <a:outerShdw blurRad="203200" dist="88900" dir="2700000" algn="tl" rotWithShape="0">
              <a:prstClr val="black">
                <a:alpha val="30000"/>
              </a:prstClr>
            </a:outerShdw>
          </a:effectLst>
        </p:grpSpPr>
        <p:sp>
          <p:nvSpPr>
            <p:cNvPr id="74" name="任意多边形 73"/>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5" name="任意多边形 74"/>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6" name="任意多边形 75"/>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 name="圆角矩形 4"/>
          <p:cNvSpPr/>
          <p:nvPr/>
        </p:nvSpPr>
        <p:spPr>
          <a:xfrm>
            <a:off x="655926"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 name="圆角矩形 5"/>
          <p:cNvSpPr/>
          <p:nvPr/>
        </p:nvSpPr>
        <p:spPr>
          <a:xfrm rot="2700000">
            <a:off x="915465" y="2020663"/>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 name="圆角矩形 6"/>
          <p:cNvSpPr/>
          <p:nvPr/>
        </p:nvSpPr>
        <p:spPr>
          <a:xfrm rot="5400000">
            <a:off x="1541920" y="1761271"/>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8" name="圆角矩形 7"/>
          <p:cNvSpPr/>
          <p:nvPr/>
        </p:nvSpPr>
        <p:spPr>
          <a:xfrm rot="8100000">
            <a:off x="2168321" y="2020680"/>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9" name="圆角矩形 8"/>
          <p:cNvSpPr/>
          <p:nvPr/>
        </p:nvSpPr>
        <p:spPr>
          <a:xfrm rot="10800000">
            <a:off x="2427807"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10" name="组合 9"/>
          <p:cNvGrpSpPr/>
          <p:nvPr/>
        </p:nvGrpSpPr>
        <p:grpSpPr>
          <a:xfrm>
            <a:off x="1389085" y="2219463"/>
            <a:ext cx="593845" cy="824853"/>
            <a:chOff x="3932746" y="2019238"/>
            <a:chExt cx="412048" cy="572542"/>
          </a:xfrm>
        </p:grpSpPr>
        <p:sp>
          <p:nvSpPr>
            <p:cNvPr id="66" name="任意多边形 65"/>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66"/>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70" name="任意多边形 69"/>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70"/>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2"/>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椭圆 68"/>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636061" y="1732054"/>
            <a:ext cx="719487" cy="719227"/>
            <a:chOff x="5413874" y="1856054"/>
            <a:chExt cx="776427" cy="776427"/>
          </a:xfrm>
        </p:grpSpPr>
        <p:grpSp>
          <p:nvGrpSpPr>
            <p:cNvPr id="55" name="组合 54"/>
            <p:cNvGrpSpPr/>
            <p:nvPr/>
          </p:nvGrpSpPr>
          <p:grpSpPr>
            <a:xfrm>
              <a:off x="5413874" y="1856054"/>
              <a:ext cx="776427" cy="776427"/>
              <a:chOff x="6462420" y="1971403"/>
              <a:chExt cx="776427" cy="776427"/>
            </a:xfrm>
          </p:grpSpPr>
          <p:grpSp>
            <p:nvGrpSpPr>
              <p:cNvPr id="61" name="组合 60"/>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63" name="任意多边形 62"/>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4" name="椭圆 63"/>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5" name="椭圆 64"/>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62" name="椭圆 61"/>
              <p:cNvSpPr/>
              <p:nvPr/>
            </p:nvSpPr>
            <p:spPr>
              <a:xfrm>
                <a:off x="6625503" y="2134485"/>
                <a:ext cx="450263" cy="450263"/>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56" name="Group 4"/>
            <p:cNvGrpSpPr>
              <a:grpSpLocks noChangeAspect="1"/>
            </p:cNvGrpSpPr>
            <p:nvPr/>
          </p:nvGrpSpPr>
          <p:grpSpPr bwMode="auto">
            <a:xfrm>
              <a:off x="5698532" y="2124477"/>
              <a:ext cx="210679" cy="246894"/>
              <a:chOff x="1776" y="1776"/>
              <a:chExt cx="64" cy="75"/>
            </a:xfrm>
            <a:solidFill>
              <a:schemeClr val="bg1"/>
            </a:solidFill>
            <a:effectLst/>
          </p:grpSpPr>
          <p:sp>
            <p:nvSpPr>
              <p:cNvPr id="57"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2636061" y="2673097"/>
            <a:ext cx="719487" cy="719227"/>
            <a:chOff x="5413874" y="3214954"/>
            <a:chExt cx="776427" cy="776427"/>
          </a:xfrm>
        </p:grpSpPr>
        <p:grpSp>
          <p:nvGrpSpPr>
            <p:cNvPr id="43" name="组合 42"/>
            <p:cNvGrpSpPr/>
            <p:nvPr/>
          </p:nvGrpSpPr>
          <p:grpSpPr>
            <a:xfrm>
              <a:off x="5413874" y="3214954"/>
              <a:ext cx="776427" cy="776427"/>
              <a:chOff x="6462420" y="1971403"/>
              <a:chExt cx="776427" cy="776427"/>
            </a:xfrm>
          </p:grpSpPr>
          <p:grpSp>
            <p:nvGrpSpPr>
              <p:cNvPr id="50" name="组合 49"/>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52" name="任意多边形 51"/>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3" name="椭圆 52"/>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4" name="椭圆 53"/>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1" name="椭圆 50"/>
              <p:cNvSpPr/>
              <p:nvPr/>
            </p:nvSpPr>
            <p:spPr>
              <a:xfrm>
                <a:off x="6625503" y="2134485"/>
                <a:ext cx="450263" cy="450263"/>
              </a:xfrm>
              <a:prstGeom prst="ellipse">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44" name="Group 18"/>
            <p:cNvGrpSpPr>
              <a:grpSpLocks noChangeAspect="1"/>
            </p:cNvGrpSpPr>
            <p:nvPr/>
          </p:nvGrpSpPr>
          <p:grpSpPr bwMode="auto">
            <a:xfrm>
              <a:off x="5696900" y="3507117"/>
              <a:ext cx="213961" cy="199376"/>
              <a:chOff x="3802" y="2858"/>
              <a:chExt cx="616" cy="574"/>
            </a:xfrm>
            <a:solidFill>
              <a:schemeClr val="bg1"/>
            </a:solidFill>
            <a:effectLst/>
          </p:grpSpPr>
          <p:sp>
            <p:nvSpPr>
              <p:cNvPr id="4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2636061" y="3614140"/>
            <a:ext cx="719487" cy="719227"/>
            <a:chOff x="5413874" y="4243654"/>
            <a:chExt cx="776427" cy="776427"/>
          </a:xfrm>
        </p:grpSpPr>
        <p:grpSp>
          <p:nvGrpSpPr>
            <p:cNvPr id="34" name="组合 33"/>
            <p:cNvGrpSpPr/>
            <p:nvPr/>
          </p:nvGrpSpPr>
          <p:grpSpPr>
            <a:xfrm>
              <a:off x="5413874" y="4243654"/>
              <a:ext cx="776427" cy="776427"/>
              <a:chOff x="6462420" y="1971403"/>
              <a:chExt cx="776427" cy="776427"/>
            </a:xfrm>
          </p:grpSpPr>
          <p:grpSp>
            <p:nvGrpSpPr>
              <p:cNvPr id="38" name="组合 37"/>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40" name="任意多边形 39"/>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1" name="椭圆 40"/>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2" name="椭圆 41"/>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9" name="椭圆 38"/>
              <p:cNvSpPr/>
              <p:nvPr/>
            </p:nvSpPr>
            <p:spPr>
              <a:xfrm>
                <a:off x="6625503" y="2134485"/>
                <a:ext cx="450263" cy="450263"/>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35" name="Group 13"/>
            <p:cNvGrpSpPr>
              <a:grpSpLocks noChangeAspect="1"/>
            </p:cNvGrpSpPr>
            <p:nvPr/>
          </p:nvGrpSpPr>
          <p:grpSpPr bwMode="auto">
            <a:xfrm>
              <a:off x="5675442" y="4505525"/>
              <a:ext cx="256917" cy="259951"/>
              <a:chOff x="2426" y="2781"/>
              <a:chExt cx="593" cy="600"/>
            </a:xfrm>
            <a:solidFill>
              <a:schemeClr val="bg1"/>
            </a:solidFill>
            <a:effectLst/>
          </p:grpSpPr>
          <p:sp>
            <p:nvSpPr>
              <p:cNvPr id="3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13"/>
          <p:cNvGrpSpPr/>
          <p:nvPr/>
        </p:nvGrpSpPr>
        <p:grpSpPr>
          <a:xfrm>
            <a:off x="2636061" y="4555183"/>
            <a:ext cx="719487" cy="719227"/>
            <a:chOff x="5413874" y="5272354"/>
            <a:chExt cx="776427" cy="776427"/>
          </a:xfrm>
        </p:grpSpPr>
        <p:grpSp>
          <p:nvGrpSpPr>
            <p:cNvPr id="27" name="组合 26"/>
            <p:cNvGrpSpPr/>
            <p:nvPr/>
          </p:nvGrpSpPr>
          <p:grpSpPr>
            <a:xfrm>
              <a:off x="5413874" y="5272354"/>
              <a:ext cx="776427" cy="776427"/>
              <a:chOff x="6462420" y="1971403"/>
              <a:chExt cx="776427" cy="776427"/>
            </a:xfrm>
          </p:grpSpPr>
          <p:grpSp>
            <p:nvGrpSpPr>
              <p:cNvPr id="29" name="组合 28"/>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31" name="任意多边形 30"/>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2" name="椭圆 31"/>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3" name="椭圆 32"/>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0" name="椭圆 29"/>
              <p:cNvSpPr/>
              <p:nvPr/>
            </p:nvSpPr>
            <p:spPr>
              <a:xfrm>
                <a:off x="6625503" y="2134485"/>
                <a:ext cx="450263" cy="450263"/>
              </a:xfrm>
              <a:prstGeom prst="ellipse">
                <a:avLst/>
              </a:prstGeom>
              <a:solidFill>
                <a:srgbClr val="8F5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28" name="Freeform 108"/>
            <p:cNvSpPr>
              <a:spLocks noEditPoints="1"/>
            </p:cNvSpPr>
            <p:nvPr/>
          </p:nvSpPr>
          <p:spPr bwMode="auto">
            <a:xfrm>
              <a:off x="5655470" y="5515237"/>
              <a:ext cx="296859" cy="29792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6"/>
          <p:cNvSpPr/>
          <p:nvPr/>
        </p:nvSpPr>
        <p:spPr>
          <a:xfrm>
            <a:off x="3824348" y="2724703"/>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19" name="矩形 18"/>
          <p:cNvSpPr/>
          <p:nvPr/>
        </p:nvSpPr>
        <p:spPr>
          <a:xfrm>
            <a:off x="3824348" y="3640864"/>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1" name="矩形 20"/>
          <p:cNvSpPr/>
          <p:nvPr/>
        </p:nvSpPr>
        <p:spPr>
          <a:xfrm>
            <a:off x="3824348" y="4554821"/>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4" name="文本框 87"/>
          <p:cNvSpPr txBox="1"/>
          <p:nvPr/>
        </p:nvSpPr>
        <p:spPr>
          <a:xfrm>
            <a:off x="3824348" y="2864495"/>
            <a:ext cx="4820190" cy="4247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01ACBE"/>
                </a:solidFill>
                <a:latin typeface="微软雅黑" panose="020B0503020204020204" pitchFamily="34" charset="-122"/>
                <a:ea typeface="微软雅黑" panose="020B0503020204020204" pitchFamily="34" charset="-122"/>
              </a:rPr>
              <a:t>（</a:t>
            </a:r>
            <a:r>
              <a:rPr lang="en-US" altLang="zh-CN" sz="1800" b="1" dirty="0">
                <a:solidFill>
                  <a:srgbClr val="01ACBE"/>
                </a:solidFill>
                <a:latin typeface="微软雅黑" panose="020B0503020204020204" pitchFamily="34" charset="-122"/>
                <a:ea typeface="微软雅黑" panose="020B0503020204020204" pitchFamily="34" charset="-122"/>
              </a:rPr>
              <a:t>2</a:t>
            </a:r>
            <a:r>
              <a:rPr lang="zh-CN" altLang="en-US" sz="1800" b="1" dirty="0" smtClean="0">
                <a:solidFill>
                  <a:srgbClr val="01ACBE"/>
                </a:solidFill>
                <a:latin typeface="微软雅黑" panose="020B0503020204020204" pitchFamily="34" charset="-122"/>
                <a:ea typeface="微软雅黑" panose="020B0503020204020204" pitchFamily="34" charset="-122"/>
              </a:rPr>
              <a:t>）小</a:t>
            </a:r>
            <a:r>
              <a:rPr lang="zh-CN" altLang="en-US" sz="1800" b="1" dirty="0" smtClean="0">
                <a:solidFill>
                  <a:srgbClr val="01ACBE"/>
                </a:solidFill>
                <a:latin typeface="微软雅黑" panose="020B0503020204020204" pitchFamily="34" charset="-122"/>
                <a:ea typeface="微软雅黑" panose="020B0503020204020204" pitchFamily="34" charset="-122"/>
              </a:rPr>
              <a:t>学高年级语</a:t>
            </a:r>
            <a:r>
              <a:rPr lang="zh-CN" altLang="en-US" sz="1800" b="1" dirty="0" smtClean="0">
                <a:solidFill>
                  <a:srgbClr val="01ACBE"/>
                </a:solidFill>
                <a:latin typeface="微软雅黑" panose="020B0503020204020204" pitchFamily="34" charset="-122"/>
                <a:ea typeface="微软雅黑" panose="020B0503020204020204" pitchFamily="34" charset="-122"/>
              </a:rPr>
              <a:t>文</a:t>
            </a:r>
            <a:r>
              <a:rPr lang="zh-CN" altLang="en-US" sz="1800" b="1" dirty="0">
                <a:solidFill>
                  <a:srgbClr val="01ACBE"/>
                </a:solidFill>
                <a:latin typeface="微软雅黑" panose="020B0503020204020204" pitchFamily="34" charset="-122"/>
                <a:ea typeface="微软雅黑" panose="020B0503020204020204" pitchFamily="34" charset="-122"/>
              </a:rPr>
              <a:t>学科层级梯度目标</a:t>
            </a:r>
            <a:r>
              <a:rPr lang="zh-CN" altLang="en-US" sz="1800" b="1" dirty="0" smtClean="0">
                <a:solidFill>
                  <a:srgbClr val="01ACBE"/>
                </a:solidFill>
                <a:latin typeface="微软雅黑" panose="020B0503020204020204" pitchFamily="34" charset="-122"/>
                <a:ea typeface="微软雅黑" panose="020B0503020204020204" pitchFamily="34" charset="-122"/>
              </a:rPr>
              <a:t>整合</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sp>
        <p:nvSpPr>
          <p:cNvPr id="25" name="文本框 91"/>
          <p:cNvSpPr txBox="1"/>
          <p:nvPr/>
        </p:nvSpPr>
        <p:spPr>
          <a:xfrm>
            <a:off x="3824348" y="1945050"/>
            <a:ext cx="3974397" cy="39658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FFB850"/>
                </a:solidFill>
                <a:latin typeface="微软雅黑" panose="020B0503020204020204" pitchFamily="34" charset="-122"/>
                <a:ea typeface="微软雅黑" panose="020B0503020204020204" pitchFamily="34" charset="-122"/>
              </a:rPr>
              <a:t>（</a:t>
            </a:r>
            <a:r>
              <a:rPr lang="en-US" altLang="zh-CN" sz="1800" b="1" dirty="0">
                <a:solidFill>
                  <a:srgbClr val="FFB850"/>
                </a:solidFill>
                <a:latin typeface="微软雅黑" panose="020B0503020204020204" pitchFamily="34" charset="-122"/>
                <a:ea typeface="微软雅黑" panose="020B0503020204020204" pitchFamily="34" charset="-122"/>
              </a:rPr>
              <a:t>1</a:t>
            </a:r>
            <a:r>
              <a:rPr lang="zh-CN" altLang="en-US" sz="1800" b="1" dirty="0">
                <a:solidFill>
                  <a:srgbClr val="FFB850"/>
                </a:solidFill>
                <a:latin typeface="微软雅黑" panose="020B0503020204020204" pitchFamily="34" charset="-122"/>
                <a:ea typeface="微软雅黑" panose="020B0503020204020204" pitchFamily="34" charset="-122"/>
              </a:rPr>
              <a:t>）	初中语文学科跨学段专题教学</a:t>
            </a:r>
            <a:endParaRPr lang="en-US" altLang="zh-CN" sz="1800" b="1" dirty="0">
              <a:solidFill>
                <a:srgbClr val="FFB85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193290" y="1179830"/>
            <a:ext cx="4503420" cy="5120005"/>
            <a:chOff x="5268" y="2285"/>
            <a:chExt cx="7092" cy="8063"/>
          </a:xfrm>
        </p:grpSpPr>
        <p:sp>
          <p:nvSpPr>
            <p:cNvPr id="182" name="Oval 2"/>
            <p:cNvSpPr>
              <a:spLocks noChangeArrowheads="1"/>
            </p:cNvSpPr>
            <p:nvPr/>
          </p:nvSpPr>
          <p:spPr bwMode="gray">
            <a:xfrm>
              <a:off x="6345" y="3605"/>
              <a:ext cx="4320" cy="4320"/>
            </a:xfrm>
            <a:prstGeom prst="ellipse">
              <a:avLst/>
            </a:prstGeom>
            <a:solidFill>
              <a:srgbClr val="FFFFFF">
                <a:alpha val="8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3" name="Oval 3"/>
            <p:cNvSpPr>
              <a:spLocks noChangeArrowheads="1"/>
            </p:cNvSpPr>
            <p:nvPr/>
          </p:nvSpPr>
          <p:spPr bwMode="gray">
            <a:xfrm>
              <a:off x="8145" y="4415"/>
              <a:ext cx="2550" cy="2550"/>
            </a:xfrm>
            <a:prstGeom prst="ellipse">
              <a:avLst/>
            </a:prstGeom>
            <a:solidFill>
              <a:srgbClr val="DCDCDC">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4" name="Line 4"/>
            <p:cNvSpPr>
              <a:spLocks noChangeShapeType="1"/>
            </p:cNvSpPr>
            <p:nvPr/>
          </p:nvSpPr>
          <p:spPr bwMode="gray">
            <a:xfrm>
              <a:off x="6945" y="5645"/>
              <a:ext cx="2400" cy="120"/>
            </a:xfrm>
            <a:prstGeom prst="line">
              <a:avLst/>
            </a:prstGeom>
            <a:noFill/>
            <a:ln w="12700">
              <a:solidFill>
                <a:srgbClr val="00000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5" name="Line 5"/>
            <p:cNvSpPr>
              <a:spLocks noChangeShapeType="1"/>
            </p:cNvSpPr>
            <p:nvPr/>
          </p:nvSpPr>
          <p:spPr bwMode="gray">
            <a:xfrm>
              <a:off x="8265" y="3845"/>
              <a:ext cx="1440" cy="1440"/>
            </a:xfrm>
            <a:prstGeom prst="line">
              <a:avLst/>
            </a:prstGeom>
            <a:noFill/>
            <a:ln w="12700">
              <a:solidFill>
                <a:srgbClr val="00000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6" name="Line 6"/>
            <p:cNvSpPr>
              <a:spLocks noChangeShapeType="1"/>
            </p:cNvSpPr>
            <p:nvPr/>
          </p:nvSpPr>
          <p:spPr bwMode="gray">
            <a:xfrm flipH="1">
              <a:off x="8415" y="6245"/>
              <a:ext cx="1290" cy="2220"/>
            </a:xfrm>
            <a:prstGeom prst="line">
              <a:avLst/>
            </a:prstGeom>
            <a:noFill/>
            <a:ln w="12700">
              <a:solidFill>
                <a:srgbClr val="00000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7" name="Line 7"/>
            <p:cNvSpPr>
              <a:spLocks noChangeShapeType="1"/>
            </p:cNvSpPr>
            <p:nvPr/>
          </p:nvSpPr>
          <p:spPr bwMode="gray">
            <a:xfrm>
              <a:off x="10305" y="6125"/>
              <a:ext cx="360" cy="240"/>
            </a:xfrm>
            <a:prstGeom prst="line">
              <a:avLst/>
            </a:prstGeom>
            <a:noFill/>
            <a:ln w="12700">
              <a:solidFill>
                <a:srgbClr val="00000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8" name="Line 8"/>
            <p:cNvSpPr>
              <a:spLocks noChangeShapeType="1"/>
            </p:cNvSpPr>
            <p:nvPr/>
          </p:nvSpPr>
          <p:spPr bwMode="gray">
            <a:xfrm flipV="1">
              <a:off x="10305" y="4085"/>
              <a:ext cx="840" cy="1320"/>
            </a:xfrm>
            <a:prstGeom prst="line">
              <a:avLst/>
            </a:prstGeom>
            <a:noFill/>
            <a:ln w="12700">
              <a:solidFill>
                <a:srgbClr val="000000"/>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89" name="Oval 9"/>
            <p:cNvSpPr>
              <a:spLocks noChangeArrowheads="1"/>
            </p:cNvSpPr>
            <p:nvPr/>
          </p:nvSpPr>
          <p:spPr bwMode="gray">
            <a:xfrm>
              <a:off x="9150" y="5030"/>
              <a:ext cx="1410" cy="1410"/>
            </a:xfrm>
            <a:prstGeom prst="ellipse">
              <a:avLst/>
            </a:prstGeom>
            <a:solidFill>
              <a:srgbClr val="C0C0C0">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1930" name="Group 11"/>
            <p:cNvGrpSpPr/>
            <p:nvPr/>
          </p:nvGrpSpPr>
          <p:grpSpPr>
            <a:xfrm>
              <a:off x="6825" y="2285"/>
              <a:ext cx="1805" cy="2165"/>
              <a:chOff x="2064" y="1008"/>
              <a:chExt cx="722" cy="866"/>
            </a:xfrm>
          </p:grpSpPr>
          <p:sp>
            <p:nvSpPr>
              <p:cNvPr id="192" name="Oval 12"/>
              <p:cNvSpPr>
                <a:spLocks noChangeArrowheads="1"/>
              </p:cNvSpPr>
              <p:nvPr/>
            </p:nvSpPr>
            <p:spPr bwMode="gray">
              <a:xfrm>
                <a:off x="2064" y="1008"/>
                <a:ext cx="722" cy="727"/>
              </a:xfrm>
              <a:prstGeom prst="ellipse">
                <a:avLst/>
              </a:prstGeom>
              <a:solidFill>
                <a:srgbClr val="EAEAE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2073" name="Group 13"/>
              <p:cNvGrpSpPr/>
              <p:nvPr/>
            </p:nvGrpSpPr>
            <p:grpSpPr>
              <a:xfrm>
                <a:off x="2086" y="1030"/>
                <a:ext cx="680" cy="844"/>
                <a:chOff x="3975" y="1593"/>
                <a:chExt cx="931" cy="1157"/>
              </a:xfrm>
            </p:grpSpPr>
            <p:pic>
              <p:nvPicPr>
                <p:cNvPr id="82086" name="Picture 14" descr="circuler_1"/>
                <p:cNvPicPr>
                  <a:picLocks noChangeAspect="1"/>
                </p:cNvPicPr>
                <p:nvPr/>
              </p:nvPicPr>
              <p:blipFill>
                <a:blip r:embed="rId2"/>
                <a:stretch>
                  <a:fillRect/>
                </a:stretch>
              </p:blipFill>
              <p:spPr>
                <a:xfrm>
                  <a:off x="3975" y="1593"/>
                  <a:ext cx="925" cy="935"/>
                </a:xfrm>
                <a:prstGeom prst="rect">
                  <a:avLst/>
                </a:prstGeom>
                <a:noFill/>
                <a:ln w="9525">
                  <a:noFill/>
                </a:ln>
              </p:spPr>
            </p:pic>
            <p:sp>
              <p:nvSpPr>
                <p:cNvPr id="207" name="Oval 15"/>
                <p:cNvSpPr>
                  <a:spLocks noChangeArrowheads="1"/>
                </p:cNvSpPr>
                <p:nvPr/>
              </p:nvSpPr>
              <p:spPr bwMode="gray">
                <a:xfrm>
                  <a:off x="3975" y="1593"/>
                  <a:ext cx="931" cy="938"/>
                </a:xfrm>
                <a:prstGeom prst="ellipse">
                  <a:avLst/>
                </a:prstGeom>
                <a:solidFill>
                  <a:srgbClr val="A8D02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2088" name="Picture 16" descr="light_shadow1"/>
                <p:cNvPicPr>
                  <a:picLocks noChangeAspect="1"/>
                </p:cNvPicPr>
                <p:nvPr/>
              </p:nvPicPr>
              <p:blipFill>
                <a:blip r:embed="rId3"/>
                <a:srcRect t="14285"/>
                <a:stretch>
                  <a:fillRect/>
                </a:stretch>
              </p:blipFill>
              <p:spPr>
                <a:xfrm>
                  <a:off x="3984" y="1632"/>
                  <a:ext cx="682" cy="585"/>
                </a:xfrm>
                <a:prstGeom prst="rect">
                  <a:avLst/>
                </a:prstGeom>
                <a:noFill/>
                <a:ln w="9525">
                  <a:noFill/>
                </a:ln>
              </p:spPr>
            </p:pic>
            <p:grpSp>
              <p:nvGrpSpPr>
                <p:cNvPr id="82089" name="Group 17"/>
                <p:cNvGrpSpPr/>
                <p:nvPr/>
              </p:nvGrpSpPr>
              <p:grpSpPr>
                <a:xfrm rot="-3733502" flipH="1" flipV="1">
                  <a:off x="4250" y="2244"/>
                  <a:ext cx="821" cy="191"/>
                  <a:chOff x="2528" y="1060"/>
                  <a:chExt cx="894" cy="236"/>
                </a:xfrm>
              </p:grpSpPr>
              <p:grpSp>
                <p:nvGrpSpPr>
                  <p:cNvPr id="82090" name="Group 18"/>
                  <p:cNvGrpSpPr/>
                  <p:nvPr/>
                </p:nvGrpSpPr>
                <p:grpSpPr>
                  <a:xfrm>
                    <a:off x="2528" y="1060"/>
                    <a:ext cx="742" cy="186"/>
                    <a:chOff x="1565" y="2568"/>
                    <a:chExt cx="1118" cy="279"/>
                  </a:xfrm>
                </p:grpSpPr>
                <p:sp>
                  <p:nvSpPr>
                    <p:cNvPr id="216" name="AutoShape 19"/>
                    <p:cNvSpPr>
                      <a:spLocks noChangeArrowheads="1"/>
                    </p:cNvSpPr>
                    <p:nvPr/>
                  </p:nvSpPr>
                  <p:spPr bwMode="white">
                    <a:xfrm rot="5263130">
                      <a:off x="1859" y="2282"/>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7" name="AutoShape 20"/>
                    <p:cNvSpPr>
                      <a:spLocks noChangeArrowheads="1"/>
                    </p:cNvSpPr>
                    <p:nvPr/>
                  </p:nvSpPr>
                  <p:spPr bwMode="white">
                    <a:xfrm rot="6078281">
                      <a:off x="1996" y="2281"/>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8" name="AutoShape 21"/>
                    <p:cNvSpPr>
                      <a:spLocks noChangeArrowheads="1"/>
                    </p:cNvSpPr>
                    <p:nvPr/>
                  </p:nvSpPr>
                  <p:spPr bwMode="white">
                    <a:xfrm rot="6373927">
                      <a:off x="2069" y="230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9" name="AutoShape 22"/>
                    <p:cNvSpPr>
                      <a:spLocks noChangeArrowheads="1"/>
                    </p:cNvSpPr>
                    <p:nvPr/>
                  </p:nvSpPr>
                  <p:spPr bwMode="white">
                    <a:xfrm rot="6906312">
                      <a:off x="2160" y="233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91" name="Group 23"/>
                  <p:cNvGrpSpPr/>
                  <p:nvPr/>
                </p:nvGrpSpPr>
                <p:grpSpPr>
                  <a:xfrm rot="1353540">
                    <a:off x="2680" y="1110"/>
                    <a:ext cx="742" cy="186"/>
                    <a:chOff x="1565" y="2568"/>
                    <a:chExt cx="1118" cy="279"/>
                  </a:xfrm>
                </p:grpSpPr>
                <p:sp>
                  <p:nvSpPr>
                    <p:cNvPr id="212" name="AutoShape 24"/>
                    <p:cNvSpPr>
                      <a:spLocks noChangeArrowheads="1"/>
                    </p:cNvSpPr>
                    <p:nvPr/>
                  </p:nvSpPr>
                  <p:spPr bwMode="white">
                    <a:xfrm rot="5263130">
                      <a:off x="1864"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3" name="AutoShape 25"/>
                    <p:cNvSpPr>
                      <a:spLocks noChangeArrowheads="1"/>
                    </p:cNvSpPr>
                    <p:nvPr/>
                  </p:nvSpPr>
                  <p:spPr bwMode="white">
                    <a:xfrm rot="6078281">
                      <a:off x="2000" y="2280"/>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4" name="AutoShape 26"/>
                    <p:cNvSpPr>
                      <a:spLocks noChangeArrowheads="1"/>
                    </p:cNvSpPr>
                    <p:nvPr/>
                  </p:nvSpPr>
                  <p:spPr bwMode="white">
                    <a:xfrm rot="6373927">
                      <a:off x="2075" y="230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15" name="AutoShape 27"/>
                    <p:cNvSpPr>
                      <a:spLocks noChangeArrowheads="1"/>
                    </p:cNvSpPr>
                    <p:nvPr/>
                  </p:nvSpPr>
                  <p:spPr bwMode="white">
                    <a:xfrm rot="6906312">
                      <a:off x="2166" y="2333"/>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grpSp>
          <p:grpSp>
            <p:nvGrpSpPr>
              <p:cNvPr id="82074" name="Group 28"/>
              <p:cNvGrpSpPr/>
              <p:nvPr/>
            </p:nvGrpSpPr>
            <p:grpSpPr>
              <a:xfrm rot="-3733502" flipH="1" flipV="1">
                <a:off x="2362" y="1508"/>
                <a:ext cx="528" cy="122"/>
                <a:chOff x="2528" y="1060"/>
                <a:chExt cx="894" cy="236"/>
              </a:xfrm>
            </p:grpSpPr>
            <p:grpSp>
              <p:nvGrpSpPr>
                <p:cNvPr id="82076" name="Group 29"/>
                <p:cNvGrpSpPr/>
                <p:nvPr/>
              </p:nvGrpSpPr>
              <p:grpSpPr>
                <a:xfrm>
                  <a:off x="2528" y="1060"/>
                  <a:ext cx="742" cy="186"/>
                  <a:chOff x="1565" y="2568"/>
                  <a:chExt cx="1118" cy="279"/>
                </a:xfrm>
              </p:grpSpPr>
              <p:sp>
                <p:nvSpPr>
                  <p:cNvPr id="202" name="AutoShape 30"/>
                  <p:cNvSpPr>
                    <a:spLocks noChangeArrowheads="1"/>
                  </p:cNvSpPr>
                  <p:nvPr/>
                </p:nvSpPr>
                <p:spPr bwMode="white">
                  <a:xfrm rot="5263130">
                    <a:off x="1856"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03" name="AutoShape 31"/>
                  <p:cNvSpPr>
                    <a:spLocks noChangeArrowheads="1"/>
                  </p:cNvSpPr>
                  <p:nvPr/>
                </p:nvSpPr>
                <p:spPr bwMode="white">
                  <a:xfrm rot="6078281">
                    <a:off x="1995" y="2280"/>
                    <a:ext cx="223"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04" name="AutoShape 32"/>
                  <p:cNvSpPr>
                    <a:spLocks noChangeArrowheads="1"/>
                  </p:cNvSpPr>
                  <p:nvPr/>
                </p:nvSpPr>
                <p:spPr bwMode="white">
                  <a:xfrm rot="6373927">
                    <a:off x="2068" y="2304"/>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05" name="AutoShape 33"/>
                  <p:cNvSpPr>
                    <a:spLocks noChangeArrowheads="1"/>
                  </p:cNvSpPr>
                  <p:nvPr/>
                </p:nvSpPr>
                <p:spPr bwMode="white">
                  <a:xfrm rot="6906312">
                    <a:off x="2161" y="233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77" name="Group 34"/>
                <p:cNvGrpSpPr/>
                <p:nvPr/>
              </p:nvGrpSpPr>
              <p:grpSpPr>
                <a:xfrm rot="1353540">
                  <a:off x="2680" y="1110"/>
                  <a:ext cx="742" cy="186"/>
                  <a:chOff x="1565" y="2568"/>
                  <a:chExt cx="1118" cy="279"/>
                </a:xfrm>
              </p:grpSpPr>
              <p:sp>
                <p:nvSpPr>
                  <p:cNvPr id="198" name="AutoShape 35"/>
                  <p:cNvSpPr>
                    <a:spLocks noChangeArrowheads="1"/>
                  </p:cNvSpPr>
                  <p:nvPr/>
                </p:nvSpPr>
                <p:spPr bwMode="white">
                  <a:xfrm rot="5263130">
                    <a:off x="1861"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199" name="AutoShape 36"/>
                  <p:cNvSpPr>
                    <a:spLocks noChangeArrowheads="1"/>
                  </p:cNvSpPr>
                  <p:nvPr/>
                </p:nvSpPr>
                <p:spPr bwMode="white">
                  <a:xfrm rot="6078281">
                    <a:off x="1997"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00" name="AutoShape 37"/>
                  <p:cNvSpPr>
                    <a:spLocks noChangeArrowheads="1"/>
                  </p:cNvSpPr>
                  <p:nvPr/>
                </p:nvSpPr>
                <p:spPr bwMode="white">
                  <a:xfrm rot="6373927">
                    <a:off x="2073" y="230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01" name="AutoShape 38"/>
                  <p:cNvSpPr>
                    <a:spLocks noChangeArrowheads="1"/>
                  </p:cNvSpPr>
                  <p:nvPr/>
                </p:nvSpPr>
                <p:spPr bwMode="white">
                  <a:xfrm rot="6906312">
                    <a:off x="2162" y="2335"/>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82075" name="Rectangle 39"/>
              <p:cNvSpPr/>
              <p:nvPr/>
            </p:nvSpPr>
            <p:spPr>
              <a:xfrm>
                <a:off x="2115" y="1272"/>
                <a:ext cx="633" cy="213"/>
              </a:xfrm>
              <a:prstGeom prst="rect">
                <a:avLst/>
              </a:prstGeom>
              <a:noFill/>
              <a:ln w="9525">
                <a:noFill/>
              </a:ln>
            </p:spPr>
            <p:txBody>
              <a:bodyPr wrap="none">
                <a:spAutoFit/>
              </a:bodyPr>
              <a:lstStyle/>
              <a:p>
                <a:pPr lvl="0" algn="ctr" eaLnBrk="1" hangingPunct="1"/>
                <a:r>
                  <a:rPr lang="zh-CN" altLang="en-US" sz="1600" dirty="0">
                    <a:solidFill>
                      <a:srgbClr val="000000"/>
                    </a:solidFill>
                    <a:latin typeface="+mj-ea"/>
                    <a:ea typeface="+mj-ea"/>
                    <a:cs typeface="仿宋_GB2312" panose="02010609030101010101" pitchFamily="49" charset="-122"/>
                    <a:sym typeface="+mn-ea"/>
                  </a:rPr>
                  <a:t>品质校园</a:t>
                </a:r>
                <a:endParaRPr lang="zh-CN" altLang="en-US" sz="1600" b="1" dirty="0">
                  <a:solidFill>
                    <a:srgbClr val="000000"/>
                  </a:solidFill>
                  <a:latin typeface="+mj-ea"/>
                  <a:ea typeface="+mj-ea"/>
                  <a:cs typeface="仿宋_GB2312" panose="02010609030101010101" pitchFamily="49" charset="-122"/>
                  <a:sym typeface="+mn-ea"/>
                </a:endParaRPr>
              </a:p>
            </p:txBody>
          </p:sp>
        </p:grpSp>
        <p:grpSp>
          <p:nvGrpSpPr>
            <p:cNvPr id="81931" name="Group 40"/>
            <p:cNvGrpSpPr/>
            <p:nvPr/>
          </p:nvGrpSpPr>
          <p:grpSpPr>
            <a:xfrm>
              <a:off x="5268" y="4485"/>
              <a:ext cx="1805" cy="2165"/>
              <a:chOff x="2064" y="1008"/>
              <a:chExt cx="722" cy="866"/>
            </a:xfrm>
          </p:grpSpPr>
          <p:sp>
            <p:nvSpPr>
              <p:cNvPr id="221" name="Oval 41"/>
              <p:cNvSpPr>
                <a:spLocks noChangeArrowheads="1"/>
              </p:cNvSpPr>
              <p:nvPr/>
            </p:nvSpPr>
            <p:spPr bwMode="gray">
              <a:xfrm>
                <a:off x="2064" y="1008"/>
                <a:ext cx="722" cy="727"/>
              </a:xfrm>
              <a:prstGeom prst="ellipse">
                <a:avLst/>
              </a:prstGeom>
              <a:solidFill>
                <a:srgbClr val="EAEAE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2045" name="Group 42"/>
              <p:cNvGrpSpPr/>
              <p:nvPr/>
            </p:nvGrpSpPr>
            <p:grpSpPr>
              <a:xfrm>
                <a:off x="2086" y="1030"/>
                <a:ext cx="680" cy="844"/>
                <a:chOff x="3975" y="1593"/>
                <a:chExt cx="931" cy="1157"/>
              </a:xfrm>
            </p:grpSpPr>
            <p:pic>
              <p:nvPicPr>
                <p:cNvPr id="82058" name="Picture 43" descr="circuler_1"/>
                <p:cNvPicPr>
                  <a:picLocks noChangeAspect="1"/>
                </p:cNvPicPr>
                <p:nvPr/>
              </p:nvPicPr>
              <p:blipFill>
                <a:blip r:embed="rId2"/>
                <a:stretch>
                  <a:fillRect/>
                </a:stretch>
              </p:blipFill>
              <p:spPr>
                <a:xfrm>
                  <a:off x="3975" y="1593"/>
                  <a:ext cx="925" cy="935"/>
                </a:xfrm>
                <a:prstGeom prst="rect">
                  <a:avLst/>
                </a:prstGeom>
                <a:noFill/>
                <a:ln w="9525">
                  <a:noFill/>
                </a:ln>
              </p:spPr>
            </p:pic>
            <p:sp>
              <p:nvSpPr>
                <p:cNvPr id="236" name="Oval 44"/>
                <p:cNvSpPr>
                  <a:spLocks noChangeArrowheads="1"/>
                </p:cNvSpPr>
                <p:nvPr/>
              </p:nvSpPr>
              <p:spPr bwMode="gray">
                <a:xfrm>
                  <a:off x="3975" y="1593"/>
                  <a:ext cx="931" cy="938"/>
                </a:xfrm>
                <a:prstGeom prst="ellipse">
                  <a:avLst/>
                </a:prstGeom>
                <a:solidFill>
                  <a:srgbClr val="FFC319">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2060" name="Picture 45" descr="light_shadow1"/>
                <p:cNvPicPr>
                  <a:picLocks noChangeAspect="1"/>
                </p:cNvPicPr>
                <p:nvPr/>
              </p:nvPicPr>
              <p:blipFill>
                <a:blip r:embed="rId3"/>
                <a:srcRect t="14285"/>
                <a:stretch>
                  <a:fillRect/>
                </a:stretch>
              </p:blipFill>
              <p:spPr>
                <a:xfrm>
                  <a:off x="3984" y="1632"/>
                  <a:ext cx="682" cy="585"/>
                </a:xfrm>
                <a:prstGeom prst="rect">
                  <a:avLst/>
                </a:prstGeom>
                <a:noFill/>
                <a:ln w="9525">
                  <a:noFill/>
                </a:ln>
              </p:spPr>
            </p:pic>
            <p:grpSp>
              <p:nvGrpSpPr>
                <p:cNvPr id="82061" name="Group 46"/>
                <p:cNvGrpSpPr/>
                <p:nvPr/>
              </p:nvGrpSpPr>
              <p:grpSpPr>
                <a:xfrm rot="-3733502" flipH="1" flipV="1">
                  <a:off x="4250" y="2244"/>
                  <a:ext cx="821" cy="191"/>
                  <a:chOff x="2528" y="1060"/>
                  <a:chExt cx="894" cy="236"/>
                </a:xfrm>
              </p:grpSpPr>
              <p:grpSp>
                <p:nvGrpSpPr>
                  <p:cNvPr id="82062" name="Group 47"/>
                  <p:cNvGrpSpPr/>
                  <p:nvPr/>
                </p:nvGrpSpPr>
                <p:grpSpPr>
                  <a:xfrm>
                    <a:off x="2528" y="1060"/>
                    <a:ext cx="742" cy="186"/>
                    <a:chOff x="1565" y="2568"/>
                    <a:chExt cx="1118" cy="279"/>
                  </a:xfrm>
                </p:grpSpPr>
                <p:sp>
                  <p:nvSpPr>
                    <p:cNvPr id="245" name="AutoShape 48"/>
                    <p:cNvSpPr>
                      <a:spLocks noChangeArrowheads="1"/>
                    </p:cNvSpPr>
                    <p:nvPr/>
                  </p:nvSpPr>
                  <p:spPr bwMode="white">
                    <a:xfrm rot="5263130">
                      <a:off x="1859" y="2282"/>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6" name="AutoShape 49"/>
                    <p:cNvSpPr>
                      <a:spLocks noChangeArrowheads="1"/>
                    </p:cNvSpPr>
                    <p:nvPr/>
                  </p:nvSpPr>
                  <p:spPr bwMode="white">
                    <a:xfrm rot="6078281">
                      <a:off x="1996" y="2281"/>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7" name="AutoShape 50"/>
                    <p:cNvSpPr>
                      <a:spLocks noChangeArrowheads="1"/>
                    </p:cNvSpPr>
                    <p:nvPr/>
                  </p:nvSpPr>
                  <p:spPr bwMode="white">
                    <a:xfrm rot="6373927">
                      <a:off x="2069" y="230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8" name="AutoShape 51"/>
                    <p:cNvSpPr>
                      <a:spLocks noChangeArrowheads="1"/>
                    </p:cNvSpPr>
                    <p:nvPr/>
                  </p:nvSpPr>
                  <p:spPr bwMode="white">
                    <a:xfrm rot="6906312">
                      <a:off x="2160" y="233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63" name="Group 52"/>
                  <p:cNvGrpSpPr/>
                  <p:nvPr/>
                </p:nvGrpSpPr>
                <p:grpSpPr>
                  <a:xfrm rot="1353540">
                    <a:off x="2680" y="1110"/>
                    <a:ext cx="742" cy="186"/>
                    <a:chOff x="1565" y="2568"/>
                    <a:chExt cx="1118" cy="279"/>
                  </a:xfrm>
                </p:grpSpPr>
                <p:sp>
                  <p:nvSpPr>
                    <p:cNvPr id="241" name="AutoShape 53"/>
                    <p:cNvSpPr>
                      <a:spLocks noChangeArrowheads="1"/>
                    </p:cNvSpPr>
                    <p:nvPr/>
                  </p:nvSpPr>
                  <p:spPr bwMode="white">
                    <a:xfrm rot="5263130">
                      <a:off x="1864"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2" name="AutoShape 54"/>
                    <p:cNvSpPr>
                      <a:spLocks noChangeArrowheads="1"/>
                    </p:cNvSpPr>
                    <p:nvPr/>
                  </p:nvSpPr>
                  <p:spPr bwMode="white">
                    <a:xfrm rot="6078281">
                      <a:off x="2000" y="2280"/>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3" name="AutoShape 55"/>
                    <p:cNvSpPr>
                      <a:spLocks noChangeArrowheads="1"/>
                    </p:cNvSpPr>
                    <p:nvPr/>
                  </p:nvSpPr>
                  <p:spPr bwMode="white">
                    <a:xfrm rot="6373927">
                      <a:off x="2075" y="230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44" name="AutoShape 56"/>
                    <p:cNvSpPr>
                      <a:spLocks noChangeArrowheads="1"/>
                    </p:cNvSpPr>
                    <p:nvPr/>
                  </p:nvSpPr>
                  <p:spPr bwMode="white">
                    <a:xfrm rot="6906312">
                      <a:off x="2166" y="2333"/>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grpSp>
          <p:grpSp>
            <p:nvGrpSpPr>
              <p:cNvPr id="82046" name="Group 57"/>
              <p:cNvGrpSpPr/>
              <p:nvPr/>
            </p:nvGrpSpPr>
            <p:grpSpPr>
              <a:xfrm rot="-3733502" flipH="1" flipV="1">
                <a:off x="2362" y="1508"/>
                <a:ext cx="528" cy="122"/>
                <a:chOff x="2528" y="1060"/>
                <a:chExt cx="894" cy="236"/>
              </a:xfrm>
            </p:grpSpPr>
            <p:grpSp>
              <p:nvGrpSpPr>
                <p:cNvPr id="82048" name="Group 58"/>
                <p:cNvGrpSpPr/>
                <p:nvPr/>
              </p:nvGrpSpPr>
              <p:grpSpPr>
                <a:xfrm>
                  <a:off x="2528" y="1060"/>
                  <a:ext cx="742" cy="186"/>
                  <a:chOff x="1565" y="2568"/>
                  <a:chExt cx="1118" cy="279"/>
                </a:xfrm>
              </p:grpSpPr>
              <p:sp>
                <p:nvSpPr>
                  <p:cNvPr id="231" name="AutoShape 59"/>
                  <p:cNvSpPr>
                    <a:spLocks noChangeArrowheads="1"/>
                  </p:cNvSpPr>
                  <p:nvPr/>
                </p:nvSpPr>
                <p:spPr bwMode="white">
                  <a:xfrm rot="5263130">
                    <a:off x="1856"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32" name="AutoShape 60"/>
                  <p:cNvSpPr>
                    <a:spLocks noChangeArrowheads="1"/>
                  </p:cNvSpPr>
                  <p:nvPr/>
                </p:nvSpPr>
                <p:spPr bwMode="white">
                  <a:xfrm rot="6078281">
                    <a:off x="1995" y="2280"/>
                    <a:ext cx="223"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33" name="AutoShape 61"/>
                  <p:cNvSpPr>
                    <a:spLocks noChangeArrowheads="1"/>
                  </p:cNvSpPr>
                  <p:nvPr/>
                </p:nvSpPr>
                <p:spPr bwMode="white">
                  <a:xfrm rot="6373927">
                    <a:off x="2068" y="2304"/>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34" name="AutoShape 62"/>
                  <p:cNvSpPr>
                    <a:spLocks noChangeArrowheads="1"/>
                  </p:cNvSpPr>
                  <p:nvPr/>
                </p:nvSpPr>
                <p:spPr bwMode="white">
                  <a:xfrm rot="6906312">
                    <a:off x="2161" y="233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49" name="Group 63"/>
                <p:cNvGrpSpPr/>
                <p:nvPr/>
              </p:nvGrpSpPr>
              <p:grpSpPr>
                <a:xfrm rot="1353540">
                  <a:off x="2680" y="1110"/>
                  <a:ext cx="742" cy="186"/>
                  <a:chOff x="1565" y="2568"/>
                  <a:chExt cx="1118" cy="279"/>
                </a:xfrm>
              </p:grpSpPr>
              <p:sp>
                <p:nvSpPr>
                  <p:cNvPr id="227" name="AutoShape 64"/>
                  <p:cNvSpPr>
                    <a:spLocks noChangeArrowheads="1"/>
                  </p:cNvSpPr>
                  <p:nvPr/>
                </p:nvSpPr>
                <p:spPr bwMode="white">
                  <a:xfrm rot="5263130">
                    <a:off x="1861"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28" name="AutoShape 65"/>
                  <p:cNvSpPr>
                    <a:spLocks noChangeArrowheads="1"/>
                  </p:cNvSpPr>
                  <p:nvPr/>
                </p:nvSpPr>
                <p:spPr bwMode="white">
                  <a:xfrm rot="6078281">
                    <a:off x="1997"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29" name="AutoShape 66"/>
                  <p:cNvSpPr>
                    <a:spLocks noChangeArrowheads="1"/>
                  </p:cNvSpPr>
                  <p:nvPr/>
                </p:nvSpPr>
                <p:spPr bwMode="white">
                  <a:xfrm rot="6373927">
                    <a:off x="2073" y="230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30" name="AutoShape 67"/>
                  <p:cNvSpPr>
                    <a:spLocks noChangeArrowheads="1"/>
                  </p:cNvSpPr>
                  <p:nvPr/>
                </p:nvSpPr>
                <p:spPr bwMode="white">
                  <a:xfrm rot="6906312">
                    <a:off x="2162" y="2335"/>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82047" name="Rectangle 68"/>
              <p:cNvSpPr/>
              <p:nvPr/>
            </p:nvSpPr>
            <p:spPr>
              <a:xfrm>
                <a:off x="2115" y="1272"/>
                <a:ext cx="633" cy="213"/>
              </a:xfrm>
              <a:prstGeom prst="rect">
                <a:avLst/>
              </a:prstGeom>
              <a:noFill/>
              <a:ln w="9525">
                <a:noFill/>
              </a:ln>
            </p:spPr>
            <p:txBody>
              <a:bodyPr wrap="none">
                <a:spAutoFit/>
              </a:bodyPr>
              <a:lstStyle/>
              <a:p>
                <a:pPr lvl="0" algn="ctr" eaLnBrk="1" hangingPunct="1"/>
                <a:r>
                  <a:rPr lang="zh-CN" altLang="en-US" sz="1600" dirty="0">
                    <a:solidFill>
                      <a:srgbClr val="000000"/>
                    </a:solidFill>
                    <a:latin typeface="+mj-ea"/>
                    <a:ea typeface="+mj-ea"/>
                    <a:cs typeface="仿宋_GB2312" panose="02010609030101010101" pitchFamily="49" charset="-122"/>
                    <a:sym typeface="+mn-ea"/>
                  </a:rPr>
                  <a:t>品质校长</a:t>
                </a:r>
                <a:endParaRPr lang="en-US" altLang="zh-CN" sz="1600" b="1" dirty="0">
                  <a:solidFill>
                    <a:srgbClr val="000000"/>
                  </a:solidFill>
                  <a:latin typeface="+mj-ea"/>
                  <a:ea typeface="+mj-ea"/>
                </a:endParaRPr>
              </a:p>
            </p:txBody>
          </p:sp>
        </p:grpSp>
        <p:grpSp>
          <p:nvGrpSpPr>
            <p:cNvPr id="81932" name="Group 69"/>
            <p:cNvGrpSpPr/>
            <p:nvPr/>
          </p:nvGrpSpPr>
          <p:grpSpPr>
            <a:xfrm>
              <a:off x="7020" y="8183"/>
              <a:ext cx="1805" cy="2165"/>
              <a:chOff x="2064" y="1008"/>
              <a:chExt cx="722" cy="866"/>
            </a:xfrm>
          </p:grpSpPr>
          <p:sp>
            <p:nvSpPr>
              <p:cNvPr id="250" name="Oval 70"/>
              <p:cNvSpPr>
                <a:spLocks noChangeArrowheads="1"/>
              </p:cNvSpPr>
              <p:nvPr/>
            </p:nvSpPr>
            <p:spPr bwMode="gray">
              <a:xfrm>
                <a:off x="2064" y="1008"/>
                <a:ext cx="722" cy="727"/>
              </a:xfrm>
              <a:prstGeom prst="ellipse">
                <a:avLst/>
              </a:prstGeom>
              <a:solidFill>
                <a:srgbClr val="EAEAE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2017" name="Group 71"/>
              <p:cNvGrpSpPr/>
              <p:nvPr/>
            </p:nvGrpSpPr>
            <p:grpSpPr>
              <a:xfrm>
                <a:off x="2086" y="1030"/>
                <a:ext cx="680" cy="844"/>
                <a:chOff x="3975" y="1593"/>
                <a:chExt cx="931" cy="1157"/>
              </a:xfrm>
            </p:grpSpPr>
            <p:pic>
              <p:nvPicPr>
                <p:cNvPr id="82030" name="Picture 72" descr="circuler_1"/>
                <p:cNvPicPr>
                  <a:picLocks noChangeAspect="1"/>
                </p:cNvPicPr>
                <p:nvPr/>
              </p:nvPicPr>
              <p:blipFill>
                <a:blip r:embed="rId2"/>
                <a:stretch>
                  <a:fillRect/>
                </a:stretch>
              </p:blipFill>
              <p:spPr>
                <a:xfrm>
                  <a:off x="3975" y="1593"/>
                  <a:ext cx="925" cy="935"/>
                </a:xfrm>
                <a:prstGeom prst="rect">
                  <a:avLst/>
                </a:prstGeom>
                <a:noFill/>
                <a:ln w="9525">
                  <a:noFill/>
                </a:ln>
              </p:spPr>
            </p:pic>
            <p:sp>
              <p:nvSpPr>
                <p:cNvPr id="265" name="Oval 73"/>
                <p:cNvSpPr>
                  <a:spLocks noChangeArrowheads="1"/>
                </p:cNvSpPr>
                <p:nvPr/>
              </p:nvSpPr>
              <p:spPr bwMode="gray">
                <a:xfrm>
                  <a:off x="3975" y="1593"/>
                  <a:ext cx="931" cy="938"/>
                </a:xfrm>
                <a:prstGeom prst="ellipse">
                  <a:avLst/>
                </a:prstGeom>
                <a:solidFill>
                  <a:srgbClr val="FF6161">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2032" name="Picture 74" descr="light_shadow1"/>
                <p:cNvPicPr>
                  <a:picLocks noChangeAspect="1"/>
                </p:cNvPicPr>
                <p:nvPr/>
              </p:nvPicPr>
              <p:blipFill>
                <a:blip r:embed="rId3"/>
                <a:srcRect t="14285"/>
                <a:stretch>
                  <a:fillRect/>
                </a:stretch>
              </p:blipFill>
              <p:spPr>
                <a:xfrm>
                  <a:off x="3984" y="1632"/>
                  <a:ext cx="682" cy="585"/>
                </a:xfrm>
                <a:prstGeom prst="rect">
                  <a:avLst/>
                </a:prstGeom>
                <a:noFill/>
                <a:ln w="9525">
                  <a:noFill/>
                </a:ln>
              </p:spPr>
            </p:pic>
            <p:grpSp>
              <p:nvGrpSpPr>
                <p:cNvPr id="82033" name="Group 75"/>
                <p:cNvGrpSpPr/>
                <p:nvPr/>
              </p:nvGrpSpPr>
              <p:grpSpPr>
                <a:xfrm rot="-3733502" flipH="1" flipV="1">
                  <a:off x="4250" y="2244"/>
                  <a:ext cx="821" cy="191"/>
                  <a:chOff x="2528" y="1060"/>
                  <a:chExt cx="894" cy="236"/>
                </a:xfrm>
              </p:grpSpPr>
              <p:grpSp>
                <p:nvGrpSpPr>
                  <p:cNvPr id="82034" name="Group 76"/>
                  <p:cNvGrpSpPr/>
                  <p:nvPr/>
                </p:nvGrpSpPr>
                <p:grpSpPr>
                  <a:xfrm>
                    <a:off x="2528" y="1060"/>
                    <a:ext cx="742" cy="186"/>
                    <a:chOff x="1565" y="2568"/>
                    <a:chExt cx="1118" cy="279"/>
                  </a:xfrm>
                </p:grpSpPr>
                <p:sp>
                  <p:nvSpPr>
                    <p:cNvPr id="274" name="AutoShape 77"/>
                    <p:cNvSpPr>
                      <a:spLocks noChangeArrowheads="1"/>
                    </p:cNvSpPr>
                    <p:nvPr/>
                  </p:nvSpPr>
                  <p:spPr bwMode="white">
                    <a:xfrm rot="5263130">
                      <a:off x="1859" y="2282"/>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5" name="AutoShape 78"/>
                    <p:cNvSpPr>
                      <a:spLocks noChangeArrowheads="1"/>
                    </p:cNvSpPr>
                    <p:nvPr/>
                  </p:nvSpPr>
                  <p:spPr bwMode="white">
                    <a:xfrm rot="6078281">
                      <a:off x="1996" y="2281"/>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6" name="AutoShape 79"/>
                    <p:cNvSpPr>
                      <a:spLocks noChangeArrowheads="1"/>
                    </p:cNvSpPr>
                    <p:nvPr/>
                  </p:nvSpPr>
                  <p:spPr bwMode="white">
                    <a:xfrm rot="6373927">
                      <a:off x="2069" y="230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7" name="AutoShape 80"/>
                    <p:cNvSpPr>
                      <a:spLocks noChangeArrowheads="1"/>
                    </p:cNvSpPr>
                    <p:nvPr/>
                  </p:nvSpPr>
                  <p:spPr bwMode="white">
                    <a:xfrm rot="6906312">
                      <a:off x="2160" y="233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35" name="Group 81"/>
                  <p:cNvGrpSpPr/>
                  <p:nvPr/>
                </p:nvGrpSpPr>
                <p:grpSpPr>
                  <a:xfrm rot="1353540">
                    <a:off x="2680" y="1110"/>
                    <a:ext cx="742" cy="186"/>
                    <a:chOff x="1565" y="2568"/>
                    <a:chExt cx="1118" cy="279"/>
                  </a:xfrm>
                </p:grpSpPr>
                <p:sp>
                  <p:nvSpPr>
                    <p:cNvPr id="270" name="AutoShape 82"/>
                    <p:cNvSpPr>
                      <a:spLocks noChangeArrowheads="1"/>
                    </p:cNvSpPr>
                    <p:nvPr/>
                  </p:nvSpPr>
                  <p:spPr bwMode="white">
                    <a:xfrm rot="5263130">
                      <a:off x="1864"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1" name="AutoShape 83"/>
                    <p:cNvSpPr>
                      <a:spLocks noChangeArrowheads="1"/>
                    </p:cNvSpPr>
                    <p:nvPr/>
                  </p:nvSpPr>
                  <p:spPr bwMode="white">
                    <a:xfrm rot="6078281">
                      <a:off x="2000" y="2280"/>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2" name="AutoShape 84"/>
                    <p:cNvSpPr>
                      <a:spLocks noChangeArrowheads="1"/>
                    </p:cNvSpPr>
                    <p:nvPr/>
                  </p:nvSpPr>
                  <p:spPr bwMode="white">
                    <a:xfrm rot="6373927">
                      <a:off x="2075" y="230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73" name="AutoShape 85"/>
                    <p:cNvSpPr>
                      <a:spLocks noChangeArrowheads="1"/>
                    </p:cNvSpPr>
                    <p:nvPr/>
                  </p:nvSpPr>
                  <p:spPr bwMode="white">
                    <a:xfrm rot="6906312">
                      <a:off x="2166" y="2333"/>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grpSp>
          <p:grpSp>
            <p:nvGrpSpPr>
              <p:cNvPr id="82018" name="Group 86"/>
              <p:cNvGrpSpPr/>
              <p:nvPr/>
            </p:nvGrpSpPr>
            <p:grpSpPr>
              <a:xfrm rot="-3733502" flipH="1" flipV="1">
                <a:off x="2362" y="1508"/>
                <a:ext cx="528" cy="122"/>
                <a:chOff x="2528" y="1060"/>
                <a:chExt cx="894" cy="236"/>
              </a:xfrm>
            </p:grpSpPr>
            <p:grpSp>
              <p:nvGrpSpPr>
                <p:cNvPr id="82020" name="Group 87"/>
                <p:cNvGrpSpPr/>
                <p:nvPr/>
              </p:nvGrpSpPr>
              <p:grpSpPr>
                <a:xfrm>
                  <a:off x="2528" y="1060"/>
                  <a:ext cx="742" cy="186"/>
                  <a:chOff x="1565" y="2568"/>
                  <a:chExt cx="1118" cy="279"/>
                </a:xfrm>
              </p:grpSpPr>
              <p:sp>
                <p:nvSpPr>
                  <p:cNvPr id="260" name="AutoShape 88"/>
                  <p:cNvSpPr>
                    <a:spLocks noChangeArrowheads="1"/>
                  </p:cNvSpPr>
                  <p:nvPr/>
                </p:nvSpPr>
                <p:spPr bwMode="white">
                  <a:xfrm rot="5263130">
                    <a:off x="1856"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61" name="AutoShape 89"/>
                  <p:cNvSpPr>
                    <a:spLocks noChangeArrowheads="1"/>
                  </p:cNvSpPr>
                  <p:nvPr/>
                </p:nvSpPr>
                <p:spPr bwMode="white">
                  <a:xfrm rot="6078281">
                    <a:off x="1995" y="2280"/>
                    <a:ext cx="223"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62" name="AutoShape 90"/>
                  <p:cNvSpPr>
                    <a:spLocks noChangeArrowheads="1"/>
                  </p:cNvSpPr>
                  <p:nvPr/>
                </p:nvSpPr>
                <p:spPr bwMode="white">
                  <a:xfrm rot="6373927">
                    <a:off x="2068" y="2304"/>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63" name="AutoShape 91"/>
                  <p:cNvSpPr>
                    <a:spLocks noChangeArrowheads="1"/>
                  </p:cNvSpPr>
                  <p:nvPr/>
                </p:nvSpPr>
                <p:spPr bwMode="white">
                  <a:xfrm rot="6906312">
                    <a:off x="2161" y="233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21" name="Group 92"/>
                <p:cNvGrpSpPr/>
                <p:nvPr/>
              </p:nvGrpSpPr>
              <p:grpSpPr>
                <a:xfrm rot="1353540">
                  <a:off x="2680" y="1110"/>
                  <a:ext cx="742" cy="186"/>
                  <a:chOff x="1565" y="2568"/>
                  <a:chExt cx="1118" cy="279"/>
                </a:xfrm>
              </p:grpSpPr>
              <p:sp>
                <p:nvSpPr>
                  <p:cNvPr id="256" name="AutoShape 93"/>
                  <p:cNvSpPr>
                    <a:spLocks noChangeArrowheads="1"/>
                  </p:cNvSpPr>
                  <p:nvPr/>
                </p:nvSpPr>
                <p:spPr bwMode="white">
                  <a:xfrm rot="5263130">
                    <a:off x="1861"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57" name="AutoShape 94"/>
                  <p:cNvSpPr>
                    <a:spLocks noChangeArrowheads="1"/>
                  </p:cNvSpPr>
                  <p:nvPr/>
                </p:nvSpPr>
                <p:spPr bwMode="white">
                  <a:xfrm rot="6078281">
                    <a:off x="1997"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58" name="AutoShape 95"/>
                  <p:cNvSpPr>
                    <a:spLocks noChangeArrowheads="1"/>
                  </p:cNvSpPr>
                  <p:nvPr/>
                </p:nvSpPr>
                <p:spPr bwMode="white">
                  <a:xfrm rot="6373927">
                    <a:off x="2073" y="230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59" name="AutoShape 96"/>
                  <p:cNvSpPr>
                    <a:spLocks noChangeArrowheads="1"/>
                  </p:cNvSpPr>
                  <p:nvPr/>
                </p:nvSpPr>
                <p:spPr bwMode="white">
                  <a:xfrm rot="6906312">
                    <a:off x="2162" y="2335"/>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82019" name="Rectangle 97"/>
              <p:cNvSpPr/>
              <p:nvPr/>
            </p:nvSpPr>
            <p:spPr>
              <a:xfrm>
                <a:off x="2112" y="1272"/>
                <a:ext cx="633" cy="213"/>
              </a:xfrm>
              <a:prstGeom prst="rect">
                <a:avLst/>
              </a:prstGeom>
              <a:noFill/>
              <a:ln w="9525">
                <a:noFill/>
              </a:ln>
            </p:spPr>
            <p:txBody>
              <a:bodyPr wrap="none">
                <a:spAutoFit/>
              </a:bodyPr>
              <a:lstStyle/>
              <a:p>
                <a:pPr lvl="0" algn="ctr" eaLnBrk="1" hangingPunct="1"/>
                <a:r>
                  <a:rPr lang="zh-CN" altLang="en-US" sz="1600" dirty="0">
                    <a:solidFill>
                      <a:srgbClr val="000000"/>
                    </a:solidFill>
                    <a:latin typeface="+mj-ea"/>
                    <a:ea typeface="+mj-ea"/>
                    <a:cs typeface="仿宋_GB2312" panose="02010609030101010101" pitchFamily="49" charset="-122"/>
                    <a:sym typeface="+mn-ea"/>
                  </a:rPr>
                  <a:t>品质教师</a:t>
                </a:r>
                <a:endParaRPr lang="en-US" altLang="zh-CN" sz="1600" b="1" dirty="0">
                  <a:solidFill>
                    <a:srgbClr val="000000"/>
                  </a:solidFill>
                  <a:latin typeface="+mj-ea"/>
                  <a:ea typeface="+mj-ea"/>
                </a:endParaRPr>
              </a:p>
            </p:txBody>
          </p:sp>
        </p:grpSp>
        <p:grpSp>
          <p:nvGrpSpPr>
            <p:cNvPr id="81933" name="Group 98"/>
            <p:cNvGrpSpPr/>
            <p:nvPr/>
          </p:nvGrpSpPr>
          <p:grpSpPr>
            <a:xfrm>
              <a:off x="10555" y="5885"/>
              <a:ext cx="1805" cy="2165"/>
              <a:chOff x="2064" y="1008"/>
              <a:chExt cx="722" cy="866"/>
            </a:xfrm>
          </p:grpSpPr>
          <p:sp>
            <p:nvSpPr>
              <p:cNvPr id="279" name="Oval 99"/>
              <p:cNvSpPr>
                <a:spLocks noChangeArrowheads="1"/>
              </p:cNvSpPr>
              <p:nvPr/>
            </p:nvSpPr>
            <p:spPr bwMode="gray">
              <a:xfrm>
                <a:off x="2064" y="1008"/>
                <a:ext cx="722" cy="727"/>
              </a:xfrm>
              <a:prstGeom prst="ellipse">
                <a:avLst/>
              </a:prstGeom>
              <a:solidFill>
                <a:srgbClr val="EAEAE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1989" name="Group 100"/>
              <p:cNvGrpSpPr/>
              <p:nvPr/>
            </p:nvGrpSpPr>
            <p:grpSpPr>
              <a:xfrm>
                <a:off x="2086" y="1030"/>
                <a:ext cx="680" cy="844"/>
                <a:chOff x="3975" y="1593"/>
                <a:chExt cx="931" cy="1157"/>
              </a:xfrm>
            </p:grpSpPr>
            <p:pic>
              <p:nvPicPr>
                <p:cNvPr id="82002" name="Picture 101" descr="circuler_1"/>
                <p:cNvPicPr>
                  <a:picLocks noChangeAspect="1"/>
                </p:cNvPicPr>
                <p:nvPr/>
              </p:nvPicPr>
              <p:blipFill>
                <a:blip r:embed="rId2"/>
                <a:stretch>
                  <a:fillRect/>
                </a:stretch>
              </p:blipFill>
              <p:spPr>
                <a:xfrm>
                  <a:off x="3975" y="1593"/>
                  <a:ext cx="925" cy="935"/>
                </a:xfrm>
                <a:prstGeom prst="rect">
                  <a:avLst/>
                </a:prstGeom>
                <a:noFill/>
                <a:ln w="9525">
                  <a:noFill/>
                </a:ln>
              </p:spPr>
            </p:pic>
            <p:sp>
              <p:nvSpPr>
                <p:cNvPr id="294" name="Oval 102"/>
                <p:cNvSpPr>
                  <a:spLocks noChangeArrowheads="1"/>
                </p:cNvSpPr>
                <p:nvPr/>
              </p:nvSpPr>
              <p:spPr bwMode="gray">
                <a:xfrm>
                  <a:off x="3975" y="1593"/>
                  <a:ext cx="931" cy="938"/>
                </a:xfrm>
                <a:prstGeom prst="ellipse">
                  <a:avLst/>
                </a:prstGeom>
                <a:solidFill>
                  <a:srgbClr val="808080">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2004" name="Picture 103" descr="light_shadow1"/>
                <p:cNvPicPr>
                  <a:picLocks noChangeAspect="1"/>
                </p:cNvPicPr>
                <p:nvPr/>
              </p:nvPicPr>
              <p:blipFill>
                <a:blip r:embed="rId3"/>
                <a:srcRect t="14285"/>
                <a:stretch>
                  <a:fillRect/>
                </a:stretch>
              </p:blipFill>
              <p:spPr>
                <a:xfrm>
                  <a:off x="3984" y="1632"/>
                  <a:ext cx="682" cy="585"/>
                </a:xfrm>
                <a:prstGeom prst="rect">
                  <a:avLst/>
                </a:prstGeom>
                <a:noFill/>
                <a:ln w="9525">
                  <a:noFill/>
                </a:ln>
              </p:spPr>
            </p:pic>
            <p:grpSp>
              <p:nvGrpSpPr>
                <p:cNvPr id="82005" name="Group 104"/>
                <p:cNvGrpSpPr/>
                <p:nvPr/>
              </p:nvGrpSpPr>
              <p:grpSpPr>
                <a:xfrm rot="-3733502" flipH="1" flipV="1">
                  <a:off x="4250" y="2244"/>
                  <a:ext cx="821" cy="191"/>
                  <a:chOff x="2528" y="1060"/>
                  <a:chExt cx="894" cy="236"/>
                </a:xfrm>
              </p:grpSpPr>
              <p:grpSp>
                <p:nvGrpSpPr>
                  <p:cNvPr id="82006" name="Group 105"/>
                  <p:cNvGrpSpPr/>
                  <p:nvPr/>
                </p:nvGrpSpPr>
                <p:grpSpPr>
                  <a:xfrm>
                    <a:off x="2528" y="1060"/>
                    <a:ext cx="742" cy="186"/>
                    <a:chOff x="1565" y="2568"/>
                    <a:chExt cx="1118" cy="279"/>
                  </a:xfrm>
                </p:grpSpPr>
                <p:sp>
                  <p:nvSpPr>
                    <p:cNvPr id="303" name="AutoShape 106"/>
                    <p:cNvSpPr>
                      <a:spLocks noChangeArrowheads="1"/>
                    </p:cNvSpPr>
                    <p:nvPr/>
                  </p:nvSpPr>
                  <p:spPr bwMode="white">
                    <a:xfrm rot="5263130">
                      <a:off x="1859" y="2282"/>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4" name="AutoShape 107"/>
                    <p:cNvSpPr>
                      <a:spLocks noChangeArrowheads="1"/>
                    </p:cNvSpPr>
                    <p:nvPr/>
                  </p:nvSpPr>
                  <p:spPr bwMode="white">
                    <a:xfrm rot="6078281">
                      <a:off x="1996" y="2281"/>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5" name="AutoShape 108"/>
                    <p:cNvSpPr>
                      <a:spLocks noChangeArrowheads="1"/>
                    </p:cNvSpPr>
                    <p:nvPr/>
                  </p:nvSpPr>
                  <p:spPr bwMode="white">
                    <a:xfrm rot="6373927">
                      <a:off x="2069" y="230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6" name="AutoShape 109"/>
                    <p:cNvSpPr>
                      <a:spLocks noChangeArrowheads="1"/>
                    </p:cNvSpPr>
                    <p:nvPr/>
                  </p:nvSpPr>
                  <p:spPr bwMode="white">
                    <a:xfrm rot="6906312">
                      <a:off x="2160" y="233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2007" name="Group 110"/>
                  <p:cNvGrpSpPr/>
                  <p:nvPr/>
                </p:nvGrpSpPr>
                <p:grpSpPr>
                  <a:xfrm rot="1353540">
                    <a:off x="2680" y="1110"/>
                    <a:ext cx="742" cy="186"/>
                    <a:chOff x="1565" y="2568"/>
                    <a:chExt cx="1118" cy="279"/>
                  </a:xfrm>
                </p:grpSpPr>
                <p:sp>
                  <p:nvSpPr>
                    <p:cNvPr id="299" name="AutoShape 111"/>
                    <p:cNvSpPr>
                      <a:spLocks noChangeArrowheads="1"/>
                    </p:cNvSpPr>
                    <p:nvPr/>
                  </p:nvSpPr>
                  <p:spPr bwMode="white">
                    <a:xfrm rot="5263130">
                      <a:off x="1864"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0" name="AutoShape 112"/>
                    <p:cNvSpPr>
                      <a:spLocks noChangeArrowheads="1"/>
                    </p:cNvSpPr>
                    <p:nvPr/>
                  </p:nvSpPr>
                  <p:spPr bwMode="white">
                    <a:xfrm rot="6078281">
                      <a:off x="2000" y="2280"/>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1" name="AutoShape 113"/>
                    <p:cNvSpPr>
                      <a:spLocks noChangeArrowheads="1"/>
                    </p:cNvSpPr>
                    <p:nvPr/>
                  </p:nvSpPr>
                  <p:spPr bwMode="white">
                    <a:xfrm rot="6373927">
                      <a:off x="2075" y="230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02" name="AutoShape 114"/>
                    <p:cNvSpPr>
                      <a:spLocks noChangeArrowheads="1"/>
                    </p:cNvSpPr>
                    <p:nvPr/>
                  </p:nvSpPr>
                  <p:spPr bwMode="white">
                    <a:xfrm rot="6906312">
                      <a:off x="2166" y="2333"/>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grpSp>
          <p:grpSp>
            <p:nvGrpSpPr>
              <p:cNvPr id="81990" name="Group 115"/>
              <p:cNvGrpSpPr/>
              <p:nvPr/>
            </p:nvGrpSpPr>
            <p:grpSpPr>
              <a:xfrm rot="-3733502" flipH="1" flipV="1">
                <a:off x="2362" y="1508"/>
                <a:ext cx="528" cy="122"/>
                <a:chOff x="2528" y="1060"/>
                <a:chExt cx="894" cy="236"/>
              </a:xfrm>
            </p:grpSpPr>
            <p:grpSp>
              <p:nvGrpSpPr>
                <p:cNvPr id="81992" name="Group 116"/>
                <p:cNvGrpSpPr/>
                <p:nvPr/>
              </p:nvGrpSpPr>
              <p:grpSpPr>
                <a:xfrm>
                  <a:off x="2528" y="1060"/>
                  <a:ext cx="742" cy="186"/>
                  <a:chOff x="1565" y="2568"/>
                  <a:chExt cx="1118" cy="279"/>
                </a:xfrm>
              </p:grpSpPr>
              <p:sp>
                <p:nvSpPr>
                  <p:cNvPr id="289" name="AutoShape 117"/>
                  <p:cNvSpPr>
                    <a:spLocks noChangeArrowheads="1"/>
                  </p:cNvSpPr>
                  <p:nvPr/>
                </p:nvSpPr>
                <p:spPr bwMode="white">
                  <a:xfrm rot="5263130">
                    <a:off x="1856"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90" name="AutoShape 118"/>
                  <p:cNvSpPr>
                    <a:spLocks noChangeArrowheads="1"/>
                  </p:cNvSpPr>
                  <p:nvPr/>
                </p:nvSpPr>
                <p:spPr bwMode="white">
                  <a:xfrm rot="6078281">
                    <a:off x="1995" y="2280"/>
                    <a:ext cx="223"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91" name="AutoShape 119"/>
                  <p:cNvSpPr>
                    <a:spLocks noChangeArrowheads="1"/>
                  </p:cNvSpPr>
                  <p:nvPr/>
                </p:nvSpPr>
                <p:spPr bwMode="white">
                  <a:xfrm rot="6373927">
                    <a:off x="2068" y="2304"/>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92" name="AutoShape 120"/>
                  <p:cNvSpPr>
                    <a:spLocks noChangeArrowheads="1"/>
                  </p:cNvSpPr>
                  <p:nvPr/>
                </p:nvSpPr>
                <p:spPr bwMode="white">
                  <a:xfrm rot="6906312">
                    <a:off x="2161" y="233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1993" name="Group 121"/>
                <p:cNvGrpSpPr/>
                <p:nvPr/>
              </p:nvGrpSpPr>
              <p:grpSpPr>
                <a:xfrm rot="1353540">
                  <a:off x="2680" y="1110"/>
                  <a:ext cx="742" cy="186"/>
                  <a:chOff x="1565" y="2568"/>
                  <a:chExt cx="1118" cy="279"/>
                </a:xfrm>
              </p:grpSpPr>
              <p:sp>
                <p:nvSpPr>
                  <p:cNvPr id="285" name="AutoShape 122"/>
                  <p:cNvSpPr>
                    <a:spLocks noChangeArrowheads="1"/>
                  </p:cNvSpPr>
                  <p:nvPr/>
                </p:nvSpPr>
                <p:spPr bwMode="white">
                  <a:xfrm rot="5263130">
                    <a:off x="1861"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86" name="AutoShape 123"/>
                  <p:cNvSpPr>
                    <a:spLocks noChangeArrowheads="1"/>
                  </p:cNvSpPr>
                  <p:nvPr/>
                </p:nvSpPr>
                <p:spPr bwMode="white">
                  <a:xfrm rot="6078281">
                    <a:off x="1997"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87" name="AutoShape 124"/>
                  <p:cNvSpPr>
                    <a:spLocks noChangeArrowheads="1"/>
                  </p:cNvSpPr>
                  <p:nvPr/>
                </p:nvSpPr>
                <p:spPr bwMode="white">
                  <a:xfrm rot="6373927">
                    <a:off x="2073" y="230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288" name="AutoShape 125"/>
                  <p:cNvSpPr>
                    <a:spLocks noChangeArrowheads="1"/>
                  </p:cNvSpPr>
                  <p:nvPr/>
                </p:nvSpPr>
                <p:spPr bwMode="white">
                  <a:xfrm rot="6906312">
                    <a:off x="2162" y="2335"/>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81991" name="Rectangle 126"/>
              <p:cNvSpPr/>
              <p:nvPr/>
            </p:nvSpPr>
            <p:spPr>
              <a:xfrm>
                <a:off x="2115" y="1272"/>
                <a:ext cx="633" cy="213"/>
              </a:xfrm>
              <a:prstGeom prst="rect">
                <a:avLst/>
              </a:prstGeom>
              <a:noFill/>
              <a:ln w="9525">
                <a:noFill/>
              </a:ln>
            </p:spPr>
            <p:txBody>
              <a:bodyPr wrap="none">
                <a:spAutoFit/>
              </a:bodyPr>
              <a:lstStyle/>
              <a:p>
                <a:pPr lvl="0" algn="ctr" eaLnBrk="1" hangingPunct="1"/>
                <a:r>
                  <a:rPr lang="zh-CN" altLang="en-US" sz="1600" dirty="0">
                    <a:solidFill>
                      <a:srgbClr val="000000"/>
                    </a:solidFill>
                    <a:latin typeface="+mj-ea"/>
                    <a:ea typeface="+mj-ea"/>
                    <a:cs typeface="仿宋_GB2312" panose="02010609030101010101" pitchFamily="49" charset="-122"/>
                    <a:sym typeface="+mn-ea"/>
                  </a:rPr>
                  <a:t>品味学生</a:t>
                </a:r>
                <a:endParaRPr lang="en-US" altLang="zh-CN" sz="1600" b="1" dirty="0">
                  <a:solidFill>
                    <a:srgbClr val="000000"/>
                  </a:solidFill>
                  <a:latin typeface="+mj-ea"/>
                  <a:ea typeface="+mj-ea"/>
                </a:endParaRPr>
              </a:p>
            </p:txBody>
          </p:sp>
        </p:grpSp>
        <p:grpSp>
          <p:nvGrpSpPr>
            <p:cNvPr id="81934" name="Group 127"/>
            <p:cNvGrpSpPr/>
            <p:nvPr/>
          </p:nvGrpSpPr>
          <p:grpSpPr>
            <a:xfrm>
              <a:off x="10545" y="2480"/>
              <a:ext cx="1805" cy="2165"/>
              <a:chOff x="2064" y="1008"/>
              <a:chExt cx="722" cy="866"/>
            </a:xfrm>
          </p:grpSpPr>
          <p:sp>
            <p:nvSpPr>
              <p:cNvPr id="308" name="Oval 128"/>
              <p:cNvSpPr>
                <a:spLocks noChangeArrowheads="1"/>
              </p:cNvSpPr>
              <p:nvPr/>
            </p:nvSpPr>
            <p:spPr bwMode="gray">
              <a:xfrm>
                <a:off x="2064" y="1008"/>
                <a:ext cx="722" cy="727"/>
              </a:xfrm>
              <a:prstGeom prst="ellipse">
                <a:avLst/>
              </a:prstGeom>
              <a:solidFill>
                <a:srgbClr val="EAEAEA">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1961" name="Group 129"/>
              <p:cNvGrpSpPr/>
              <p:nvPr/>
            </p:nvGrpSpPr>
            <p:grpSpPr>
              <a:xfrm>
                <a:off x="2086" y="1030"/>
                <a:ext cx="680" cy="844"/>
                <a:chOff x="3975" y="1593"/>
                <a:chExt cx="931" cy="1157"/>
              </a:xfrm>
            </p:grpSpPr>
            <p:pic>
              <p:nvPicPr>
                <p:cNvPr id="81974" name="Picture 130" descr="circuler_1"/>
                <p:cNvPicPr>
                  <a:picLocks noChangeAspect="1"/>
                </p:cNvPicPr>
                <p:nvPr/>
              </p:nvPicPr>
              <p:blipFill>
                <a:blip r:embed="rId2"/>
                <a:stretch>
                  <a:fillRect/>
                </a:stretch>
              </p:blipFill>
              <p:spPr>
                <a:xfrm>
                  <a:off x="3975" y="1593"/>
                  <a:ext cx="925" cy="935"/>
                </a:xfrm>
                <a:prstGeom prst="rect">
                  <a:avLst/>
                </a:prstGeom>
                <a:noFill/>
                <a:ln w="9525">
                  <a:noFill/>
                </a:ln>
              </p:spPr>
            </p:pic>
            <p:sp>
              <p:nvSpPr>
                <p:cNvPr id="323" name="Oval 131"/>
                <p:cNvSpPr>
                  <a:spLocks noChangeArrowheads="1"/>
                </p:cNvSpPr>
                <p:nvPr/>
              </p:nvSpPr>
              <p:spPr bwMode="gray">
                <a:xfrm>
                  <a:off x="3975" y="1593"/>
                  <a:ext cx="931" cy="938"/>
                </a:xfrm>
                <a:prstGeom prst="ellipse">
                  <a:avLst/>
                </a:prstGeom>
                <a:solidFill>
                  <a:srgbClr val="5CB1FE">
                    <a:alpha val="50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1976" name="Picture 132" descr="light_shadow1"/>
                <p:cNvPicPr>
                  <a:picLocks noChangeAspect="1"/>
                </p:cNvPicPr>
                <p:nvPr/>
              </p:nvPicPr>
              <p:blipFill>
                <a:blip r:embed="rId3"/>
                <a:srcRect t="14285"/>
                <a:stretch>
                  <a:fillRect/>
                </a:stretch>
              </p:blipFill>
              <p:spPr>
                <a:xfrm>
                  <a:off x="3984" y="1632"/>
                  <a:ext cx="682" cy="585"/>
                </a:xfrm>
                <a:prstGeom prst="rect">
                  <a:avLst/>
                </a:prstGeom>
                <a:noFill/>
                <a:ln w="9525">
                  <a:noFill/>
                </a:ln>
              </p:spPr>
            </p:pic>
            <p:grpSp>
              <p:nvGrpSpPr>
                <p:cNvPr id="81977" name="Group 133"/>
                <p:cNvGrpSpPr/>
                <p:nvPr/>
              </p:nvGrpSpPr>
              <p:grpSpPr>
                <a:xfrm rot="-3733502" flipH="1" flipV="1">
                  <a:off x="4250" y="2244"/>
                  <a:ext cx="821" cy="191"/>
                  <a:chOff x="2528" y="1060"/>
                  <a:chExt cx="894" cy="236"/>
                </a:xfrm>
              </p:grpSpPr>
              <p:grpSp>
                <p:nvGrpSpPr>
                  <p:cNvPr id="81978" name="Group 134"/>
                  <p:cNvGrpSpPr/>
                  <p:nvPr/>
                </p:nvGrpSpPr>
                <p:grpSpPr>
                  <a:xfrm>
                    <a:off x="2528" y="1060"/>
                    <a:ext cx="742" cy="186"/>
                    <a:chOff x="1565" y="2568"/>
                    <a:chExt cx="1118" cy="279"/>
                  </a:xfrm>
                </p:grpSpPr>
                <p:sp>
                  <p:nvSpPr>
                    <p:cNvPr id="332" name="AutoShape 135"/>
                    <p:cNvSpPr>
                      <a:spLocks noChangeArrowheads="1"/>
                    </p:cNvSpPr>
                    <p:nvPr/>
                  </p:nvSpPr>
                  <p:spPr bwMode="white">
                    <a:xfrm rot="5263130">
                      <a:off x="1859" y="2282"/>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33" name="AutoShape 136"/>
                    <p:cNvSpPr>
                      <a:spLocks noChangeArrowheads="1"/>
                    </p:cNvSpPr>
                    <p:nvPr/>
                  </p:nvSpPr>
                  <p:spPr bwMode="white">
                    <a:xfrm rot="6078281">
                      <a:off x="1996" y="2281"/>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34" name="AutoShape 137"/>
                    <p:cNvSpPr>
                      <a:spLocks noChangeArrowheads="1"/>
                    </p:cNvSpPr>
                    <p:nvPr/>
                  </p:nvSpPr>
                  <p:spPr bwMode="white">
                    <a:xfrm rot="6373927">
                      <a:off x="2069" y="230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35" name="AutoShape 138"/>
                    <p:cNvSpPr>
                      <a:spLocks noChangeArrowheads="1"/>
                    </p:cNvSpPr>
                    <p:nvPr/>
                  </p:nvSpPr>
                  <p:spPr bwMode="white">
                    <a:xfrm rot="6906312">
                      <a:off x="2160" y="233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1979" name="Group 139"/>
                  <p:cNvGrpSpPr/>
                  <p:nvPr/>
                </p:nvGrpSpPr>
                <p:grpSpPr>
                  <a:xfrm rot="1353540">
                    <a:off x="2680" y="1110"/>
                    <a:ext cx="742" cy="186"/>
                    <a:chOff x="1565" y="2568"/>
                    <a:chExt cx="1118" cy="279"/>
                  </a:xfrm>
                </p:grpSpPr>
                <p:sp>
                  <p:nvSpPr>
                    <p:cNvPr id="328" name="AutoShape 140"/>
                    <p:cNvSpPr>
                      <a:spLocks noChangeArrowheads="1"/>
                    </p:cNvSpPr>
                    <p:nvPr/>
                  </p:nvSpPr>
                  <p:spPr bwMode="white">
                    <a:xfrm rot="5263130">
                      <a:off x="1864"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29" name="AutoShape 141"/>
                    <p:cNvSpPr>
                      <a:spLocks noChangeArrowheads="1"/>
                    </p:cNvSpPr>
                    <p:nvPr/>
                  </p:nvSpPr>
                  <p:spPr bwMode="white">
                    <a:xfrm rot="6078281">
                      <a:off x="2000" y="2280"/>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30" name="AutoShape 142"/>
                    <p:cNvSpPr>
                      <a:spLocks noChangeArrowheads="1"/>
                    </p:cNvSpPr>
                    <p:nvPr/>
                  </p:nvSpPr>
                  <p:spPr bwMode="white">
                    <a:xfrm rot="6373927">
                      <a:off x="2075" y="230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31" name="AutoShape 143"/>
                    <p:cNvSpPr>
                      <a:spLocks noChangeArrowheads="1"/>
                    </p:cNvSpPr>
                    <p:nvPr/>
                  </p:nvSpPr>
                  <p:spPr bwMode="white">
                    <a:xfrm rot="6906312">
                      <a:off x="2166" y="2333"/>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grpSp>
          <p:grpSp>
            <p:nvGrpSpPr>
              <p:cNvPr id="81962" name="Group 144"/>
              <p:cNvGrpSpPr/>
              <p:nvPr/>
            </p:nvGrpSpPr>
            <p:grpSpPr>
              <a:xfrm rot="-3733502" flipH="1" flipV="1">
                <a:off x="2362" y="1508"/>
                <a:ext cx="528" cy="122"/>
                <a:chOff x="2528" y="1060"/>
                <a:chExt cx="894" cy="236"/>
              </a:xfrm>
            </p:grpSpPr>
            <p:grpSp>
              <p:nvGrpSpPr>
                <p:cNvPr id="81964" name="Group 145"/>
                <p:cNvGrpSpPr/>
                <p:nvPr/>
              </p:nvGrpSpPr>
              <p:grpSpPr>
                <a:xfrm>
                  <a:off x="2528" y="1060"/>
                  <a:ext cx="742" cy="186"/>
                  <a:chOff x="1565" y="2568"/>
                  <a:chExt cx="1118" cy="279"/>
                </a:xfrm>
              </p:grpSpPr>
              <p:sp>
                <p:nvSpPr>
                  <p:cNvPr id="318" name="AutoShape 146"/>
                  <p:cNvSpPr>
                    <a:spLocks noChangeArrowheads="1"/>
                  </p:cNvSpPr>
                  <p:nvPr/>
                </p:nvSpPr>
                <p:spPr bwMode="white">
                  <a:xfrm rot="5263130">
                    <a:off x="1856" y="2278"/>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19" name="AutoShape 147"/>
                  <p:cNvSpPr>
                    <a:spLocks noChangeArrowheads="1"/>
                  </p:cNvSpPr>
                  <p:nvPr/>
                </p:nvSpPr>
                <p:spPr bwMode="white">
                  <a:xfrm rot="6078281">
                    <a:off x="1995" y="2280"/>
                    <a:ext cx="223"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20" name="AutoShape 148"/>
                  <p:cNvSpPr>
                    <a:spLocks noChangeArrowheads="1"/>
                  </p:cNvSpPr>
                  <p:nvPr/>
                </p:nvSpPr>
                <p:spPr bwMode="white">
                  <a:xfrm rot="6373927">
                    <a:off x="2068" y="2304"/>
                    <a:ext cx="226" cy="814"/>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21" name="AutoShape 149"/>
                  <p:cNvSpPr>
                    <a:spLocks noChangeArrowheads="1"/>
                  </p:cNvSpPr>
                  <p:nvPr/>
                </p:nvSpPr>
                <p:spPr bwMode="white">
                  <a:xfrm rot="6906312">
                    <a:off x="2161" y="2332"/>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1965" name="Group 150"/>
                <p:cNvGrpSpPr/>
                <p:nvPr/>
              </p:nvGrpSpPr>
              <p:grpSpPr>
                <a:xfrm rot="1353540">
                  <a:off x="2680" y="1110"/>
                  <a:ext cx="742" cy="186"/>
                  <a:chOff x="1565" y="2568"/>
                  <a:chExt cx="1118" cy="279"/>
                </a:xfrm>
              </p:grpSpPr>
              <p:sp>
                <p:nvSpPr>
                  <p:cNvPr id="314" name="AutoShape 151"/>
                  <p:cNvSpPr>
                    <a:spLocks noChangeArrowheads="1"/>
                  </p:cNvSpPr>
                  <p:nvPr/>
                </p:nvSpPr>
                <p:spPr bwMode="white">
                  <a:xfrm rot="5263130">
                    <a:off x="1861"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15" name="AutoShape 152"/>
                  <p:cNvSpPr>
                    <a:spLocks noChangeArrowheads="1"/>
                  </p:cNvSpPr>
                  <p:nvPr/>
                </p:nvSpPr>
                <p:spPr bwMode="white">
                  <a:xfrm rot="6078281">
                    <a:off x="1997" y="2281"/>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16" name="AutoShape 153"/>
                  <p:cNvSpPr>
                    <a:spLocks noChangeArrowheads="1"/>
                  </p:cNvSpPr>
                  <p:nvPr/>
                </p:nvSpPr>
                <p:spPr bwMode="white">
                  <a:xfrm rot="6373927">
                    <a:off x="2073" y="2304"/>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17" name="AutoShape 154"/>
                  <p:cNvSpPr>
                    <a:spLocks noChangeArrowheads="1"/>
                  </p:cNvSpPr>
                  <p:nvPr/>
                </p:nvSpPr>
                <p:spPr bwMode="white">
                  <a:xfrm rot="6906312">
                    <a:off x="2162" y="2335"/>
                    <a:ext cx="226" cy="816"/>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81963" name="Rectangle 155"/>
              <p:cNvSpPr/>
              <p:nvPr/>
            </p:nvSpPr>
            <p:spPr>
              <a:xfrm>
                <a:off x="2115" y="1272"/>
                <a:ext cx="633" cy="213"/>
              </a:xfrm>
              <a:prstGeom prst="rect">
                <a:avLst/>
              </a:prstGeom>
              <a:noFill/>
              <a:ln w="9525">
                <a:noFill/>
              </a:ln>
            </p:spPr>
            <p:txBody>
              <a:bodyPr wrap="none">
                <a:spAutoFit/>
              </a:bodyPr>
              <a:lstStyle/>
              <a:p>
                <a:pPr lvl="0" algn="ctr" eaLnBrk="1" hangingPunct="1"/>
                <a:r>
                  <a:rPr lang="zh-CN" altLang="en-US" sz="1600" dirty="0">
                    <a:solidFill>
                      <a:srgbClr val="000000"/>
                    </a:solidFill>
                    <a:latin typeface="+mj-ea"/>
                    <a:ea typeface="+mj-ea"/>
                    <a:cs typeface="仿宋_GB2312" panose="02010609030101010101" pitchFamily="49" charset="-122"/>
                    <a:sym typeface="+mn-ea"/>
                  </a:rPr>
                  <a:t>品质课堂</a:t>
                </a:r>
                <a:endParaRPr lang="en-US" altLang="zh-CN" sz="1600" b="1" dirty="0">
                  <a:solidFill>
                    <a:srgbClr val="000000"/>
                  </a:solidFill>
                  <a:latin typeface="+mj-ea"/>
                  <a:ea typeface="+mj-ea"/>
                </a:endParaRPr>
              </a:p>
            </p:txBody>
          </p:sp>
        </p:grpSp>
        <p:grpSp>
          <p:nvGrpSpPr>
            <p:cNvPr id="81935" name="Group 156"/>
            <p:cNvGrpSpPr/>
            <p:nvPr/>
          </p:nvGrpSpPr>
          <p:grpSpPr>
            <a:xfrm rot="4976862" flipH="1">
              <a:off x="9445" y="5305"/>
              <a:ext cx="1060" cy="1020"/>
              <a:chOff x="1944" y="1111"/>
              <a:chExt cx="204" cy="196"/>
            </a:xfrm>
          </p:grpSpPr>
          <p:pic>
            <p:nvPicPr>
              <p:cNvPr id="81943" name="Picture 157" descr="circuler_1"/>
              <p:cNvPicPr>
                <a:picLocks noChangeAspect="1"/>
              </p:cNvPicPr>
              <p:nvPr/>
            </p:nvPicPr>
            <p:blipFill>
              <a:blip r:embed="rId4"/>
              <a:stretch>
                <a:fillRect/>
              </a:stretch>
            </p:blipFill>
            <p:spPr>
              <a:xfrm flipH="1">
                <a:off x="1961" y="1124"/>
                <a:ext cx="174" cy="172"/>
              </a:xfrm>
              <a:prstGeom prst="rect">
                <a:avLst/>
              </a:prstGeom>
              <a:noFill/>
              <a:ln w="9525">
                <a:noFill/>
              </a:ln>
            </p:spPr>
          </p:pic>
          <p:sp>
            <p:nvSpPr>
              <p:cNvPr id="338" name="Oval 158"/>
              <p:cNvSpPr>
                <a:spLocks noChangeArrowheads="1"/>
              </p:cNvSpPr>
              <p:nvPr/>
            </p:nvSpPr>
            <p:spPr bwMode="gray">
              <a:xfrm flipH="1">
                <a:off x="1962" y="1124"/>
                <a:ext cx="173" cy="172"/>
              </a:xfrm>
              <a:prstGeom prst="ellipse">
                <a:avLst/>
              </a:prstGeom>
              <a:solidFill>
                <a:schemeClr val="accent2"/>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nvGrpSpPr>
              <p:cNvPr id="81947" name="Group 159"/>
              <p:cNvGrpSpPr/>
              <p:nvPr/>
            </p:nvGrpSpPr>
            <p:grpSpPr>
              <a:xfrm rot="1297425" flipV="1">
                <a:off x="1969" y="1253"/>
                <a:ext cx="150" cy="36"/>
                <a:chOff x="2528" y="1060"/>
                <a:chExt cx="894" cy="236"/>
              </a:xfrm>
            </p:grpSpPr>
            <p:grpSp>
              <p:nvGrpSpPr>
                <p:cNvPr id="81950" name="Group 160"/>
                <p:cNvGrpSpPr/>
                <p:nvPr/>
              </p:nvGrpSpPr>
              <p:grpSpPr>
                <a:xfrm>
                  <a:off x="2528" y="1060"/>
                  <a:ext cx="742" cy="186"/>
                  <a:chOff x="1565" y="2568"/>
                  <a:chExt cx="1118" cy="279"/>
                </a:xfrm>
              </p:grpSpPr>
              <p:sp>
                <p:nvSpPr>
                  <p:cNvPr id="348" name="AutoShape 161"/>
                  <p:cNvSpPr>
                    <a:spLocks noChangeArrowheads="1"/>
                  </p:cNvSpPr>
                  <p:nvPr/>
                </p:nvSpPr>
                <p:spPr bwMode="gray">
                  <a:xfrm rot="5263130">
                    <a:off x="1886" y="2267"/>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49" name="AutoShape 162"/>
                  <p:cNvSpPr>
                    <a:spLocks noChangeArrowheads="1"/>
                  </p:cNvSpPr>
                  <p:nvPr/>
                </p:nvSpPr>
                <p:spPr bwMode="gray">
                  <a:xfrm rot="6078281">
                    <a:off x="2024" y="2261"/>
                    <a:ext cx="227" cy="821"/>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50" name="AutoShape 163"/>
                  <p:cNvSpPr>
                    <a:spLocks noChangeArrowheads="1"/>
                  </p:cNvSpPr>
                  <p:nvPr/>
                </p:nvSpPr>
                <p:spPr bwMode="gray">
                  <a:xfrm rot="6373927">
                    <a:off x="2099" y="2286"/>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51" name="AutoShape 164"/>
                  <p:cNvSpPr>
                    <a:spLocks noChangeArrowheads="1"/>
                  </p:cNvSpPr>
                  <p:nvPr/>
                </p:nvSpPr>
                <p:spPr bwMode="gray">
                  <a:xfrm rot="6906312">
                    <a:off x="2186" y="2317"/>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nvGrpSpPr>
                <p:cNvPr id="81951" name="Group 165"/>
                <p:cNvGrpSpPr/>
                <p:nvPr/>
              </p:nvGrpSpPr>
              <p:grpSpPr>
                <a:xfrm rot="1353540">
                  <a:off x="2680" y="1110"/>
                  <a:ext cx="742" cy="186"/>
                  <a:chOff x="1565" y="2568"/>
                  <a:chExt cx="1118" cy="279"/>
                </a:xfrm>
              </p:grpSpPr>
              <p:sp>
                <p:nvSpPr>
                  <p:cNvPr id="344" name="AutoShape 166"/>
                  <p:cNvSpPr>
                    <a:spLocks noChangeArrowheads="1"/>
                  </p:cNvSpPr>
                  <p:nvPr/>
                </p:nvSpPr>
                <p:spPr bwMode="gray">
                  <a:xfrm rot="5263130">
                    <a:off x="1878" y="2257"/>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45" name="AutoShape 167"/>
                  <p:cNvSpPr>
                    <a:spLocks noChangeArrowheads="1"/>
                  </p:cNvSpPr>
                  <p:nvPr/>
                </p:nvSpPr>
                <p:spPr bwMode="gray">
                  <a:xfrm rot="6078281">
                    <a:off x="2016" y="2263"/>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46" name="AutoShape 168"/>
                  <p:cNvSpPr>
                    <a:spLocks noChangeArrowheads="1"/>
                  </p:cNvSpPr>
                  <p:nvPr/>
                </p:nvSpPr>
                <p:spPr bwMode="gray">
                  <a:xfrm rot="6373927">
                    <a:off x="2088" y="2286"/>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347" name="AutoShape 169"/>
                  <p:cNvSpPr>
                    <a:spLocks noChangeArrowheads="1"/>
                  </p:cNvSpPr>
                  <p:nvPr/>
                </p:nvSpPr>
                <p:spPr bwMode="gray">
                  <a:xfrm rot="6906312">
                    <a:off x="2180" y="2316"/>
                    <a:ext cx="227" cy="817"/>
                  </a:xfrm>
                  <a:prstGeom prst="moon">
                    <a:avLst>
                      <a:gd name="adj" fmla="val 49773"/>
                    </a:avLst>
                  </a:prstGeom>
                  <a:solidFill>
                    <a:srgbClr val="FFFFFF">
                      <a:alpha val="3999"/>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grpSp>
          </p:grpSp>
          <p:sp>
            <p:nvSpPr>
              <p:cNvPr id="340" name="Arc 170"/>
              <p:cNvSpPr/>
              <p:nvPr/>
            </p:nvSpPr>
            <p:spPr bwMode="gray">
              <a:xfrm rot="25447716">
                <a:off x="1948" y="1107"/>
                <a:ext cx="196" cy="204"/>
              </a:xfrm>
              <a:custGeom>
                <a:avLst/>
                <a:gdLst>
                  <a:gd name="G0" fmla="+- 21600 0 0"/>
                  <a:gd name="G1" fmla="+- 21600 0 0"/>
                  <a:gd name="G2" fmla="+- 21600 0 0"/>
                  <a:gd name="T0" fmla="*/ 3603 w 43200"/>
                  <a:gd name="T1" fmla="*/ 33545 h 43155"/>
                  <a:gd name="T2" fmla="*/ 22996 w 43200"/>
                  <a:gd name="T3" fmla="*/ 43155 h 43155"/>
                  <a:gd name="T4" fmla="*/ 21600 w 43200"/>
                  <a:gd name="T5" fmla="*/ 21600 h 43155"/>
                </a:gdLst>
                <a:ahLst/>
                <a:cxnLst>
                  <a:cxn ang="0">
                    <a:pos x="T0" y="T1"/>
                  </a:cxn>
                  <a:cxn ang="0">
                    <a:pos x="T2" y="T3"/>
                  </a:cxn>
                  <a:cxn ang="0">
                    <a:pos x="T4" y="T5"/>
                  </a:cxn>
                </a:cxnLst>
                <a:rect l="0" t="0" r="r" b="b"/>
                <a:pathLst>
                  <a:path w="43200" h="43155" fill="none"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path>
                  <a:path w="43200" h="43155" stroke="0"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lnTo>
                      <a:pt x="21600" y="21600"/>
                    </a:lnTo>
                    <a:close/>
                  </a:path>
                </a:pathLst>
              </a:custGeom>
              <a:noFill/>
              <a:ln w="12700">
                <a:solidFill>
                  <a:srgbClr val="000000"/>
                </a:solidFill>
                <a:prstDash val="sysDot"/>
                <a:round/>
                <a:tailEnd type="triangle" w="sm" len="sm"/>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j-ea"/>
                  <a:ea typeface="+mj-ea"/>
                  <a:cs typeface="+mn-cs"/>
                </a:endParaRPr>
              </a:p>
            </p:txBody>
          </p:sp>
          <p:pic>
            <p:nvPicPr>
              <p:cNvPr id="81949" name="Picture 171" descr="light_shadow1"/>
              <p:cNvPicPr>
                <a:picLocks noChangeAspect="1"/>
              </p:cNvPicPr>
              <p:nvPr/>
            </p:nvPicPr>
            <p:blipFill>
              <a:blip r:embed="rId5"/>
              <a:srcRect t="23740"/>
              <a:stretch>
                <a:fillRect/>
              </a:stretch>
            </p:blipFill>
            <p:spPr>
              <a:xfrm rot="2569845" flipH="1">
                <a:off x="2015" y="1139"/>
                <a:ext cx="129" cy="84"/>
              </a:xfrm>
              <a:prstGeom prst="rect">
                <a:avLst/>
              </a:prstGeom>
              <a:noFill/>
              <a:ln w="9525">
                <a:noFill/>
              </a:ln>
            </p:spPr>
          </p:pic>
        </p:grpSp>
        <p:sp>
          <p:nvSpPr>
            <p:cNvPr id="4" name="文本框 3"/>
            <p:cNvSpPr txBox="1"/>
            <p:nvPr/>
          </p:nvSpPr>
          <p:spPr>
            <a:xfrm>
              <a:off x="7256" y="6011"/>
              <a:ext cx="2217" cy="720"/>
            </a:xfrm>
            <a:prstGeom prst="rect">
              <a:avLst/>
            </a:prstGeom>
            <a:noFill/>
          </p:spPr>
          <p:txBody>
            <a:bodyPr wrap="square" rtlCol="0" anchor="t">
              <a:spAutoFit/>
            </a:bodyPr>
            <a:lstStyle/>
            <a:p>
              <a:r>
                <a:rPr lang="zh-CN" altLang="en-US" sz="2400" dirty="0">
                  <a:solidFill>
                    <a:srgbClr val="000000"/>
                  </a:solidFill>
                  <a:latin typeface="+mj-ea"/>
                  <a:ea typeface="+mj-ea"/>
                  <a:cs typeface="仿宋_GB2312" panose="02010609030101010101" pitchFamily="49" charset="-122"/>
                  <a:sym typeface="+mn-ea"/>
                </a:rPr>
                <a:t>品质教育</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3815918" y="1346177"/>
            <a:ext cx="1512000" cy="576000"/>
          </a:xfrm>
          <a:prstGeom prst="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r>
              <a:rPr lang="zh-CN" altLang="en-US" sz="1600" dirty="0" smtClean="0">
                <a:latin typeface="微软雅黑" panose="020B0503020204020204" pitchFamily="34" charset="-122"/>
                <a:ea typeface="微软雅黑" panose="020B0503020204020204" pitchFamily="34" charset="-122"/>
              </a:rPr>
              <a:t>长度</a:t>
            </a:r>
            <a:endParaRPr lang="zh-CN" altLang="en-US" sz="1600" dirty="0">
              <a:latin typeface="微软雅黑" panose="020B0503020204020204" pitchFamily="34" charset="-122"/>
              <a:ea typeface="微软雅黑" panose="020B0503020204020204" pitchFamily="34" charset="-122"/>
            </a:endParaRPr>
          </a:p>
        </p:txBody>
      </p:sp>
      <p:sp>
        <p:nvSpPr>
          <p:cNvPr id="3" name="Oval 9"/>
          <p:cNvSpPr>
            <a:spLocks noChangeAspect="1" noChangeArrowheads="1"/>
          </p:cNvSpPr>
          <p:nvPr/>
        </p:nvSpPr>
        <p:spPr bwMode="gray">
          <a:xfrm>
            <a:off x="2951918" y="2271823"/>
            <a:ext cx="3240000" cy="3240000"/>
          </a:xfrm>
          <a:prstGeom prst="donut">
            <a:avLst>
              <a:gd name="adj" fmla="val 6787"/>
            </a:avLst>
          </a:prstGeom>
          <a:solidFill>
            <a:schemeClr val="bg1">
              <a:lumMod val="65000"/>
              <a:alpha val="40000"/>
            </a:schemeClr>
          </a:solidFill>
          <a:ln w="19050">
            <a:solidFill>
              <a:schemeClr val="bg1">
                <a:alpha val="70000"/>
              </a:schemeClr>
            </a:solidFill>
          </a:ln>
          <a:effectLst>
            <a:outerShdw blurRad="76200" dir="2700000" algn="tl" rotWithShape="0">
              <a:prstClr val="black">
                <a:alpha val="30000"/>
              </a:prstClr>
            </a:outerShdw>
          </a:effectLst>
          <a:sp3d contourW="12700" prstMaterial="plastic">
            <a:bevelT w="82550" h="101600" prst="convex"/>
            <a:contourClr>
              <a:schemeClr val="tx2">
                <a:lumMod val="75000"/>
              </a:schemeClr>
            </a:contourClr>
          </a:sp3d>
        </p:spPr>
        <p:style>
          <a:lnRef idx="1">
            <a:schemeClr val="accent5"/>
          </a:lnRef>
          <a:fillRef idx="3">
            <a:schemeClr val="accent5"/>
          </a:fillRef>
          <a:effectRef idx="2">
            <a:schemeClr val="accent5"/>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fontAlgn="ctr">
              <a:spcBef>
                <a:spcPts val="0"/>
              </a:spcBef>
              <a:spcAft>
                <a:spcPts val="0"/>
              </a:spcAft>
              <a:buClr>
                <a:srgbClr val="FF0000"/>
              </a:buClr>
              <a:buSzPct val="70000"/>
              <a:tabLst>
                <a:tab pos="136525" algn="l"/>
              </a:tabLst>
              <a:defRPr/>
            </a:pPr>
            <a:endParaRPr lang="zh-CN" altLang="en-US" dirty="0"/>
          </a:p>
        </p:txBody>
      </p:sp>
      <p:grpSp>
        <p:nvGrpSpPr>
          <p:cNvPr id="4" name="组合 3"/>
          <p:cNvGrpSpPr/>
          <p:nvPr/>
        </p:nvGrpSpPr>
        <p:grpSpPr bwMode="auto">
          <a:xfrm>
            <a:off x="3671056" y="2991071"/>
            <a:ext cx="1800225" cy="1800225"/>
            <a:chOff x="3678988" y="3097853"/>
            <a:chExt cx="1800225" cy="1800225"/>
          </a:xfrm>
        </p:grpSpPr>
        <p:sp>
          <p:nvSpPr>
            <p:cNvPr id="10" name="椭圆 9"/>
            <p:cNvSpPr/>
            <p:nvPr/>
          </p:nvSpPr>
          <p:spPr bwMode="auto">
            <a:xfrm>
              <a:off x="3678988" y="3097853"/>
              <a:ext cx="1800225" cy="1800225"/>
            </a:xfrm>
            <a:prstGeom prst="ellipse">
              <a:avLst/>
            </a:prstGeom>
            <a:gradFill flip="none" rotWithShape="1">
              <a:gsLst>
                <a:gs pos="0">
                  <a:srgbClr val="00DFF6"/>
                </a:gs>
                <a:gs pos="90000">
                  <a:srgbClr val="002774"/>
                </a:gs>
              </a:gsLst>
              <a:lin ang="2700000" scaled="1"/>
              <a:tileRect/>
            </a:gradFill>
            <a:ln w="25400">
              <a:noFill/>
            </a:ln>
            <a:effectLst>
              <a:outerShdw blurRad="50800" dist="38100" dir="2700000" algn="tl" rotWithShape="0">
                <a:prstClr val="black">
                  <a:alpha val="40000"/>
                </a:prstClr>
              </a:outerShdw>
            </a:effectLst>
            <a:scene3d>
              <a:camera prst="orthographicFront"/>
              <a:lightRig rig="flat" dir="t"/>
            </a:scene3d>
            <a:sp3d contourW="25400" prstMaterial="plastic">
              <a:bevelT w="241300" h="254000" prst="divot"/>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defTabSz="912495" eaLnBrk="0" fontAlgn="ctr" hangingPunct="0">
                <a:spcBef>
                  <a:spcPts val="0"/>
                </a:spcBef>
                <a:spcAft>
                  <a:spcPts val="0"/>
                </a:spcAft>
                <a:buClr>
                  <a:srgbClr val="FF0000"/>
                </a:buClr>
                <a:buSzPct val="70000"/>
                <a:buFont typeface="Wingdings" panose="05000000000000000000" pitchFamily="2" charset="2"/>
                <a:buChar char="u"/>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bwMode="auto">
            <a:xfrm>
              <a:off x="3998684" y="3417549"/>
              <a:ext cx="1160832" cy="1160832"/>
            </a:xfrm>
            <a:prstGeom prst="ellipse">
              <a:avLst/>
            </a:prstGeom>
            <a:gradFill rotWithShape="1">
              <a:gsLst>
                <a:gs pos="0">
                  <a:schemeClr val="bg2">
                    <a:gamma/>
                    <a:tint val="0"/>
                    <a:invGamma/>
                  </a:schemeClr>
                </a:gs>
                <a:gs pos="100000">
                  <a:schemeClr val="bg1">
                    <a:lumMod val="85000"/>
                  </a:schemeClr>
                </a:gs>
              </a:gsLst>
              <a:lin ang="5400000" scaled="1"/>
            </a:gradFill>
            <a:ln w="15875" algn="ctr">
              <a:solidFill>
                <a:schemeClr val="bg1">
                  <a:lumMod val="50000"/>
                </a:schemeClr>
              </a:solidFill>
              <a:round/>
            </a:ln>
            <a:effectLst/>
            <a:scene3d>
              <a:camera prst="orthographicFront">
                <a:rot lat="0" lon="0" rev="0"/>
              </a:camera>
              <a:lightRig rig="flat" dir="t"/>
            </a:scene3d>
            <a:sp3d prstMaterial="metal">
              <a:bevelT w="101600"/>
            </a:sp3d>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defTabSz="912495" eaLnBrk="0" fontAlgn="auto" hangingPunct="0">
                <a:spcBef>
                  <a:spcPts val="0"/>
                </a:spcBef>
                <a:spcAft>
                  <a:spcPts val="0"/>
                </a:spcAft>
                <a:buClr>
                  <a:schemeClr val="hlink"/>
                </a:buClr>
                <a:buSzPct val="80000"/>
                <a:defRPr/>
              </a:pPr>
              <a:endParaRPr lang="zh-CN" altLang="en-US" dirty="0">
                <a:latin typeface="微软雅黑" panose="020B0503020204020204" pitchFamily="34" charset="-122"/>
                <a:ea typeface="微软雅黑" panose="020B0503020204020204" pitchFamily="34" charset="-122"/>
              </a:endParaRPr>
            </a:p>
          </p:txBody>
        </p:sp>
        <p:sp>
          <p:nvSpPr>
            <p:cNvPr id="12" name="Text Box 38"/>
            <p:cNvSpPr txBox="1">
              <a:spLocks noChangeArrowheads="1"/>
            </p:cNvSpPr>
            <p:nvPr/>
          </p:nvSpPr>
          <p:spPr bwMode="auto">
            <a:xfrm>
              <a:off x="3981444" y="3770399"/>
              <a:ext cx="1178072" cy="40011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buClr>
                  <a:schemeClr val="tx1"/>
                </a:buClr>
                <a:buSzPct val="120000"/>
                <a:defRPr/>
              </a:pPr>
              <a:r>
                <a:rPr lang="zh-CN" altLang="en-US" sz="2000" b="1" spc="300" dirty="0">
                  <a:ln w="12700" cmpd="sng">
                    <a:solidFill>
                      <a:schemeClr val="accent1">
                        <a:tint val="10000"/>
                      </a:schemeClr>
                    </a:solidFill>
                    <a:prstDash val="solid"/>
                    <a:miter lim="800000"/>
                  </a:ln>
                  <a:gradFill>
                    <a:gsLst>
                      <a:gs pos="10000">
                        <a:srgbClr val="00B0F0"/>
                      </a:gs>
                      <a:gs pos="75000">
                        <a:srgbClr val="002774"/>
                      </a:gs>
                    </a:gsLst>
                    <a:lin ang="5400000"/>
                  </a:gradFill>
                  <a:effectLst>
                    <a:glow rad="45500">
                      <a:srgbClr val="00B0F0">
                        <a:alpha val="35000"/>
                      </a:srgbClr>
                    </a:glow>
                  </a:effectLst>
                  <a:latin typeface="微软雅黑" panose="020B0503020204020204" pitchFamily="34" charset="-122"/>
                  <a:ea typeface="微软雅黑" panose="020B0503020204020204" pitchFamily="34" charset="-122"/>
                </a:rPr>
                <a:t>“三度”</a:t>
              </a:r>
              <a:endParaRPr lang="en-US" altLang="zh-CN" sz="2000" b="1" spc="300" dirty="0">
                <a:ln w="12700" cmpd="sng">
                  <a:solidFill>
                    <a:schemeClr val="accent1">
                      <a:tint val="10000"/>
                    </a:schemeClr>
                  </a:solidFill>
                  <a:prstDash val="solid"/>
                  <a:miter lim="800000"/>
                </a:ln>
                <a:gradFill>
                  <a:gsLst>
                    <a:gs pos="10000">
                      <a:srgbClr val="00B0F0"/>
                    </a:gs>
                    <a:gs pos="75000">
                      <a:srgbClr val="002774"/>
                    </a:gs>
                  </a:gsLst>
                  <a:lin ang="5400000"/>
                </a:gradFill>
                <a:effectLst>
                  <a:glow rad="45500">
                    <a:srgbClr val="00B0F0">
                      <a:alpha val="35000"/>
                    </a:srgbClr>
                  </a:glow>
                </a:effectLst>
                <a:latin typeface="微软雅黑" panose="020B0503020204020204" pitchFamily="34" charset="-122"/>
                <a:ea typeface="微软雅黑" panose="020B0503020204020204" pitchFamily="34" charset="-122"/>
              </a:endParaRPr>
            </a:p>
          </p:txBody>
        </p:sp>
      </p:grpSp>
      <p:sp>
        <p:nvSpPr>
          <p:cNvPr id="5" name="Freeform 6"/>
          <p:cNvSpPr/>
          <p:nvPr/>
        </p:nvSpPr>
        <p:spPr bwMode="auto">
          <a:xfrm rot="10800000">
            <a:off x="4190648" y="2040385"/>
            <a:ext cx="759704" cy="1262835"/>
          </a:xfrm>
          <a:custGeom>
            <a:avLst/>
            <a:gdLst/>
            <a:ahLst/>
            <a:cxnLst>
              <a:cxn ang="0">
                <a:pos x="152" y="0"/>
              </a:cxn>
              <a:cxn ang="0">
                <a:pos x="304" y="362"/>
              </a:cxn>
              <a:cxn ang="0">
                <a:pos x="206" y="321"/>
              </a:cxn>
              <a:cxn ang="0">
                <a:pos x="185" y="680"/>
              </a:cxn>
              <a:cxn ang="0">
                <a:pos x="119" y="680"/>
              </a:cxn>
              <a:cxn ang="0">
                <a:pos x="98" y="321"/>
              </a:cxn>
              <a:cxn ang="0">
                <a:pos x="0" y="362"/>
              </a:cxn>
              <a:cxn ang="0">
                <a:pos x="152" y="0"/>
              </a:cxn>
            </a:cxnLst>
            <a:rect l="0" t="0" r="r" b="b"/>
            <a:pathLst>
              <a:path w="304" h="680">
                <a:moveTo>
                  <a:pt x="152" y="0"/>
                </a:moveTo>
                <a:lnTo>
                  <a:pt x="304" y="362"/>
                </a:lnTo>
                <a:lnTo>
                  <a:pt x="206" y="321"/>
                </a:lnTo>
                <a:lnTo>
                  <a:pt x="185" y="680"/>
                </a:lnTo>
                <a:lnTo>
                  <a:pt x="119" y="680"/>
                </a:lnTo>
                <a:lnTo>
                  <a:pt x="98" y="321"/>
                </a:lnTo>
                <a:lnTo>
                  <a:pt x="0" y="362"/>
                </a:lnTo>
                <a:lnTo>
                  <a:pt x="152" y="0"/>
                </a:lnTo>
                <a:close/>
              </a:path>
            </a:pathLst>
          </a:custGeom>
          <a:solidFill>
            <a:schemeClr val="bg1">
              <a:alpha val="60000"/>
            </a:scheme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6" name="Freeform 6"/>
          <p:cNvSpPr/>
          <p:nvPr/>
        </p:nvSpPr>
        <p:spPr bwMode="auto">
          <a:xfrm rot="3600000">
            <a:off x="3097613" y="3850085"/>
            <a:ext cx="759647" cy="1262929"/>
          </a:xfrm>
          <a:custGeom>
            <a:avLst/>
            <a:gdLst/>
            <a:ahLst/>
            <a:cxnLst>
              <a:cxn ang="0">
                <a:pos x="152" y="0"/>
              </a:cxn>
              <a:cxn ang="0">
                <a:pos x="304" y="362"/>
              </a:cxn>
              <a:cxn ang="0">
                <a:pos x="206" y="321"/>
              </a:cxn>
              <a:cxn ang="0">
                <a:pos x="185" y="680"/>
              </a:cxn>
              <a:cxn ang="0">
                <a:pos x="119" y="680"/>
              </a:cxn>
              <a:cxn ang="0">
                <a:pos x="98" y="321"/>
              </a:cxn>
              <a:cxn ang="0">
                <a:pos x="0" y="362"/>
              </a:cxn>
              <a:cxn ang="0">
                <a:pos x="152" y="0"/>
              </a:cxn>
            </a:cxnLst>
            <a:rect l="0" t="0" r="r" b="b"/>
            <a:pathLst>
              <a:path w="304" h="680">
                <a:moveTo>
                  <a:pt x="152" y="0"/>
                </a:moveTo>
                <a:lnTo>
                  <a:pt x="304" y="362"/>
                </a:lnTo>
                <a:lnTo>
                  <a:pt x="206" y="321"/>
                </a:lnTo>
                <a:lnTo>
                  <a:pt x="185" y="680"/>
                </a:lnTo>
                <a:lnTo>
                  <a:pt x="119" y="680"/>
                </a:lnTo>
                <a:lnTo>
                  <a:pt x="98" y="321"/>
                </a:lnTo>
                <a:lnTo>
                  <a:pt x="0" y="362"/>
                </a:lnTo>
                <a:lnTo>
                  <a:pt x="152" y="0"/>
                </a:lnTo>
                <a:close/>
              </a:path>
            </a:pathLst>
          </a:custGeom>
          <a:solidFill>
            <a:schemeClr val="bg1">
              <a:alpha val="60000"/>
            </a:scheme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7" name="Freeform 6"/>
          <p:cNvSpPr/>
          <p:nvPr/>
        </p:nvSpPr>
        <p:spPr bwMode="auto">
          <a:xfrm rot="18000000">
            <a:off x="5283740" y="3850085"/>
            <a:ext cx="759647" cy="1262929"/>
          </a:xfrm>
          <a:custGeom>
            <a:avLst/>
            <a:gdLst/>
            <a:ahLst/>
            <a:cxnLst>
              <a:cxn ang="0">
                <a:pos x="152" y="0"/>
              </a:cxn>
              <a:cxn ang="0">
                <a:pos x="304" y="362"/>
              </a:cxn>
              <a:cxn ang="0">
                <a:pos x="206" y="321"/>
              </a:cxn>
              <a:cxn ang="0">
                <a:pos x="185" y="680"/>
              </a:cxn>
              <a:cxn ang="0">
                <a:pos x="119" y="680"/>
              </a:cxn>
              <a:cxn ang="0">
                <a:pos x="98" y="321"/>
              </a:cxn>
              <a:cxn ang="0">
                <a:pos x="0" y="362"/>
              </a:cxn>
              <a:cxn ang="0">
                <a:pos x="152" y="0"/>
              </a:cxn>
            </a:cxnLst>
            <a:rect l="0" t="0" r="r" b="b"/>
            <a:pathLst>
              <a:path w="304" h="680">
                <a:moveTo>
                  <a:pt x="152" y="0"/>
                </a:moveTo>
                <a:lnTo>
                  <a:pt x="304" y="362"/>
                </a:lnTo>
                <a:lnTo>
                  <a:pt x="206" y="321"/>
                </a:lnTo>
                <a:lnTo>
                  <a:pt x="185" y="680"/>
                </a:lnTo>
                <a:lnTo>
                  <a:pt x="119" y="680"/>
                </a:lnTo>
                <a:lnTo>
                  <a:pt x="98" y="321"/>
                </a:lnTo>
                <a:lnTo>
                  <a:pt x="0" y="362"/>
                </a:lnTo>
                <a:lnTo>
                  <a:pt x="152" y="0"/>
                </a:lnTo>
                <a:close/>
              </a:path>
            </a:pathLst>
          </a:custGeom>
          <a:solidFill>
            <a:schemeClr val="bg1">
              <a:alpha val="65000"/>
            </a:schemeClr>
          </a:soli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2" algn="ctr" defTabSz="-635"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6341537" y="4504170"/>
            <a:ext cx="1512000" cy="576000"/>
          </a:xfrm>
          <a:prstGeom prst="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buClr>
                <a:srgbClr val="FF0000"/>
              </a:buClr>
              <a:buSzPct val="70000"/>
              <a:defRPr/>
            </a:pPr>
            <a:r>
              <a:rPr lang="zh-CN" altLang="zh-CN" sz="1600" dirty="0">
                <a:latin typeface="微软雅黑" panose="020B0503020204020204" pitchFamily="34" charset="-122"/>
                <a:ea typeface="微软雅黑" panose="020B0503020204020204" pitchFamily="34" charset="-122"/>
              </a:rPr>
              <a:t>深度</a:t>
            </a:r>
            <a:endParaRPr lang="zh-CN" altLang="en-US" sz="1600" dirty="0">
              <a:latin typeface="微软雅黑" panose="020B0503020204020204" pitchFamily="34" charset="-122"/>
              <a:ea typeface="微软雅黑" panose="020B0503020204020204" pitchFamily="34" charset="-122"/>
            </a:endParaRPr>
          </a:p>
        </p:txBody>
      </p:sp>
      <p:sp>
        <p:nvSpPr>
          <p:cNvPr id="9" name="矩形 8"/>
          <p:cNvSpPr/>
          <p:nvPr/>
        </p:nvSpPr>
        <p:spPr bwMode="auto">
          <a:xfrm>
            <a:off x="1290464" y="4504170"/>
            <a:ext cx="1512000" cy="576000"/>
          </a:xfrm>
          <a:prstGeom prst="rect">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r>
              <a:rPr lang="zh-CN" altLang="en-US" sz="1600" dirty="0" smtClean="0">
                <a:latin typeface="微软雅黑" panose="020B0503020204020204" pitchFamily="34" charset="-122"/>
                <a:ea typeface="微软雅黑" panose="020B0503020204020204" pitchFamily="34" charset="-122"/>
              </a:rPr>
              <a:t>梯度</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2274022" y="5886725"/>
            <a:ext cx="5128327" cy="584775"/>
          </a:xfrm>
          <a:prstGeom prst="rect">
            <a:avLst/>
          </a:prstGeom>
        </p:spPr>
        <p:txBody>
          <a:bodyPr wrap="none">
            <a:spAutoFit/>
          </a:bodyPr>
          <a:lstStyle/>
          <a:p>
            <a:r>
              <a:rPr lang="zh-CN" altLang="zh-CN" sz="3200" b="1" dirty="0">
                <a:solidFill>
                  <a:schemeClr val="accent1"/>
                </a:solidFill>
                <a:cs typeface="+mj-cs"/>
              </a:rPr>
              <a:t>学科内整合着眼于“三度”</a:t>
            </a:r>
            <a:endParaRPr lang="zh-CN" altLang="en-US" sz="3200" b="1" dirty="0">
              <a:solidFill>
                <a:schemeClr val="accent1"/>
              </a:solidFill>
              <a:cs typeface="+mj-cs"/>
            </a:endParaRPr>
          </a:p>
        </p:txBody>
      </p:sp>
      <p:sp>
        <p:nvSpPr>
          <p:cNvPr id="14" name="矩形 13"/>
          <p:cNvSpPr/>
          <p:nvPr/>
        </p:nvSpPr>
        <p:spPr>
          <a:xfrm>
            <a:off x="6002880" y="3371580"/>
            <a:ext cx="4572000" cy="869533"/>
          </a:xfrm>
          <a:prstGeom prst="rect">
            <a:avLst/>
          </a:prstGeom>
        </p:spPr>
        <p:txBody>
          <a:bodyPr>
            <a:spAutoFit/>
          </a:bodyPr>
          <a:lstStyle/>
          <a:p>
            <a:pPr marL="355600">
              <a:lnSpc>
                <a:spcPct val="150000"/>
              </a:lnSpc>
              <a:spcAft>
                <a:spcPts val="0"/>
              </a:spcAft>
            </a:pPr>
            <a:r>
              <a:rPr lang="zh-CN" altLang="zh-CN" b="1" dirty="0" smtClean="0">
                <a:latin typeface="Tw Cen MT" panose="020B0602020104020603" pitchFamily="34" charset="0"/>
                <a:ea typeface="仿宋" panose="02010609060101010101" pitchFamily="49" charset="-122"/>
                <a:cs typeface="Times New Roman" panose="02020603050405020304" pitchFamily="18" charset="0"/>
              </a:rPr>
              <a:t>以</a:t>
            </a:r>
            <a:r>
              <a:rPr lang="zh-CN" altLang="zh-CN" b="1" dirty="0" smtClean="0">
                <a:ea typeface="仿宋" panose="02010609060101010101" pitchFamily="49" charset="-122"/>
                <a:cs typeface="Times New Roman" panose="02020603050405020304" pitchFamily="18" charset="0"/>
              </a:rPr>
              <a:t>“探究”</a:t>
            </a:r>
            <a:r>
              <a:rPr lang="zh-CN" altLang="zh-CN" b="1" dirty="0">
                <a:ea typeface="仿宋" panose="02010609060101010101" pitchFamily="49" charset="-122"/>
                <a:cs typeface="Times New Roman" panose="02020603050405020304" pitchFamily="18" charset="0"/>
              </a:rPr>
              <a:t>为目的</a:t>
            </a:r>
            <a:r>
              <a:rPr lang="zh-CN" altLang="zh-CN" b="1" dirty="0" smtClean="0">
                <a:ea typeface="仿宋" panose="02010609060101010101" pitchFamily="49" charset="-122"/>
                <a:cs typeface="Times New Roman" panose="02020603050405020304" pitchFamily="18" charset="0"/>
              </a:rPr>
              <a:t>整合</a:t>
            </a:r>
            <a:endParaRPr lang="en-US" altLang="zh-CN" b="1" dirty="0" smtClean="0">
              <a:ea typeface="仿宋" panose="02010609060101010101" pitchFamily="49" charset="-122"/>
              <a:cs typeface="Times New Roman" panose="02020603050405020304" pitchFamily="18" charset="0"/>
            </a:endParaRPr>
          </a:p>
          <a:p>
            <a:pPr marL="355600">
              <a:lnSpc>
                <a:spcPct val="150000"/>
              </a:lnSpc>
              <a:spcAft>
                <a:spcPts val="0"/>
              </a:spcAft>
            </a:pPr>
            <a:r>
              <a:rPr lang="zh-CN" altLang="zh-CN" b="1" dirty="0" smtClean="0">
                <a:ea typeface="仿宋" panose="02010609060101010101" pitchFamily="49" charset="-122"/>
                <a:cs typeface="Times New Roman" panose="02020603050405020304" pitchFamily="18" charset="0"/>
              </a:rPr>
              <a:t>引导</a:t>
            </a:r>
            <a:r>
              <a:rPr lang="zh-CN" altLang="zh-CN" b="1" dirty="0">
                <a:ea typeface="仿宋" panose="02010609060101010101" pitchFamily="49" charset="-122"/>
                <a:cs typeface="Times New Roman" panose="02020603050405020304" pitchFamily="18" charset="0"/>
              </a:rPr>
              <a:t>学生的思维走向</a:t>
            </a:r>
            <a:r>
              <a:rPr lang="zh-CN" altLang="zh-CN" b="1" dirty="0" smtClean="0">
                <a:ea typeface="仿宋" panose="02010609060101010101" pitchFamily="49" charset="-122"/>
                <a:cs typeface="Times New Roman" panose="02020603050405020304" pitchFamily="18" charset="0"/>
              </a:rPr>
              <a:t>深度</a:t>
            </a:r>
            <a:endParaRPr lang="en-US" altLang="zh-CN" b="1" dirty="0" smtClean="0">
              <a:ea typeface="仿宋" panose="02010609060101010101" pitchFamily="49" charset="-122"/>
              <a:cs typeface="Times New Roman" panose="02020603050405020304" pitchFamily="18" charset="0"/>
            </a:endParaRPr>
          </a:p>
        </p:txBody>
      </p:sp>
      <p:sp>
        <p:nvSpPr>
          <p:cNvPr id="15" name="矩形 14"/>
          <p:cNvSpPr/>
          <p:nvPr/>
        </p:nvSpPr>
        <p:spPr>
          <a:xfrm>
            <a:off x="-42926" y="3433914"/>
            <a:ext cx="3303864" cy="923330"/>
          </a:xfrm>
          <a:prstGeom prst="rect">
            <a:avLst/>
          </a:prstGeom>
        </p:spPr>
        <p:txBody>
          <a:bodyPr wrap="square">
            <a:spAutoFit/>
          </a:bodyPr>
          <a:lstStyle/>
          <a:p>
            <a:pPr marL="355600">
              <a:lnSpc>
                <a:spcPct val="150000"/>
              </a:lnSpc>
              <a:spcAft>
                <a:spcPts val="0"/>
              </a:spcAft>
            </a:pPr>
            <a:r>
              <a:rPr lang="zh-CN" altLang="zh-CN" b="1" dirty="0">
                <a:ea typeface="仿宋" panose="02010609060101010101" pitchFamily="49" charset="-122"/>
                <a:cs typeface="Times New Roman" panose="02020603050405020304" pitchFamily="18" charset="0"/>
              </a:rPr>
              <a:t>以“语用”为目的</a:t>
            </a:r>
            <a:r>
              <a:rPr lang="zh-CN" altLang="zh-CN" b="1" dirty="0" smtClean="0">
                <a:ea typeface="仿宋" panose="02010609060101010101" pitchFamily="49" charset="-122"/>
                <a:cs typeface="Times New Roman" panose="02020603050405020304" pitchFamily="18" charset="0"/>
              </a:rPr>
              <a:t>整合</a:t>
            </a:r>
            <a:endParaRPr lang="en-US" altLang="zh-CN" b="1" dirty="0" smtClean="0">
              <a:ea typeface="仿宋" panose="02010609060101010101" pitchFamily="49" charset="-122"/>
              <a:cs typeface="Times New Roman" panose="02020603050405020304" pitchFamily="18" charset="0"/>
            </a:endParaRPr>
          </a:p>
          <a:p>
            <a:pPr marL="355600">
              <a:lnSpc>
                <a:spcPct val="150000"/>
              </a:lnSpc>
              <a:spcAft>
                <a:spcPts val="0"/>
              </a:spcAft>
            </a:pPr>
            <a:r>
              <a:rPr lang="zh-CN" altLang="zh-CN" b="1" dirty="0" smtClean="0">
                <a:ea typeface="仿宋" panose="02010609060101010101" pitchFamily="49" charset="-122"/>
                <a:cs typeface="Times New Roman" panose="02020603050405020304" pitchFamily="18" charset="0"/>
              </a:rPr>
              <a:t>助学</a:t>
            </a:r>
            <a:r>
              <a:rPr lang="zh-CN" altLang="zh-CN" b="1" dirty="0">
                <a:ea typeface="仿宋" panose="02010609060101010101" pitchFamily="49" charset="-122"/>
                <a:cs typeface="Times New Roman" panose="02020603050405020304" pitchFamily="18" charset="0"/>
              </a:rPr>
              <a:t>生的读写跨越梯度</a:t>
            </a:r>
            <a:endParaRPr lang="en-US" altLang="zh-CN" b="1" dirty="0">
              <a:ea typeface="仿宋" panose="02010609060101010101" pitchFamily="49" charset="-122"/>
              <a:cs typeface="Times New Roman" panose="02020603050405020304" pitchFamily="18" charset="0"/>
            </a:endParaRPr>
          </a:p>
        </p:txBody>
      </p:sp>
      <p:sp>
        <p:nvSpPr>
          <p:cNvPr id="17" name="矩形 16"/>
          <p:cNvSpPr/>
          <p:nvPr/>
        </p:nvSpPr>
        <p:spPr>
          <a:xfrm>
            <a:off x="3041918" y="316796"/>
            <a:ext cx="4572000" cy="869533"/>
          </a:xfrm>
          <a:prstGeom prst="rect">
            <a:avLst/>
          </a:prstGeom>
        </p:spPr>
        <p:txBody>
          <a:bodyPr>
            <a:spAutoFit/>
          </a:bodyPr>
          <a:lstStyle/>
          <a:p>
            <a:pPr marL="355600">
              <a:lnSpc>
                <a:spcPct val="150000"/>
              </a:lnSpc>
              <a:spcAft>
                <a:spcPts val="0"/>
              </a:spcAft>
            </a:pPr>
            <a:r>
              <a:rPr lang="zh-CN" altLang="zh-CN" b="1" dirty="0">
                <a:ea typeface="仿宋" panose="02010609060101010101" pitchFamily="49" charset="-122"/>
                <a:cs typeface="Times New Roman" panose="02020603050405020304" pitchFamily="18" charset="0"/>
              </a:rPr>
              <a:t>以“活动”为目的</a:t>
            </a:r>
            <a:r>
              <a:rPr lang="zh-CN" altLang="zh-CN" b="1" dirty="0" smtClean="0">
                <a:ea typeface="仿宋" panose="02010609060101010101" pitchFamily="49" charset="-122"/>
                <a:cs typeface="Times New Roman" panose="02020603050405020304" pitchFamily="18" charset="0"/>
              </a:rPr>
              <a:t>整合</a:t>
            </a:r>
            <a:endParaRPr lang="en-US" altLang="zh-CN" b="1" dirty="0" smtClean="0">
              <a:ea typeface="仿宋" panose="02010609060101010101" pitchFamily="49" charset="-122"/>
              <a:cs typeface="Times New Roman" panose="02020603050405020304" pitchFamily="18" charset="0"/>
            </a:endParaRPr>
          </a:p>
          <a:p>
            <a:pPr marL="355600">
              <a:lnSpc>
                <a:spcPct val="150000"/>
              </a:lnSpc>
              <a:spcAft>
                <a:spcPts val="0"/>
              </a:spcAft>
            </a:pPr>
            <a:r>
              <a:rPr lang="zh-CN" altLang="zh-CN" b="1" dirty="0" smtClean="0">
                <a:ea typeface="仿宋" panose="02010609060101010101" pitchFamily="49" charset="-122"/>
                <a:cs typeface="Times New Roman" panose="02020603050405020304" pitchFamily="18" charset="0"/>
              </a:rPr>
              <a:t>推</a:t>
            </a:r>
            <a:r>
              <a:rPr lang="zh-CN" altLang="zh-CN" b="1" dirty="0">
                <a:ea typeface="仿宋" panose="02010609060101010101" pitchFamily="49" charset="-122"/>
                <a:cs typeface="Times New Roman" panose="02020603050405020304" pitchFamily="18" charset="0"/>
              </a:rPr>
              <a:t>学生的兴趣拉伸</a:t>
            </a:r>
            <a:r>
              <a:rPr lang="zh-CN" altLang="zh-CN" b="1" dirty="0" smtClean="0">
                <a:ea typeface="仿宋" panose="02010609060101010101" pitchFamily="49" charset="-122"/>
                <a:cs typeface="Times New Roman" panose="02020603050405020304" pitchFamily="18" charset="0"/>
              </a:rPr>
              <a:t>长度</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1525" y="57150"/>
            <a:ext cx="7419975" cy="646331"/>
          </a:xfrm>
          <a:prstGeom prst="rect">
            <a:avLst/>
          </a:prstGeom>
        </p:spPr>
        <p:txBody>
          <a:bodyPr wrap="square">
            <a:spAutoFit/>
          </a:bodyPr>
          <a:lstStyle/>
          <a:p>
            <a:pPr indent="355600">
              <a:lnSpc>
                <a:spcPct val="150000"/>
              </a:lnSpc>
              <a:spcAft>
                <a:spcPts val="0"/>
              </a:spcAft>
            </a:pPr>
            <a:r>
              <a:rPr lang="zh-CN" altLang="zh-CN" sz="2400" b="1" dirty="0">
                <a:solidFill>
                  <a:schemeClr val="accent1"/>
                </a:solidFill>
                <a:cs typeface="+mj-cs"/>
              </a:rPr>
              <a:t>“环境描写表现人物”的整合篇目和梯度分级目标</a:t>
            </a:r>
          </a:p>
        </p:txBody>
      </p:sp>
      <p:graphicFrame>
        <p:nvGraphicFramePr>
          <p:cNvPr id="3" name="表格 2"/>
          <p:cNvGraphicFramePr>
            <a:graphicFrameLocks noGrp="1"/>
          </p:cNvGraphicFramePr>
          <p:nvPr/>
        </p:nvGraphicFramePr>
        <p:xfrm>
          <a:off x="638174" y="703481"/>
          <a:ext cx="8048626" cy="5861271"/>
        </p:xfrm>
        <a:graphic>
          <a:graphicData uri="http://schemas.openxmlformats.org/drawingml/2006/table">
            <a:tbl>
              <a:tblPr>
                <a:tableStyleId>{21E4AEA4-8DFA-4A89-87EB-49C32662AFE0}</a:tableStyleId>
              </a:tblPr>
              <a:tblGrid>
                <a:gridCol w="485776"/>
                <a:gridCol w="542925"/>
                <a:gridCol w="3076575"/>
                <a:gridCol w="2009775"/>
                <a:gridCol w="1933575"/>
              </a:tblGrid>
              <a:tr h="204333">
                <a:tc rowSpan="8">
                  <a:txBody>
                    <a:bodyPr/>
                    <a:lstStyle/>
                    <a:p>
                      <a:pPr algn="ctr">
                        <a:lnSpc>
                          <a:spcPct val="150000"/>
                        </a:lnSpc>
                        <a:spcAft>
                          <a:spcPts val="0"/>
                        </a:spcAft>
                      </a:pPr>
                      <a:r>
                        <a:rPr lang="en-US" sz="1200" dirty="0">
                          <a:effectLst/>
                        </a:rPr>
                        <a:t> </a:t>
                      </a:r>
                      <a:endParaRPr lang="zh-CN" sz="1100" dirty="0">
                        <a:effectLst/>
                      </a:endParaRPr>
                    </a:p>
                    <a:p>
                      <a:pPr algn="ctr">
                        <a:lnSpc>
                          <a:spcPct val="150000"/>
                        </a:lnSpc>
                        <a:spcAft>
                          <a:spcPts val="0"/>
                        </a:spcAft>
                      </a:pPr>
                      <a:r>
                        <a:rPr lang="en-US" sz="1200" dirty="0">
                          <a:effectLst/>
                        </a:rPr>
                        <a:t> </a:t>
                      </a:r>
                      <a:endParaRPr lang="zh-CN" sz="1100" dirty="0">
                        <a:effectLst/>
                      </a:endParaRPr>
                    </a:p>
                    <a:p>
                      <a:pPr algn="ctr">
                        <a:lnSpc>
                          <a:spcPct val="150000"/>
                        </a:lnSpc>
                        <a:spcAft>
                          <a:spcPts val="0"/>
                        </a:spcAft>
                      </a:pPr>
                      <a:r>
                        <a:rPr lang="en-US" sz="1200" dirty="0">
                          <a:effectLst/>
                        </a:rPr>
                        <a:t> </a:t>
                      </a:r>
                      <a:endParaRPr lang="zh-CN" sz="1100" dirty="0">
                        <a:effectLst/>
                      </a:endParaRPr>
                    </a:p>
                    <a:p>
                      <a:pPr algn="ctr">
                        <a:lnSpc>
                          <a:spcPct val="150000"/>
                        </a:lnSpc>
                        <a:spcAft>
                          <a:spcPts val="0"/>
                        </a:spcAft>
                      </a:pPr>
                      <a:r>
                        <a:rPr lang="en-US" sz="1200" dirty="0">
                          <a:effectLst/>
                        </a:rPr>
                        <a:t> </a:t>
                      </a:r>
                      <a:endParaRPr lang="zh-CN" sz="1100" dirty="0">
                        <a:effectLst/>
                      </a:endParaRPr>
                    </a:p>
                    <a:p>
                      <a:pPr algn="ctr">
                        <a:lnSpc>
                          <a:spcPct val="150000"/>
                        </a:lnSpc>
                        <a:spcAft>
                          <a:spcPts val="0"/>
                        </a:spcAft>
                      </a:pPr>
                      <a:r>
                        <a:rPr lang="en-US" sz="1200" dirty="0">
                          <a:effectLst/>
                        </a:rPr>
                        <a:t> </a:t>
                      </a:r>
                      <a:endParaRPr lang="zh-CN" sz="1100" dirty="0">
                        <a:effectLst/>
                      </a:endParaRPr>
                    </a:p>
                    <a:p>
                      <a:pPr algn="ctr">
                        <a:lnSpc>
                          <a:spcPct val="150000"/>
                        </a:lnSpc>
                        <a:spcAft>
                          <a:spcPts val="0"/>
                        </a:spcAft>
                      </a:pPr>
                      <a:r>
                        <a:rPr lang="zh-CN" sz="1200" dirty="0">
                          <a:effectLst/>
                        </a:rPr>
                        <a:t>环</a:t>
                      </a:r>
                      <a:endParaRPr lang="zh-CN" sz="1100" dirty="0">
                        <a:effectLst/>
                      </a:endParaRPr>
                    </a:p>
                    <a:p>
                      <a:pPr algn="ctr">
                        <a:lnSpc>
                          <a:spcPct val="150000"/>
                        </a:lnSpc>
                        <a:spcAft>
                          <a:spcPts val="0"/>
                        </a:spcAft>
                      </a:pPr>
                      <a:r>
                        <a:rPr lang="zh-CN" sz="1200" dirty="0">
                          <a:effectLst/>
                        </a:rPr>
                        <a:t>境</a:t>
                      </a:r>
                      <a:endParaRPr lang="zh-CN" sz="1100" dirty="0">
                        <a:effectLst/>
                      </a:endParaRPr>
                    </a:p>
                    <a:p>
                      <a:pPr algn="ctr">
                        <a:lnSpc>
                          <a:spcPct val="150000"/>
                        </a:lnSpc>
                        <a:spcAft>
                          <a:spcPts val="0"/>
                        </a:spcAft>
                      </a:pPr>
                      <a:r>
                        <a:rPr lang="zh-CN" sz="1200" dirty="0">
                          <a:effectLst/>
                        </a:rPr>
                        <a:t>描</a:t>
                      </a:r>
                      <a:endParaRPr lang="zh-CN" sz="1100" dirty="0">
                        <a:effectLst/>
                      </a:endParaRPr>
                    </a:p>
                    <a:p>
                      <a:pPr algn="ctr">
                        <a:lnSpc>
                          <a:spcPct val="150000"/>
                        </a:lnSpc>
                        <a:spcAft>
                          <a:spcPts val="0"/>
                        </a:spcAft>
                      </a:pPr>
                      <a:r>
                        <a:rPr lang="zh-CN" sz="1200" dirty="0">
                          <a:effectLst/>
                        </a:rPr>
                        <a:t>写</a:t>
                      </a:r>
                      <a:endParaRPr lang="zh-CN" sz="1100" dirty="0">
                        <a:effectLst/>
                      </a:endParaRPr>
                    </a:p>
                    <a:p>
                      <a:pPr algn="ctr">
                        <a:lnSpc>
                          <a:spcPct val="150000"/>
                        </a:lnSpc>
                        <a:spcAft>
                          <a:spcPts val="0"/>
                        </a:spcAft>
                      </a:pPr>
                      <a:r>
                        <a:rPr lang="zh-CN" sz="1200" dirty="0">
                          <a:effectLst/>
                        </a:rPr>
                        <a:t>表</a:t>
                      </a:r>
                      <a:endParaRPr lang="zh-CN" sz="1100" dirty="0">
                        <a:effectLst/>
                      </a:endParaRPr>
                    </a:p>
                    <a:p>
                      <a:pPr algn="ctr">
                        <a:lnSpc>
                          <a:spcPct val="150000"/>
                        </a:lnSpc>
                        <a:spcAft>
                          <a:spcPts val="0"/>
                        </a:spcAft>
                      </a:pPr>
                      <a:r>
                        <a:rPr lang="zh-CN" sz="1200" dirty="0">
                          <a:effectLst/>
                        </a:rPr>
                        <a:t>现</a:t>
                      </a:r>
                      <a:endParaRPr lang="zh-CN" sz="1100" dirty="0">
                        <a:effectLst/>
                      </a:endParaRPr>
                    </a:p>
                    <a:p>
                      <a:pPr algn="ctr">
                        <a:lnSpc>
                          <a:spcPct val="150000"/>
                        </a:lnSpc>
                        <a:spcAft>
                          <a:spcPts val="0"/>
                        </a:spcAft>
                      </a:pPr>
                      <a:r>
                        <a:rPr lang="zh-CN" sz="1200" dirty="0">
                          <a:effectLst/>
                        </a:rPr>
                        <a:t>人</a:t>
                      </a:r>
                      <a:endParaRPr lang="zh-CN" sz="1100" dirty="0">
                        <a:effectLst/>
                      </a:endParaRPr>
                    </a:p>
                    <a:p>
                      <a:pPr algn="ctr">
                        <a:lnSpc>
                          <a:spcPct val="150000"/>
                        </a:lnSpc>
                        <a:spcAft>
                          <a:spcPts val="0"/>
                        </a:spcAft>
                      </a:pPr>
                      <a:r>
                        <a:rPr lang="zh-CN" sz="1200" dirty="0">
                          <a:effectLst/>
                        </a:rPr>
                        <a:t>物</a:t>
                      </a:r>
                      <a:endParaRPr lang="zh-CN" sz="1100" dirty="0">
                        <a:effectLst/>
                      </a:endParaRPr>
                    </a:p>
                    <a:p>
                      <a:pPr algn="ctr">
                        <a:lnSpc>
                          <a:spcPct val="150000"/>
                        </a:lnSpc>
                        <a:spcAft>
                          <a:spcPts val="0"/>
                        </a:spcAft>
                      </a:pPr>
                      <a:r>
                        <a:rPr lang="en-US" sz="1200" dirty="0">
                          <a:effectLst/>
                        </a:rPr>
                        <a:t> </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nSpc>
                          <a:spcPct val="150000"/>
                        </a:lnSpc>
                        <a:spcAft>
                          <a:spcPts val="0"/>
                        </a:spcAft>
                      </a:pPr>
                      <a:r>
                        <a:rPr lang="en-US" sz="900">
                          <a:effectLst/>
                        </a:rPr>
                        <a:t> </a:t>
                      </a:r>
                      <a:endParaRPr lang="zh-CN" sz="8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indent="76200" algn="ctr">
                        <a:lnSpc>
                          <a:spcPct val="150000"/>
                        </a:lnSpc>
                        <a:spcAft>
                          <a:spcPts val="0"/>
                        </a:spcAft>
                      </a:pPr>
                      <a:r>
                        <a:rPr lang="zh-CN" sz="1600" dirty="0">
                          <a:effectLst/>
                        </a:rPr>
                        <a:t>梯度目标</a:t>
                      </a:r>
                      <a:endParaRPr lang="zh-CN" sz="14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lnSpc>
                          <a:spcPct val="150000"/>
                        </a:lnSpc>
                        <a:spcAft>
                          <a:spcPts val="0"/>
                        </a:spcAft>
                      </a:pPr>
                      <a:r>
                        <a:rPr lang="zh-CN" sz="1600" dirty="0">
                          <a:effectLst/>
                        </a:rPr>
                        <a:t>教材整合内容</a:t>
                      </a:r>
                      <a:endParaRPr lang="zh-CN" sz="14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lnSpc>
                          <a:spcPct val="150000"/>
                        </a:lnSpc>
                        <a:spcAft>
                          <a:spcPts val="0"/>
                        </a:spcAft>
                      </a:pPr>
                      <a:r>
                        <a:rPr lang="zh-CN" sz="1600" dirty="0">
                          <a:effectLst/>
                        </a:rPr>
                        <a:t>拓展阅读篇目</a:t>
                      </a:r>
                      <a:endParaRPr lang="zh-CN" sz="14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tc>
              </a:tr>
              <a:tr h="688728">
                <a:tc vMerge="1">
                  <a:txBody>
                    <a:bodyPr/>
                    <a:lstStyle/>
                    <a:p>
                      <a:endParaRPr lang="zh-CN"/>
                    </a:p>
                  </a:txBody>
                  <a:tcPr/>
                </a:tc>
                <a:tc rowSpan="4">
                  <a:txBody>
                    <a:bodyPr/>
                    <a:lstStyle/>
                    <a:p>
                      <a:pPr algn="ctr">
                        <a:spcAft>
                          <a:spcPts val="0"/>
                        </a:spcAft>
                      </a:pPr>
                      <a:r>
                        <a:rPr lang="zh-CN" sz="1200" dirty="0">
                          <a:effectLst/>
                        </a:rPr>
                        <a:t>自</a:t>
                      </a:r>
                      <a:endParaRPr lang="zh-CN" sz="1100" dirty="0">
                        <a:effectLst/>
                      </a:endParaRPr>
                    </a:p>
                    <a:p>
                      <a:pPr algn="ctr">
                        <a:spcAft>
                          <a:spcPts val="0"/>
                        </a:spcAft>
                      </a:pPr>
                      <a:r>
                        <a:rPr lang="zh-CN" sz="1200" dirty="0">
                          <a:effectLst/>
                        </a:rPr>
                        <a:t>然</a:t>
                      </a:r>
                      <a:endParaRPr lang="zh-CN" sz="1100" dirty="0">
                        <a:effectLst/>
                      </a:endParaRPr>
                    </a:p>
                    <a:p>
                      <a:pPr algn="ctr">
                        <a:spcAft>
                          <a:spcPts val="0"/>
                        </a:spcAft>
                      </a:pPr>
                      <a:r>
                        <a:rPr lang="zh-CN" sz="1200" dirty="0">
                          <a:effectLst/>
                        </a:rPr>
                        <a:t>环</a:t>
                      </a:r>
                      <a:endParaRPr lang="zh-CN" sz="1100" dirty="0">
                        <a:effectLst/>
                      </a:endParaRPr>
                    </a:p>
                    <a:p>
                      <a:pPr algn="ctr">
                        <a:spcAft>
                          <a:spcPts val="0"/>
                        </a:spcAft>
                      </a:pPr>
                      <a:r>
                        <a:rPr lang="zh-CN" sz="1200" dirty="0">
                          <a:effectLst/>
                        </a:rPr>
                        <a:t>境</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技能目标：学习发挥景物描写的象征意义，突出人物品格的写作方法</a:t>
                      </a:r>
                      <a:endParaRPr lang="zh-CN" sz="900" dirty="0">
                        <a:effectLst/>
                      </a:endParaRPr>
                    </a:p>
                    <a:p>
                      <a:pPr algn="ctr">
                        <a:spcAft>
                          <a:spcPts val="0"/>
                        </a:spcAft>
                      </a:pPr>
                      <a:r>
                        <a:rPr lang="zh-CN" sz="1000" dirty="0">
                          <a:effectLst/>
                        </a:rPr>
                        <a:t>人文目标：感受人物博学、高尚、严谨的人格修养</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四年级下册《三顾茅庐》</a:t>
                      </a:r>
                      <a:endParaRPr lang="zh-CN" sz="900" dirty="0">
                        <a:effectLst/>
                      </a:endParaRPr>
                    </a:p>
                    <a:p>
                      <a:pPr algn="ctr">
                        <a:spcAft>
                          <a:spcPts val="0"/>
                        </a:spcAft>
                      </a:pPr>
                      <a:r>
                        <a:rPr lang="zh-CN" sz="1000" dirty="0">
                          <a:effectLst/>
                        </a:rPr>
                        <a:t>四年级下册《宋庆龄故居的樟树》</a:t>
                      </a:r>
                      <a:endParaRPr lang="zh-CN" sz="900" dirty="0">
                        <a:effectLst/>
                      </a:endParaRPr>
                    </a:p>
                    <a:p>
                      <a:pPr algn="ctr">
                        <a:spcAft>
                          <a:spcPts val="0"/>
                        </a:spcAft>
                      </a:pPr>
                      <a:r>
                        <a:rPr lang="zh-CN" sz="1000" dirty="0">
                          <a:effectLst/>
                        </a:rPr>
                        <a:t>五年级下册《早》</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作品延伸——</a:t>
                      </a:r>
                      <a:endParaRPr lang="zh-CN" sz="900">
                        <a:effectLst/>
                      </a:endParaRPr>
                    </a:p>
                    <a:p>
                      <a:pPr indent="304800" algn="ctr">
                        <a:spcAft>
                          <a:spcPts val="0"/>
                        </a:spcAft>
                      </a:pPr>
                      <a:r>
                        <a:rPr lang="zh-CN" sz="1000">
                          <a:effectLst/>
                        </a:rPr>
                        <a:t>《三国演义》</a:t>
                      </a:r>
                      <a:endParaRPr lang="zh-CN" sz="900">
                        <a:effectLst/>
                      </a:endParaRPr>
                    </a:p>
                    <a:p>
                      <a:pPr indent="304800" algn="ctr">
                        <a:spcAft>
                          <a:spcPts val="0"/>
                        </a:spcAft>
                      </a:pPr>
                      <a:r>
                        <a:rPr lang="zh-CN" sz="1000">
                          <a:effectLst/>
                        </a:rPr>
                        <a:t>《朝花夕拾》</a:t>
                      </a:r>
                      <a:endParaRPr lang="zh-CN" sz="900">
                        <a:effectLst/>
                      </a:endParaRPr>
                    </a:p>
                    <a:p>
                      <a:pPr indent="304800" algn="ctr">
                        <a:spcAft>
                          <a:spcPts val="0"/>
                        </a:spcAft>
                      </a:pPr>
                      <a:r>
                        <a:rPr lang="en-US" sz="1000">
                          <a:effectLst/>
                        </a:rPr>
                        <a:t> </a:t>
                      </a:r>
                      <a:endParaRPr lang="zh-CN" sz="900">
                        <a:effectLst/>
                      </a:endParaRPr>
                    </a:p>
                    <a:p>
                      <a:pPr algn="ctr">
                        <a:spcAft>
                          <a:spcPts val="0"/>
                        </a:spcAft>
                      </a:pPr>
                      <a:r>
                        <a:rPr lang="zh-CN" sz="1000">
                          <a:effectLst/>
                        </a:rPr>
                        <a:t>作者延伸——</a:t>
                      </a:r>
                      <a:endParaRPr lang="zh-CN" sz="900">
                        <a:effectLst/>
                      </a:endParaRPr>
                    </a:p>
                    <a:p>
                      <a:pPr indent="304800" algn="ctr">
                        <a:spcAft>
                          <a:spcPts val="0"/>
                        </a:spcAft>
                      </a:pPr>
                      <a:r>
                        <a:rPr lang="zh-CN" sz="1000">
                          <a:effectLst/>
                        </a:rPr>
                        <a:t>吴伯萧《菜园小记》</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688728">
                <a:tc vMerge="1">
                  <a:txBody>
                    <a:bodyPr/>
                    <a:lstStyle/>
                    <a:p>
                      <a:endParaRPr lang="zh-CN"/>
                    </a:p>
                  </a:txBody>
                  <a:tcPr/>
                </a:tc>
                <a:tc vMerge="1">
                  <a:txBody>
                    <a:bodyPr/>
                    <a:lstStyle/>
                    <a:p>
                      <a:endParaRPr lang="zh-CN"/>
                    </a:p>
                  </a:txBody>
                  <a:tcPr/>
                </a:tc>
                <a:tc>
                  <a:txBody>
                    <a:bodyPr/>
                    <a:lstStyle/>
                    <a:p>
                      <a:pPr algn="ctr">
                        <a:spcAft>
                          <a:spcPts val="0"/>
                        </a:spcAft>
                      </a:pPr>
                      <a:r>
                        <a:rPr lang="zh-CN" sz="1000" dirty="0">
                          <a:effectLst/>
                        </a:rPr>
                        <a:t>技能目标：学习通过景物描写，渲染人物心情，烘托人物情感的写作方法</a:t>
                      </a:r>
                      <a:endParaRPr lang="zh-CN" sz="900" dirty="0">
                        <a:effectLst/>
                      </a:endParaRPr>
                    </a:p>
                    <a:p>
                      <a:pPr algn="ctr">
                        <a:spcAft>
                          <a:spcPts val="0"/>
                        </a:spcAft>
                      </a:pPr>
                      <a:r>
                        <a:rPr lang="zh-CN" sz="1000" dirty="0">
                          <a:effectLst/>
                        </a:rPr>
                        <a:t>人文目标</a:t>
                      </a:r>
                      <a:r>
                        <a:rPr lang="en-US" sz="1000" dirty="0">
                          <a:effectLst/>
                        </a:rPr>
                        <a:t>:</a:t>
                      </a:r>
                      <a:r>
                        <a:rPr lang="zh-CN" sz="1000" dirty="0">
                          <a:effectLst/>
                        </a:rPr>
                        <a:t>感受人物奉献、亲善的美好境界</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五年级上册《高尔基和他的儿子》</a:t>
                      </a:r>
                      <a:endParaRPr lang="zh-CN" sz="900" dirty="0">
                        <a:effectLst/>
                      </a:endParaRPr>
                    </a:p>
                    <a:p>
                      <a:pPr algn="ctr">
                        <a:spcAft>
                          <a:spcPts val="0"/>
                        </a:spcAft>
                      </a:pPr>
                      <a:r>
                        <a:rPr lang="zh-CN" sz="1000" dirty="0">
                          <a:effectLst/>
                        </a:rPr>
                        <a:t>六年级上册《爱之琏》</a:t>
                      </a:r>
                      <a:endParaRPr lang="zh-CN" sz="900" dirty="0">
                        <a:effectLst/>
                      </a:endParaRPr>
                    </a:p>
                    <a:p>
                      <a:pPr algn="ctr">
                        <a:spcAft>
                          <a:spcPts val="0"/>
                        </a:spcAft>
                      </a:pPr>
                      <a:r>
                        <a:rPr lang="zh-CN" sz="1000" dirty="0">
                          <a:effectLst/>
                        </a:rPr>
                        <a:t>五年级上册《在大海中永生》</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作品延伸——</a:t>
                      </a:r>
                      <a:endParaRPr lang="zh-CN" sz="900">
                        <a:effectLst/>
                      </a:endParaRPr>
                    </a:p>
                    <a:p>
                      <a:pPr indent="76200" algn="ctr">
                        <a:spcAft>
                          <a:spcPts val="0"/>
                        </a:spcAft>
                      </a:pPr>
                      <a:r>
                        <a:rPr lang="zh-CN" sz="1000">
                          <a:effectLst/>
                        </a:rPr>
                        <a:t>《一代伟人邓小平》</a:t>
                      </a:r>
                      <a:endParaRPr lang="zh-CN" sz="900">
                        <a:effectLst/>
                      </a:endParaRPr>
                    </a:p>
                    <a:p>
                      <a:pPr indent="457200" algn="ctr">
                        <a:spcAft>
                          <a:spcPts val="0"/>
                        </a:spcAft>
                      </a:pPr>
                      <a:r>
                        <a:rPr lang="en-US" sz="1000">
                          <a:effectLst/>
                        </a:rPr>
                        <a:t> </a:t>
                      </a:r>
                      <a:endParaRPr lang="zh-CN" sz="900">
                        <a:effectLst/>
                      </a:endParaRPr>
                    </a:p>
                    <a:p>
                      <a:pPr algn="ctr">
                        <a:spcAft>
                          <a:spcPts val="0"/>
                        </a:spcAft>
                      </a:pPr>
                      <a:r>
                        <a:rPr lang="zh-CN" sz="1000">
                          <a:effectLst/>
                        </a:rPr>
                        <a:t>作者延伸——高尔基的《自传体三部曲》</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765254">
                <a:tc vMerge="1">
                  <a:txBody>
                    <a:bodyPr/>
                    <a:lstStyle/>
                    <a:p>
                      <a:endParaRPr lang="zh-CN"/>
                    </a:p>
                  </a:txBody>
                  <a:tcPr/>
                </a:tc>
                <a:tc vMerge="1">
                  <a:txBody>
                    <a:bodyPr/>
                    <a:lstStyle/>
                    <a:p>
                      <a:endParaRPr lang="zh-CN"/>
                    </a:p>
                  </a:txBody>
                  <a:tcPr/>
                </a:tc>
                <a:tc>
                  <a:txBody>
                    <a:bodyPr/>
                    <a:lstStyle/>
                    <a:p>
                      <a:pPr algn="ctr">
                        <a:spcAft>
                          <a:spcPts val="0"/>
                        </a:spcAft>
                      </a:pPr>
                      <a:r>
                        <a:rPr lang="zh-CN" sz="1000" dirty="0">
                          <a:effectLst/>
                        </a:rPr>
                        <a:t>技能目标：学习通过环境描写，推动故事情节发展，为塑造人物做铺垫的写作方法</a:t>
                      </a:r>
                      <a:endParaRPr lang="zh-CN" sz="900" dirty="0">
                        <a:effectLst/>
                      </a:endParaRPr>
                    </a:p>
                    <a:p>
                      <a:pPr algn="ctr">
                        <a:spcAft>
                          <a:spcPts val="0"/>
                        </a:spcAft>
                      </a:pPr>
                      <a:r>
                        <a:rPr lang="zh-CN" sz="1000" dirty="0">
                          <a:effectLst/>
                        </a:rPr>
                        <a:t>人文目标：感受人物执着的信念，乐观的态度</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六年级上册《船长》</a:t>
                      </a:r>
                      <a:endParaRPr lang="zh-CN" sz="900" dirty="0">
                        <a:effectLst/>
                      </a:endParaRPr>
                    </a:p>
                    <a:p>
                      <a:pPr algn="ctr">
                        <a:spcAft>
                          <a:spcPts val="0"/>
                        </a:spcAft>
                      </a:pPr>
                      <a:r>
                        <a:rPr lang="zh-CN" sz="1000" dirty="0">
                          <a:effectLst/>
                        </a:rPr>
                        <a:t>六年级下册《理想的风筝》</a:t>
                      </a:r>
                      <a:endParaRPr lang="zh-CN" sz="900" dirty="0">
                        <a:effectLst/>
                      </a:endParaRPr>
                    </a:p>
                    <a:p>
                      <a:pPr algn="ctr">
                        <a:spcAft>
                          <a:spcPts val="0"/>
                        </a:spcAft>
                      </a:pPr>
                      <a:r>
                        <a:rPr lang="en-US" sz="1000" dirty="0">
                          <a:effectLst/>
                        </a:rPr>
                        <a:t> </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作品延伸——</a:t>
                      </a:r>
                      <a:endParaRPr lang="zh-CN" sz="900">
                        <a:effectLst/>
                      </a:endParaRPr>
                    </a:p>
                    <a:p>
                      <a:pPr indent="304800" algn="ctr">
                        <a:spcAft>
                          <a:spcPts val="0"/>
                        </a:spcAft>
                      </a:pPr>
                      <a:r>
                        <a:rPr lang="zh-CN" sz="1000">
                          <a:effectLst/>
                        </a:rPr>
                        <a:t>课外阅读、网络搜索等方式了解《本草纲目》</a:t>
                      </a:r>
                      <a:endParaRPr lang="zh-CN" sz="900">
                        <a:effectLst/>
                      </a:endParaRPr>
                    </a:p>
                    <a:p>
                      <a:pPr algn="ctr">
                        <a:spcAft>
                          <a:spcPts val="0"/>
                        </a:spcAft>
                      </a:pPr>
                      <a:r>
                        <a:rPr lang="zh-CN" sz="1000">
                          <a:effectLst/>
                        </a:rPr>
                        <a:t>作者延伸——苏叔阳《故土》</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765254">
                <a:tc vMerge="1">
                  <a:txBody>
                    <a:bodyPr/>
                    <a:lstStyle/>
                    <a:p>
                      <a:endParaRPr lang="zh-CN"/>
                    </a:p>
                  </a:txBody>
                  <a:tcPr/>
                </a:tc>
                <a:tc vMerge="1">
                  <a:txBody>
                    <a:bodyPr/>
                    <a:lstStyle/>
                    <a:p>
                      <a:endParaRPr lang="zh-CN"/>
                    </a:p>
                  </a:txBody>
                  <a:tcPr/>
                </a:tc>
                <a:tc>
                  <a:txBody>
                    <a:bodyPr/>
                    <a:lstStyle/>
                    <a:p>
                      <a:pPr algn="ctr">
                        <a:spcAft>
                          <a:spcPts val="0"/>
                        </a:spcAft>
                      </a:pPr>
                      <a:r>
                        <a:rPr lang="zh-CN" sz="1000" dirty="0">
                          <a:effectLst/>
                        </a:rPr>
                        <a:t>技能目标：学习描写人物所在的特殊环境，烘托刻画人物形象的写作方法</a:t>
                      </a:r>
                      <a:endParaRPr lang="zh-CN" sz="900" dirty="0">
                        <a:effectLst/>
                      </a:endParaRPr>
                    </a:p>
                    <a:p>
                      <a:pPr algn="ctr">
                        <a:spcAft>
                          <a:spcPts val="0"/>
                        </a:spcAft>
                      </a:pPr>
                      <a:r>
                        <a:rPr lang="zh-CN" sz="1000" dirty="0">
                          <a:effectLst/>
                        </a:rPr>
                        <a:t>人文目标：感受平凡人勇敢承担、忘我奉献的精神</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四年级下册《黄河的主人》</a:t>
                      </a:r>
                      <a:endParaRPr lang="zh-CN" sz="900" dirty="0">
                        <a:effectLst/>
                      </a:endParaRPr>
                    </a:p>
                    <a:p>
                      <a:pPr algn="ctr">
                        <a:spcAft>
                          <a:spcPts val="0"/>
                        </a:spcAft>
                      </a:pPr>
                      <a:r>
                        <a:rPr lang="zh-CN" sz="1000" dirty="0">
                          <a:effectLst/>
                        </a:rPr>
                        <a:t>六年级下册《天游峰的扫路人》</a:t>
                      </a:r>
                      <a:endParaRPr lang="zh-CN" sz="900" dirty="0">
                        <a:effectLst/>
                      </a:endParaRPr>
                    </a:p>
                    <a:p>
                      <a:pPr algn="ctr">
                        <a:spcAft>
                          <a:spcPts val="0"/>
                        </a:spcAft>
                      </a:pPr>
                      <a:r>
                        <a:rPr lang="zh-CN" sz="1000" dirty="0">
                          <a:effectLst/>
                        </a:rPr>
                        <a:t>六年级上册《最后的姿势》</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作品延伸——</a:t>
                      </a:r>
                      <a:endParaRPr lang="zh-CN" sz="900">
                        <a:effectLst/>
                      </a:endParaRPr>
                    </a:p>
                    <a:p>
                      <a:pPr indent="457200" algn="ctr">
                        <a:spcAft>
                          <a:spcPts val="0"/>
                        </a:spcAft>
                      </a:pPr>
                      <a:r>
                        <a:rPr lang="zh-CN" sz="1000">
                          <a:effectLst/>
                        </a:rPr>
                        <a:t>课外阅读、网络搜索等方式了解黄河或者武夷山</a:t>
                      </a:r>
                      <a:endParaRPr lang="zh-CN" sz="900">
                        <a:effectLst/>
                      </a:endParaRPr>
                    </a:p>
                    <a:p>
                      <a:pPr algn="ctr">
                        <a:spcAft>
                          <a:spcPts val="0"/>
                        </a:spcAft>
                      </a:pPr>
                      <a:r>
                        <a:rPr lang="zh-CN" sz="1000">
                          <a:effectLst/>
                        </a:rPr>
                        <a:t>作者延伸——</a:t>
                      </a:r>
                      <a:endParaRPr lang="zh-CN" sz="900">
                        <a:effectLst/>
                      </a:endParaRPr>
                    </a:p>
                    <a:p>
                      <a:pPr indent="304800" algn="ctr">
                        <a:spcAft>
                          <a:spcPts val="0"/>
                        </a:spcAft>
                      </a:pPr>
                      <a:r>
                        <a:rPr lang="zh-CN" sz="1000">
                          <a:effectLst/>
                        </a:rPr>
                        <a:t>章武《海峡女神》</a:t>
                      </a:r>
                      <a:endParaRPr lang="zh-CN" sz="900">
                        <a:effectLst/>
                      </a:endParaRPr>
                    </a:p>
                    <a:p>
                      <a:pPr indent="609600" algn="ctr">
                        <a:spcAft>
                          <a:spcPts val="0"/>
                        </a:spcAft>
                      </a:pPr>
                      <a:r>
                        <a:rPr lang="zh-CN" sz="1000">
                          <a:effectLst/>
                        </a:rPr>
                        <a:t>《生命泉》</a:t>
                      </a:r>
                      <a:r>
                        <a:rPr lang="en-US" sz="1000">
                          <a:effectLst/>
                        </a:rPr>
                        <a:t>         </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688728">
                <a:tc vMerge="1">
                  <a:txBody>
                    <a:bodyPr/>
                    <a:lstStyle/>
                    <a:p>
                      <a:endParaRPr lang="zh-CN"/>
                    </a:p>
                  </a:txBody>
                  <a:tcPr/>
                </a:tc>
                <a:tc rowSpan="3">
                  <a:txBody>
                    <a:bodyPr/>
                    <a:lstStyle/>
                    <a:p>
                      <a:pPr algn="ctr">
                        <a:spcAft>
                          <a:spcPts val="0"/>
                        </a:spcAft>
                      </a:pPr>
                      <a:r>
                        <a:rPr lang="zh-CN" sz="1200" dirty="0">
                          <a:effectLst/>
                        </a:rPr>
                        <a:t>社</a:t>
                      </a:r>
                      <a:endParaRPr lang="zh-CN" sz="1100" dirty="0">
                        <a:effectLst/>
                      </a:endParaRPr>
                    </a:p>
                    <a:p>
                      <a:pPr algn="ctr">
                        <a:spcAft>
                          <a:spcPts val="0"/>
                        </a:spcAft>
                      </a:pPr>
                      <a:r>
                        <a:rPr lang="zh-CN" sz="1200" dirty="0">
                          <a:effectLst/>
                        </a:rPr>
                        <a:t>会</a:t>
                      </a:r>
                      <a:endParaRPr lang="zh-CN" sz="1100" dirty="0">
                        <a:effectLst/>
                      </a:endParaRPr>
                    </a:p>
                    <a:p>
                      <a:pPr algn="ctr">
                        <a:spcAft>
                          <a:spcPts val="0"/>
                        </a:spcAft>
                      </a:pPr>
                      <a:r>
                        <a:rPr lang="zh-CN" sz="1200" dirty="0">
                          <a:effectLst/>
                        </a:rPr>
                        <a:t>环</a:t>
                      </a:r>
                      <a:endParaRPr lang="zh-CN" sz="1100" dirty="0">
                        <a:effectLst/>
                      </a:endParaRPr>
                    </a:p>
                    <a:p>
                      <a:pPr algn="ctr">
                        <a:spcAft>
                          <a:spcPts val="0"/>
                        </a:spcAft>
                      </a:pPr>
                      <a:r>
                        <a:rPr lang="zh-CN" sz="1200" dirty="0">
                          <a:effectLst/>
                        </a:rPr>
                        <a:t>境</a:t>
                      </a:r>
                      <a:endParaRPr lang="zh-CN" sz="11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技能目标：学习从描写主人公的生活环境入手刻画人物的写作方法</a:t>
                      </a:r>
                      <a:endParaRPr lang="zh-CN" sz="900" dirty="0">
                        <a:effectLst/>
                      </a:endParaRPr>
                    </a:p>
                    <a:p>
                      <a:pPr algn="ctr">
                        <a:spcAft>
                          <a:spcPts val="0"/>
                        </a:spcAft>
                      </a:pPr>
                      <a:r>
                        <a:rPr lang="zh-CN" sz="1000" dirty="0">
                          <a:effectLst/>
                        </a:rPr>
                        <a:t>人文目标：感受人物不屈的品性，执着的追求</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五年级上册《少年王冕》</a:t>
                      </a:r>
                      <a:endParaRPr lang="zh-CN" sz="900" dirty="0">
                        <a:effectLst/>
                      </a:endParaRPr>
                    </a:p>
                    <a:p>
                      <a:pPr algn="ctr">
                        <a:spcAft>
                          <a:spcPts val="0"/>
                        </a:spcAft>
                      </a:pPr>
                      <a:r>
                        <a:rPr lang="zh-CN" sz="1000" dirty="0">
                          <a:effectLst/>
                        </a:rPr>
                        <a:t>五年级下册《二泉映月》</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作品延伸——</a:t>
                      </a:r>
                      <a:endParaRPr lang="zh-CN" sz="900" dirty="0">
                        <a:effectLst/>
                      </a:endParaRPr>
                    </a:p>
                    <a:p>
                      <a:pPr indent="457200" algn="ctr">
                        <a:spcAft>
                          <a:spcPts val="0"/>
                        </a:spcAft>
                      </a:pPr>
                      <a:r>
                        <a:rPr lang="zh-CN" sz="1000" dirty="0">
                          <a:effectLst/>
                        </a:rPr>
                        <a:t>课外阅读、网络搜索、音乐欣赏了解阿炳和《二泉映月》</a:t>
                      </a:r>
                      <a:endParaRPr lang="zh-CN" sz="900" dirty="0">
                        <a:effectLst/>
                      </a:endParaRPr>
                    </a:p>
                    <a:p>
                      <a:pPr algn="ctr">
                        <a:spcAft>
                          <a:spcPts val="0"/>
                        </a:spcAft>
                      </a:pPr>
                      <a:r>
                        <a:rPr lang="zh-CN" sz="1000" dirty="0">
                          <a:effectLst/>
                        </a:rPr>
                        <a:t>作者延伸——</a:t>
                      </a:r>
                      <a:endParaRPr lang="zh-CN" sz="900" dirty="0">
                        <a:effectLst/>
                      </a:endParaRPr>
                    </a:p>
                    <a:p>
                      <a:pPr indent="457200" algn="ctr">
                        <a:spcAft>
                          <a:spcPts val="0"/>
                        </a:spcAft>
                      </a:pPr>
                      <a:r>
                        <a:rPr lang="zh-CN" sz="1000" dirty="0">
                          <a:effectLst/>
                        </a:rPr>
                        <a:t>吴敬梓《儒林外史》</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612203">
                <a:tc vMerge="1">
                  <a:txBody>
                    <a:bodyPr/>
                    <a:lstStyle/>
                    <a:p>
                      <a:endParaRPr lang="zh-CN"/>
                    </a:p>
                  </a:txBody>
                  <a:tcPr/>
                </a:tc>
                <a:tc vMerge="1">
                  <a:txBody>
                    <a:bodyPr/>
                    <a:lstStyle/>
                    <a:p>
                      <a:endParaRPr lang="zh-CN"/>
                    </a:p>
                  </a:txBody>
                  <a:tcPr/>
                </a:tc>
                <a:tc>
                  <a:txBody>
                    <a:bodyPr/>
                    <a:lstStyle/>
                    <a:p>
                      <a:pPr algn="ctr">
                        <a:spcAft>
                          <a:spcPts val="0"/>
                        </a:spcAft>
                      </a:pPr>
                      <a:r>
                        <a:rPr lang="zh-CN" sz="1000" dirty="0">
                          <a:effectLst/>
                        </a:rPr>
                        <a:t>技能目标：学习从社会时代背景入手突出人物品质的写作方法</a:t>
                      </a:r>
                      <a:endParaRPr lang="zh-CN" sz="900" dirty="0">
                        <a:effectLst/>
                      </a:endParaRPr>
                    </a:p>
                    <a:p>
                      <a:pPr algn="ctr">
                        <a:spcAft>
                          <a:spcPts val="0"/>
                        </a:spcAft>
                      </a:pPr>
                      <a:r>
                        <a:rPr lang="zh-CN" sz="1000" dirty="0">
                          <a:effectLst/>
                        </a:rPr>
                        <a:t>人文目标：感受人物的爱国情怀</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六年级上册《詹天佑》</a:t>
                      </a:r>
                      <a:endParaRPr lang="zh-CN" sz="900">
                        <a:effectLst/>
                      </a:endParaRPr>
                    </a:p>
                    <a:p>
                      <a:pPr algn="ctr">
                        <a:spcAft>
                          <a:spcPts val="0"/>
                        </a:spcAft>
                      </a:pPr>
                      <a:r>
                        <a:rPr lang="zh-CN" sz="1000">
                          <a:effectLst/>
                        </a:rPr>
                        <a:t>六年级上册《钱学森》</a:t>
                      </a:r>
                      <a:endParaRPr lang="zh-CN" sz="900">
                        <a:effectLst/>
                      </a:endParaRPr>
                    </a:p>
                    <a:p>
                      <a:pPr algn="ctr">
                        <a:spcAft>
                          <a:spcPts val="0"/>
                        </a:spcAft>
                      </a:pPr>
                      <a:r>
                        <a:rPr lang="zh-CN" sz="1000">
                          <a:effectLst/>
                        </a:rPr>
                        <a:t>六年级上册《把我的心脏带回祖国》</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作品延伸——</a:t>
                      </a:r>
                      <a:endParaRPr lang="zh-CN" sz="900" dirty="0">
                        <a:effectLst/>
                      </a:endParaRPr>
                    </a:p>
                    <a:p>
                      <a:pPr indent="152400" algn="ctr">
                        <a:spcAft>
                          <a:spcPts val="0"/>
                        </a:spcAft>
                      </a:pPr>
                      <a:r>
                        <a:rPr lang="zh-CN" sz="1000" dirty="0">
                          <a:effectLst/>
                        </a:rPr>
                        <a:t>课外阅读、网络搜索了解詹天佑、钱学森的功绩</a:t>
                      </a:r>
                      <a:endParaRPr lang="zh-CN" sz="900" dirty="0">
                        <a:effectLst/>
                      </a:endParaRPr>
                    </a:p>
                    <a:p>
                      <a:pPr algn="ctr">
                        <a:spcAft>
                          <a:spcPts val="0"/>
                        </a:spcAft>
                      </a:pPr>
                      <a:r>
                        <a:rPr lang="en-US" sz="1000" dirty="0">
                          <a:effectLst/>
                        </a:rPr>
                        <a:t> </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r h="765254">
                <a:tc vMerge="1">
                  <a:txBody>
                    <a:bodyPr/>
                    <a:lstStyle/>
                    <a:p>
                      <a:endParaRPr lang="zh-CN"/>
                    </a:p>
                  </a:txBody>
                  <a:tcPr/>
                </a:tc>
                <a:tc vMerge="1">
                  <a:txBody>
                    <a:bodyPr/>
                    <a:lstStyle/>
                    <a:p>
                      <a:endParaRPr lang="zh-CN"/>
                    </a:p>
                  </a:txBody>
                  <a:tcPr/>
                </a:tc>
                <a:tc>
                  <a:txBody>
                    <a:bodyPr/>
                    <a:lstStyle/>
                    <a:p>
                      <a:pPr algn="ctr">
                        <a:spcAft>
                          <a:spcPts val="0"/>
                        </a:spcAft>
                      </a:pPr>
                      <a:r>
                        <a:rPr lang="zh-CN" sz="1000">
                          <a:effectLst/>
                        </a:rPr>
                        <a:t>技能目标：学习从人物所在的特殊场面或环境入手表现人物的写作方法</a:t>
                      </a:r>
                      <a:endParaRPr lang="zh-CN" sz="900">
                        <a:effectLst/>
                      </a:endParaRPr>
                    </a:p>
                    <a:p>
                      <a:pPr algn="ctr">
                        <a:spcAft>
                          <a:spcPts val="0"/>
                        </a:spcAft>
                      </a:pPr>
                      <a:r>
                        <a:rPr lang="zh-CN" sz="1000">
                          <a:effectLst/>
                        </a:rPr>
                        <a:t>人文目标：感受人物敢于担当、顾全大局的品质</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a:effectLst/>
                        </a:rPr>
                        <a:t>五年级下册《郑和远航》</a:t>
                      </a:r>
                      <a:endParaRPr lang="zh-CN" sz="900">
                        <a:effectLst/>
                      </a:endParaRPr>
                    </a:p>
                    <a:p>
                      <a:pPr algn="ctr">
                        <a:spcAft>
                          <a:spcPts val="0"/>
                        </a:spcAft>
                      </a:pPr>
                      <a:r>
                        <a:rPr lang="zh-CN" sz="1000">
                          <a:effectLst/>
                        </a:rPr>
                        <a:t>四年级上册《虎门销烟》</a:t>
                      </a:r>
                      <a:endParaRPr lang="zh-CN" sz="900">
                        <a:effectLst/>
                      </a:endParaRPr>
                    </a:p>
                    <a:p>
                      <a:pPr algn="ctr">
                        <a:spcAft>
                          <a:spcPts val="0"/>
                        </a:spcAft>
                      </a:pPr>
                      <a:r>
                        <a:rPr lang="zh-CN" sz="1000">
                          <a:effectLst/>
                        </a:rPr>
                        <a:t>五年级下册《彭德怀和他的大黑骡子》</a:t>
                      </a:r>
                      <a:endParaRPr lang="zh-CN" sz="90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c>
                  <a:txBody>
                    <a:bodyPr/>
                    <a:lstStyle/>
                    <a:p>
                      <a:pPr algn="ctr">
                        <a:spcAft>
                          <a:spcPts val="0"/>
                        </a:spcAft>
                      </a:pPr>
                      <a:r>
                        <a:rPr lang="zh-CN" sz="1000" dirty="0">
                          <a:effectLst/>
                        </a:rPr>
                        <a:t>作品延伸：</a:t>
                      </a:r>
                      <a:endParaRPr lang="zh-CN" sz="900" dirty="0">
                        <a:effectLst/>
                      </a:endParaRPr>
                    </a:p>
                    <a:p>
                      <a:pPr indent="304800" algn="ctr">
                        <a:spcAft>
                          <a:spcPts val="0"/>
                        </a:spcAft>
                      </a:pPr>
                      <a:r>
                        <a:rPr lang="zh-CN" sz="1000" dirty="0">
                          <a:effectLst/>
                        </a:rPr>
                        <a:t>《林则徐》</a:t>
                      </a:r>
                      <a:endParaRPr lang="zh-CN" sz="900" dirty="0">
                        <a:effectLst/>
                      </a:endParaRPr>
                    </a:p>
                    <a:p>
                      <a:pPr indent="304800" algn="ctr">
                        <a:spcAft>
                          <a:spcPts val="0"/>
                        </a:spcAft>
                      </a:pPr>
                      <a:r>
                        <a:rPr lang="zh-CN" sz="1000" dirty="0">
                          <a:effectLst/>
                        </a:rPr>
                        <a:t>课外阅读、网络搜索长征故事</a:t>
                      </a:r>
                      <a:endParaRPr lang="zh-CN" sz="900" dirty="0">
                        <a:effectLst/>
                      </a:endParaRPr>
                    </a:p>
                    <a:p>
                      <a:pPr algn="ctr">
                        <a:spcAft>
                          <a:spcPts val="0"/>
                        </a:spcAft>
                      </a:pPr>
                      <a:r>
                        <a:rPr lang="en-US" sz="1000" dirty="0">
                          <a:effectLst/>
                        </a:rPr>
                        <a:t> </a:t>
                      </a:r>
                      <a:endParaRPr lang="zh-CN" sz="9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26101" marR="26101" marT="0" marB="0" anchor="ct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4348" y="1768876"/>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3" name="Group 737"/>
          <p:cNvGrpSpPr>
            <a:grpSpLocks noChangeAspect="1"/>
          </p:cNvGrpSpPr>
          <p:nvPr/>
        </p:nvGrpSpPr>
        <p:grpSpPr bwMode="auto">
          <a:xfrm>
            <a:off x="367285" y="1568036"/>
            <a:ext cx="2331060" cy="2195836"/>
            <a:chOff x="2105" y="527"/>
            <a:chExt cx="3468" cy="3268"/>
          </a:xfrm>
        </p:grpSpPr>
        <p:sp>
          <p:nvSpPr>
            <p:cNvPr id="77"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8"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9"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0"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1"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2"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3"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4"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5"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6"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7"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8"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9" name="Freeform 749"/>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0" name="Freeform 750"/>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1" name="Freeform 751"/>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2" name="Freeform 752"/>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3" name="Freeform 753"/>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4" name="Freeform 754"/>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5" name="Freeform 755"/>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6" name="Freeform 756"/>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7" name="Freeform 757"/>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8" name="Freeform 758"/>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9" name="Freeform 759"/>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0"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1"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2"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3"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4"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5"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6"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7"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8"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9"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0"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1"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2"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3"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4"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5"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6"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7"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8"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9"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0" name="Freeform 780"/>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1" name="Freeform 781"/>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2" name="Freeform 782"/>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3"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4"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5"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6"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7"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8"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9"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0"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1"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2" name="Freeform 792"/>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3" name="Freeform 793"/>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4"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5"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6"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7" name="Freeform 797"/>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8" name="Freeform 798"/>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9" name="Freeform 799"/>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0" name="Freeform 800"/>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1" name="Freeform 801"/>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2"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3"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4"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5"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6"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7" name="Freeform 807"/>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8" name="Freeform 808"/>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9" name="Freeform 809"/>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0" name="Freeform 810"/>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1" name="Freeform 811"/>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2" name="Freeform 812"/>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3"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4" name="Freeform 814"/>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5" name="Freeform 815"/>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6" name="Freeform 816"/>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7"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8" name="Freeform 818"/>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9" name="Freeform 819"/>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0" name="Freeform 820"/>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1" name="Freeform 821"/>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2" name="Freeform 822"/>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3" name="Freeform 823"/>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4"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5"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6"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7"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8"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9"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0"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1"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2"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3"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4"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5" name="Freeform 835"/>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6"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7"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8"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9"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0"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1" name="Freeform 841"/>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2" name="Freeform 842"/>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3"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4"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5" name="Freeform 845"/>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6" name="Freeform 846"/>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7"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8"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9"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0"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1" name="Freeform 851"/>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2"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3"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4" name="Freeform 854"/>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5" name="Freeform 855"/>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6" name="Freeform 856"/>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7" name="Freeform 857"/>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8"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9" name="Freeform 859"/>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0"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1" name="Freeform 861"/>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2" name="Freeform 862"/>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3" name="Freeform 863"/>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4" name="Freeform 864"/>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5" name="Freeform 865"/>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6" name="Freeform 866"/>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7" name="Freeform 867"/>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8"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9" name="Freeform 869"/>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0" name="Freeform 870"/>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1" name="Freeform 871"/>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2" name="Freeform 872"/>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3"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4"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5" name="Freeform 875"/>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6"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7"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8"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9"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0" name="Freeform 880"/>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1" name="Freeform 881"/>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2" name="Freeform 882"/>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3" name="Freeform 883"/>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4"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grpSp>
      <p:grpSp>
        <p:nvGrpSpPr>
          <p:cNvPr id="4" name="组合 3"/>
          <p:cNvGrpSpPr/>
          <p:nvPr/>
        </p:nvGrpSpPr>
        <p:grpSpPr>
          <a:xfrm>
            <a:off x="1159928" y="2113407"/>
            <a:ext cx="1052110" cy="3062820"/>
            <a:chOff x="5162550" y="368300"/>
            <a:chExt cx="1866900" cy="5436746"/>
          </a:xfrm>
          <a:solidFill>
            <a:schemeClr val="bg1"/>
          </a:solidFill>
          <a:effectLst>
            <a:outerShdw blurRad="203200" dist="88900" dir="2700000" algn="tl" rotWithShape="0">
              <a:prstClr val="black">
                <a:alpha val="30000"/>
              </a:prstClr>
            </a:outerShdw>
          </a:effectLst>
        </p:grpSpPr>
        <p:sp>
          <p:nvSpPr>
            <p:cNvPr id="74" name="任意多边形 73"/>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5" name="任意多边形 74"/>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6" name="任意多边形 75"/>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 name="圆角矩形 4"/>
          <p:cNvSpPr/>
          <p:nvPr/>
        </p:nvSpPr>
        <p:spPr>
          <a:xfrm>
            <a:off x="655926"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 name="圆角矩形 5"/>
          <p:cNvSpPr/>
          <p:nvPr/>
        </p:nvSpPr>
        <p:spPr>
          <a:xfrm rot="2700000">
            <a:off x="915465" y="2020663"/>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 name="圆角矩形 6"/>
          <p:cNvSpPr/>
          <p:nvPr/>
        </p:nvSpPr>
        <p:spPr>
          <a:xfrm rot="5400000">
            <a:off x="1541920" y="1761271"/>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8" name="圆角矩形 7"/>
          <p:cNvSpPr/>
          <p:nvPr/>
        </p:nvSpPr>
        <p:spPr>
          <a:xfrm rot="8100000">
            <a:off x="2168321" y="2020680"/>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9" name="圆角矩形 8"/>
          <p:cNvSpPr/>
          <p:nvPr/>
        </p:nvSpPr>
        <p:spPr>
          <a:xfrm rot="10800000">
            <a:off x="2427807"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10" name="组合 9"/>
          <p:cNvGrpSpPr/>
          <p:nvPr/>
        </p:nvGrpSpPr>
        <p:grpSpPr>
          <a:xfrm>
            <a:off x="1389085" y="2219463"/>
            <a:ext cx="593845" cy="824853"/>
            <a:chOff x="3932746" y="2019238"/>
            <a:chExt cx="412048" cy="572542"/>
          </a:xfrm>
        </p:grpSpPr>
        <p:sp>
          <p:nvSpPr>
            <p:cNvPr id="66" name="任意多边形 65"/>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66"/>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70" name="任意多边形 69"/>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70"/>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2"/>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椭圆 68"/>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636061" y="1732054"/>
            <a:ext cx="719487" cy="719227"/>
            <a:chOff x="5413874" y="1856054"/>
            <a:chExt cx="776427" cy="776427"/>
          </a:xfrm>
        </p:grpSpPr>
        <p:grpSp>
          <p:nvGrpSpPr>
            <p:cNvPr id="55" name="组合 54"/>
            <p:cNvGrpSpPr/>
            <p:nvPr/>
          </p:nvGrpSpPr>
          <p:grpSpPr>
            <a:xfrm>
              <a:off x="5413874" y="1856054"/>
              <a:ext cx="776427" cy="776427"/>
              <a:chOff x="6462420" y="1971403"/>
              <a:chExt cx="776427" cy="776427"/>
            </a:xfrm>
          </p:grpSpPr>
          <p:grpSp>
            <p:nvGrpSpPr>
              <p:cNvPr id="61" name="组合 60"/>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63" name="任意多边形 62"/>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4" name="椭圆 63"/>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5" name="椭圆 64"/>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62" name="椭圆 61"/>
              <p:cNvSpPr/>
              <p:nvPr/>
            </p:nvSpPr>
            <p:spPr>
              <a:xfrm>
                <a:off x="6625503" y="2134485"/>
                <a:ext cx="450263" cy="450263"/>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56" name="Group 4"/>
            <p:cNvGrpSpPr>
              <a:grpSpLocks noChangeAspect="1"/>
            </p:cNvGrpSpPr>
            <p:nvPr/>
          </p:nvGrpSpPr>
          <p:grpSpPr bwMode="auto">
            <a:xfrm>
              <a:off x="5698532" y="2124477"/>
              <a:ext cx="210679" cy="246894"/>
              <a:chOff x="1776" y="1776"/>
              <a:chExt cx="64" cy="75"/>
            </a:xfrm>
            <a:solidFill>
              <a:schemeClr val="bg1"/>
            </a:solidFill>
            <a:effectLst/>
          </p:grpSpPr>
          <p:sp>
            <p:nvSpPr>
              <p:cNvPr id="57"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2636061" y="2673097"/>
            <a:ext cx="719487" cy="719227"/>
            <a:chOff x="5413874" y="3214954"/>
            <a:chExt cx="776427" cy="776427"/>
          </a:xfrm>
        </p:grpSpPr>
        <p:grpSp>
          <p:nvGrpSpPr>
            <p:cNvPr id="43" name="组合 42"/>
            <p:cNvGrpSpPr/>
            <p:nvPr/>
          </p:nvGrpSpPr>
          <p:grpSpPr>
            <a:xfrm>
              <a:off x="5413874" y="3214954"/>
              <a:ext cx="776427" cy="776427"/>
              <a:chOff x="6462420" y="1971403"/>
              <a:chExt cx="776427" cy="776427"/>
            </a:xfrm>
          </p:grpSpPr>
          <p:grpSp>
            <p:nvGrpSpPr>
              <p:cNvPr id="50" name="组合 49"/>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52" name="任意多边形 51"/>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3" name="椭圆 52"/>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4" name="椭圆 53"/>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1" name="椭圆 50"/>
              <p:cNvSpPr/>
              <p:nvPr/>
            </p:nvSpPr>
            <p:spPr>
              <a:xfrm>
                <a:off x="6625503" y="2134485"/>
                <a:ext cx="450263" cy="450263"/>
              </a:xfrm>
              <a:prstGeom prst="ellipse">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44" name="Group 18"/>
            <p:cNvGrpSpPr>
              <a:grpSpLocks noChangeAspect="1"/>
            </p:cNvGrpSpPr>
            <p:nvPr/>
          </p:nvGrpSpPr>
          <p:grpSpPr bwMode="auto">
            <a:xfrm>
              <a:off x="5696900" y="3507117"/>
              <a:ext cx="213961" cy="199376"/>
              <a:chOff x="3802" y="2858"/>
              <a:chExt cx="616" cy="574"/>
            </a:xfrm>
            <a:solidFill>
              <a:schemeClr val="bg1"/>
            </a:solidFill>
            <a:effectLst/>
          </p:grpSpPr>
          <p:sp>
            <p:nvSpPr>
              <p:cNvPr id="4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2636061" y="3614140"/>
            <a:ext cx="719487" cy="719227"/>
            <a:chOff x="5413874" y="4243654"/>
            <a:chExt cx="776427" cy="776427"/>
          </a:xfrm>
        </p:grpSpPr>
        <p:grpSp>
          <p:nvGrpSpPr>
            <p:cNvPr id="34" name="组合 33"/>
            <p:cNvGrpSpPr/>
            <p:nvPr/>
          </p:nvGrpSpPr>
          <p:grpSpPr>
            <a:xfrm>
              <a:off x="5413874" y="4243654"/>
              <a:ext cx="776427" cy="776427"/>
              <a:chOff x="6462420" y="1971403"/>
              <a:chExt cx="776427" cy="776427"/>
            </a:xfrm>
          </p:grpSpPr>
          <p:grpSp>
            <p:nvGrpSpPr>
              <p:cNvPr id="38" name="组合 37"/>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40" name="任意多边形 39"/>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1" name="椭圆 40"/>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2" name="椭圆 41"/>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9" name="椭圆 38"/>
              <p:cNvSpPr/>
              <p:nvPr/>
            </p:nvSpPr>
            <p:spPr>
              <a:xfrm>
                <a:off x="6625503" y="2134485"/>
                <a:ext cx="450263" cy="450263"/>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35" name="Group 13"/>
            <p:cNvGrpSpPr>
              <a:grpSpLocks noChangeAspect="1"/>
            </p:cNvGrpSpPr>
            <p:nvPr/>
          </p:nvGrpSpPr>
          <p:grpSpPr bwMode="auto">
            <a:xfrm>
              <a:off x="5675442" y="4505525"/>
              <a:ext cx="256917" cy="259951"/>
              <a:chOff x="2426" y="2781"/>
              <a:chExt cx="593" cy="600"/>
            </a:xfrm>
            <a:solidFill>
              <a:schemeClr val="bg1"/>
            </a:solidFill>
            <a:effectLst/>
          </p:grpSpPr>
          <p:sp>
            <p:nvSpPr>
              <p:cNvPr id="3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13"/>
          <p:cNvGrpSpPr/>
          <p:nvPr/>
        </p:nvGrpSpPr>
        <p:grpSpPr>
          <a:xfrm>
            <a:off x="2636061" y="4555183"/>
            <a:ext cx="719487" cy="719227"/>
            <a:chOff x="5413874" y="5272354"/>
            <a:chExt cx="776427" cy="776427"/>
          </a:xfrm>
        </p:grpSpPr>
        <p:grpSp>
          <p:nvGrpSpPr>
            <p:cNvPr id="27" name="组合 26"/>
            <p:cNvGrpSpPr/>
            <p:nvPr/>
          </p:nvGrpSpPr>
          <p:grpSpPr>
            <a:xfrm>
              <a:off x="5413874" y="5272354"/>
              <a:ext cx="776427" cy="776427"/>
              <a:chOff x="6462420" y="1971403"/>
              <a:chExt cx="776427" cy="776427"/>
            </a:xfrm>
          </p:grpSpPr>
          <p:grpSp>
            <p:nvGrpSpPr>
              <p:cNvPr id="29" name="组合 28"/>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31" name="任意多边形 30"/>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2" name="椭圆 31"/>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3" name="椭圆 32"/>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0" name="椭圆 29"/>
              <p:cNvSpPr/>
              <p:nvPr/>
            </p:nvSpPr>
            <p:spPr>
              <a:xfrm>
                <a:off x="6625503" y="2134485"/>
                <a:ext cx="450263" cy="450263"/>
              </a:xfrm>
              <a:prstGeom prst="ellipse">
                <a:avLst/>
              </a:prstGeom>
              <a:solidFill>
                <a:srgbClr val="8F5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28" name="Freeform 108"/>
            <p:cNvSpPr>
              <a:spLocks noEditPoints="1"/>
            </p:cNvSpPr>
            <p:nvPr/>
          </p:nvSpPr>
          <p:spPr bwMode="auto">
            <a:xfrm>
              <a:off x="5655470" y="5515237"/>
              <a:ext cx="296859" cy="29792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6"/>
          <p:cNvSpPr/>
          <p:nvPr/>
        </p:nvSpPr>
        <p:spPr>
          <a:xfrm>
            <a:off x="3824348" y="2724703"/>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19" name="矩形 18"/>
          <p:cNvSpPr/>
          <p:nvPr/>
        </p:nvSpPr>
        <p:spPr>
          <a:xfrm>
            <a:off x="3824348" y="3640864"/>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1" name="矩形 20"/>
          <p:cNvSpPr/>
          <p:nvPr/>
        </p:nvSpPr>
        <p:spPr>
          <a:xfrm>
            <a:off x="3824348" y="4554821"/>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3" name="文本框 70"/>
          <p:cNvSpPr txBox="1"/>
          <p:nvPr/>
        </p:nvSpPr>
        <p:spPr>
          <a:xfrm>
            <a:off x="3824348" y="3796069"/>
            <a:ext cx="4833607" cy="4247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E87071"/>
                </a:solidFill>
                <a:latin typeface="微软雅黑" panose="020B0503020204020204" pitchFamily="34" charset="-122"/>
                <a:ea typeface="微软雅黑" panose="020B0503020204020204" pitchFamily="34" charset="-122"/>
              </a:rPr>
              <a:t>（</a:t>
            </a:r>
            <a:r>
              <a:rPr lang="en-US" altLang="zh-CN" sz="1800" b="1" dirty="0">
                <a:solidFill>
                  <a:srgbClr val="E87071"/>
                </a:solidFill>
                <a:latin typeface="微软雅黑" panose="020B0503020204020204" pitchFamily="34" charset="-122"/>
                <a:ea typeface="微软雅黑" panose="020B0503020204020204" pitchFamily="34" charset="-122"/>
              </a:rPr>
              <a:t>3</a:t>
            </a:r>
            <a:r>
              <a:rPr lang="zh-CN" altLang="en-US" sz="1800" b="1" dirty="0">
                <a:solidFill>
                  <a:srgbClr val="E87071"/>
                </a:solidFill>
                <a:latin typeface="微软雅黑" panose="020B0503020204020204" pitchFamily="34" charset="-122"/>
                <a:ea typeface="微软雅黑" panose="020B0503020204020204" pitchFamily="34" charset="-122"/>
              </a:rPr>
              <a:t>）美术学科基于区域特色的跨学科</a:t>
            </a:r>
            <a:r>
              <a:rPr lang="zh-CN" altLang="en-US" sz="1800" b="1" dirty="0" smtClean="0">
                <a:solidFill>
                  <a:srgbClr val="E87071"/>
                </a:solidFill>
                <a:latin typeface="微软雅黑" panose="020B0503020204020204" pitchFamily="34" charset="-122"/>
                <a:ea typeface="微软雅黑" panose="020B0503020204020204" pitchFamily="34" charset="-122"/>
              </a:rPr>
              <a:t>整合</a:t>
            </a:r>
            <a:endParaRPr lang="zh-CN" altLang="en-US" sz="1800" b="1" dirty="0">
              <a:solidFill>
                <a:srgbClr val="E87071"/>
              </a:solidFill>
              <a:latin typeface="微软雅黑" panose="020B0503020204020204" pitchFamily="34" charset="-122"/>
              <a:ea typeface="微软雅黑" panose="020B0503020204020204" pitchFamily="34" charset="-122"/>
            </a:endParaRPr>
          </a:p>
        </p:txBody>
      </p:sp>
      <p:sp>
        <p:nvSpPr>
          <p:cNvPr id="24" name="文本框 87"/>
          <p:cNvSpPr txBox="1"/>
          <p:nvPr/>
        </p:nvSpPr>
        <p:spPr>
          <a:xfrm>
            <a:off x="3824348" y="2864495"/>
            <a:ext cx="4119502" cy="4247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01ACBE"/>
                </a:solidFill>
                <a:latin typeface="微软雅黑" panose="020B0503020204020204" pitchFamily="34" charset="-122"/>
                <a:ea typeface="微软雅黑" panose="020B0503020204020204" pitchFamily="34" charset="-122"/>
              </a:rPr>
              <a:t>（</a:t>
            </a:r>
            <a:r>
              <a:rPr lang="en-US" altLang="zh-CN" sz="1800" b="1" dirty="0">
                <a:solidFill>
                  <a:srgbClr val="01ACBE"/>
                </a:solidFill>
                <a:latin typeface="微软雅黑" panose="020B0503020204020204" pitchFamily="34" charset="-122"/>
                <a:ea typeface="微软雅黑" panose="020B0503020204020204" pitchFamily="34" charset="-122"/>
              </a:rPr>
              <a:t>2</a:t>
            </a:r>
            <a:r>
              <a:rPr lang="zh-CN" altLang="en-US" sz="1800" b="1" dirty="0" smtClean="0">
                <a:solidFill>
                  <a:srgbClr val="01ACBE"/>
                </a:solidFill>
                <a:latin typeface="微软雅黑" panose="020B0503020204020204" pitchFamily="34" charset="-122"/>
                <a:ea typeface="微软雅黑" panose="020B0503020204020204" pitchFamily="34" charset="-122"/>
              </a:rPr>
              <a:t>）小学语文</a:t>
            </a:r>
            <a:r>
              <a:rPr lang="zh-CN" altLang="en-US" sz="1800" b="1" dirty="0">
                <a:solidFill>
                  <a:srgbClr val="01ACBE"/>
                </a:solidFill>
                <a:latin typeface="微软雅黑" panose="020B0503020204020204" pitchFamily="34" charset="-122"/>
                <a:ea typeface="微软雅黑" panose="020B0503020204020204" pitchFamily="34" charset="-122"/>
              </a:rPr>
              <a:t>学科层级梯度目标</a:t>
            </a:r>
            <a:r>
              <a:rPr lang="zh-CN" altLang="en-US" sz="1800" b="1" dirty="0" smtClean="0">
                <a:solidFill>
                  <a:srgbClr val="01ACBE"/>
                </a:solidFill>
                <a:latin typeface="微软雅黑" panose="020B0503020204020204" pitchFamily="34" charset="-122"/>
                <a:ea typeface="微软雅黑" panose="020B0503020204020204" pitchFamily="34" charset="-122"/>
              </a:rPr>
              <a:t>整合</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sp>
        <p:nvSpPr>
          <p:cNvPr id="25" name="文本框 91"/>
          <p:cNvSpPr txBox="1"/>
          <p:nvPr/>
        </p:nvSpPr>
        <p:spPr>
          <a:xfrm>
            <a:off x="3824348" y="1945050"/>
            <a:ext cx="3974397" cy="39658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FFB850"/>
                </a:solidFill>
                <a:latin typeface="微软雅黑" panose="020B0503020204020204" pitchFamily="34" charset="-122"/>
                <a:ea typeface="微软雅黑" panose="020B0503020204020204" pitchFamily="34" charset="-122"/>
              </a:rPr>
              <a:t>（</a:t>
            </a:r>
            <a:r>
              <a:rPr lang="en-US" altLang="zh-CN" sz="1800" b="1" dirty="0">
                <a:solidFill>
                  <a:srgbClr val="FFB850"/>
                </a:solidFill>
                <a:latin typeface="微软雅黑" panose="020B0503020204020204" pitchFamily="34" charset="-122"/>
                <a:ea typeface="微软雅黑" panose="020B0503020204020204" pitchFamily="34" charset="-122"/>
              </a:rPr>
              <a:t>1</a:t>
            </a:r>
            <a:r>
              <a:rPr lang="zh-CN" altLang="en-US" sz="1800" b="1" dirty="0">
                <a:solidFill>
                  <a:srgbClr val="FFB850"/>
                </a:solidFill>
                <a:latin typeface="微软雅黑" panose="020B0503020204020204" pitchFamily="34" charset="-122"/>
                <a:ea typeface="微软雅黑" panose="020B0503020204020204" pitchFamily="34" charset="-122"/>
              </a:rPr>
              <a:t>）	初中语文学科跨学段专题教学</a:t>
            </a:r>
            <a:endParaRPr lang="en-US" altLang="zh-CN" sz="1800" b="1" dirty="0">
              <a:solidFill>
                <a:srgbClr val="FFB85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496340" y="1064886"/>
            <a:ext cx="5371435" cy="5352544"/>
          </a:xfrm>
          <a:prstGeom prst="rect">
            <a:avLst/>
          </a:prstGeom>
        </p:spPr>
      </p:pic>
      <p:sp>
        <p:nvSpPr>
          <p:cNvPr id="8" name="标题 7"/>
          <p:cNvSpPr>
            <a:spLocks noGrp="1"/>
          </p:cNvSpPr>
          <p:nvPr>
            <p:ph type="title"/>
          </p:nvPr>
        </p:nvSpPr>
        <p:spPr/>
        <p:txBody>
          <a:bodyPr/>
          <a:lstStyle/>
          <a:p>
            <a:endParaRPr lang="zh-CN" altLang="en-US"/>
          </a:p>
        </p:txBody>
      </p:sp>
      <p:sp>
        <p:nvSpPr>
          <p:cNvPr id="9" name="内容占位符 8"/>
          <p:cNvSpPr>
            <a:spLocks noGrp="1"/>
          </p:cNvSpPr>
          <p:nvPr>
            <p:ph idx="1"/>
          </p:nvPr>
        </p:nvSpPr>
        <p:spPr>
          <a:xfrm>
            <a:off x="432782" y="1378222"/>
            <a:ext cx="2929875" cy="4527025"/>
          </a:xfrm>
        </p:spPr>
        <p:txBody>
          <a:bodyPr/>
          <a:lstStyle/>
          <a:p>
            <a:pPr>
              <a:spcAft>
                <a:spcPts val="0"/>
              </a:spcAft>
            </a:pPr>
            <a:r>
              <a:rPr lang="zh-CN" altLang="zh-CN" dirty="0">
                <a:latin typeface="Tw Cen MT" panose="020B0602020104020603" pitchFamily="34" charset="0"/>
                <a:ea typeface="仿宋" panose="02010609060101010101" pitchFamily="49" charset="-122"/>
                <a:cs typeface="仿宋_GB2312" panose="02010609030101010101" pitchFamily="49" charset="-122"/>
              </a:rPr>
              <a:t>单元之间、学习领域内容之间的整合</a:t>
            </a:r>
            <a:endParaRPr lang="zh-CN" altLang="zh-CN" dirty="0">
              <a:latin typeface="Tw Cen MT" panose="020B0602020104020603" pitchFamily="34" charset="0"/>
              <a:ea typeface="华文仿宋" panose="02010600040101010101" pitchFamily="2" charset="-122"/>
              <a:cs typeface="Times New Roman" panose="02020603050405020304" pitchFamily="18" charset="0"/>
            </a:endParaRPr>
          </a:p>
          <a:p>
            <a:pPr>
              <a:spcAft>
                <a:spcPts val="0"/>
              </a:spcAft>
            </a:pPr>
            <a:r>
              <a:rPr lang="zh-CN" altLang="zh-CN" dirty="0">
                <a:latin typeface="Tw Cen MT" panose="020B0602020104020603" pitchFamily="34" charset="0"/>
                <a:ea typeface="仿宋" panose="02010609060101010101" pitchFamily="49" charset="-122"/>
                <a:cs typeface="仿宋_GB2312" panose="02010609030101010101" pitchFamily="49" charset="-122"/>
              </a:rPr>
              <a:t>理清国家教材的知识体系，结合青岛本地区域海洋特色进行补充和拓展</a:t>
            </a:r>
            <a:endParaRPr lang="zh-CN" altLang="zh-CN" dirty="0">
              <a:latin typeface="Tw Cen MT" panose="020B0602020104020603" pitchFamily="34" charset="0"/>
              <a:ea typeface="华文仿宋" panose="02010600040101010101" pitchFamily="2" charset="-122"/>
              <a:cs typeface="Times New Roman" panose="02020603050405020304" pitchFamily="18" charset="0"/>
            </a:endParaRPr>
          </a:p>
          <a:p>
            <a:pPr>
              <a:spcAft>
                <a:spcPts val="0"/>
              </a:spcAft>
            </a:pPr>
            <a:r>
              <a:rPr lang="zh-CN" altLang="zh-CN" dirty="0">
                <a:latin typeface="Tw Cen MT" panose="020B0602020104020603" pitchFamily="34" charset="0"/>
                <a:ea typeface="仿宋" panose="02010609060101010101" pitchFamily="49" charset="-122"/>
                <a:cs typeface="仿宋_GB2312" panose="02010609030101010101" pitchFamily="49" charset="-122"/>
              </a:rPr>
              <a:t>形成区域海洋特色美术教材课例</a:t>
            </a:r>
            <a:endParaRPr lang="zh-CN" altLang="zh-CN" dirty="0">
              <a:latin typeface="Tw Cen MT" panose="020B0602020104020603" pitchFamily="34" charset="0"/>
              <a:ea typeface="华文仿宋" panose="02010600040101010101" pitchFamily="2" charset="-122"/>
              <a:cs typeface="Times New Roman" panose="02020603050405020304" pitchFamily="18" charset="0"/>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4348" y="1768876"/>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3" name="Group 737"/>
          <p:cNvGrpSpPr>
            <a:grpSpLocks noChangeAspect="1"/>
          </p:cNvGrpSpPr>
          <p:nvPr/>
        </p:nvGrpSpPr>
        <p:grpSpPr bwMode="auto">
          <a:xfrm>
            <a:off x="367285" y="1568036"/>
            <a:ext cx="2331060" cy="2195836"/>
            <a:chOff x="2105" y="527"/>
            <a:chExt cx="3468" cy="3268"/>
          </a:xfrm>
        </p:grpSpPr>
        <p:sp>
          <p:nvSpPr>
            <p:cNvPr id="77"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8"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79"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0"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1"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2"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3"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4"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5"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6"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7"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8"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89" name="Freeform 749"/>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0" name="Freeform 750"/>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1" name="Freeform 751"/>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2" name="Freeform 752"/>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3" name="Freeform 753"/>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4" name="Freeform 754"/>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5" name="Freeform 755"/>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6" name="Freeform 756"/>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7" name="Freeform 757"/>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8" name="Freeform 758"/>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99" name="Freeform 759"/>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0"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1"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2"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3"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4"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5"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6"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7"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8"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09"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0"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1"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2"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3"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4"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5"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6"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7"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8"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19"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0" name="Freeform 780"/>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1" name="Freeform 781"/>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2" name="Freeform 782"/>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3"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4"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5"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6"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7"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8"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29"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0"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1"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2" name="Freeform 792"/>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3" name="Freeform 793"/>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4"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5"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6"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7" name="Freeform 797"/>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8" name="Freeform 798"/>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39" name="Freeform 799"/>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0" name="Freeform 800"/>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1" name="Freeform 801"/>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2"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3"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4"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5"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6"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7" name="Freeform 807"/>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8" name="Freeform 808"/>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49" name="Freeform 809"/>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0" name="Freeform 810"/>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1" name="Freeform 811"/>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2" name="Freeform 812"/>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3"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4" name="Freeform 814"/>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5" name="Freeform 815"/>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6" name="Freeform 816"/>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7"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8" name="Freeform 818"/>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59" name="Freeform 819"/>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0" name="Freeform 820"/>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1" name="Freeform 821"/>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2" name="Freeform 822"/>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3" name="Freeform 823"/>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4"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5"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6"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7"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8"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69"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0"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1"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2"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3"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4"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5" name="Freeform 835"/>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6"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7"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8"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79"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0"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1" name="Freeform 841"/>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2" name="Freeform 842"/>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3"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4"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5" name="Freeform 845"/>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6" name="Freeform 846"/>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7"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8"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89"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0"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1" name="Freeform 851"/>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2"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3"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4" name="Freeform 854"/>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5" name="Freeform 855"/>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6" name="Freeform 856"/>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7" name="Freeform 857"/>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8"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199" name="Freeform 859"/>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0"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1" name="Freeform 861"/>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2" name="Freeform 862"/>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3" name="Freeform 863"/>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4" name="Freeform 864"/>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5" name="Freeform 865"/>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6" name="Freeform 866"/>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7" name="Freeform 867"/>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8"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09" name="Freeform 869"/>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0" name="Freeform 870"/>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1" name="Freeform 871"/>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2" name="Freeform 872"/>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3"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4"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5" name="Freeform 875"/>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6"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7"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8"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19"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0" name="Freeform 880"/>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1" name="Freeform 881"/>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2" name="Freeform 882"/>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3" name="Freeform 883"/>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sp>
          <p:nvSpPr>
            <p:cNvPr id="224"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p>
          </p:txBody>
        </p:sp>
      </p:grpSp>
      <p:grpSp>
        <p:nvGrpSpPr>
          <p:cNvPr id="4" name="组合 3"/>
          <p:cNvGrpSpPr/>
          <p:nvPr/>
        </p:nvGrpSpPr>
        <p:grpSpPr>
          <a:xfrm>
            <a:off x="1159928" y="2113407"/>
            <a:ext cx="1052110" cy="3062820"/>
            <a:chOff x="5162550" y="368300"/>
            <a:chExt cx="1866900" cy="5436746"/>
          </a:xfrm>
          <a:solidFill>
            <a:schemeClr val="bg1"/>
          </a:solidFill>
          <a:effectLst>
            <a:outerShdw blurRad="203200" dist="88900" dir="2700000" algn="tl" rotWithShape="0">
              <a:prstClr val="black">
                <a:alpha val="30000"/>
              </a:prstClr>
            </a:outerShdw>
          </a:effectLst>
        </p:grpSpPr>
        <p:sp>
          <p:nvSpPr>
            <p:cNvPr id="74" name="任意多边形 73"/>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5" name="任意多边形 74"/>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6" name="任意多边形 75"/>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 name="圆角矩形 4"/>
          <p:cNvSpPr/>
          <p:nvPr/>
        </p:nvSpPr>
        <p:spPr>
          <a:xfrm>
            <a:off x="655926"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 name="圆角矩形 5"/>
          <p:cNvSpPr/>
          <p:nvPr/>
        </p:nvSpPr>
        <p:spPr>
          <a:xfrm rot="2700000">
            <a:off x="915465" y="2020663"/>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7" name="圆角矩形 6"/>
          <p:cNvSpPr/>
          <p:nvPr/>
        </p:nvSpPr>
        <p:spPr>
          <a:xfrm rot="5400000">
            <a:off x="1541920" y="1761271"/>
            <a:ext cx="297111" cy="98726"/>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8" name="圆角矩形 7"/>
          <p:cNvSpPr/>
          <p:nvPr/>
        </p:nvSpPr>
        <p:spPr>
          <a:xfrm rot="8100000">
            <a:off x="2168321" y="2020680"/>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9" name="圆角矩形 8"/>
          <p:cNvSpPr/>
          <p:nvPr/>
        </p:nvSpPr>
        <p:spPr>
          <a:xfrm rot="10800000">
            <a:off x="2427807" y="2646908"/>
            <a:ext cx="297219" cy="98691"/>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nvGrpSpPr>
          <p:cNvPr id="10" name="组合 9"/>
          <p:cNvGrpSpPr/>
          <p:nvPr/>
        </p:nvGrpSpPr>
        <p:grpSpPr>
          <a:xfrm>
            <a:off x="1389085" y="2219463"/>
            <a:ext cx="593845" cy="824853"/>
            <a:chOff x="3932746" y="2019238"/>
            <a:chExt cx="412048" cy="572542"/>
          </a:xfrm>
        </p:grpSpPr>
        <p:sp>
          <p:nvSpPr>
            <p:cNvPr id="66" name="任意多边形 65"/>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66"/>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70" name="任意多边形 69"/>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70"/>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72"/>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9" name="椭圆 68"/>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636061" y="1732054"/>
            <a:ext cx="719487" cy="719227"/>
            <a:chOff x="5413874" y="1856054"/>
            <a:chExt cx="776427" cy="776427"/>
          </a:xfrm>
        </p:grpSpPr>
        <p:grpSp>
          <p:nvGrpSpPr>
            <p:cNvPr id="55" name="组合 54"/>
            <p:cNvGrpSpPr/>
            <p:nvPr/>
          </p:nvGrpSpPr>
          <p:grpSpPr>
            <a:xfrm>
              <a:off x="5413874" y="1856054"/>
              <a:ext cx="776427" cy="776427"/>
              <a:chOff x="6462420" y="1971403"/>
              <a:chExt cx="776427" cy="776427"/>
            </a:xfrm>
          </p:grpSpPr>
          <p:grpSp>
            <p:nvGrpSpPr>
              <p:cNvPr id="61" name="组合 60"/>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63" name="任意多边形 62"/>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4" name="椭圆 63"/>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65" name="椭圆 64"/>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62" name="椭圆 61"/>
              <p:cNvSpPr/>
              <p:nvPr/>
            </p:nvSpPr>
            <p:spPr>
              <a:xfrm>
                <a:off x="6625503" y="2134485"/>
                <a:ext cx="450263" cy="450263"/>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56" name="Group 4"/>
            <p:cNvGrpSpPr>
              <a:grpSpLocks noChangeAspect="1"/>
            </p:cNvGrpSpPr>
            <p:nvPr/>
          </p:nvGrpSpPr>
          <p:grpSpPr bwMode="auto">
            <a:xfrm>
              <a:off x="5698532" y="2124477"/>
              <a:ext cx="210679" cy="246894"/>
              <a:chOff x="1776" y="1776"/>
              <a:chExt cx="64" cy="75"/>
            </a:xfrm>
            <a:solidFill>
              <a:schemeClr val="bg1"/>
            </a:solidFill>
            <a:effectLst/>
          </p:grpSpPr>
          <p:sp>
            <p:nvSpPr>
              <p:cNvPr id="57"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59"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2636061" y="2673097"/>
            <a:ext cx="719487" cy="719227"/>
            <a:chOff x="5413874" y="3214954"/>
            <a:chExt cx="776427" cy="776427"/>
          </a:xfrm>
        </p:grpSpPr>
        <p:grpSp>
          <p:nvGrpSpPr>
            <p:cNvPr id="43" name="组合 42"/>
            <p:cNvGrpSpPr/>
            <p:nvPr/>
          </p:nvGrpSpPr>
          <p:grpSpPr>
            <a:xfrm>
              <a:off x="5413874" y="3214954"/>
              <a:ext cx="776427" cy="776427"/>
              <a:chOff x="6462420" y="1971403"/>
              <a:chExt cx="776427" cy="776427"/>
            </a:xfrm>
          </p:grpSpPr>
          <p:grpSp>
            <p:nvGrpSpPr>
              <p:cNvPr id="50" name="组合 49"/>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52" name="任意多边形 51"/>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3" name="椭圆 52"/>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54" name="椭圆 53"/>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51" name="椭圆 50"/>
              <p:cNvSpPr/>
              <p:nvPr/>
            </p:nvSpPr>
            <p:spPr>
              <a:xfrm>
                <a:off x="6625503" y="2134485"/>
                <a:ext cx="450263" cy="450263"/>
              </a:xfrm>
              <a:prstGeom prst="ellipse">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44" name="Group 18"/>
            <p:cNvGrpSpPr>
              <a:grpSpLocks noChangeAspect="1"/>
            </p:cNvGrpSpPr>
            <p:nvPr/>
          </p:nvGrpSpPr>
          <p:grpSpPr bwMode="auto">
            <a:xfrm>
              <a:off x="5696900" y="3507117"/>
              <a:ext cx="213961" cy="199376"/>
              <a:chOff x="3802" y="2858"/>
              <a:chExt cx="616" cy="574"/>
            </a:xfrm>
            <a:solidFill>
              <a:schemeClr val="bg1"/>
            </a:solidFill>
            <a:effectLst/>
          </p:grpSpPr>
          <p:sp>
            <p:nvSpPr>
              <p:cNvPr id="4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2636061" y="3614140"/>
            <a:ext cx="719487" cy="719227"/>
            <a:chOff x="5413874" y="4243654"/>
            <a:chExt cx="776427" cy="776427"/>
          </a:xfrm>
        </p:grpSpPr>
        <p:grpSp>
          <p:nvGrpSpPr>
            <p:cNvPr id="34" name="组合 33"/>
            <p:cNvGrpSpPr/>
            <p:nvPr/>
          </p:nvGrpSpPr>
          <p:grpSpPr>
            <a:xfrm>
              <a:off x="5413874" y="4243654"/>
              <a:ext cx="776427" cy="776427"/>
              <a:chOff x="6462420" y="1971403"/>
              <a:chExt cx="776427" cy="776427"/>
            </a:xfrm>
          </p:grpSpPr>
          <p:grpSp>
            <p:nvGrpSpPr>
              <p:cNvPr id="38" name="组合 37"/>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40" name="任意多边形 39"/>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1" name="椭圆 40"/>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42" name="椭圆 41"/>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9" name="椭圆 38"/>
              <p:cNvSpPr/>
              <p:nvPr/>
            </p:nvSpPr>
            <p:spPr>
              <a:xfrm>
                <a:off x="6625503" y="2134485"/>
                <a:ext cx="450263" cy="450263"/>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grpSp>
          <p:nvGrpSpPr>
            <p:cNvPr id="35" name="Group 13"/>
            <p:cNvGrpSpPr>
              <a:grpSpLocks noChangeAspect="1"/>
            </p:cNvGrpSpPr>
            <p:nvPr/>
          </p:nvGrpSpPr>
          <p:grpSpPr bwMode="auto">
            <a:xfrm>
              <a:off x="5675442" y="4505525"/>
              <a:ext cx="256917" cy="259951"/>
              <a:chOff x="2426" y="2781"/>
              <a:chExt cx="593" cy="600"/>
            </a:xfrm>
            <a:solidFill>
              <a:schemeClr val="bg1"/>
            </a:solidFill>
            <a:effectLst/>
          </p:grpSpPr>
          <p:sp>
            <p:nvSpPr>
              <p:cNvPr id="3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13"/>
          <p:cNvGrpSpPr/>
          <p:nvPr/>
        </p:nvGrpSpPr>
        <p:grpSpPr>
          <a:xfrm>
            <a:off x="2636061" y="4555183"/>
            <a:ext cx="719487" cy="719227"/>
            <a:chOff x="5413874" y="5272354"/>
            <a:chExt cx="776427" cy="776427"/>
          </a:xfrm>
        </p:grpSpPr>
        <p:grpSp>
          <p:nvGrpSpPr>
            <p:cNvPr id="27" name="组合 26"/>
            <p:cNvGrpSpPr/>
            <p:nvPr/>
          </p:nvGrpSpPr>
          <p:grpSpPr>
            <a:xfrm>
              <a:off x="5413874" y="5272354"/>
              <a:ext cx="776427" cy="776427"/>
              <a:chOff x="6462420" y="1971403"/>
              <a:chExt cx="776427" cy="776427"/>
            </a:xfrm>
          </p:grpSpPr>
          <p:grpSp>
            <p:nvGrpSpPr>
              <p:cNvPr id="29" name="组合 28"/>
              <p:cNvGrpSpPr/>
              <p:nvPr/>
            </p:nvGrpSpPr>
            <p:grpSpPr>
              <a:xfrm>
                <a:off x="6462420" y="1971403"/>
                <a:ext cx="776427" cy="776427"/>
                <a:chOff x="5443219" y="1567820"/>
                <a:chExt cx="1664342" cy="1664342"/>
              </a:xfrm>
              <a:effectLst>
                <a:outerShdw blurRad="101600" dist="50800" dir="2700000" algn="tl" rotWithShape="0">
                  <a:prstClr val="black">
                    <a:alpha val="30000"/>
                  </a:prstClr>
                </a:outerShdw>
              </a:effectLst>
            </p:grpSpPr>
            <p:sp>
              <p:nvSpPr>
                <p:cNvPr id="31" name="任意多边形 30"/>
                <p:cNvSpPr/>
                <p:nvPr/>
              </p:nvSpPr>
              <p:spPr>
                <a:xfrm>
                  <a:off x="5443219" y="1567820"/>
                  <a:ext cx="1664342" cy="1664342"/>
                </a:xfrm>
                <a:custGeom>
                  <a:avLst/>
                  <a:gdLst>
                    <a:gd name="connsiteX0" fmla="*/ 1589098 w 3178196"/>
                    <a:gd name="connsiteY0" fmla="*/ 425696 h 3178196"/>
                    <a:gd name="connsiteX1" fmla="*/ 425696 w 3178196"/>
                    <a:gd name="connsiteY1" fmla="*/ 1589098 h 3178196"/>
                    <a:gd name="connsiteX2" fmla="*/ 1589098 w 3178196"/>
                    <a:gd name="connsiteY2" fmla="*/ 2752500 h 3178196"/>
                    <a:gd name="connsiteX3" fmla="*/ 2752500 w 3178196"/>
                    <a:gd name="connsiteY3" fmla="*/ 1589098 h 3178196"/>
                    <a:gd name="connsiteX4" fmla="*/ 1589098 w 3178196"/>
                    <a:gd name="connsiteY4" fmla="*/ 425696 h 3178196"/>
                    <a:gd name="connsiteX5" fmla="*/ 1408737 w 3178196"/>
                    <a:gd name="connsiteY5" fmla="*/ 0 h 3178196"/>
                    <a:gd name="connsiteX6" fmla="*/ 1769461 w 3178196"/>
                    <a:gd name="connsiteY6" fmla="*/ 0 h 3178196"/>
                    <a:gd name="connsiteX7" fmla="*/ 1839795 w 3178196"/>
                    <a:gd name="connsiteY7" fmla="*/ 328139 h 3178196"/>
                    <a:gd name="connsiteX8" fmla="*/ 1856789 w 3178196"/>
                    <a:gd name="connsiteY8" fmla="*/ 330732 h 3178196"/>
                    <a:gd name="connsiteX9" fmla="*/ 2000849 w 3178196"/>
                    <a:gd name="connsiteY9" fmla="*/ 373520 h 3178196"/>
                    <a:gd name="connsiteX10" fmla="*/ 2227451 w 3178196"/>
                    <a:gd name="connsiteY10" fmla="*/ 122720 h 3178196"/>
                    <a:gd name="connsiteX11" fmla="*/ 2539846 w 3178196"/>
                    <a:gd name="connsiteY11" fmla="*/ 303080 h 3178196"/>
                    <a:gd name="connsiteX12" fmla="*/ 2439451 w 3178196"/>
                    <a:gd name="connsiteY12" fmla="*/ 613872 h 3178196"/>
                    <a:gd name="connsiteX13" fmla="*/ 2458340 w 3178196"/>
                    <a:gd name="connsiteY13" fmla="*/ 627645 h 3178196"/>
                    <a:gd name="connsiteX14" fmla="*/ 2558787 w 3178196"/>
                    <a:gd name="connsiteY14" fmla="*/ 724273 h 3178196"/>
                    <a:gd name="connsiteX15" fmla="*/ 2569563 w 3178196"/>
                    <a:gd name="connsiteY15" fmla="*/ 737054 h 3178196"/>
                    <a:gd name="connsiteX16" fmla="*/ 2875118 w 3178196"/>
                    <a:gd name="connsiteY16" fmla="*/ 638354 h 3178196"/>
                    <a:gd name="connsiteX17" fmla="*/ 3055480 w 3178196"/>
                    <a:gd name="connsiteY17" fmla="*/ 950748 h 3178196"/>
                    <a:gd name="connsiteX18" fmla="*/ 2827830 w 3178196"/>
                    <a:gd name="connsiteY18" fmla="*/ 1156432 h 3178196"/>
                    <a:gd name="connsiteX19" fmla="*/ 2846251 w 3178196"/>
                    <a:gd name="connsiteY19" fmla="*/ 1202137 h 3178196"/>
                    <a:gd name="connsiteX20" fmla="*/ 2882440 w 3178196"/>
                    <a:gd name="connsiteY20" fmla="*/ 1345342 h 3178196"/>
                    <a:gd name="connsiteX21" fmla="*/ 3178196 w 3178196"/>
                    <a:gd name="connsiteY21" fmla="*/ 1408739 h 3178196"/>
                    <a:gd name="connsiteX22" fmla="*/ 3178196 w 3178196"/>
                    <a:gd name="connsiteY22" fmla="*/ 1769460 h 3178196"/>
                    <a:gd name="connsiteX23" fmla="*/ 2901180 w 3178196"/>
                    <a:gd name="connsiteY23" fmla="*/ 1828838 h 3178196"/>
                    <a:gd name="connsiteX24" fmla="*/ 2890366 w 3178196"/>
                    <a:gd name="connsiteY24" fmla="*/ 1899689 h 3178196"/>
                    <a:gd name="connsiteX25" fmla="*/ 2862393 w 3178196"/>
                    <a:gd name="connsiteY25" fmla="*/ 2011345 h 3178196"/>
                    <a:gd name="connsiteX26" fmla="*/ 2851433 w 3178196"/>
                    <a:gd name="connsiteY26" fmla="*/ 2043093 h 3178196"/>
                    <a:gd name="connsiteX27" fmla="*/ 3055480 w 3178196"/>
                    <a:gd name="connsiteY27" fmla="*/ 2227452 h 3178196"/>
                    <a:gd name="connsiteX28" fmla="*/ 2875118 w 3178196"/>
                    <a:gd name="connsiteY28" fmla="*/ 2539844 h 3178196"/>
                    <a:gd name="connsiteX29" fmla="*/ 2624366 w 3178196"/>
                    <a:gd name="connsiteY29" fmla="*/ 2458846 h 3178196"/>
                    <a:gd name="connsiteX30" fmla="*/ 2593452 w 3178196"/>
                    <a:gd name="connsiteY30" fmla="*/ 2501242 h 3178196"/>
                    <a:gd name="connsiteX31" fmla="*/ 2496828 w 3178196"/>
                    <a:gd name="connsiteY31" fmla="*/ 2601689 h 3178196"/>
                    <a:gd name="connsiteX32" fmla="*/ 2461217 w 3178196"/>
                    <a:gd name="connsiteY32" fmla="*/ 2631705 h 3178196"/>
                    <a:gd name="connsiteX33" fmla="*/ 2539846 w 3178196"/>
                    <a:gd name="connsiteY33" fmla="*/ 2875117 h 3178196"/>
                    <a:gd name="connsiteX34" fmla="*/ 2227451 w 3178196"/>
                    <a:gd name="connsiteY34" fmla="*/ 3055478 h 3178196"/>
                    <a:gd name="connsiteX35" fmla="*/ 2061632 w 3178196"/>
                    <a:gd name="connsiteY35" fmla="*/ 2871954 h 3178196"/>
                    <a:gd name="connsiteX36" fmla="*/ 2018961 w 3178196"/>
                    <a:gd name="connsiteY36" fmla="*/ 2889155 h 3178196"/>
                    <a:gd name="connsiteX37" fmla="*/ 1820676 w 3178196"/>
                    <a:gd name="connsiteY37" fmla="*/ 2939260 h 3178196"/>
                    <a:gd name="connsiteX38" fmla="*/ 1769461 w 3178196"/>
                    <a:gd name="connsiteY38" fmla="*/ 3178196 h 3178196"/>
                    <a:gd name="connsiteX39" fmla="*/ 1408737 w 3178196"/>
                    <a:gd name="connsiteY39" fmla="*/ 3178196 h 3178196"/>
                    <a:gd name="connsiteX40" fmla="*/ 1357415 w 3178196"/>
                    <a:gd name="connsiteY40" fmla="*/ 2938761 h 3178196"/>
                    <a:gd name="connsiteX41" fmla="*/ 1321409 w 3178196"/>
                    <a:gd name="connsiteY41" fmla="*/ 2933267 h 3178196"/>
                    <a:gd name="connsiteX42" fmla="*/ 1116228 w 3178196"/>
                    <a:gd name="connsiteY42" fmla="*/ 2872328 h 3178196"/>
                    <a:gd name="connsiteX43" fmla="*/ 950747 w 3178196"/>
                    <a:gd name="connsiteY43" fmla="*/ 3055478 h 3178196"/>
                    <a:gd name="connsiteX44" fmla="*/ 638354 w 3178196"/>
                    <a:gd name="connsiteY44" fmla="*/ 2875117 h 3178196"/>
                    <a:gd name="connsiteX45" fmla="*/ 716567 w 3178196"/>
                    <a:gd name="connsiteY45" fmla="*/ 2632987 h 3178196"/>
                    <a:gd name="connsiteX46" fmla="*/ 564155 w 3178196"/>
                    <a:gd name="connsiteY46" fmla="*/ 2476891 h 3178196"/>
                    <a:gd name="connsiteX47" fmla="*/ 552049 w 3178196"/>
                    <a:gd name="connsiteY47" fmla="*/ 2459421 h 3178196"/>
                    <a:gd name="connsiteX48" fmla="*/ 303082 w 3178196"/>
                    <a:gd name="connsiteY48" fmla="*/ 2539844 h 3178196"/>
                    <a:gd name="connsiteX49" fmla="*/ 122720 w 3178196"/>
                    <a:gd name="connsiteY49" fmla="*/ 2227452 h 3178196"/>
                    <a:gd name="connsiteX50" fmla="*/ 326913 w 3178196"/>
                    <a:gd name="connsiteY50" fmla="*/ 2042960 h 3178196"/>
                    <a:gd name="connsiteX51" fmla="*/ 306855 w 3178196"/>
                    <a:gd name="connsiteY51" fmla="*/ 1979828 h 3178196"/>
                    <a:gd name="connsiteX52" fmla="*/ 276470 w 3178196"/>
                    <a:gd name="connsiteY52" fmla="*/ 1828721 h 3178196"/>
                    <a:gd name="connsiteX53" fmla="*/ 0 w 3178196"/>
                    <a:gd name="connsiteY53" fmla="*/ 1769460 h 3178196"/>
                    <a:gd name="connsiteX54" fmla="*/ 0 w 3178196"/>
                    <a:gd name="connsiteY54" fmla="*/ 1408739 h 3178196"/>
                    <a:gd name="connsiteX55" fmla="*/ 293010 w 3178196"/>
                    <a:gd name="connsiteY55" fmla="*/ 1345931 h 3178196"/>
                    <a:gd name="connsiteX56" fmla="*/ 306855 w 3178196"/>
                    <a:gd name="connsiteY56" fmla="*/ 1284173 h 3178196"/>
                    <a:gd name="connsiteX57" fmla="*/ 351046 w 3178196"/>
                    <a:gd name="connsiteY57" fmla="*/ 1157043 h 3178196"/>
                    <a:gd name="connsiteX58" fmla="*/ 122720 w 3178196"/>
                    <a:gd name="connsiteY58" fmla="*/ 950748 h 3178196"/>
                    <a:gd name="connsiteX59" fmla="*/ 303082 w 3178196"/>
                    <a:gd name="connsiteY59" fmla="*/ 638354 h 3178196"/>
                    <a:gd name="connsiteX60" fmla="*/ 611017 w 3178196"/>
                    <a:gd name="connsiteY60" fmla="*/ 737822 h 3178196"/>
                    <a:gd name="connsiteX61" fmla="*/ 678469 w 3178196"/>
                    <a:gd name="connsiteY61" fmla="*/ 665039 h 3178196"/>
                    <a:gd name="connsiteX62" fmla="*/ 739168 w 3178196"/>
                    <a:gd name="connsiteY62" fmla="*/ 615179 h 3178196"/>
                    <a:gd name="connsiteX63" fmla="*/ 638354 w 3178196"/>
                    <a:gd name="connsiteY63" fmla="*/ 303080 h 3178196"/>
                    <a:gd name="connsiteX64" fmla="*/ 950747 w 3178196"/>
                    <a:gd name="connsiteY64" fmla="*/ 122720 h 3178196"/>
                    <a:gd name="connsiteX65" fmla="*/ 1175530 w 3178196"/>
                    <a:gd name="connsiteY65" fmla="*/ 371507 h 3178196"/>
                    <a:gd name="connsiteX66" fmla="*/ 1321409 w 3178196"/>
                    <a:gd name="connsiteY66" fmla="*/ 330732 h 3178196"/>
                    <a:gd name="connsiteX67" fmla="*/ 1338401 w 3178196"/>
                    <a:gd name="connsiteY67" fmla="*/ 328139 h 31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8196" h="3178196">
                      <a:moveTo>
                        <a:pt x="1589098" y="425696"/>
                      </a:moveTo>
                      <a:cubicBezTo>
                        <a:pt x="946569" y="425696"/>
                        <a:pt x="425696" y="946569"/>
                        <a:pt x="425696" y="1589098"/>
                      </a:cubicBezTo>
                      <a:cubicBezTo>
                        <a:pt x="425696" y="2231627"/>
                        <a:pt x="946569" y="2752500"/>
                        <a:pt x="1589098" y="2752500"/>
                      </a:cubicBezTo>
                      <a:cubicBezTo>
                        <a:pt x="2231627" y="2752500"/>
                        <a:pt x="2752500" y="2231627"/>
                        <a:pt x="2752500" y="1589098"/>
                      </a:cubicBezTo>
                      <a:cubicBezTo>
                        <a:pt x="2752500" y="946569"/>
                        <a:pt x="2231627" y="425696"/>
                        <a:pt x="1589098" y="425696"/>
                      </a:cubicBezTo>
                      <a:close/>
                      <a:moveTo>
                        <a:pt x="1408737" y="0"/>
                      </a:moveTo>
                      <a:lnTo>
                        <a:pt x="1769461" y="0"/>
                      </a:lnTo>
                      <a:lnTo>
                        <a:pt x="1839795" y="328139"/>
                      </a:lnTo>
                      <a:lnTo>
                        <a:pt x="1856789" y="330732"/>
                      </a:lnTo>
                      <a:lnTo>
                        <a:pt x="2000849" y="373520"/>
                      </a:lnTo>
                      <a:lnTo>
                        <a:pt x="2227451" y="122720"/>
                      </a:lnTo>
                      <a:lnTo>
                        <a:pt x="2539846" y="303080"/>
                      </a:lnTo>
                      <a:lnTo>
                        <a:pt x="2439451" y="613872"/>
                      </a:lnTo>
                      <a:lnTo>
                        <a:pt x="2458340" y="627645"/>
                      </a:lnTo>
                      <a:cubicBezTo>
                        <a:pt x="2493487" y="658090"/>
                        <a:pt x="2527017" y="690346"/>
                        <a:pt x="2558787" y="724273"/>
                      </a:cubicBezTo>
                      <a:lnTo>
                        <a:pt x="2569563" y="737054"/>
                      </a:lnTo>
                      <a:lnTo>
                        <a:pt x="2875118" y="638354"/>
                      </a:lnTo>
                      <a:lnTo>
                        <a:pt x="3055480" y="950748"/>
                      </a:lnTo>
                      <a:lnTo>
                        <a:pt x="2827830" y="1156432"/>
                      </a:lnTo>
                      <a:lnTo>
                        <a:pt x="2846251" y="1202137"/>
                      </a:lnTo>
                      <a:lnTo>
                        <a:pt x="2882440" y="1345342"/>
                      </a:lnTo>
                      <a:lnTo>
                        <a:pt x="3178196" y="1408739"/>
                      </a:lnTo>
                      <a:lnTo>
                        <a:pt x="3178196" y="1769460"/>
                      </a:lnTo>
                      <a:lnTo>
                        <a:pt x="2901180" y="1828838"/>
                      </a:lnTo>
                      <a:lnTo>
                        <a:pt x="2890366" y="1899689"/>
                      </a:lnTo>
                      <a:cubicBezTo>
                        <a:pt x="2882626" y="1937518"/>
                        <a:pt x="2873276" y="1974762"/>
                        <a:pt x="2862393" y="2011345"/>
                      </a:cubicBezTo>
                      <a:lnTo>
                        <a:pt x="2851433" y="2043093"/>
                      </a:lnTo>
                      <a:lnTo>
                        <a:pt x="3055480" y="2227452"/>
                      </a:lnTo>
                      <a:lnTo>
                        <a:pt x="2875118" y="2539844"/>
                      </a:lnTo>
                      <a:lnTo>
                        <a:pt x="2624366" y="2458846"/>
                      </a:lnTo>
                      <a:lnTo>
                        <a:pt x="2593452" y="2501242"/>
                      </a:lnTo>
                      <a:cubicBezTo>
                        <a:pt x="2563009" y="2536388"/>
                        <a:pt x="2530753" y="2569918"/>
                        <a:pt x="2496828" y="2601689"/>
                      </a:cubicBezTo>
                      <a:lnTo>
                        <a:pt x="2461217" y="2631705"/>
                      </a:lnTo>
                      <a:lnTo>
                        <a:pt x="2539846" y="2875117"/>
                      </a:lnTo>
                      <a:lnTo>
                        <a:pt x="2227451" y="3055478"/>
                      </a:lnTo>
                      <a:lnTo>
                        <a:pt x="2061632" y="2871954"/>
                      </a:lnTo>
                      <a:lnTo>
                        <a:pt x="2018961" y="2889155"/>
                      </a:lnTo>
                      <a:lnTo>
                        <a:pt x="1820676" y="2939260"/>
                      </a:lnTo>
                      <a:lnTo>
                        <a:pt x="1769461" y="3178196"/>
                      </a:lnTo>
                      <a:lnTo>
                        <a:pt x="1408737" y="3178196"/>
                      </a:lnTo>
                      <a:lnTo>
                        <a:pt x="1357415" y="2938761"/>
                      </a:lnTo>
                      <a:lnTo>
                        <a:pt x="1321409" y="2933267"/>
                      </a:lnTo>
                      <a:lnTo>
                        <a:pt x="1116228" y="2872328"/>
                      </a:lnTo>
                      <a:lnTo>
                        <a:pt x="950747" y="3055478"/>
                      </a:lnTo>
                      <a:lnTo>
                        <a:pt x="638354" y="2875117"/>
                      </a:lnTo>
                      <a:lnTo>
                        <a:pt x="716567" y="2632987"/>
                      </a:lnTo>
                      <a:lnTo>
                        <a:pt x="564155" y="2476891"/>
                      </a:lnTo>
                      <a:lnTo>
                        <a:pt x="552049" y="2459421"/>
                      </a:lnTo>
                      <a:lnTo>
                        <a:pt x="303082" y="2539844"/>
                      </a:lnTo>
                      <a:lnTo>
                        <a:pt x="122720" y="2227452"/>
                      </a:lnTo>
                      <a:lnTo>
                        <a:pt x="326913" y="2042960"/>
                      </a:lnTo>
                      <a:lnTo>
                        <a:pt x="306855" y="1979828"/>
                      </a:lnTo>
                      <a:lnTo>
                        <a:pt x="276470" y="1828721"/>
                      </a:lnTo>
                      <a:lnTo>
                        <a:pt x="0" y="1769460"/>
                      </a:lnTo>
                      <a:lnTo>
                        <a:pt x="0" y="1408739"/>
                      </a:lnTo>
                      <a:lnTo>
                        <a:pt x="293010" y="1345931"/>
                      </a:lnTo>
                      <a:lnTo>
                        <a:pt x="306855" y="1284173"/>
                      </a:lnTo>
                      <a:lnTo>
                        <a:pt x="351046" y="1157043"/>
                      </a:lnTo>
                      <a:lnTo>
                        <a:pt x="122720" y="950748"/>
                      </a:lnTo>
                      <a:lnTo>
                        <a:pt x="303082" y="638354"/>
                      </a:lnTo>
                      <a:lnTo>
                        <a:pt x="611017" y="737822"/>
                      </a:lnTo>
                      <a:lnTo>
                        <a:pt x="678469" y="665039"/>
                      </a:lnTo>
                      <a:lnTo>
                        <a:pt x="739168" y="615179"/>
                      </a:lnTo>
                      <a:lnTo>
                        <a:pt x="638354" y="303080"/>
                      </a:lnTo>
                      <a:lnTo>
                        <a:pt x="950747" y="122720"/>
                      </a:lnTo>
                      <a:lnTo>
                        <a:pt x="1175530" y="371507"/>
                      </a:lnTo>
                      <a:lnTo>
                        <a:pt x="1321409" y="330732"/>
                      </a:lnTo>
                      <a:lnTo>
                        <a:pt x="1338401" y="328139"/>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2" name="椭圆 31"/>
                <p:cNvSpPr/>
                <p:nvPr/>
              </p:nvSpPr>
              <p:spPr>
                <a:xfrm>
                  <a:off x="5666553" y="1791154"/>
                  <a:ext cx="1217673" cy="1217673"/>
                </a:xfrm>
                <a:prstGeom prst="ellipse">
                  <a:avLst/>
                </a:prstGeom>
                <a:noFill/>
                <a:ln w="19050">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33" name="椭圆 32"/>
                <p:cNvSpPr/>
                <p:nvPr/>
              </p:nvSpPr>
              <p:spPr>
                <a:xfrm>
                  <a:off x="5731080" y="1855683"/>
                  <a:ext cx="1088616" cy="1088616"/>
                </a:xfrm>
                <a:prstGeom prst="ellipse">
                  <a:avLst/>
                </a:prstGeom>
                <a:gradFill>
                  <a:gsLst>
                    <a:gs pos="100000">
                      <a:schemeClr val="bg1"/>
                    </a:gs>
                    <a:gs pos="0">
                      <a:srgbClr val="E2E2E2"/>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30" name="椭圆 29"/>
              <p:cNvSpPr/>
              <p:nvPr/>
            </p:nvSpPr>
            <p:spPr>
              <a:xfrm>
                <a:off x="6625503" y="2134485"/>
                <a:ext cx="450263" cy="450263"/>
              </a:xfrm>
              <a:prstGeom prst="ellipse">
                <a:avLst/>
              </a:prstGeom>
              <a:solidFill>
                <a:srgbClr val="8F5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grpSp>
        <p:sp>
          <p:nvSpPr>
            <p:cNvPr id="28" name="Freeform 108"/>
            <p:cNvSpPr>
              <a:spLocks noEditPoints="1"/>
            </p:cNvSpPr>
            <p:nvPr/>
          </p:nvSpPr>
          <p:spPr bwMode="auto">
            <a:xfrm>
              <a:off x="5655470" y="5515237"/>
              <a:ext cx="296859" cy="297925"/>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ffec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sz="1015">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矩形 16"/>
          <p:cNvSpPr/>
          <p:nvPr/>
        </p:nvSpPr>
        <p:spPr>
          <a:xfrm>
            <a:off x="3824348" y="2724703"/>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19" name="矩形 18"/>
          <p:cNvSpPr/>
          <p:nvPr/>
        </p:nvSpPr>
        <p:spPr>
          <a:xfrm>
            <a:off x="3824348" y="3640864"/>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1" name="矩形 20"/>
          <p:cNvSpPr/>
          <p:nvPr/>
        </p:nvSpPr>
        <p:spPr>
          <a:xfrm>
            <a:off x="3824348" y="4554821"/>
            <a:ext cx="4605277" cy="735143"/>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5"/>
          </a:p>
        </p:txBody>
      </p:sp>
      <p:sp>
        <p:nvSpPr>
          <p:cNvPr id="23" name="文本框 70"/>
          <p:cNvSpPr txBox="1"/>
          <p:nvPr/>
        </p:nvSpPr>
        <p:spPr>
          <a:xfrm>
            <a:off x="3824348" y="3796069"/>
            <a:ext cx="4833607" cy="4247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E87071"/>
                </a:solidFill>
                <a:latin typeface="微软雅黑" panose="020B0503020204020204" pitchFamily="34" charset="-122"/>
                <a:ea typeface="微软雅黑" panose="020B0503020204020204" pitchFamily="34" charset="-122"/>
              </a:rPr>
              <a:t>（</a:t>
            </a:r>
            <a:r>
              <a:rPr lang="en-US" altLang="zh-CN" sz="1800" b="1" dirty="0">
                <a:solidFill>
                  <a:srgbClr val="E87071"/>
                </a:solidFill>
                <a:latin typeface="微软雅黑" panose="020B0503020204020204" pitchFamily="34" charset="-122"/>
                <a:ea typeface="微软雅黑" panose="020B0503020204020204" pitchFamily="34" charset="-122"/>
              </a:rPr>
              <a:t>3</a:t>
            </a:r>
            <a:r>
              <a:rPr lang="zh-CN" altLang="en-US" sz="1800" b="1" dirty="0">
                <a:solidFill>
                  <a:srgbClr val="E87071"/>
                </a:solidFill>
                <a:latin typeface="微软雅黑" panose="020B0503020204020204" pitchFamily="34" charset="-122"/>
                <a:ea typeface="微软雅黑" panose="020B0503020204020204" pitchFamily="34" charset="-122"/>
              </a:rPr>
              <a:t>）美术学科基于区域特色的跨学科</a:t>
            </a:r>
            <a:r>
              <a:rPr lang="zh-CN" altLang="en-US" sz="1800" b="1" dirty="0" smtClean="0">
                <a:solidFill>
                  <a:srgbClr val="E87071"/>
                </a:solidFill>
                <a:latin typeface="微软雅黑" panose="020B0503020204020204" pitchFamily="34" charset="-122"/>
                <a:ea typeface="微软雅黑" panose="020B0503020204020204" pitchFamily="34" charset="-122"/>
              </a:rPr>
              <a:t>整合</a:t>
            </a:r>
            <a:endParaRPr lang="zh-CN" altLang="en-US" sz="1800" b="1" dirty="0">
              <a:solidFill>
                <a:srgbClr val="E87071"/>
              </a:solidFill>
              <a:latin typeface="微软雅黑" panose="020B0503020204020204" pitchFamily="34" charset="-122"/>
              <a:ea typeface="微软雅黑" panose="020B0503020204020204" pitchFamily="34" charset="-122"/>
            </a:endParaRPr>
          </a:p>
        </p:txBody>
      </p:sp>
      <p:sp>
        <p:nvSpPr>
          <p:cNvPr id="24" name="文本框 87"/>
          <p:cNvSpPr txBox="1"/>
          <p:nvPr/>
        </p:nvSpPr>
        <p:spPr>
          <a:xfrm>
            <a:off x="3824348" y="2864495"/>
            <a:ext cx="4119502" cy="4247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01ACBE"/>
                </a:solidFill>
                <a:latin typeface="微软雅黑" panose="020B0503020204020204" pitchFamily="34" charset="-122"/>
                <a:ea typeface="微软雅黑" panose="020B0503020204020204" pitchFamily="34" charset="-122"/>
              </a:rPr>
              <a:t>（</a:t>
            </a:r>
            <a:r>
              <a:rPr lang="en-US" altLang="zh-CN" sz="1800" b="1" dirty="0">
                <a:solidFill>
                  <a:srgbClr val="01ACBE"/>
                </a:solidFill>
                <a:latin typeface="微软雅黑" panose="020B0503020204020204" pitchFamily="34" charset="-122"/>
                <a:ea typeface="微软雅黑" panose="020B0503020204020204" pitchFamily="34" charset="-122"/>
              </a:rPr>
              <a:t>2</a:t>
            </a:r>
            <a:r>
              <a:rPr lang="zh-CN" altLang="en-US" sz="1800" b="1" dirty="0" smtClean="0">
                <a:solidFill>
                  <a:srgbClr val="01ACBE"/>
                </a:solidFill>
                <a:latin typeface="微软雅黑" panose="020B0503020204020204" pitchFamily="34" charset="-122"/>
                <a:ea typeface="微软雅黑" panose="020B0503020204020204" pitchFamily="34" charset="-122"/>
              </a:rPr>
              <a:t>）小学语文</a:t>
            </a:r>
            <a:r>
              <a:rPr lang="zh-CN" altLang="en-US" sz="1800" b="1" dirty="0">
                <a:solidFill>
                  <a:srgbClr val="01ACBE"/>
                </a:solidFill>
                <a:latin typeface="微软雅黑" panose="020B0503020204020204" pitchFamily="34" charset="-122"/>
                <a:ea typeface="微软雅黑" panose="020B0503020204020204" pitchFamily="34" charset="-122"/>
              </a:rPr>
              <a:t>学科层级梯度目标</a:t>
            </a:r>
            <a:r>
              <a:rPr lang="zh-CN" altLang="en-US" sz="1800" b="1" dirty="0" smtClean="0">
                <a:solidFill>
                  <a:srgbClr val="01ACBE"/>
                </a:solidFill>
                <a:latin typeface="微软雅黑" panose="020B0503020204020204" pitchFamily="34" charset="-122"/>
                <a:ea typeface="微软雅黑" panose="020B0503020204020204" pitchFamily="34" charset="-122"/>
              </a:rPr>
              <a:t>整合</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sp>
        <p:nvSpPr>
          <p:cNvPr id="25" name="文本框 91"/>
          <p:cNvSpPr txBox="1"/>
          <p:nvPr/>
        </p:nvSpPr>
        <p:spPr>
          <a:xfrm>
            <a:off x="3824348" y="1945050"/>
            <a:ext cx="3974397" cy="39658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FFB850"/>
                </a:solidFill>
                <a:latin typeface="微软雅黑" panose="020B0503020204020204" pitchFamily="34" charset="-122"/>
                <a:ea typeface="微软雅黑" panose="020B0503020204020204" pitchFamily="34" charset="-122"/>
              </a:rPr>
              <a:t>（</a:t>
            </a:r>
            <a:r>
              <a:rPr lang="en-US" altLang="zh-CN" sz="1800" b="1" dirty="0">
                <a:solidFill>
                  <a:srgbClr val="FFB850"/>
                </a:solidFill>
                <a:latin typeface="微软雅黑" panose="020B0503020204020204" pitchFamily="34" charset="-122"/>
                <a:ea typeface="微软雅黑" panose="020B0503020204020204" pitchFamily="34" charset="-122"/>
              </a:rPr>
              <a:t>1</a:t>
            </a:r>
            <a:r>
              <a:rPr lang="zh-CN" altLang="en-US" sz="1800" b="1" dirty="0">
                <a:solidFill>
                  <a:srgbClr val="FFB850"/>
                </a:solidFill>
                <a:latin typeface="微软雅黑" panose="020B0503020204020204" pitchFamily="34" charset="-122"/>
                <a:ea typeface="微软雅黑" panose="020B0503020204020204" pitchFamily="34" charset="-122"/>
              </a:rPr>
              <a:t>）	初中语文学科跨学段专题教学</a:t>
            </a:r>
            <a:endParaRPr lang="en-US" altLang="zh-CN" sz="1800" b="1" dirty="0">
              <a:solidFill>
                <a:srgbClr val="FFB850"/>
              </a:solidFill>
              <a:latin typeface="微软雅黑" panose="020B0503020204020204" pitchFamily="34" charset="-122"/>
              <a:ea typeface="微软雅黑" panose="020B0503020204020204" pitchFamily="34" charset="-122"/>
            </a:endParaRPr>
          </a:p>
        </p:txBody>
      </p:sp>
      <p:sp>
        <p:nvSpPr>
          <p:cNvPr id="26" name="文本框 102"/>
          <p:cNvSpPr txBox="1"/>
          <p:nvPr/>
        </p:nvSpPr>
        <p:spPr>
          <a:xfrm>
            <a:off x="3824348" y="4647703"/>
            <a:ext cx="3585832" cy="39658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zh-CN" altLang="en-US" sz="1800" b="1" dirty="0">
                <a:solidFill>
                  <a:srgbClr val="663A77"/>
                </a:solidFill>
                <a:latin typeface="微软雅黑" panose="020B0503020204020204" pitchFamily="34" charset="-122"/>
                <a:ea typeface="微软雅黑" panose="020B0503020204020204" pitchFamily="34" charset="-122"/>
              </a:rPr>
              <a:t>（</a:t>
            </a:r>
            <a:r>
              <a:rPr lang="en-US" altLang="zh-CN" sz="1800" b="1" dirty="0">
                <a:solidFill>
                  <a:srgbClr val="663A77"/>
                </a:solidFill>
                <a:latin typeface="微软雅黑" panose="020B0503020204020204" pitchFamily="34" charset="-122"/>
                <a:ea typeface="微软雅黑" panose="020B0503020204020204" pitchFamily="34" charset="-122"/>
              </a:rPr>
              <a:t>4</a:t>
            </a:r>
            <a:r>
              <a:rPr lang="zh-CN" altLang="en-US" sz="1800" b="1" dirty="0">
                <a:solidFill>
                  <a:srgbClr val="663A77"/>
                </a:solidFill>
                <a:latin typeface="微软雅黑" panose="020B0503020204020204" pitchFamily="34" charset="-122"/>
                <a:ea typeface="微软雅黑" panose="020B0503020204020204" pitchFamily="34" charset="-122"/>
              </a:rPr>
              <a:t>）初中历史学科的三大类</a:t>
            </a:r>
            <a:r>
              <a:rPr lang="zh-CN" altLang="en-US" sz="1800" b="1" dirty="0" smtClean="0">
                <a:solidFill>
                  <a:srgbClr val="663A77"/>
                </a:solidFill>
                <a:latin typeface="微软雅黑" panose="020B0503020204020204" pitchFamily="34" charset="-122"/>
                <a:ea typeface="微软雅黑" panose="020B0503020204020204" pitchFamily="34" charset="-122"/>
              </a:rPr>
              <a:t>整合</a:t>
            </a:r>
            <a:endParaRPr lang="zh-CN" altLang="en-US" sz="1800" b="1" dirty="0">
              <a:solidFill>
                <a:srgbClr val="663A77"/>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471072" y="1378858"/>
            <a:ext cx="4442866" cy="4450737"/>
            <a:chOff x="1751091" y="620688"/>
            <a:chExt cx="5641818" cy="5651813"/>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91" y="620688"/>
              <a:ext cx="5613952" cy="198103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957" y="4577953"/>
              <a:ext cx="5613952" cy="169454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957" y="2742564"/>
              <a:ext cx="5613952" cy="1694548"/>
            </a:xfrm>
            <a:prstGeom prst="rect">
              <a:avLst/>
            </a:prstGeom>
          </p:spPr>
        </p:pic>
        <p:sp>
          <p:nvSpPr>
            <p:cNvPr id="5" name="TextBox 19"/>
            <p:cNvSpPr txBox="1"/>
            <p:nvPr/>
          </p:nvSpPr>
          <p:spPr>
            <a:xfrm flipH="1">
              <a:off x="2543179" y="1348668"/>
              <a:ext cx="1284609" cy="108724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endParaRPr kumimoji="0" lang="zh-CN" altLang="en-US" sz="6000" b="1" i="0" u="none" strike="noStrike" kern="0" cap="none" spc="0" normalizeH="0" baseline="0" noProof="0" dirty="0">
                <a:ln w="18415" cmpd="sng">
                  <a:noFill/>
                  <a:prstDash val="solid"/>
                </a:ln>
                <a:solidFill>
                  <a:srgbClr val="F79646">
                    <a:lumMod val="50000"/>
                  </a:srgbClr>
                </a:solidFill>
                <a:effectLst>
                  <a:outerShdw dist="50800" dir="5400000" algn="t" rotWithShape="0">
                    <a:sysClr val="window" lastClr="FFFFFF">
                      <a:alpha val="88000"/>
                    </a:sysClr>
                  </a:outerShdw>
                </a:effectLst>
                <a:uLnTx/>
                <a:uFillTx/>
                <a:latin typeface="Baskerville Old Face" panose="02020602080505020303" pitchFamily="18" charset="0"/>
                <a:ea typeface="微软雅黑" panose="020B0503020204020204" pitchFamily="34" charset="-122"/>
              </a:endParaRPr>
            </a:p>
          </p:txBody>
        </p:sp>
        <p:sp>
          <p:nvSpPr>
            <p:cNvPr id="7" name="TextBox 21"/>
            <p:cNvSpPr txBox="1"/>
            <p:nvPr/>
          </p:nvSpPr>
          <p:spPr>
            <a:xfrm flipH="1">
              <a:off x="2471171" y="5021076"/>
              <a:ext cx="1284609" cy="108724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defRPr/>
              </a:pPr>
              <a:endParaRPr kumimoji="0" lang="zh-CN" altLang="en-US" sz="6000" b="1" i="0" u="none" strike="noStrike" kern="0" cap="none" spc="0" normalizeH="0" baseline="0" noProof="0" dirty="0">
                <a:ln w="18415" cmpd="sng">
                  <a:noFill/>
                  <a:prstDash val="solid"/>
                </a:ln>
                <a:solidFill>
                  <a:srgbClr val="4B3C29"/>
                </a:solidFill>
                <a:effectLst>
                  <a:outerShdw dist="50800" dir="5400000" algn="t" rotWithShape="0">
                    <a:sysClr val="window" lastClr="FFFFFF">
                      <a:alpha val="88000"/>
                    </a:sysClr>
                  </a:outerShdw>
                </a:effectLst>
                <a:uLnTx/>
                <a:uFillTx/>
                <a:latin typeface="Baskerville Old Face" panose="02020602080505020303" pitchFamily="18" charset="0"/>
                <a:ea typeface="微软雅黑" panose="020B0503020204020204" pitchFamily="34" charset="-122"/>
              </a:endParaRPr>
            </a:p>
          </p:txBody>
        </p:sp>
        <p:sp>
          <p:nvSpPr>
            <p:cNvPr id="8" name="TextBox 22"/>
            <p:cNvSpPr txBox="1"/>
            <p:nvPr/>
          </p:nvSpPr>
          <p:spPr>
            <a:xfrm flipH="1">
              <a:off x="2830069" y="841319"/>
              <a:ext cx="3511720" cy="152425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50000"/>
                </a:lnSpc>
                <a:defRPr/>
              </a:pPr>
              <a:r>
                <a:rPr lang="zh-CN" altLang="en-US" sz="2800" dirty="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学科内</a:t>
              </a:r>
              <a:r>
                <a:rPr lang="zh-CN" altLang="en-US" sz="2800" dirty="0" smtClean="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整合</a:t>
              </a:r>
              <a:r>
                <a:rPr lang="en-US" altLang="zh-CN" sz="2800" dirty="0" smtClean="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
              </a:r>
              <a:br>
                <a:rPr lang="en-US" altLang="zh-CN" sz="2800" dirty="0" smtClean="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br>
              <a:r>
                <a:rPr lang="zh-CN" altLang="en-US" sz="2000" dirty="0" smtClean="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a:t>
              </a:r>
              <a:r>
                <a:rPr lang="zh-CN" altLang="en-US" sz="2000" dirty="0">
                  <a:solidFill>
                    <a:srgbClr val="F79646">
                      <a:lumMod val="50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六本书内）</a:t>
              </a:r>
              <a:endParaRPr kumimoji="0" lang="zh-CN" altLang="en-US" sz="2000" b="1" i="0" u="none" strike="noStrike" kern="0" cap="none" spc="0" normalizeH="0" baseline="0" noProof="0" dirty="0">
                <a:ln w="18415" cmpd="sng">
                  <a:noFill/>
                  <a:prstDash val="solid"/>
                </a:ln>
                <a:solidFill>
                  <a:srgbClr val="F79646">
                    <a:lumMod val="50000"/>
                  </a:srgbClr>
                </a:solidFill>
                <a:effectLst>
                  <a:outerShdw blurRad="50800" dist="38100" dir="5400000" algn="t" rotWithShape="0">
                    <a:sysClr val="window" lastClr="FFFFFF">
                      <a:alpha val="40000"/>
                    </a:sysClr>
                  </a:outerShdw>
                </a:effectLst>
                <a:uLnTx/>
                <a:uFillTx/>
                <a:latin typeface="Baskerville Old Face" panose="02020602080505020303" pitchFamily="18" charset="0"/>
                <a:cs typeface="Times New Roman" panose="02020603050405020304" pitchFamily="18" charset="0"/>
              </a:endParaRPr>
            </a:p>
          </p:txBody>
        </p:sp>
        <p:sp>
          <p:nvSpPr>
            <p:cNvPr id="10" name="TextBox 25"/>
            <p:cNvSpPr txBox="1"/>
            <p:nvPr/>
          </p:nvSpPr>
          <p:spPr>
            <a:xfrm flipH="1">
              <a:off x="2468063" y="2613577"/>
              <a:ext cx="4402126" cy="146562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50000"/>
                </a:lnSpc>
                <a:defRPr/>
              </a:pPr>
              <a:r>
                <a:rPr lang="zh-CN" altLang="en-US" sz="2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学科</a:t>
              </a:r>
              <a:r>
                <a:rPr lang="zh-CN" altLang="en-US" sz="2800" dirty="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间</a:t>
              </a:r>
              <a:r>
                <a:rPr lang="zh-CN" altLang="en-US" sz="2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整合</a:t>
              </a:r>
              <a:r>
                <a:rPr lang="en-US" altLang="zh-CN" sz="2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
              </a:r>
              <a:br>
                <a:rPr lang="en-US" altLang="zh-CN" sz="2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br>
              <a:r>
                <a:rPr lang="zh-CN" altLang="en-US" sz="1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a:t>
              </a:r>
              <a:r>
                <a:rPr lang="zh-CN" altLang="en-US" sz="1800" dirty="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历史学科与其他学科</a:t>
              </a:r>
              <a:r>
                <a:rPr lang="zh-CN" altLang="en-US" sz="1800" dirty="0" smtClean="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的整合</a:t>
              </a:r>
              <a:r>
                <a:rPr lang="zh-CN" altLang="en-US" sz="1800" dirty="0">
                  <a:solidFill>
                    <a:srgbClr val="4BACC6">
                      <a:lumMod val="75000"/>
                    </a:srgbClr>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a:t>
              </a:r>
              <a:endParaRPr kumimoji="0" lang="zh-CN" altLang="en-US" sz="1800" b="1" i="0" u="none" strike="noStrike" kern="0" cap="none" spc="0" normalizeH="0" baseline="0" noProof="0" dirty="0">
                <a:ln w="18415" cmpd="sng">
                  <a:noFill/>
                  <a:prstDash val="solid"/>
                </a:ln>
                <a:solidFill>
                  <a:srgbClr val="4BACC6">
                    <a:lumMod val="75000"/>
                  </a:srgbClr>
                </a:solidFill>
                <a:effectLst>
                  <a:outerShdw blurRad="50800" dist="38100" dir="5400000" algn="t" rotWithShape="0">
                    <a:sysClr val="window" lastClr="FFFFFF">
                      <a:alpha val="40000"/>
                    </a:sysClr>
                  </a:outerShdw>
                </a:effectLst>
                <a:uLnTx/>
                <a:uFillTx/>
                <a:latin typeface="Baskerville Old Face" panose="02020602080505020303" pitchFamily="18" charset="0"/>
                <a:cs typeface="Times New Roman" panose="02020603050405020304" pitchFamily="18" charset="0"/>
              </a:endParaRPr>
            </a:p>
          </p:txBody>
        </p:sp>
        <p:sp>
          <p:nvSpPr>
            <p:cNvPr id="12" name="TextBox 27"/>
            <p:cNvSpPr txBox="1"/>
            <p:nvPr/>
          </p:nvSpPr>
          <p:spPr>
            <a:xfrm flipH="1">
              <a:off x="2258193" y="4566100"/>
              <a:ext cx="4821864" cy="123112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50000"/>
                </a:lnSpc>
                <a:defRPr/>
              </a:pPr>
              <a:r>
                <a:rPr lang="zh-CN" altLang="en-US" sz="2000" dirty="0">
                  <a:solidFill>
                    <a:srgbClr val="4B3C29"/>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学科与地方史的</a:t>
              </a:r>
              <a:r>
                <a:rPr lang="zh-CN" altLang="en-US" sz="2000" dirty="0" smtClean="0">
                  <a:solidFill>
                    <a:srgbClr val="4B3C29"/>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整合</a:t>
              </a:r>
              <a:endParaRPr lang="en-US" altLang="zh-CN" sz="2000" dirty="0" smtClean="0">
                <a:solidFill>
                  <a:srgbClr val="4B3C29"/>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endParaRPr>
            </a:p>
            <a:p>
              <a:pPr lvl="0" algn="ctr">
                <a:lnSpc>
                  <a:spcPct val="150000"/>
                </a:lnSpc>
                <a:defRPr/>
              </a:pPr>
              <a:r>
                <a:rPr lang="zh-CN" altLang="en-US" sz="1800" dirty="0">
                  <a:solidFill>
                    <a:srgbClr val="4B3C29"/>
                  </a:solidFill>
                  <a:effectLst>
                    <a:outerShdw blurRad="50800" dist="38100" dir="5400000" algn="t" rotWithShape="0">
                      <a:sysClr val="window" lastClr="FFFFFF">
                        <a:alpha val="40000"/>
                      </a:sysClr>
                    </a:outerShdw>
                  </a:effectLst>
                  <a:latin typeface="Baskerville Old Face" panose="02020602080505020303" pitchFamily="18" charset="0"/>
                  <a:cs typeface="Times New Roman" panose="02020603050405020304" pitchFamily="18" charset="0"/>
                </a:rPr>
                <a:t>（教材中涉及到青岛地方史的内容）</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386"/>
            <a:ext cx="6117465" cy="4673227"/>
          </a:xfrm>
          <a:prstGeom prst="rect">
            <a:avLst/>
          </a:prstGeom>
        </p:spPr>
      </p:pic>
      <p:sp>
        <p:nvSpPr>
          <p:cNvPr id="5" name="TextBox 16"/>
          <p:cNvSpPr txBox="1"/>
          <p:nvPr/>
        </p:nvSpPr>
        <p:spPr>
          <a:xfrm rot="21319605" flipH="1">
            <a:off x="1260883" y="4345185"/>
            <a:ext cx="3120002" cy="64633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lvl="0" defTabSz="914400">
              <a:lnSpc>
                <a:spcPct val="100000"/>
              </a:lnSpc>
              <a:defRPr/>
            </a:pPr>
            <a:r>
              <a:rPr lang="zh-CN" altLang="en-US" sz="3600" dirty="0">
                <a:effectLst>
                  <a:outerShdw blurRad="50800" dist="38100" dir="5400000" algn="t" rotWithShape="0">
                    <a:prstClr val="black">
                      <a:alpha val="40000"/>
                    </a:prstClr>
                  </a:outerShdw>
                </a:effectLst>
                <a:latin typeface="Arial Rounded MT Bold" panose="020F0704030504030204" pitchFamily="34" charset="0"/>
              </a:rPr>
              <a:t>通过调研看到</a:t>
            </a:r>
          </a:p>
        </p:txBody>
      </p:sp>
      <p:sp>
        <p:nvSpPr>
          <p:cNvPr id="6" name="TextBox 17"/>
          <p:cNvSpPr txBox="1"/>
          <p:nvPr/>
        </p:nvSpPr>
        <p:spPr>
          <a:xfrm rot="21287138">
            <a:off x="847706" y="1389714"/>
            <a:ext cx="4959217" cy="28623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b="1" dirty="0" smtClean="0">
                <a:latin typeface="微软雅黑" panose="020B0503020204020204" pitchFamily="34" charset="-122"/>
                <a:ea typeface="微软雅黑" panose="020B0503020204020204" pitchFamily="34" charset="-122"/>
                <a:cs typeface="Times New Roman" panose="02020603050405020304" pitchFamily="18" charset="0"/>
              </a:rPr>
              <a:t>我</a:t>
            </a:r>
            <a:r>
              <a:rPr lang="zh-CN" altLang="zh-CN" sz="2000" b="1" dirty="0">
                <a:latin typeface="微软雅黑" panose="020B0503020204020204" pitchFamily="34" charset="-122"/>
                <a:ea typeface="微软雅黑" panose="020B0503020204020204" pitchFamily="34" charset="-122"/>
                <a:cs typeface="Times New Roman" panose="02020603050405020304" pitchFamily="18" charset="0"/>
              </a:rPr>
              <a:t>区部分学科在学科内尝试课程的系统整合，既关注年级的横向主题整合以及拓展延伸，还关注同一主题各年级的纵向体系课程目标的建设，学科内纵横体系化课程建设已初见成效。同时部分学科尝试跨学科的课程整合，关注不同学科的共同价值与学科间的共同属性，将学科间相关的知识进行整合，力求通过学科重组，培养学生的综合实践能力</a:t>
            </a:r>
            <a:endParaRPr lang="zh-CN" altLang="en-US" sz="2000" b="1" dirty="0">
              <a:latin typeface="微软雅黑" panose="020B0503020204020204" pitchFamily="34" charset="-122"/>
              <a:ea typeface="微软雅黑" panose="020B0503020204020204" pitchFamily="34" charset="-122"/>
            </a:endParaRPr>
          </a:p>
        </p:txBody>
      </p:sp>
      <p:pic>
        <p:nvPicPr>
          <p:cNvPr id="7" name="图片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729" y="4800470"/>
            <a:ext cx="2990752" cy="1676286"/>
          </a:xfrm>
          <a:prstGeom prst="rect">
            <a:avLst/>
          </a:prstGeom>
          <a:ln>
            <a:noFill/>
          </a:ln>
          <a:effectLst>
            <a:outerShdw blurRad="292100" dist="139700" dir="2700000" algn="tl" rotWithShape="0">
              <a:srgbClr val="333333">
                <a:alpha val="65000"/>
              </a:srgbClr>
            </a:outerShdw>
          </a:effectLst>
        </p:spPr>
      </p:pic>
      <p:sp>
        <p:nvSpPr>
          <p:cNvPr id="10" name="文本框 9"/>
          <p:cNvSpPr txBox="1"/>
          <p:nvPr/>
        </p:nvSpPr>
        <p:spPr>
          <a:xfrm>
            <a:off x="5803713" y="6476756"/>
            <a:ext cx="3236784" cy="623312"/>
          </a:xfrm>
          <a:prstGeom prst="rect">
            <a:avLst/>
          </a:prstGeom>
          <a:noFill/>
        </p:spPr>
        <p:txBody>
          <a:bodyPr wrap="none" rtlCol="0">
            <a:spAutoFit/>
          </a:bodyPr>
          <a:lstStyle/>
          <a:p>
            <a:pPr>
              <a:lnSpc>
                <a:spcPct val="130000"/>
              </a:lnSpc>
            </a:pPr>
            <a:r>
              <a:rPr lang="zh-CN" altLang="zh-CN" sz="1400" b="1" kern="100" dirty="0">
                <a:latin typeface="Calibri" panose="020F0502020204030204" pitchFamily="34" charset="0"/>
                <a:ea typeface="宋体" panose="02010600030101010101" pitchFamily="2" charset="-122"/>
                <a:cs typeface="Times New Roman" panose="02020603050405020304" pitchFamily="18" charset="0"/>
              </a:rPr>
              <a:t>五中青年老师宋老师在做读书交流活动</a:t>
            </a:r>
            <a:endParaRPr lang="zh-CN" altLang="zh-CN" sz="1050" kern="100" dirty="0">
              <a:latin typeface="Calibri" panose="020F0502020204030204" pitchFamily="34" charset="0"/>
              <a:ea typeface="宋体" panose="02010600030101010101" pitchFamily="2" charset="-122"/>
              <a:cs typeface="Times New Roman" panose="02020603050405020304" pitchFamily="18" charset="0"/>
            </a:endParaRPr>
          </a:p>
          <a:p>
            <a:pPr>
              <a:lnSpc>
                <a:spcPct val="130000"/>
              </a:lnSpc>
            </a:pPr>
            <a:endParaRPr lang="zh-CN" altLang="en-US" sz="1400" dirty="0" smtClean="0">
              <a:latin typeface="Arial" panose="020B0604020202020204" pitchFamily="34" charset="0"/>
              <a:ea typeface="微软雅黑" panose="020B0503020204020204" pitchFamily="34" charset="-122"/>
            </a:endParaRPr>
          </a:p>
        </p:txBody>
      </p:sp>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5926729" y="2501472"/>
            <a:ext cx="2990752" cy="1681064"/>
          </a:xfrm>
          <a:prstGeom prst="rect">
            <a:avLst/>
          </a:prstGeom>
          <a:ln>
            <a:noFill/>
          </a:ln>
          <a:effectLst>
            <a:outerShdw blurRad="292100" dist="139700" dir="2700000" algn="tl" rotWithShape="0">
              <a:srgbClr val="333333">
                <a:alpha val="65000"/>
              </a:srgbClr>
            </a:outerShdw>
          </a:effectLst>
        </p:spPr>
      </p:pic>
      <p:sp>
        <p:nvSpPr>
          <p:cNvPr id="12" name="文本框 11"/>
          <p:cNvSpPr txBox="1"/>
          <p:nvPr/>
        </p:nvSpPr>
        <p:spPr>
          <a:xfrm>
            <a:off x="5790681" y="4267225"/>
            <a:ext cx="3236784" cy="623312"/>
          </a:xfrm>
          <a:prstGeom prst="rect">
            <a:avLst/>
          </a:prstGeom>
          <a:noFill/>
        </p:spPr>
        <p:txBody>
          <a:bodyPr wrap="none" rtlCol="0">
            <a:spAutoFit/>
          </a:bodyPr>
          <a:lstStyle/>
          <a:p>
            <a:pPr>
              <a:lnSpc>
                <a:spcPct val="130000"/>
              </a:lnSpc>
            </a:pPr>
            <a:r>
              <a:rPr lang="zh-CN" altLang="zh-CN" sz="1400" b="1" kern="100" dirty="0">
                <a:latin typeface="Calibri" panose="020F0502020204030204" pitchFamily="34" charset="0"/>
                <a:ea typeface="宋体" panose="02010600030101010101" pitchFamily="2" charset="-122"/>
                <a:cs typeface="Times New Roman" panose="02020603050405020304" pitchFamily="18" charset="0"/>
              </a:rPr>
              <a:t>五十九中青年老师张老师在做课例展示</a:t>
            </a:r>
          </a:p>
          <a:p>
            <a:pPr>
              <a:lnSpc>
                <a:spcPct val="130000"/>
              </a:lnSpc>
            </a:pP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5566" y="2315865"/>
            <a:ext cx="3674533" cy="2755900"/>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2539928" y="854181"/>
            <a:ext cx="4504759" cy="584775"/>
          </a:xfrm>
          <a:prstGeom prst="rect">
            <a:avLst/>
          </a:prstGeom>
        </p:spPr>
        <p:txBody>
          <a:bodyPr wrap="none">
            <a:spAutoFit/>
          </a:bodyPr>
          <a:lstStyle/>
          <a:p>
            <a:r>
              <a:rPr lang="zh-CN" altLang="en-US" sz="3200" b="1" dirty="0" smtClean="0">
                <a:solidFill>
                  <a:schemeClr val="accent1"/>
                </a:solidFill>
                <a:cs typeface="+mj-cs"/>
              </a:rPr>
              <a:t>二十六中</a:t>
            </a:r>
            <a:r>
              <a:rPr lang="zh-CN" altLang="zh-CN" sz="3200" b="1" dirty="0" smtClean="0">
                <a:solidFill>
                  <a:schemeClr val="accent1"/>
                </a:solidFill>
                <a:cs typeface="+mj-cs"/>
              </a:rPr>
              <a:t>的</a:t>
            </a:r>
            <a:r>
              <a:rPr lang="en-US" altLang="zh-CN" sz="3200" b="1" dirty="0">
                <a:solidFill>
                  <a:schemeClr val="accent1"/>
                </a:solidFill>
                <a:cs typeface="+mj-cs"/>
              </a:rPr>
              <a:t>STEAM</a:t>
            </a:r>
            <a:r>
              <a:rPr lang="zh-CN" altLang="zh-CN" sz="3200" b="1" dirty="0">
                <a:solidFill>
                  <a:schemeClr val="accent1"/>
                </a:solidFill>
                <a:cs typeface="+mj-cs"/>
              </a:rPr>
              <a:t>课程</a:t>
            </a:r>
            <a:endParaRPr lang="zh-CN" altLang="en-US" sz="3200" b="1" dirty="0">
              <a:solidFill>
                <a:schemeClr val="accent1"/>
              </a:solidFill>
              <a:cs typeface="+mj-cs"/>
            </a:endParaRPr>
          </a:p>
        </p:txBody>
      </p:sp>
      <p:sp>
        <p:nvSpPr>
          <p:cNvPr id="4" name="文本框 3"/>
          <p:cNvSpPr txBox="1"/>
          <p:nvPr/>
        </p:nvSpPr>
        <p:spPr>
          <a:xfrm>
            <a:off x="5023815" y="5198200"/>
            <a:ext cx="3473900" cy="652486"/>
          </a:xfrm>
          <a:prstGeom prst="rect">
            <a:avLst/>
          </a:prstGeom>
          <a:noFill/>
        </p:spPr>
        <p:txBody>
          <a:bodyPr wrap="none" rtlCol="0">
            <a:spAutoFit/>
          </a:bodyPr>
          <a:lstStyle/>
          <a:p>
            <a:pPr>
              <a:lnSpc>
                <a:spcPct val="130000"/>
              </a:lnSpc>
            </a:pPr>
            <a:r>
              <a:rPr lang="zh-CN" altLang="en-US" sz="1400" b="1" kern="100" dirty="0" smtClean="0">
                <a:latin typeface="Calibri" panose="020F0502020204030204" pitchFamily="34" charset="0"/>
                <a:ea typeface="宋体" panose="02010600030101010101" pitchFamily="2" charset="-122"/>
                <a:cs typeface="Times New Roman" panose="02020603050405020304" pitchFamily="18" charset="0"/>
              </a:rPr>
              <a:t>二十六</a:t>
            </a:r>
            <a:r>
              <a:rPr lang="zh-CN" altLang="zh-CN" sz="1400" b="1" kern="100" dirty="0" smtClean="0">
                <a:latin typeface="Calibri" panose="020F0502020204030204" pitchFamily="34" charset="0"/>
                <a:ea typeface="宋体" panose="02010600030101010101" pitchFamily="2" charset="-122"/>
                <a:cs typeface="Times New Roman" panose="02020603050405020304" pitchFamily="18" charset="0"/>
              </a:rPr>
              <a:t>中青年老师</a:t>
            </a:r>
            <a:r>
              <a:rPr lang="zh-CN" altLang="en-US" sz="1400" b="1" kern="100" dirty="0" smtClean="0">
                <a:latin typeface="Calibri" panose="020F0502020204030204" pitchFamily="34" charset="0"/>
                <a:ea typeface="宋体" panose="02010600030101010101" pitchFamily="2" charset="-122"/>
                <a:cs typeface="Times New Roman" panose="02020603050405020304" pitchFamily="18" charset="0"/>
              </a:rPr>
              <a:t>薛</a:t>
            </a:r>
            <a:r>
              <a:rPr lang="zh-CN" altLang="zh-CN" sz="1400" b="1" kern="100" dirty="0" smtClean="0">
                <a:latin typeface="Calibri" panose="020F0502020204030204" pitchFamily="34" charset="0"/>
                <a:ea typeface="宋体" panose="02010600030101010101" pitchFamily="2" charset="-122"/>
                <a:cs typeface="Times New Roman" panose="02020603050405020304" pitchFamily="18" charset="0"/>
              </a:rPr>
              <a:t>老师</a:t>
            </a:r>
            <a:r>
              <a:rPr lang="zh-CN" altLang="zh-CN" sz="1400" b="1" kern="100" dirty="0">
                <a:latin typeface="Calibri" panose="020F0502020204030204" pitchFamily="34" charset="0"/>
                <a:ea typeface="宋体" panose="02010600030101010101" pitchFamily="2" charset="-122"/>
                <a:cs typeface="Times New Roman" panose="02020603050405020304" pitchFamily="18" charset="0"/>
              </a:rPr>
              <a:t>在</a:t>
            </a:r>
            <a:r>
              <a:rPr lang="zh-CN" altLang="zh-CN" sz="1400" b="1" kern="100" dirty="0" smtClean="0">
                <a:latin typeface="Calibri" panose="020F0502020204030204" pitchFamily="34" charset="0"/>
                <a:ea typeface="宋体" panose="02010600030101010101" pitchFamily="2" charset="-122"/>
                <a:cs typeface="Times New Roman" panose="02020603050405020304" pitchFamily="18" charset="0"/>
              </a:rPr>
              <a:t>做</a:t>
            </a:r>
            <a:r>
              <a:rPr lang="en-US" altLang="zh-CN" sz="1400" b="1" kern="100" dirty="0" smtClean="0">
                <a:latin typeface="Calibri" panose="020F0502020204030204" pitchFamily="34" charset="0"/>
                <a:ea typeface="宋体" panose="02010600030101010101" pitchFamily="2" charset="-122"/>
                <a:cs typeface="Times New Roman" panose="02020603050405020304" pitchFamily="18" charset="0"/>
              </a:rPr>
              <a:t>STEM</a:t>
            </a:r>
            <a:r>
              <a:rPr lang="zh-CN" altLang="en-US" sz="1400" b="1" kern="100" dirty="0" smtClean="0">
                <a:latin typeface="Calibri" panose="020F0502020204030204" pitchFamily="34" charset="0"/>
                <a:ea typeface="宋体" panose="02010600030101010101" pitchFamily="2" charset="-122"/>
                <a:cs typeface="Times New Roman" panose="02020603050405020304" pitchFamily="18" charset="0"/>
              </a:rPr>
              <a:t>课</a:t>
            </a:r>
            <a:r>
              <a:rPr lang="zh-CN" altLang="zh-CN" sz="1400" b="1" kern="100" dirty="0" smtClean="0">
                <a:latin typeface="Calibri" panose="020F0502020204030204" pitchFamily="34" charset="0"/>
                <a:ea typeface="宋体" panose="02010600030101010101" pitchFamily="2" charset="-122"/>
                <a:cs typeface="Times New Roman" panose="02020603050405020304" pitchFamily="18" charset="0"/>
              </a:rPr>
              <a:t>展示</a:t>
            </a:r>
            <a:endParaRPr lang="zh-CN" altLang="zh-CN" sz="1400" b="1" kern="100" dirty="0">
              <a:latin typeface="Calibri" panose="020F0502020204030204" pitchFamily="34" charset="0"/>
              <a:ea typeface="宋体" panose="02010600030101010101" pitchFamily="2" charset="-122"/>
              <a:cs typeface="Times New Roman" panose="02020603050405020304" pitchFamily="18" charset="0"/>
            </a:endParaRPr>
          </a:p>
          <a:p>
            <a:pPr>
              <a:lnSpc>
                <a:spcPct val="130000"/>
              </a:lnSpc>
            </a:pPr>
            <a:endParaRPr lang="zh-CN" altLang="en-US" sz="1400" dirty="0" smtClean="0">
              <a:latin typeface="Arial" panose="020B0604020202020204" pitchFamily="34" charset="0"/>
              <a:ea typeface="微软雅黑" panose="020B0503020204020204" pitchFamily="34" charset="-122"/>
            </a:endParaRPr>
          </a:p>
        </p:txBody>
      </p:sp>
      <p:sp>
        <p:nvSpPr>
          <p:cNvPr id="5" name="矩形 4"/>
          <p:cNvSpPr/>
          <p:nvPr/>
        </p:nvSpPr>
        <p:spPr>
          <a:xfrm>
            <a:off x="558728" y="5265222"/>
            <a:ext cx="3962399" cy="812530"/>
          </a:xfrm>
          <a:prstGeom prst="rect">
            <a:avLst/>
          </a:prstGeom>
        </p:spPr>
        <p:txBody>
          <a:bodyPr wrap="square">
            <a:spAutoFit/>
          </a:bodyPr>
          <a:lstStyle/>
          <a:p>
            <a:pPr algn="ctr">
              <a:lnSpc>
                <a:spcPct val="130000"/>
              </a:lnSpc>
            </a:pPr>
            <a:r>
              <a:rPr lang="zh-CN" altLang="zh-CN" b="1" kern="100" dirty="0">
                <a:latin typeface="Calibri" panose="020F0502020204030204" pitchFamily="34" charset="0"/>
                <a:ea typeface="宋体" panose="02010600030101010101" pitchFamily="2" charset="-122"/>
                <a:cs typeface="Times New Roman" panose="02020603050405020304" pitchFamily="18" charset="0"/>
              </a:rPr>
              <a:t>注重学生在综合的环境中学习</a:t>
            </a:r>
            <a:endParaRPr lang="en-US" altLang="zh-CN" b="1" kern="100" dirty="0">
              <a:latin typeface="Calibri" panose="020F0502020204030204" pitchFamily="34" charset="0"/>
              <a:ea typeface="宋体" panose="02010600030101010101" pitchFamily="2" charset="-122"/>
              <a:cs typeface="Times New Roman" panose="02020603050405020304" pitchFamily="18" charset="0"/>
            </a:endParaRPr>
          </a:p>
          <a:p>
            <a:pPr algn="ctr">
              <a:lnSpc>
                <a:spcPct val="130000"/>
              </a:lnSpc>
            </a:pPr>
            <a:r>
              <a:rPr lang="zh-CN" altLang="zh-CN" b="1" kern="100" dirty="0">
                <a:latin typeface="Calibri" panose="020F0502020204030204" pitchFamily="34" charset="0"/>
                <a:ea typeface="宋体" panose="02010600030101010101" pitchFamily="2" charset="-122"/>
                <a:cs typeface="Times New Roman" panose="02020603050405020304" pitchFamily="18" charset="0"/>
              </a:rPr>
              <a:t>重实践体验</a:t>
            </a:r>
            <a:endParaRPr lang="zh-CN" altLang="en-US"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7" name="AutoShape 6"/>
          <p:cNvSpPr>
            <a:spLocks noChangeArrowheads="1"/>
          </p:cNvSpPr>
          <p:nvPr/>
        </p:nvSpPr>
        <p:spPr bwMode="gray">
          <a:xfrm>
            <a:off x="1932025" y="1965062"/>
            <a:ext cx="1334347" cy="1064543"/>
          </a:xfrm>
          <a:prstGeom prst="hexagon">
            <a:avLst>
              <a:gd name="adj" fmla="val 28905"/>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AutoShape 7"/>
          <p:cNvSpPr>
            <a:spLocks noChangeArrowheads="1"/>
          </p:cNvSpPr>
          <p:nvPr/>
        </p:nvSpPr>
        <p:spPr bwMode="gray">
          <a:xfrm>
            <a:off x="1920736" y="1947000"/>
            <a:ext cx="1334347" cy="1064543"/>
          </a:xfrm>
          <a:prstGeom prst="hexagon">
            <a:avLst>
              <a:gd name="adj" fmla="val 28905"/>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AutoShape 8"/>
          <p:cNvSpPr>
            <a:spLocks noChangeArrowheads="1"/>
          </p:cNvSpPr>
          <p:nvPr/>
        </p:nvSpPr>
        <p:spPr bwMode="gray">
          <a:xfrm>
            <a:off x="1998922" y="2011107"/>
            <a:ext cx="1172762" cy="935960"/>
          </a:xfrm>
          <a:prstGeom prst="hexagon">
            <a:avLst>
              <a:gd name="adj" fmla="val 28896"/>
              <a:gd name="vf" fmla="val 115470"/>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 name="AutoShape 12"/>
          <p:cNvSpPr>
            <a:spLocks noChangeArrowheads="1"/>
          </p:cNvSpPr>
          <p:nvPr/>
        </p:nvSpPr>
        <p:spPr bwMode="gray">
          <a:xfrm>
            <a:off x="952149" y="2504671"/>
            <a:ext cx="1335476" cy="1064543"/>
          </a:xfrm>
          <a:prstGeom prst="hexagon">
            <a:avLst>
              <a:gd name="adj" fmla="val 28906"/>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AutoShape 13"/>
          <p:cNvSpPr>
            <a:spLocks noChangeArrowheads="1"/>
          </p:cNvSpPr>
          <p:nvPr/>
        </p:nvSpPr>
        <p:spPr bwMode="gray">
          <a:xfrm>
            <a:off x="940860" y="2486609"/>
            <a:ext cx="1335476" cy="1064543"/>
          </a:xfrm>
          <a:prstGeom prst="hexagon">
            <a:avLst>
              <a:gd name="adj" fmla="val 2890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AutoShape 14"/>
          <p:cNvSpPr>
            <a:spLocks noChangeArrowheads="1"/>
          </p:cNvSpPr>
          <p:nvPr/>
        </p:nvSpPr>
        <p:spPr bwMode="gray">
          <a:xfrm>
            <a:off x="1019112" y="2550716"/>
            <a:ext cx="1173746" cy="935960"/>
          </a:xfrm>
          <a:prstGeom prst="hexagon">
            <a:avLst>
              <a:gd name="adj" fmla="val 28896"/>
              <a:gd name="vf" fmla="val 115470"/>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3" name="AutoShape 18"/>
          <p:cNvSpPr>
            <a:spLocks noChangeArrowheads="1"/>
          </p:cNvSpPr>
          <p:nvPr/>
        </p:nvSpPr>
        <p:spPr bwMode="gray">
          <a:xfrm>
            <a:off x="1932025" y="3047667"/>
            <a:ext cx="1334347" cy="1064542"/>
          </a:xfrm>
          <a:prstGeom prst="hexagon">
            <a:avLst>
              <a:gd name="adj" fmla="val 28905"/>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AutoShape 19"/>
          <p:cNvSpPr>
            <a:spLocks noChangeArrowheads="1"/>
          </p:cNvSpPr>
          <p:nvPr/>
        </p:nvSpPr>
        <p:spPr bwMode="gray">
          <a:xfrm>
            <a:off x="1920736" y="3029605"/>
            <a:ext cx="1334347" cy="1064542"/>
          </a:xfrm>
          <a:prstGeom prst="hexagon">
            <a:avLst>
              <a:gd name="adj" fmla="val 28905"/>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AutoShape 20"/>
          <p:cNvSpPr>
            <a:spLocks noChangeArrowheads="1"/>
          </p:cNvSpPr>
          <p:nvPr/>
        </p:nvSpPr>
        <p:spPr bwMode="gray">
          <a:xfrm>
            <a:off x="1998922" y="3093711"/>
            <a:ext cx="1172762" cy="935959"/>
          </a:xfrm>
          <a:prstGeom prst="hexagon">
            <a:avLst>
              <a:gd name="adj" fmla="val 28896"/>
              <a:gd name="vf" fmla="val 115470"/>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
        <p:nvSpPr>
          <p:cNvPr id="16" name="AutoShape 24"/>
          <p:cNvSpPr>
            <a:spLocks noChangeArrowheads="1"/>
          </p:cNvSpPr>
          <p:nvPr/>
        </p:nvSpPr>
        <p:spPr bwMode="gray">
          <a:xfrm>
            <a:off x="2910772" y="2504671"/>
            <a:ext cx="1335475" cy="1064543"/>
          </a:xfrm>
          <a:prstGeom prst="hexagon">
            <a:avLst>
              <a:gd name="adj" fmla="val 28906"/>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AutoShape 25"/>
          <p:cNvSpPr>
            <a:spLocks noChangeArrowheads="1"/>
          </p:cNvSpPr>
          <p:nvPr/>
        </p:nvSpPr>
        <p:spPr bwMode="gray">
          <a:xfrm>
            <a:off x="2899483" y="2486609"/>
            <a:ext cx="1335475" cy="1064543"/>
          </a:xfrm>
          <a:prstGeom prst="hexagon">
            <a:avLst>
              <a:gd name="adj" fmla="val 2890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AutoShape 26"/>
          <p:cNvSpPr>
            <a:spLocks noChangeArrowheads="1"/>
          </p:cNvSpPr>
          <p:nvPr/>
        </p:nvSpPr>
        <p:spPr bwMode="gray">
          <a:xfrm>
            <a:off x="2977735" y="2550716"/>
            <a:ext cx="1173745" cy="935960"/>
          </a:xfrm>
          <a:prstGeom prst="hexagon">
            <a:avLst>
              <a:gd name="adj" fmla="val 28896"/>
              <a:gd name="vf" fmla="val 115470"/>
            </a:avLst>
          </a:prstGeom>
          <a:solidFill>
            <a:schemeClr val="tx2"/>
          </a:soli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9" name="AutoShape 30"/>
          <p:cNvSpPr>
            <a:spLocks noChangeArrowheads="1"/>
          </p:cNvSpPr>
          <p:nvPr/>
        </p:nvSpPr>
        <p:spPr bwMode="gray">
          <a:xfrm>
            <a:off x="2910772" y="3590662"/>
            <a:ext cx="1335475" cy="1064543"/>
          </a:xfrm>
          <a:prstGeom prst="hexagon">
            <a:avLst>
              <a:gd name="adj" fmla="val 28906"/>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AutoShape 31"/>
          <p:cNvSpPr>
            <a:spLocks noChangeArrowheads="1"/>
          </p:cNvSpPr>
          <p:nvPr/>
        </p:nvSpPr>
        <p:spPr bwMode="gray">
          <a:xfrm>
            <a:off x="2899483" y="3572600"/>
            <a:ext cx="1335475" cy="1064543"/>
          </a:xfrm>
          <a:prstGeom prst="hexagon">
            <a:avLst>
              <a:gd name="adj" fmla="val 2890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AutoShape 32"/>
          <p:cNvSpPr>
            <a:spLocks noChangeArrowheads="1"/>
          </p:cNvSpPr>
          <p:nvPr/>
        </p:nvSpPr>
        <p:spPr bwMode="gray">
          <a:xfrm>
            <a:off x="2977735" y="3636707"/>
            <a:ext cx="1173745" cy="935960"/>
          </a:xfrm>
          <a:prstGeom prst="hexagon">
            <a:avLst>
              <a:gd name="adj" fmla="val 28896"/>
              <a:gd name="vf" fmla="val 115470"/>
            </a:avLst>
          </a:prstGeom>
          <a:solidFill>
            <a:srgbClr val="FF3399"/>
          </a:soli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2" name="AutoShape 36"/>
          <p:cNvSpPr>
            <a:spLocks noChangeArrowheads="1"/>
          </p:cNvSpPr>
          <p:nvPr/>
        </p:nvSpPr>
        <p:spPr bwMode="gray">
          <a:xfrm>
            <a:off x="952149" y="3590662"/>
            <a:ext cx="1335476" cy="1064543"/>
          </a:xfrm>
          <a:prstGeom prst="hexagon">
            <a:avLst>
              <a:gd name="adj" fmla="val 28906"/>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AutoShape 37"/>
          <p:cNvSpPr>
            <a:spLocks noChangeArrowheads="1"/>
          </p:cNvSpPr>
          <p:nvPr/>
        </p:nvSpPr>
        <p:spPr bwMode="gray">
          <a:xfrm>
            <a:off x="940860" y="3572600"/>
            <a:ext cx="1335476" cy="1064543"/>
          </a:xfrm>
          <a:prstGeom prst="hexagon">
            <a:avLst>
              <a:gd name="adj" fmla="val 2890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AutoShape 38"/>
          <p:cNvSpPr>
            <a:spLocks noChangeArrowheads="1"/>
          </p:cNvSpPr>
          <p:nvPr/>
        </p:nvSpPr>
        <p:spPr bwMode="gray">
          <a:xfrm>
            <a:off x="1019112" y="3636707"/>
            <a:ext cx="1173746" cy="935960"/>
          </a:xfrm>
          <a:prstGeom prst="hexagon">
            <a:avLst>
              <a:gd name="adj" fmla="val 28896"/>
              <a:gd name="vf" fmla="val 115470"/>
            </a:avLst>
          </a:prstGeom>
          <a:solidFill>
            <a:schemeClr val="accent4">
              <a:lumMod val="75000"/>
            </a:schemeClr>
          </a:soli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5" name="AutoShape 42"/>
          <p:cNvSpPr>
            <a:spLocks noChangeArrowheads="1"/>
          </p:cNvSpPr>
          <p:nvPr/>
        </p:nvSpPr>
        <p:spPr bwMode="gray">
          <a:xfrm>
            <a:off x="1932025" y="4133658"/>
            <a:ext cx="1334347" cy="1064542"/>
          </a:xfrm>
          <a:prstGeom prst="hexagon">
            <a:avLst>
              <a:gd name="adj" fmla="val 28905"/>
              <a:gd name="vf" fmla="val 115470"/>
            </a:avLst>
          </a:prstGeom>
          <a:solidFill>
            <a:srgbClr val="808080"/>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AutoShape 43"/>
          <p:cNvSpPr>
            <a:spLocks noChangeArrowheads="1"/>
          </p:cNvSpPr>
          <p:nvPr/>
        </p:nvSpPr>
        <p:spPr bwMode="gray">
          <a:xfrm>
            <a:off x="1920736" y="4115596"/>
            <a:ext cx="1334347" cy="1064542"/>
          </a:xfrm>
          <a:prstGeom prst="hexagon">
            <a:avLst>
              <a:gd name="adj" fmla="val 28905"/>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AutoShape 44"/>
          <p:cNvSpPr>
            <a:spLocks noChangeArrowheads="1"/>
          </p:cNvSpPr>
          <p:nvPr/>
        </p:nvSpPr>
        <p:spPr bwMode="gray">
          <a:xfrm>
            <a:off x="1998922" y="4179703"/>
            <a:ext cx="1172762" cy="935959"/>
          </a:xfrm>
          <a:prstGeom prst="hexagon">
            <a:avLst>
              <a:gd name="adj" fmla="val 28896"/>
              <a:gd name="vf" fmla="val 115470"/>
            </a:avLst>
          </a:prstGeom>
          <a:solidFill>
            <a:schemeClr val="accent2">
              <a:lumMod val="75000"/>
            </a:schemeClr>
          </a:soli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8" name="TextBox 147"/>
          <p:cNvSpPr txBox="1">
            <a:spLocks noChangeArrowheads="1"/>
          </p:cNvSpPr>
          <p:nvPr/>
        </p:nvSpPr>
        <p:spPr bwMode="auto">
          <a:xfrm>
            <a:off x="1070672" y="2863293"/>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spcBef>
                <a:spcPts val="0"/>
              </a:spcBef>
              <a:spcAft>
                <a:spcPts val="0"/>
              </a:spcAft>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设计性</a:t>
            </a:r>
            <a:endParaRPr kumimoji="1" lang="zh-CN" altLang="en-US" sz="1600" b="1" dirty="0">
              <a:solidFill>
                <a:schemeClr val="bg1"/>
              </a:solidFill>
              <a:effectLst>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
        <p:nvSpPr>
          <p:cNvPr id="29" name="TextBox 147"/>
          <p:cNvSpPr txBox="1">
            <a:spLocks noChangeArrowheads="1"/>
          </p:cNvSpPr>
          <p:nvPr/>
        </p:nvSpPr>
        <p:spPr bwMode="auto">
          <a:xfrm>
            <a:off x="1070672" y="3930101"/>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情境性</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TextBox 147"/>
          <p:cNvSpPr txBox="1">
            <a:spLocks noChangeArrowheads="1"/>
          </p:cNvSpPr>
          <p:nvPr/>
        </p:nvSpPr>
        <p:spPr bwMode="auto">
          <a:xfrm>
            <a:off x="2086679" y="2304489"/>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跨学科</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TextBox 147"/>
          <p:cNvSpPr txBox="1">
            <a:spLocks noChangeArrowheads="1"/>
          </p:cNvSpPr>
          <p:nvPr/>
        </p:nvSpPr>
        <p:spPr bwMode="auto">
          <a:xfrm>
            <a:off x="2035879" y="3371297"/>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体验性</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TextBox 147"/>
          <p:cNvSpPr txBox="1">
            <a:spLocks noChangeArrowheads="1"/>
          </p:cNvSpPr>
          <p:nvPr/>
        </p:nvSpPr>
        <p:spPr bwMode="auto">
          <a:xfrm>
            <a:off x="3051886" y="2812493"/>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spcBef>
                <a:spcPts val="0"/>
              </a:spcBef>
              <a:spcAft>
                <a:spcPts val="0"/>
              </a:spcAft>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趣味性</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TextBox 147"/>
          <p:cNvSpPr txBox="1">
            <a:spLocks noChangeArrowheads="1"/>
          </p:cNvSpPr>
          <p:nvPr/>
        </p:nvSpPr>
        <p:spPr bwMode="auto">
          <a:xfrm>
            <a:off x="3051886" y="3930101"/>
            <a:ext cx="1008098" cy="33855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协作性</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TextBox 147"/>
          <p:cNvSpPr txBox="1">
            <a:spLocks noChangeArrowheads="1"/>
          </p:cNvSpPr>
          <p:nvPr/>
        </p:nvSpPr>
        <p:spPr bwMode="auto">
          <a:xfrm>
            <a:off x="2102091" y="4327395"/>
            <a:ext cx="1008098" cy="861774"/>
          </a:xfrm>
          <a:prstGeom prst="rect">
            <a:avLst/>
          </a:prstGeom>
          <a:noFill/>
          <a:ln w="9525">
            <a:noFill/>
            <a:miter lim="800000"/>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buClr>
                <a:srgbClr val="FF0000"/>
              </a:buClr>
              <a:buSzPct val="70000"/>
              <a:defRPr/>
            </a:pP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实证性</a:t>
            </a: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r>
            <a:b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艺术性</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fontAlgn="ctr">
              <a:buClr>
                <a:srgbClr val="FF0000"/>
              </a:buClr>
              <a:buSzPct val="70000"/>
              <a:defRPr/>
            </a:pP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500" fill="hold"/>
                                        <p:tgtEl>
                                          <p:spTgt spid="25"/>
                                        </p:tgtEl>
                                        <p:attrNameLst>
                                          <p:attrName>ppt_w</p:attrName>
                                        </p:attrNameLst>
                                      </p:cBhvr>
                                      <p:tavLst>
                                        <p:tav tm="0">
                                          <p:val>
                                            <p:fltVal val="0"/>
                                          </p:val>
                                        </p:tav>
                                        <p:tav tm="100000">
                                          <p:val>
                                            <p:strVal val="#ppt_w"/>
                                          </p:val>
                                        </p:tav>
                                      </p:tavLst>
                                    </p:anim>
                                    <p:anim calcmode="lin" valueType="num">
                                      <p:cBhvr>
                                        <p:cTn id="103" dur="500" fill="hold"/>
                                        <p:tgtEl>
                                          <p:spTgt spid="25"/>
                                        </p:tgtEl>
                                        <p:attrNameLst>
                                          <p:attrName>ppt_h</p:attrName>
                                        </p:attrNameLst>
                                      </p:cBhvr>
                                      <p:tavLst>
                                        <p:tav tm="0">
                                          <p:val>
                                            <p:fltVal val="0"/>
                                          </p:val>
                                        </p:tav>
                                        <p:tav tm="100000">
                                          <p:val>
                                            <p:strVal val="#ppt_h"/>
                                          </p:val>
                                        </p:tav>
                                      </p:tavLst>
                                    </p:anim>
                                    <p:animEffect transition="in" filter="fade">
                                      <p:cBhvr>
                                        <p:cTn id="104" dur="500"/>
                                        <p:tgtEl>
                                          <p:spTgt spid="25"/>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Effect transition="in" filter="fade">
                                      <p:cBhvr>
                                        <p:cTn id="109" dur="500"/>
                                        <p:tgtEl>
                                          <p:spTgt spid="26"/>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ppt_w</p:attrName>
                                        </p:attrNameLst>
                                      </p:cBhvr>
                                      <p:tavLst>
                                        <p:tav tm="0">
                                          <p:val>
                                            <p:fltVal val="0"/>
                                          </p:val>
                                        </p:tav>
                                        <p:tav tm="100000">
                                          <p:val>
                                            <p:strVal val="#ppt_w"/>
                                          </p:val>
                                        </p:tav>
                                      </p:tavLst>
                                    </p:anim>
                                    <p:anim calcmode="lin" valueType="num">
                                      <p:cBhvr>
                                        <p:cTn id="123" dur="500" fill="hold"/>
                                        <p:tgtEl>
                                          <p:spTgt spid="29"/>
                                        </p:tgtEl>
                                        <p:attrNameLst>
                                          <p:attrName>ppt_h</p:attrName>
                                        </p:attrNameLst>
                                      </p:cBhvr>
                                      <p:tavLst>
                                        <p:tav tm="0">
                                          <p:val>
                                            <p:fltVal val="0"/>
                                          </p:val>
                                        </p:tav>
                                        <p:tav tm="100000">
                                          <p:val>
                                            <p:strVal val="#ppt_h"/>
                                          </p:val>
                                        </p:tav>
                                      </p:tavLst>
                                    </p:anim>
                                    <p:animEffect transition="in" filter="fade">
                                      <p:cBhvr>
                                        <p:cTn id="124" dur="500"/>
                                        <p:tgtEl>
                                          <p:spTgt spid="29"/>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500" fill="hold"/>
                                        <p:tgtEl>
                                          <p:spTgt spid="31"/>
                                        </p:tgtEl>
                                        <p:attrNameLst>
                                          <p:attrName>ppt_w</p:attrName>
                                        </p:attrNameLst>
                                      </p:cBhvr>
                                      <p:tavLst>
                                        <p:tav tm="0">
                                          <p:val>
                                            <p:fltVal val="0"/>
                                          </p:val>
                                        </p:tav>
                                        <p:tav tm="100000">
                                          <p:val>
                                            <p:strVal val="#ppt_w"/>
                                          </p:val>
                                        </p:tav>
                                      </p:tavLst>
                                    </p:anim>
                                    <p:anim calcmode="lin" valueType="num">
                                      <p:cBhvr>
                                        <p:cTn id="133" dur="500" fill="hold"/>
                                        <p:tgtEl>
                                          <p:spTgt spid="31"/>
                                        </p:tgtEl>
                                        <p:attrNameLst>
                                          <p:attrName>ppt_h</p:attrName>
                                        </p:attrNameLst>
                                      </p:cBhvr>
                                      <p:tavLst>
                                        <p:tav tm="0">
                                          <p:val>
                                            <p:fltVal val="0"/>
                                          </p:val>
                                        </p:tav>
                                        <p:tav tm="100000">
                                          <p:val>
                                            <p:strVal val="#ppt_h"/>
                                          </p:val>
                                        </p:tav>
                                      </p:tavLst>
                                    </p:anim>
                                    <p:animEffect transition="in" filter="fade">
                                      <p:cBhvr>
                                        <p:cTn id="134" dur="500"/>
                                        <p:tgtEl>
                                          <p:spTgt spid="3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32"/>
                                        </p:tgtEl>
                                        <p:attrNameLst>
                                          <p:attrName>style.visibility</p:attrName>
                                        </p:attrNameLst>
                                      </p:cBhvr>
                                      <p:to>
                                        <p:strVal val="visible"/>
                                      </p:to>
                                    </p:set>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fltVal val="0"/>
                                          </p:val>
                                        </p:tav>
                                        <p:tav tm="100000">
                                          <p:val>
                                            <p:strVal val="#ppt_h"/>
                                          </p:val>
                                        </p:tav>
                                      </p:tavLst>
                                    </p:anim>
                                    <p:animEffect transition="in" filter="fade">
                                      <p:cBhvr>
                                        <p:cTn id="139" dur="500"/>
                                        <p:tgtEl>
                                          <p:spTgt spid="32"/>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33"/>
                                        </p:tgtEl>
                                        <p:attrNameLst>
                                          <p:attrName>style.visibility</p:attrName>
                                        </p:attrNameLst>
                                      </p:cBhvr>
                                      <p:to>
                                        <p:strVal val="visible"/>
                                      </p:to>
                                    </p:set>
                                    <p:anim calcmode="lin" valueType="num">
                                      <p:cBhvr>
                                        <p:cTn id="142" dur="500" fill="hold"/>
                                        <p:tgtEl>
                                          <p:spTgt spid="33"/>
                                        </p:tgtEl>
                                        <p:attrNameLst>
                                          <p:attrName>ppt_w</p:attrName>
                                        </p:attrNameLst>
                                      </p:cBhvr>
                                      <p:tavLst>
                                        <p:tav tm="0">
                                          <p:val>
                                            <p:fltVal val="0"/>
                                          </p:val>
                                        </p:tav>
                                        <p:tav tm="100000">
                                          <p:val>
                                            <p:strVal val="#ppt_w"/>
                                          </p:val>
                                        </p:tav>
                                      </p:tavLst>
                                    </p:anim>
                                    <p:anim calcmode="lin" valueType="num">
                                      <p:cBhvr>
                                        <p:cTn id="143" dur="500" fill="hold"/>
                                        <p:tgtEl>
                                          <p:spTgt spid="33"/>
                                        </p:tgtEl>
                                        <p:attrNameLst>
                                          <p:attrName>ppt_h</p:attrName>
                                        </p:attrNameLst>
                                      </p:cBhvr>
                                      <p:tavLst>
                                        <p:tav tm="0">
                                          <p:val>
                                            <p:fltVal val="0"/>
                                          </p:val>
                                        </p:tav>
                                        <p:tav tm="100000">
                                          <p:val>
                                            <p:strVal val="#ppt_h"/>
                                          </p:val>
                                        </p:tav>
                                      </p:tavLst>
                                    </p:anim>
                                    <p:animEffect transition="in" filter="fade">
                                      <p:cBhvr>
                                        <p:cTn id="144" dur="500"/>
                                        <p:tgtEl>
                                          <p:spTgt spid="3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34"/>
                                        </p:tgtEl>
                                        <p:attrNameLst>
                                          <p:attrName>style.visibility</p:attrName>
                                        </p:attrNameLst>
                                      </p:cBhvr>
                                      <p:to>
                                        <p:strVal val="visible"/>
                                      </p:to>
                                    </p:set>
                                    <p:anim calcmode="lin" valueType="num">
                                      <p:cBhvr>
                                        <p:cTn id="147" dur="500" fill="hold"/>
                                        <p:tgtEl>
                                          <p:spTgt spid="34"/>
                                        </p:tgtEl>
                                        <p:attrNameLst>
                                          <p:attrName>ppt_w</p:attrName>
                                        </p:attrNameLst>
                                      </p:cBhvr>
                                      <p:tavLst>
                                        <p:tav tm="0">
                                          <p:val>
                                            <p:fltVal val="0"/>
                                          </p:val>
                                        </p:tav>
                                        <p:tav tm="100000">
                                          <p:val>
                                            <p:strVal val="#ppt_w"/>
                                          </p:val>
                                        </p:tav>
                                      </p:tavLst>
                                    </p:anim>
                                    <p:anim calcmode="lin" valueType="num">
                                      <p:cBhvr>
                                        <p:cTn id="148" dur="500" fill="hold"/>
                                        <p:tgtEl>
                                          <p:spTgt spid="34"/>
                                        </p:tgtEl>
                                        <p:attrNameLst>
                                          <p:attrName>ppt_h</p:attrName>
                                        </p:attrNameLst>
                                      </p:cBhvr>
                                      <p:tavLst>
                                        <p:tav tm="0">
                                          <p:val>
                                            <p:fltVal val="0"/>
                                          </p:val>
                                        </p:tav>
                                        <p:tav tm="100000">
                                          <p:val>
                                            <p:strVal val="#ppt_h"/>
                                          </p:val>
                                        </p:tav>
                                      </p:tavLst>
                                    </p:anim>
                                    <p:animEffect transition="in" filter="fade">
                                      <p:cBhvr>
                                        <p:cTn id="1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2372894" y="1717159"/>
            <a:ext cx="4536504" cy="1920100"/>
          </a:xfrm>
          <a:prstGeom prst="ellipse">
            <a:avLst/>
          </a:prstGeom>
          <a:gradFill flip="none" rotWithShape="1">
            <a:gsLst>
              <a:gs pos="44000">
                <a:srgbClr val="508D23"/>
              </a:gs>
              <a:gs pos="68000">
                <a:srgbClr val="C8DE42"/>
              </a:gs>
              <a:gs pos="91000">
                <a:srgbClr val="6BBC2E"/>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5400000">
            <a:off x="2041228" y="2914568"/>
            <a:ext cx="8382000"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16200000" flipH="1">
            <a:off x="-1126829" y="2914568"/>
            <a:ext cx="8381999"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164982" y="-994200"/>
            <a:ext cx="2952328" cy="7957596"/>
          </a:xfrm>
          <a:prstGeom prst="rect">
            <a:avLst/>
          </a:prstGeom>
          <a:solidFill>
            <a:sysClr val="window" lastClr="FFFFFF"/>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nvGrpSpPr>
          <p:cNvPr id="24" name="组合 23"/>
          <p:cNvGrpSpPr/>
          <p:nvPr/>
        </p:nvGrpSpPr>
        <p:grpSpPr>
          <a:xfrm>
            <a:off x="2379301" y="2377422"/>
            <a:ext cx="4536504" cy="2141330"/>
            <a:chOff x="2379301" y="2377422"/>
            <a:chExt cx="4536504" cy="2141330"/>
          </a:xfrm>
        </p:grpSpPr>
        <p:sp>
          <p:nvSpPr>
            <p:cNvPr id="10" name="椭圆 5"/>
            <p:cNvSpPr/>
            <p:nvPr/>
          </p:nvSpPr>
          <p:spPr>
            <a:xfrm>
              <a:off x="2379301" y="2377422"/>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89000">
                  <a:srgbClr val="62A02F"/>
                </a:gs>
                <a:gs pos="62000">
                  <a:srgbClr val="5B9828"/>
                </a:gs>
                <a:gs pos="17000">
                  <a:srgbClr val="508D23"/>
                </a:gs>
                <a:gs pos="77000">
                  <a:srgbClr val="C8DE42"/>
                </a:gs>
                <a:gs pos="97000">
                  <a:srgbClr val="91CA40"/>
                </a:gs>
                <a:gs pos="40000">
                  <a:srgbClr val="C8DE42"/>
                </a:gs>
                <a:gs pos="0">
                  <a:srgbClr val="C8DE42"/>
                </a:gs>
              </a:gsLst>
              <a:lin ang="0" scaled="1"/>
              <a:tileRect/>
            </a:gradFill>
            <a:ln w="127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825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4" name="TextBox 30"/>
            <p:cNvSpPr txBox="1"/>
            <p:nvPr/>
          </p:nvSpPr>
          <p:spPr>
            <a:xfrm>
              <a:off x="2681345" y="3617211"/>
              <a:ext cx="4086103" cy="43704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323E1A"/>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探索学区衔接课程研究</a:t>
              </a:r>
              <a:endParaRPr kumimoji="0" lang="zh-CN" altLang="en-US" sz="2800" b="1" i="0" u="none" strike="noStrike" kern="0" cap="none" spc="0" normalizeH="0" baseline="0" noProof="0" dirty="0">
                <a:ln w="18415" cmpd="sng">
                  <a:noFill/>
                  <a:prstDash val="solid"/>
                </a:ln>
                <a:solidFill>
                  <a:srgbClr val="323E1A"/>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7068" y="603875"/>
            <a:ext cx="7389000" cy="1948226"/>
          </a:xfrm>
          <a:prstGeom prst="rect">
            <a:avLst/>
          </a:prstGeom>
        </p:spPr>
        <p:txBody>
          <a:bodyPr wrap="square">
            <a:spAutoFit/>
          </a:bodyPr>
          <a:lstStyle/>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特色课程的实施更加多元丰富</a:t>
            </a:r>
            <a:endParaRPr lang="en-US"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每所学校、幼儿园都有各自的文化特色、教育资源</a:t>
            </a:r>
            <a:endParaRPr lang="en-US"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将这些特色资源放在学区共享</a:t>
            </a:r>
            <a:endParaRPr lang="en-US"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每各单位都是资源的输出者，更是资源的受益者</a:t>
            </a:r>
            <a:endParaRPr lang="zh-CN" altLang="en-US" sz="24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p:txBody>
      </p:sp>
      <p:grpSp>
        <p:nvGrpSpPr>
          <p:cNvPr id="25" name="组合 24"/>
          <p:cNvGrpSpPr/>
          <p:nvPr/>
        </p:nvGrpSpPr>
        <p:grpSpPr>
          <a:xfrm>
            <a:off x="1889584" y="2750497"/>
            <a:ext cx="2088906" cy="1540304"/>
            <a:chOff x="1889584" y="2750497"/>
            <a:chExt cx="2088906" cy="1540304"/>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584" y="2750497"/>
              <a:ext cx="2088906" cy="1540304"/>
            </a:xfrm>
            <a:prstGeom prst="rect">
              <a:avLst/>
            </a:prstGeom>
          </p:spPr>
        </p:pic>
        <p:sp>
          <p:nvSpPr>
            <p:cNvPr id="16" name="TextBox 36"/>
            <p:cNvSpPr txBox="1"/>
            <p:nvPr/>
          </p:nvSpPr>
          <p:spPr>
            <a:xfrm>
              <a:off x="2246827" y="3225248"/>
              <a:ext cx="137442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000" dirty="0">
                  <a:solidFill>
                    <a:srgbClr val="00B0F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自主选课</a:t>
              </a:r>
              <a:endParaRPr kumimoji="0" lang="zh-CN" altLang="en-US" sz="2000" b="1" i="0" u="none" strike="noStrike" kern="0" cap="none" spc="0" normalizeH="0" baseline="0" noProof="0" dirty="0">
                <a:ln w="18415" cmpd="sng">
                  <a:noFill/>
                  <a:prstDash val="solid"/>
                </a:ln>
                <a:solidFill>
                  <a:srgbClr val="00B0F0"/>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grpSp>
        <p:nvGrpSpPr>
          <p:cNvPr id="26" name="组合 25"/>
          <p:cNvGrpSpPr/>
          <p:nvPr/>
        </p:nvGrpSpPr>
        <p:grpSpPr>
          <a:xfrm>
            <a:off x="2308645" y="4331847"/>
            <a:ext cx="1925614" cy="1419897"/>
            <a:chOff x="2308645" y="4331847"/>
            <a:chExt cx="1925614" cy="1419897"/>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3094">
              <a:off x="2308645" y="4331847"/>
              <a:ext cx="1925614" cy="1419897"/>
            </a:xfrm>
            <a:prstGeom prst="rect">
              <a:avLst/>
            </a:prstGeom>
          </p:spPr>
        </p:pic>
        <p:sp>
          <p:nvSpPr>
            <p:cNvPr id="17" name="TextBox 37"/>
            <p:cNvSpPr txBox="1"/>
            <p:nvPr/>
          </p:nvSpPr>
          <p:spPr>
            <a:xfrm>
              <a:off x="2766576" y="4792229"/>
              <a:ext cx="1342078"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zh-CN" sz="2000" dirty="0">
                  <a:solidFill>
                    <a:srgbClr val="00B0F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兴趣走班</a:t>
              </a:r>
              <a:endParaRPr lang="zh-CN" altLang="en-US" sz="2000" dirty="0">
                <a:solidFill>
                  <a:srgbClr val="00B0F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grpSp>
      <p:grpSp>
        <p:nvGrpSpPr>
          <p:cNvPr id="27" name="组合 26"/>
          <p:cNvGrpSpPr/>
          <p:nvPr/>
        </p:nvGrpSpPr>
        <p:grpSpPr>
          <a:xfrm>
            <a:off x="1684401" y="5417076"/>
            <a:ext cx="1563086" cy="1796524"/>
            <a:chOff x="1684401" y="5417076"/>
            <a:chExt cx="1563086" cy="1796524"/>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27061">
              <a:off x="1448494" y="5652983"/>
              <a:ext cx="1796524" cy="1324709"/>
            </a:xfrm>
            <a:prstGeom prst="rect">
              <a:avLst/>
            </a:prstGeom>
          </p:spPr>
        </p:pic>
        <p:sp>
          <p:nvSpPr>
            <p:cNvPr id="18" name="TextBox 38"/>
            <p:cNvSpPr txBox="1"/>
            <p:nvPr/>
          </p:nvSpPr>
          <p:spPr>
            <a:xfrm>
              <a:off x="1857936" y="6215588"/>
              <a:ext cx="1389551"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zh-CN" sz="2000" dirty="0">
                  <a:solidFill>
                    <a:srgbClr val="00B0F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弹性课时</a:t>
              </a:r>
              <a:endParaRPr lang="zh-CN" altLang="en-US" sz="2000" dirty="0">
                <a:solidFill>
                  <a:srgbClr val="00B0F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grpSp>
      <p:grpSp>
        <p:nvGrpSpPr>
          <p:cNvPr id="24" name="组合 23"/>
          <p:cNvGrpSpPr/>
          <p:nvPr/>
        </p:nvGrpSpPr>
        <p:grpSpPr>
          <a:xfrm>
            <a:off x="-252674" y="3510099"/>
            <a:ext cx="2664485" cy="2706083"/>
            <a:chOff x="-252674" y="3510099"/>
            <a:chExt cx="2664485" cy="2706083"/>
          </a:xfrm>
        </p:grpSpPr>
        <p:sp>
          <p:nvSpPr>
            <p:cNvPr id="12" name="椭圆 4"/>
            <p:cNvSpPr/>
            <p:nvPr/>
          </p:nvSpPr>
          <p:spPr>
            <a:xfrm>
              <a:off x="14651" y="3510099"/>
              <a:ext cx="2397160" cy="2706083"/>
            </a:xfrm>
            <a:custGeom>
              <a:avLst/>
              <a:gdLst>
                <a:gd name="connsiteX0" fmla="*/ 0 w 3635896"/>
                <a:gd name="connsiteY0" fmla="*/ 156860 h 4104456"/>
                <a:gd name="connsiteX1" fmla="*/ 1007604 w 3635896"/>
                <a:gd name="connsiteY1" fmla="*/ 0 h 4104456"/>
                <a:gd name="connsiteX2" fmla="*/ 3635896 w 3635896"/>
                <a:gd name="connsiteY2" fmla="*/ 2052228 h 4104456"/>
                <a:gd name="connsiteX3" fmla="*/ 1007604 w 3635896"/>
                <a:gd name="connsiteY3" fmla="*/ 4104456 h 4104456"/>
                <a:gd name="connsiteX4" fmla="*/ 0 w 3635896"/>
                <a:gd name="connsiteY4" fmla="*/ 3947596 h 4104456"/>
                <a:gd name="connsiteX5" fmla="*/ 91440 w 3635896"/>
                <a:gd name="connsiteY5" fmla="*/ 248300 h 4104456"/>
                <a:gd name="connsiteX0-1" fmla="*/ 0 w 3635896"/>
                <a:gd name="connsiteY0-2" fmla="*/ 156860 h 4104456"/>
                <a:gd name="connsiteX1-3" fmla="*/ 1007604 w 3635896"/>
                <a:gd name="connsiteY1-4" fmla="*/ 0 h 4104456"/>
                <a:gd name="connsiteX2-5" fmla="*/ 3635896 w 3635896"/>
                <a:gd name="connsiteY2-6" fmla="*/ 2052228 h 4104456"/>
                <a:gd name="connsiteX3-7" fmla="*/ 1007604 w 3635896"/>
                <a:gd name="connsiteY3-8" fmla="*/ 4104456 h 4104456"/>
                <a:gd name="connsiteX4-9" fmla="*/ 0 w 3635896"/>
                <a:gd name="connsiteY4-10" fmla="*/ 3947596 h 41044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35896" h="4104456">
                  <a:moveTo>
                    <a:pt x="0" y="156860"/>
                  </a:moveTo>
                  <a:cubicBezTo>
                    <a:pt x="310168" y="55586"/>
                    <a:pt x="650573" y="0"/>
                    <a:pt x="1007604" y="0"/>
                  </a:cubicBezTo>
                  <a:cubicBezTo>
                    <a:pt x="2459170" y="0"/>
                    <a:pt x="3635896" y="918814"/>
                    <a:pt x="3635896" y="2052228"/>
                  </a:cubicBezTo>
                  <a:cubicBezTo>
                    <a:pt x="3635896" y="3185642"/>
                    <a:pt x="2459170" y="4104456"/>
                    <a:pt x="1007604" y="4104456"/>
                  </a:cubicBezTo>
                  <a:cubicBezTo>
                    <a:pt x="650573" y="4104456"/>
                    <a:pt x="310168" y="4048870"/>
                    <a:pt x="0" y="3947596"/>
                  </a:cubicBezTo>
                </a:path>
              </a:pathLst>
            </a:custGeom>
            <a:noFill/>
            <a:ln w="1270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2" name="TextBox 42"/>
            <p:cNvSpPr txBox="1"/>
            <p:nvPr/>
          </p:nvSpPr>
          <p:spPr>
            <a:xfrm>
              <a:off x="-252674" y="4386086"/>
              <a:ext cx="2599485" cy="954107"/>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anose="020B0503020202020204" pitchFamily="34" charset="0"/>
                  <a:ea typeface="微软雅黑" panose="020B0503020204020204" pitchFamily="34" charset="-122"/>
                  <a:cs typeface="Calibri" panose="020F0502020204030204" pitchFamily="34" charset="0"/>
                </a:defRPr>
              </a:lvl1pPr>
            </a:lstStyle>
            <a:p>
              <a:pPr lvl="0" algn="ctr">
                <a:lnSpc>
                  <a:spcPct val="100000"/>
                </a:lnSpc>
                <a:defRPr/>
              </a:pPr>
              <a:r>
                <a:rPr lang="zh-CN" altLang="en-US" sz="2800" kern="0" dirty="0">
                  <a:solidFill>
                    <a:srgbClr val="00B0F0"/>
                  </a:solidFill>
                  <a:effectLst>
                    <a:innerShdw blurRad="63500" dist="50800" dir="16200000">
                      <a:prstClr val="black">
                        <a:alpha val="50000"/>
                      </a:prstClr>
                    </a:innerShdw>
                  </a:effectLst>
                  <a:latin typeface="Adidas Unity" pitchFamily="2" charset="0"/>
                </a:rPr>
                <a:t>共建共享</a:t>
              </a:r>
              <a:r>
                <a:rPr lang="zh-CN" altLang="en-US" sz="2800" kern="0" dirty="0" smtClean="0">
                  <a:solidFill>
                    <a:srgbClr val="00B0F0"/>
                  </a:solidFill>
                  <a:effectLst>
                    <a:innerShdw blurRad="63500" dist="50800" dir="16200000">
                      <a:prstClr val="black">
                        <a:alpha val="50000"/>
                      </a:prstClr>
                    </a:innerShdw>
                  </a:effectLst>
                  <a:latin typeface="Adidas Unity" pitchFamily="2" charset="0"/>
                </a:rPr>
                <a:t>的</a:t>
              </a:r>
              <a:endParaRPr lang="en-US" altLang="zh-CN" sz="2800" kern="0" dirty="0" smtClean="0">
                <a:solidFill>
                  <a:srgbClr val="00B0F0"/>
                </a:solidFill>
                <a:effectLst>
                  <a:innerShdw blurRad="63500" dist="50800" dir="16200000">
                    <a:prstClr val="black">
                      <a:alpha val="50000"/>
                    </a:prstClr>
                  </a:innerShdw>
                </a:effectLst>
                <a:latin typeface="Adidas Unity" pitchFamily="2" charset="0"/>
              </a:endParaRPr>
            </a:p>
            <a:p>
              <a:pPr lvl="0" algn="ctr">
                <a:lnSpc>
                  <a:spcPct val="100000"/>
                </a:lnSpc>
                <a:defRPr/>
              </a:pPr>
              <a:r>
                <a:rPr lang="zh-CN" altLang="en-US" sz="2800" kern="0" dirty="0" smtClean="0">
                  <a:solidFill>
                    <a:srgbClr val="00B0F0"/>
                  </a:solidFill>
                  <a:effectLst>
                    <a:innerShdw blurRad="63500" dist="50800" dir="16200000">
                      <a:prstClr val="black">
                        <a:alpha val="50000"/>
                      </a:prstClr>
                    </a:innerShdw>
                  </a:effectLst>
                  <a:latin typeface="Adidas Unity" pitchFamily="2" charset="0"/>
                </a:rPr>
                <a:t>学区</a:t>
              </a:r>
              <a:r>
                <a:rPr lang="zh-CN" altLang="en-US" sz="2800" kern="0" dirty="0">
                  <a:solidFill>
                    <a:srgbClr val="00B0F0"/>
                  </a:solidFill>
                  <a:effectLst>
                    <a:innerShdw blurRad="63500" dist="50800" dir="16200000">
                      <a:prstClr val="black">
                        <a:alpha val="50000"/>
                      </a:prstClr>
                    </a:innerShdw>
                  </a:effectLst>
                  <a:latin typeface="Adidas Unity" pitchFamily="2" charset="0"/>
                </a:rPr>
                <a:t>特色课程</a:t>
              </a:r>
              <a:endParaRPr kumimoji="0" lang="zh-CN" altLang="en-US" sz="2800" b="1" i="0" strike="noStrike" kern="0" cap="none" spc="0" normalizeH="0" baseline="0" noProof="0" dirty="0">
                <a:ln>
                  <a:noFill/>
                </a:ln>
                <a:solidFill>
                  <a:srgbClr val="00B0F0"/>
                </a:solidFill>
                <a:effectLst>
                  <a:innerShdw blurRad="63500" dist="50800" dir="16200000">
                    <a:prstClr val="black">
                      <a:alpha val="50000"/>
                    </a:prstClr>
                  </a:innerShdw>
                </a:effectLst>
                <a:uLnTx/>
                <a:uFillTx/>
                <a:latin typeface="Adidas Unity"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25265"/>
            <a:ext cx="9144000" cy="600746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1" descr="2016.3.9东三学区理事会成立.JPG"/>
          <p:cNvPicPr>
            <a:picLocks noChangeAspect="1"/>
          </p:cNvPicPr>
          <p:nvPr/>
        </p:nvPicPr>
        <p:blipFill>
          <a:blip r:embed="rId2"/>
          <a:stretch>
            <a:fillRect/>
          </a:stretch>
        </p:blipFill>
        <p:spPr>
          <a:xfrm>
            <a:off x="1008063" y="1128713"/>
            <a:ext cx="7215187" cy="5411787"/>
          </a:xfrm>
          <a:prstGeom prst="rect">
            <a:avLst/>
          </a:prstGeom>
          <a:ln>
            <a:noFill/>
          </a:ln>
          <a:effectLst>
            <a:outerShdw blurRad="292100" dist="139700" dir="2700000" algn="tl" rotWithShape="0">
              <a:srgbClr val="333333">
                <a:alpha val="65000"/>
              </a:srgbClr>
            </a:outerShdw>
          </a:effectLst>
        </p:spPr>
      </p:pic>
      <p:sp>
        <p:nvSpPr>
          <p:cNvPr id="6147" name="TextBox 2"/>
          <p:cNvSpPr txBox="1"/>
          <p:nvPr/>
        </p:nvSpPr>
        <p:spPr>
          <a:xfrm>
            <a:off x="1912256" y="428625"/>
            <a:ext cx="5875565" cy="584775"/>
          </a:xfrm>
          <a:prstGeom prst="rect">
            <a:avLst/>
          </a:prstGeom>
          <a:noFill/>
          <a:ln w="9525">
            <a:noFill/>
          </a:ln>
        </p:spPr>
        <p:txBody>
          <a:bodyPr wrap="square">
            <a:spAutoFit/>
          </a:bodyPr>
          <a:lstStyle/>
          <a:p>
            <a:pPr lvl="0"/>
            <a:r>
              <a:rPr lang="zh-CN" altLang="en-US" sz="3200" b="1" dirty="0" smtClean="0">
                <a:solidFill>
                  <a:schemeClr val="accent1"/>
                </a:solidFill>
                <a:cs typeface="+mj-cs"/>
              </a:rPr>
              <a:t>东</a:t>
            </a:r>
            <a:r>
              <a:rPr lang="zh-CN" altLang="en-US" sz="3200" b="1" dirty="0">
                <a:solidFill>
                  <a:schemeClr val="accent1"/>
                </a:solidFill>
                <a:cs typeface="+mj-cs"/>
              </a:rPr>
              <a:t>三</a:t>
            </a:r>
            <a:r>
              <a:rPr lang="zh-CN" altLang="en-US" sz="3200" b="1" dirty="0" smtClean="0">
                <a:solidFill>
                  <a:schemeClr val="accent1"/>
                </a:solidFill>
                <a:cs typeface="+mj-cs"/>
              </a:rPr>
              <a:t>学区五十七</a:t>
            </a:r>
            <a:r>
              <a:rPr lang="zh-CN" altLang="en-US" sz="3200" b="1" dirty="0" smtClean="0">
                <a:solidFill>
                  <a:schemeClr val="accent1"/>
                </a:solidFill>
              </a:rPr>
              <a:t>中</a:t>
            </a:r>
            <a:r>
              <a:rPr lang="zh-CN" altLang="en-US" sz="3200" b="1" dirty="0" smtClean="0">
                <a:solidFill>
                  <a:schemeClr val="accent1"/>
                </a:solidFill>
                <a:cs typeface="+mj-cs"/>
              </a:rPr>
              <a:t>理事会</a:t>
            </a:r>
            <a:r>
              <a:rPr lang="zh-CN" altLang="en-US" sz="3200" b="1" dirty="0">
                <a:solidFill>
                  <a:schemeClr val="accent1"/>
                </a:solidFill>
                <a:cs typeface="+mj-cs"/>
              </a:rPr>
              <a:t>成立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50"/>
          <p:cNvPicPr>
            <a:picLocks noChangeAspect="1"/>
          </p:cNvPicPr>
          <p:nvPr/>
        </p:nvPicPr>
        <p:blipFill>
          <a:blip r:embed="rId2"/>
          <a:stretch>
            <a:fillRect/>
          </a:stretch>
        </p:blipFill>
        <p:spPr>
          <a:xfrm>
            <a:off x="1506141" y="1439466"/>
            <a:ext cx="6131719" cy="3979069"/>
          </a:xfrm>
          <a:prstGeom prst="rect">
            <a:avLst/>
          </a:prstGeom>
          <a:noFill/>
          <a:ln w="9525">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87"/>
          <p:cNvPicPr>
            <a:picLocks noChangeAspect="1"/>
          </p:cNvPicPr>
          <p:nvPr/>
        </p:nvPicPr>
        <p:blipFill>
          <a:blip r:embed="rId2"/>
          <a:stretch>
            <a:fillRect/>
          </a:stretch>
        </p:blipFill>
        <p:spPr>
          <a:xfrm>
            <a:off x="1714500" y="1620441"/>
            <a:ext cx="5715000" cy="3617119"/>
          </a:xfrm>
          <a:prstGeom prst="rect">
            <a:avLst/>
          </a:prstGeom>
          <a:noFill/>
          <a:ln w="9525">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86"/>
          <p:cNvPicPr>
            <a:picLocks noChangeAspect="1"/>
          </p:cNvPicPr>
          <p:nvPr/>
        </p:nvPicPr>
        <p:blipFill>
          <a:blip r:embed="rId2"/>
          <a:stretch>
            <a:fillRect/>
          </a:stretch>
        </p:blipFill>
        <p:spPr>
          <a:xfrm>
            <a:off x="1913335" y="1749029"/>
            <a:ext cx="5317331" cy="3359944"/>
          </a:xfrm>
          <a:prstGeom prst="rect">
            <a:avLst/>
          </a:prstGeom>
          <a:noFill/>
          <a:ln w="9525">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74"/>
          <p:cNvPicPr>
            <a:picLocks noChangeAspect="1"/>
          </p:cNvPicPr>
          <p:nvPr/>
        </p:nvPicPr>
        <p:blipFill>
          <a:blip r:embed="rId2"/>
          <a:stretch>
            <a:fillRect/>
          </a:stretch>
        </p:blipFill>
        <p:spPr>
          <a:xfrm>
            <a:off x="1620441" y="1495425"/>
            <a:ext cx="5903119" cy="3867150"/>
          </a:xfrm>
          <a:prstGeom prst="rect">
            <a:avLst/>
          </a:prstGeom>
          <a:noFill/>
          <a:ln w="9525">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descr="南小校足球队荣获市长杯足球赛冠军.JPG"/>
          <p:cNvPicPr>
            <a:picLocks noChangeAspect="1"/>
          </p:cNvPicPr>
          <p:nvPr/>
        </p:nvPicPr>
        <p:blipFill>
          <a:blip r:embed="rId2"/>
          <a:stretch>
            <a:fillRect/>
          </a:stretch>
        </p:blipFill>
        <p:spPr>
          <a:xfrm>
            <a:off x="1276985" y="1841500"/>
            <a:ext cx="6608127" cy="4127500"/>
          </a:xfrm>
          <a:prstGeom prst="rect">
            <a:avLst/>
          </a:prstGeom>
          <a:ln>
            <a:noFill/>
          </a:ln>
          <a:effectLst>
            <a:outerShdw blurRad="292100" dist="139700" dir="2700000" algn="tl" rotWithShape="0">
              <a:srgbClr val="333333">
                <a:alpha val="65000"/>
              </a:srgbClr>
            </a:outerShdw>
          </a:effectLst>
        </p:spPr>
      </p:pic>
      <p:sp>
        <p:nvSpPr>
          <p:cNvPr id="5123" name="TextBox 2"/>
          <p:cNvSpPr txBox="1"/>
          <p:nvPr/>
        </p:nvSpPr>
        <p:spPr>
          <a:xfrm>
            <a:off x="979488" y="644525"/>
            <a:ext cx="7643812" cy="584775"/>
          </a:xfrm>
          <a:prstGeom prst="rect">
            <a:avLst/>
          </a:prstGeom>
          <a:noFill/>
          <a:ln w="9525">
            <a:noFill/>
          </a:ln>
        </p:spPr>
        <p:txBody>
          <a:bodyPr wrap="square">
            <a:spAutoFit/>
          </a:bodyPr>
          <a:lstStyle/>
          <a:p>
            <a:pPr lvl="0" eaLnBrk="1" hangingPunct="1"/>
            <a:r>
              <a:rPr lang="zh-CN" altLang="en-US" sz="3200" b="1" dirty="0">
                <a:solidFill>
                  <a:schemeClr val="accent1"/>
                </a:solidFill>
                <a:cs typeface="+mj-cs"/>
              </a:rPr>
              <a:t>南京路小学足球队获市长杯杯球队冠军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1" descr="DSC_2876.JPG"/>
          <p:cNvPicPr>
            <a:picLocks noChangeAspect="1"/>
          </p:cNvPicPr>
          <p:nvPr/>
        </p:nvPicPr>
        <p:blipFill>
          <a:blip r:embed="rId2"/>
          <a:stretch>
            <a:fillRect/>
          </a:stretch>
        </p:blipFill>
        <p:spPr>
          <a:xfrm>
            <a:off x="1189865" y="1562100"/>
            <a:ext cx="6847648" cy="4743450"/>
          </a:xfrm>
          <a:prstGeom prst="rect">
            <a:avLst/>
          </a:prstGeom>
          <a:ln>
            <a:noFill/>
          </a:ln>
          <a:effectLst>
            <a:outerShdw blurRad="292100" dist="139700" dir="2700000" algn="tl" rotWithShape="0">
              <a:srgbClr val="333333">
                <a:alpha val="65000"/>
              </a:srgbClr>
            </a:outerShdw>
          </a:effectLst>
        </p:spPr>
      </p:pic>
      <p:sp>
        <p:nvSpPr>
          <p:cNvPr id="4099" name="TextBox 2"/>
          <p:cNvSpPr txBox="1"/>
          <p:nvPr/>
        </p:nvSpPr>
        <p:spPr>
          <a:xfrm>
            <a:off x="3363533" y="822325"/>
            <a:ext cx="2500312" cy="584775"/>
          </a:xfrm>
          <a:prstGeom prst="rect">
            <a:avLst/>
          </a:prstGeom>
          <a:noFill/>
          <a:ln w="9525">
            <a:noFill/>
          </a:ln>
        </p:spPr>
        <p:txBody>
          <a:bodyPr>
            <a:spAutoFit/>
          </a:bodyPr>
          <a:lstStyle/>
          <a:p>
            <a:pPr lvl="0" eaLnBrk="1" hangingPunct="1"/>
            <a:r>
              <a:rPr lang="zh-CN" altLang="en-US" sz="3200" b="1" dirty="0">
                <a:solidFill>
                  <a:schemeClr val="accent1"/>
                </a:solidFill>
                <a:cs typeface="+mj-cs"/>
              </a:rPr>
              <a:t>灯谜节活动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1" descr="2016.5.12科技吉尼斯.jpg"/>
          <p:cNvPicPr>
            <a:picLocks noChangeAspect="1"/>
          </p:cNvPicPr>
          <p:nvPr/>
        </p:nvPicPr>
        <p:blipFill>
          <a:blip r:embed="rId2"/>
          <a:stretch>
            <a:fillRect/>
          </a:stretch>
        </p:blipFill>
        <p:spPr>
          <a:xfrm>
            <a:off x="855663" y="928688"/>
            <a:ext cx="7572375" cy="5357812"/>
          </a:xfrm>
          <a:prstGeom prst="rect">
            <a:avLst/>
          </a:prstGeom>
          <a:ln>
            <a:noFill/>
          </a:ln>
          <a:effectLst>
            <a:outerShdw blurRad="292100" dist="139700" dir="2700000" algn="tl" rotWithShape="0">
              <a:srgbClr val="333333">
                <a:alpha val="65000"/>
              </a:srgbClr>
            </a:outerShdw>
          </a:effectLst>
        </p:spPr>
      </p:pic>
      <p:sp>
        <p:nvSpPr>
          <p:cNvPr id="7171" name="TextBox 2"/>
          <p:cNvSpPr txBox="1"/>
          <p:nvPr/>
        </p:nvSpPr>
        <p:spPr>
          <a:xfrm>
            <a:off x="3041651" y="343913"/>
            <a:ext cx="3702050" cy="584775"/>
          </a:xfrm>
          <a:prstGeom prst="rect">
            <a:avLst/>
          </a:prstGeom>
          <a:noFill/>
          <a:ln w="9525">
            <a:noFill/>
          </a:ln>
        </p:spPr>
        <p:txBody>
          <a:bodyPr wrap="square">
            <a:spAutoFit/>
          </a:bodyPr>
          <a:lstStyle/>
          <a:p>
            <a:pPr lvl="0" eaLnBrk="1" hangingPunct="1"/>
            <a:r>
              <a:rPr lang="zh-CN" altLang="en-US" sz="3200" b="1" dirty="0">
                <a:solidFill>
                  <a:schemeClr val="accent1"/>
                </a:solidFill>
                <a:cs typeface="+mj-cs"/>
              </a:rPr>
              <a:t>科技吉尼斯挑战赛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74057" y="1139186"/>
            <a:ext cx="7392930" cy="5043050"/>
            <a:chOff x="1506141" y="1439466"/>
            <a:chExt cx="12229532" cy="8342313"/>
          </a:xfrm>
        </p:grpSpPr>
        <p:pic>
          <p:nvPicPr>
            <p:cNvPr id="2" name="图片 50"/>
            <p:cNvPicPr>
              <a:picLocks noChangeAspect="1"/>
            </p:cNvPicPr>
            <p:nvPr/>
          </p:nvPicPr>
          <p:blipFill>
            <a:blip r:embed="rId2"/>
            <a:stretch>
              <a:fillRect/>
            </a:stretch>
          </p:blipFill>
          <p:spPr>
            <a:xfrm>
              <a:off x="1506141" y="1439466"/>
              <a:ext cx="6131719" cy="3979069"/>
            </a:xfrm>
            <a:prstGeom prst="rect">
              <a:avLst/>
            </a:prstGeom>
            <a:noFill/>
            <a:ln w="9525">
              <a:noFill/>
            </a:ln>
          </p:spPr>
        </p:pic>
        <p:pic>
          <p:nvPicPr>
            <p:cNvPr id="3" name="图片 87"/>
            <p:cNvPicPr>
              <a:picLocks noChangeAspect="1"/>
            </p:cNvPicPr>
            <p:nvPr/>
          </p:nvPicPr>
          <p:blipFill>
            <a:blip r:embed="rId3"/>
            <a:stretch>
              <a:fillRect/>
            </a:stretch>
          </p:blipFill>
          <p:spPr>
            <a:xfrm>
              <a:off x="7926614" y="1439466"/>
              <a:ext cx="5715000" cy="3617119"/>
            </a:xfrm>
            <a:prstGeom prst="rect">
              <a:avLst/>
            </a:prstGeom>
            <a:noFill/>
            <a:ln w="9525">
              <a:noFill/>
            </a:ln>
          </p:spPr>
        </p:pic>
        <p:pic>
          <p:nvPicPr>
            <p:cNvPr id="4" name="图片 86"/>
            <p:cNvPicPr>
              <a:picLocks noChangeAspect="1"/>
            </p:cNvPicPr>
            <p:nvPr/>
          </p:nvPicPr>
          <p:blipFill>
            <a:blip r:embed="rId4"/>
            <a:stretch>
              <a:fillRect/>
            </a:stretch>
          </p:blipFill>
          <p:spPr>
            <a:xfrm>
              <a:off x="1652078" y="5914629"/>
              <a:ext cx="5317331" cy="3359944"/>
            </a:xfrm>
            <a:prstGeom prst="rect">
              <a:avLst/>
            </a:prstGeom>
            <a:noFill/>
            <a:ln w="9525">
              <a:noFill/>
            </a:ln>
          </p:spPr>
        </p:pic>
        <p:pic>
          <p:nvPicPr>
            <p:cNvPr id="5" name="图片 74"/>
            <p:cNvPicPr>
              <a:picLocks noChangeAspect="1"/>
            </p:cNvPicPr>
            <p:nvPr/>
          </p:nvPicPr>
          <p:blipFill>
            <a:blip r:embed="rId5"/>
            <a:stretch>
              <a:fillRect/>
            </a:stretch>
          </p:blipFill>
          <p:spPr>
            <a:xfrm>
              <a:off x="7832554" y="5914629"/>
              <a:ext cx="5903119" cy="3867150"/>
            </a:xfrm>
            <a:prstGeom prst="rect">
              <a:avLst/>
            </a:prstGeom>
            <a:noFill/>
            <a:ln w="9525">
              <a:noFill/>
            </a:ln>
          </p:spPr>
        </p:pic>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8958" y="303641"/>
            <a:ext cx="6776214" cy="584775"/>
          </a:xfrm>
          <a:prstGeom prst="rect">
            <a:avLst/>
          </a:prstGeom>
        </p:spPr>
        <p:txBody>
          <a:bodyPr wrap="none">
            <a:spAutoFit/>
          </a:bodyPr>
          <a:lstStyle/>
          <a:p>
            <a:pPr algn="ctr">
              <a:spcAft>
                <a:spcPts val="0"/>
              </a:spcAft>
            </a:pPr>
            <a:r>
              <a:rPr lang="zh-CN" altLang="zh-CN" sz="3200" b="1" dirty="0">
                <a:solidFill>
                  <a:schemeClr val="accent1"/>
                </a:solidFill>
                <a:cs typeface="+mj-cs"/>
              </a:rPr>
              <a:t>东二学区青岛五十一中初小衔接课程</a:t>
            </a:r>
          </a:p>
        </p:txBody>
      </p:sp>
      <p:sp>
        <p:nvSpPr>
          <p:cNvPr id="3" name="任意多边形 3"/>
          <p:cNvSpPr/>
          <p:nvPr>
            <p:custDataLst>
              <p:tags r:id="rId1"/>
            </p:custDataLst>
          </p:nvPr>
        </p:nvSpPr>
        <p:spPr bwMode="auto">
          <a:xfrm>
            <a:off x="457200" y="3249613"/>
            <a:ext cx="1460500" cy="852487"/>
          </a:xfrm>
          <a:custGeom>
            <a:avLst/>
            <a:gdLst>
              <a:gd name="T0" fmla="*/ 0 w 3263900"/>
              <a:gd name="T1" fmla="*/ 1778000 h 1778000"/>
              <a:gd name="T2" fmla="*/ 2070100 w 3263900"/>
              <a:gd name="T3" fmla="*/ 1016000 h 1778000"/>
              <a:gd name="T4" fmla="*/ 3263900 w 3263900"/>
              <a:gd name="T5" fmla="*/ 0 h 1778000"/>
            </a:gdLst>
            <a:ahLst/>
            <a:cxnLst>
              <a:cxn ang="0">
                <a:pos x="T0" y="T1"/>
              </a:cxn>
              <a:cxn ang="0">
                <a:pos x="T2" y="T3"/>
              </a:cxn>
              <a:cxn ang="0">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4" name="任意多边形 9"/>
          <p:cNvSpPr/>
          <p:nvPr>
            <p:custDataLst>
              <p:tags r:id="rId2"/>
            </p:custDataLst>
          </p:nvPr>
        </p:nvSpPr>
        <p:spPr bwMode="auto">
          <a:xfrm>
            <a:off x="469900" y="4089400"/>
            <a:ext cx="1447800" cy="621269"/>
          </a:xfrm>
          <a:custGeom>
            <a:avLst/>
            <a:gdLst>
              <a:gd name="T0" fmla="*/ 0 w 3251200"/>
              <a:gd name="T1" fmla="*/ 0 h 1536700"/>
              <a:gd name="T2" fmla="*/ 2235200 w 3251200"/>
              <a:gd name="T3" fmla="*/ 787400 h 1536700"/>
              <a:gd name="T4" fmla="*/ 3251200 w 3251200"/>
              <a:gd name="T5" fmla="*/ 1536700 h 1536700"/>
            </a:gdLst>
            <a:ahLst/>
            <a:cxnLst>
              <a:cxn ang="0">
                <a:pos x="T0" y="T1"/>
              </a:cxn>
              <a:cxn ang="0">
                <a:pos x="T2" y="T3"/>
              </a:cxn>
              <a:cxn ang="0">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5" name="文本框 39"/>
          <p:cNvSpPr txBox="1">
            <a:spLocks noChangeArrowheads="1"/>
          </p:cNvSpPr>
          <p:nvPr>
            <p:custDataLst>
              <p:tags r:id="rId3"/>
            </p:custDataLst>
          </p:nvPr>
        </p:nvSpPr>
        <p:spPr bwMode="auto">
          <a:xfrm>
            <a:off x="2452688" y="2790547"/>
            <a:ext cx="256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spcBef>
                <a:spcPct val="0"/>
              </a:spcBef>
              <a:buClrTx/>
              <a:buSzTx/>
              <a:buNone/>
            </a:pPr>
            <a:r>
              <a:rPr lang="zh-CN" altLang="en-US" sz="1800" dirty="0">
                <a:solidFill>
                  <a:schemeClr val="accent1"/>
                </a:solidFill>
                <a:latin typeface="+mn-lt"/>
                <a:ea typeface="+mn-ea"/>
              </a:rPr>
              <a:t>教学</a:t>
            </a:r>
            <a:r>
              <a:rPr lang="zh-CN" altLang="en-US" sz="1800" dirty="0" smtClean="0">
                <a:solidFill>
                  <a:schemeClr val="accent1"/>
                </a:solidFill>
                <a:latin typeface="+mn-lt"/>
                <a:ea typeface="+mn-ea"/>
              </a:rPr>
              <a:t>活动互动</a:t>
            </a:r>
            <a:r>
              <a:rPr lang="zh-CN" altLang="en-US" sz="1800" dirty="0">
                <a:solidFill>
                  <a:schemeClr val="accent1"/>
                </a:solidFill>
                <a:latin typeface="+mn-lt"/>
                <a:ea typeface="+mn-ea"/>
              </a:rPr>
              <a:t>研讨</a:t>
            </a:r>
          </a:p>
        </p:txBody>
      </p:sp>
      <p:sp>
        <p:nvSpPr>
          <p:cNvPr id="6" name="文本框 43"/>
          <p:cNvSpPr txBox="1">
            <a:spLocks noChangeArrowheads="1"/>
          </p:cNvSpPr>
          <p:nvPr>
            <p:custDataLst>
              <p:tags r:id="rId4"/>
            </p:custDataLst>
          </p:nvPr>
        </p:nvSpPr>
        <p:spPr bwMode="auto">
          <a:xfrm>
            <a:off x="2452688" y="4724817"/>
            <a:ext cx="4443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spcBef>
                <a:spcPct val="0"/>
              </a:spcBef>
              <a:buClrTx/>
              <a:buSzTx/>
              <a:buNone/>
            </a:pPr>
            <a:r>
              <a:rPr lang="zh-CN" altLang="en-US" sz="1800" dirty="0">
                <a:solidFill>
                  <a:schemeClr val="accent1"/>
                </a:solidFill>
                <a:latin typeface="+mn-lt"/>
                <a:ea typeface="+mn-ea"/>
              </a:rPr>
              <a:t>兴趣</a:t>
            </a:r>
            <a:r>
              <a:rPr lang="zh-CN" altLang="en-US" sz="1800" dirty="0" smtClean="0">
                <a:solidFill>
                  <a:schemeClr val="accent1"/>
                </a:solidFill>
                <a:latin typeface="+mn-lt"/>
                <a:ea typeface="+mn-ea"/>
              </a:rPr>
              <a:t>习惯深入</a:t>
            </a:r>
            <a:r>
              <a:rPr lang="zh-CN" altLang="en-US" sz="1800" dirty="0">
                <a:solidFill>
                  <a:schemeClr val="accent1"/>
                </a:solidFill>
                <a:latin typeface="+mn-lt"/>
                <a:ea typeface="+mn-ea"/>
              </a:rPr>
              <a:t>研究</a:t>
            </a:r>
          </a:p>
        </p:txBody>
      </p:sp>
      <p:sp>
        <p:nvSpPr>
          <p:cNvPr id="7" name="椭圆 32"/>
          <p:cNvSpPr>
            <a:spLocks noChangeArrowheads="1"/>
          </p:cNvSpPr>
          <p:nvPr>
            <p:custDataLst>
              <p:tags r:id="rId5"/>
            </p:custDataLst>
          </p:nvPr>
        </p:nvSpPr>
        <p:spPr bwMode="auto">
          <a:xfrm>
            <a:off x="1754981" y="2641044"/>
            <a:ext cx="668337" cy="6683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2400" dirty="0">
                <a:solidFill>
                  <a:srgbClr val="FFFFFF"/>
                </a:solidFill>
                <a:latin typeface="+mn-lt"/>
                <a:ea typeface="+mn-ea"/>
              </a:rPr>
              <a:t>01</a:t>
            </a:r>
            <a:endParaRPr lang="zh-CN" altLang="en-US" sz="2400" dirty="0">
              <a:solidFill>
                <a:srgbClr val="FFFFFF"/>
              </a:solidFill>
              <a:latin typeface="+mn-lt"/>
              <a:ea typeface="+mn-ea"/>
            </a:endParaRPr>
          </a:p>
        </p:txBody>
      </p:sp>
      <p:sp>
        <p:nvSpPr>
          <p:cNvPr id="8" name="椭圆 38"/>
          <p:cNvSpPr>
            <a:spLocks noChangeArrowheads="1"/>
          </p:cNvSpPr>
          <p:nvPr>
            <p:custDataLst>
              <p:tags r:id="rId6"/>
            </p:custDataLst>
          </p:nvPr>
        </p:nvSpPr>
        <p:spPr bwMode="auto">
          <a:xfrm>
            <a:off x="1754981" y="4476988"/>
            <a:ext cx="668337" cy="668337"/>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ormAutofit/>
          </a:bodyP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r>
              <a:rPr lang="en-US" sz="2400">
                <a:solidFill>
                  <a:srgbClr val="FFFFFF"/>
                </a:solidFill>
                <a:latin typeface="+mn-lt"/>
                <a:ea typeface="+mn-ea"/>
              </a:rPr>
              <a:t>02</a:t>
            </a:r>
            <a:endParaRPr lang="zh-CN" altLang="en-US" sz="2400">
              <a:solidFill>
                <a:srgbClr val="FFFFFF"/>
              </a:solidFill>
              <a:latin typeface="+mn-lt"/>
              <a:ea typeface="+mn-ea"/>
            </a:endParaRPr>
          </a:p>
        </p:txBody>
      </p:sp>
      <p:sp>
        <p:nvSpPr>
          <p:cNvPr id="9" name="任意多边形 52"/>
          <p:cNvSpPr>
            <a:spLocks noChangeArrowheads="1"/>
          </p:cNvSpPr>
          <p:nvPr>
            <p:custDataLst>
              <p:tags r:id="rId7"/>
            </p:custDataLst>
          </p:nvPr>
        </p:nvSpPr>
        <p:spPr bwMode="auto">
          <a:xfrm>
            <a:off x="0" y="3249613"/>
            <a:ext cx="1158875" cy="1674812"/>
          </a:xfrm>
          <a:custGeom>
            <a:avLst/>
            <a:gdLst>
              <a:gd name="T0" fmla="*/ 273082 w 1159484"/>
              <a:gd name="T1" fmla="*/ 1430 h 1674380"/>
              <a:gd name="T2" fmla="*/ 987290 w 1159484"/>
              <a:gd name="T3" fmla="*/ 329381 h 1674380"/>
              <a:gd name="T4" fmla="*/ 984658 w 1159484"/>
              <a:gd name="T5" fmla="*/ 1348867 h 1674380"/>
              <a:gd name="T6" fmla="*/ 0 w 1159484"/>
              <a:gd name="T7" fmla="*/ 1610184 h 1674380"/>
              <a:gd name="T8" fmla="*/ 3995 w 1159484"/>
              <a:gd name="T9" fmla="*/ 62973 h 1674380"/>
              <a:gd name="T10" fmla="*/ 273082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a:noFill/>
          </a:ln>
        </p:spPr>
        <p:txBody>
          <a:bodyPr lIns="0" tIns="0" rIns="36000" bIns="0" anchor="ctr">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a:spcBef>
                <a:spcPct val="0"/>
              </a:spcBef>
              <a:buClrTx/>
              <a:buSzTx/>
              <a:buNone/>
            </a:pPr>
            <a:r>
              <a:rPr lang="zh-CN" altLang="en-US" dirty="0">
                <a:solidFill>
                  <a:schemeClr val="bg1"/>
                </a:solidFill>
                <a:latin typeface="+mj-lt"/>
                <a:ea typeface="+mj-ea"/>
                <a:cs typeface="+mj-cs"/>
              </a:rPr>
              <a:t>初小语数英课程无缝衔接</a:t>
            </a:r>
            <a:endParaRPr lang="zh-CN" dirty="0">
              <a:solidFill>
                <a:schemeClr val="bg1"/>
              </a:solidFill>
              <a:latin typeface="+mj-lt"/>
              <a:ea typeface="+mj-ea"/>
              <a:cs typeface="+mj-cs"/>
            </a:endParaRPr>
          </a:p>
        </p:txBody>
      </p:sp>
      <p:sp>
        <p:nvSpPr>
          <p:cNvPr id="12" name="文本框 11"/>
          <p:cNvSpPr txBox="1"/>
          <p:nvPr/>
        </p:nvSpPr>
        <p:spPr>
          <a:xfrm>
            <a:off x="6375400" y="2790547"/>
            <a:ext cx="184731" cy="372410"/>
          </a:xfrm>
          <a:prstGeom prst="rect">
            <a:avLst/>
          </a:prstGeom>
          <a:noFill/>
        </p:spPr>
        <p:txBody>
          <a:bodyPr wrap="none" rtlCol="0">
            <a:spAutoFit/>
          </a:bodyPr>
          <a:lstStyle/>
          <a:p>
            <a:pPr>
              <a:lnSpc>
                <a:spcPct val="130000"/>
              </a:lnSpc>
            </a:pPr>
            <a:endParaRPr lang="zh-CN" altLang="en-US" sz="1400" dirty="0" smtClean="0">
              <a:latin typeface="Arial" panose="020B0604020202020204" pitchFamily="34" charset="0"/>
              <a:ea typeface="微软雅黑" panose="020B0503020204020204" pitchFamily="34" charset="-122"/>
            </a:endParaRPr>
          </a:p>
        </p:txBody>
      </p:sp>
      <p:sp>
        <p:nvSpPr>
          <p:cNvPr id="15" name="文本框 14"/>
          <p:cNvSpPr txBox="1"/>
          <p:nvPr/>
        </p:nvSpPr>
        <p:spPr>
          <a:xfrm>
            <a:off x="4931191" y="1644377"/>
            <a:ext cx="3515706" cy="1212640"/>
          </a:xfrm>
          <a:prstGeom prst="rect">
            <a:avLst/>
          </a:prstGeom>
          <a:noFill/>
        </p:spPr>
        <p:txBody>
          <a:bodyPr wrap="none" rtlCol="0">
            <a:spAutoFit/>
          </a:bodyPr>
          <a:lstStyle/>
          <a:p>
            <a:pPr algn="ctr">
              <a:lnSpc>
                <a:spcPct val="130000"/>
              </a:lnSpc>
            </a:pP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1</a:t>
            </a:r>
            <a:r>
              <a:rPr lang="zh-CN" altLang="en-US" sz="1400" dirty="0">
                <a:latin typeface="Arial" panose="020B0604020202020204" pitchFamily="34" charset="0"/>
                <a:ea typeface="微软雅黑" panose="020B0503020204020204" pitchFamily="34" charset="-122"/>
              </a:rPr>
              <a:t>）邀请学区内的小学六年级语数</a:t>
            </a:r>
            <a:r>
              <a:rPr lang="zh-CN" altLang="en-US" sz="1400" dirty="0" smtClean="0">
                <a:latin typeface="Arial" panose="020B0604020202020204" pitchFamily="34" charset="0"/>
                <a:ea typeface="微软雅黑" panose="020B0503020204020204" pitchFamily="34" charset="-122"/>
              </a:rPr>
              <a:t>英老师</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en-US" sz="1400" dirty="0" smtClean="0">
                <a:latin typeface="Arial" panose="020B0604020202020204" pitchFamily="34" charset="0"/>
                <a:ea typeface="微软雅黑" panose="020B0503020204020204" pitchFamily="34" charset="-122"/>
              </a:rPr>
              <a:t>到</a:t>
            </a:r>
            <a:r>
              <a:rPr lang="zh-CN" altLang="en-US" sz="1400" dirty="0">
                <a:latin typeface="Arial" panose="020B0604020202020204" pitchFamily="34" charset="0"/>
                <a:ea typeface="微软雅黑" panose="020B0503020204020204" pitchFamily="34" charset="-122"/>
              </a:rPr>
              <a:t>初中七年级听课观摩</a:t>
            </a:r>
            <a:endParaRPr lang="en-US" altLang="zh-CN" sz="1400" dirty="0">
              <a:latin typeface="Arial" panose="020B0604020202020204" pitchFamily="34" charset="0"/>
              <a:ea typeface="微软雅黑" panose="020B0503020204020204" pitchFamily="34" charset="-122"/>
            </a:endParaRPr>
          </a:p>
          <a:p>
            <a:pPr algn="ctr">
              <a:lnSpc>
                <a:spcPct val="130000"/>
              </a:lnSpc>
            </a:pPr>
            <a:r>
              <a:rPr lang="zh-CN" altLang="en-US" sz="1400" dirty="0">
                <a:latin typeface="Arial" panose="020B0604020202020204" pitchFamily="34" charset="0"/>
                <a:ea typeface="微软雅黑" panose="020B0503020204020204" pitchFamily="34" charset="-122"/>
              </a:rPr>
              <a:t>课后小学老师就初中</a:t>
            </a:r>
            <a:r>
              <a:rPr lang="zh-CN" altLang="en-US" sz="1400" dirty="0" smtClean="0">
                <a:latin typeface="Arial" panose="020B0604020202020204" pitchFamily="34" charset="0"/>
                <a:ea typeface="微软雅黑" panose="020B0503020204020204" pitchFamily="34" charset="-122"/>
              </a:rPr>
              <a:t>的</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en-US" sz="1400" dirty="0" smtClean="0">
                <a:latin typeface="Arial" panose="020B0604020202020204" pitchFamily="34" charset="0"/>
                <a:ea typeface="微软雅黑" panose="020B0503020204020204" pitchFamily="34" charset="-122"/>
              </a:rPr>
              <a:t>教学</a:t>
            </a:r>
            <a:r>
              <a:rPr lang="zh-CN" altLang="en-US" sz="1400" dirty="0">
                <a:latin typeface="Arial" panose="020B0604020202020204" pitchFamily="34" charset="0"/>
                <a:ea typeface="微软雅黑" panose="020B0503020204020204" pitchFamily="34" charset="-122"/>
              </a:rPr>
              <a:t>策略提出指导建议</a:t>
            </a:r>
          </a:p>
        </p:txBody>
      </p:sp>
      <p:sp>
        <p:nvSpPr>
          <p:cNvPr id="16" name="矩形 15"/>
          <p:cNvSpPr/>
          <p:nvPr/>
        </p:nvSpPr>
        <p:spPr>
          <a:xfrm>
            <a:off x="4367338" y="3014029"/>
            <a:ext cx="4572000" cy="1212640"/>
          </a:xfrm>
          <a:prstGeom prst="rect">
            <a:avLst/>
          </a:prstGeom>
        </p:spPr>
        <p:txBody>
          <a:bodyPr>
            <a:spAutoFit/>
          </a:bodyPr>
          <a:lstStyle/>
          <a:p>
            <a:pPr algn="ctr">
              <a:lnSpc>
                <a:spcPct val="130000"/>
              </a:lnSpc>
            </a:pP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2</a:t>
            </a:r>
            <a:r>
              <a:rPr lang="zh-CN" altLang="en-US" sz="1400" dirty="0">
                <a:latin typeface="Arial" panose="020B0604020202020204" pitchFamily="34" charset="0"/>
                <a:ea typeface="微软雅黑" panose="020B0503020204020204" pitchFamily="34" charset="-122"/>
              </a:rPr>
              <a:t>）组织学区内的初中七年级语数</a:t>
            </a:r>
            <a:r>
              <a:rPr lang="zh-CN" altLang="en-US" sz="1400" dirty="0" smtClean="0">
                <a:latin typeface="Arial" panose="020B0604020202020204" pitchFamily="34" charset="0"/>
                <a:ea typeface="微软雅黑" panose="020B0503020204020204" pitchFamily="34" charset="-122"/>
              </a:rPr>
              <a:t>英老师</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en-US" sz="1400" dirty="0" smtClean="0">
                <a:latin typeface="Arial" panose="020B0604020202020204" pitchFamily="34" charset="0"/>
                <a:ea typeface="微软雅黑" panose="020B0503020204020204" pitchFamily="34" charset="-122"/>
              </a:rPr>
              <a:t>到</a:t>
            </a:r>
            <a:r>
              <a:rPr lang="zh-CN" altLang="en-US" sz="1400" dirty="0">
                <a:latin typeface="Arial" panose="020B0604020202020204" pitchFamily="34" charset="0"/>
                <a:ea typeface="微软雅黑" panose="020B0503020204020204" pitchFamily="34" charset="-122"/>
              </a:rPr>
              <a:t>小学六年级送课交流</a:t>
            </a:r>
            <a:endParaRPr lang="en-US" altLang="zh-CN" sz="1400" dirty="0">
              <a:latin typeface="Arial" panose="020B0604020202020204" pitchFamily="34" charset="0"/>
              <a:ea typeface="微软雅黑" panose="020B0503020204020204" pitchFamily="34" charset="-122"/>
            </a:endParaRPr>
          </a:p>
          <a:p>
            <a:pPr algn="ctr">
              <a:lnSpc>
                <a:spcPct val="130000"/>
              </a:lnSpc>
            </a:pPr>
            <a:r>
              <a:rPr lang="zh-CN" altLang="en-US" sz="1400" dirty="0">
                <a:latin typeface="Arial" panose="020B0604020202020204" pitchFamily="34" charset="0"/>
                <a:ea typeface="微软雅黑" panose="020B0503020204020204" pitchFamily="34" charset="-122"/>
              </a:rPr>
              <a:t>课后初中老师就小学</a:t>
            </a:r>
            <a:r>
              <a:rPr lang="zh-CN" altLang="en-US" sz="1400" dirty="0" smtClean="0">
                <a:latin typeface="Arial" panose="020B0604020202020204" pitchFamily="34" charset="0"/>
                <a:ea typeface="微软雅黑" panose="020B0503020204020204" pitchFamily="34" charset="-122"/>
              </a:rPr>
              <a:t>的</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en-US" sz="1400" dirty="0" smtClean="0">
                <a:latin typeface="Arial" panose="020B0604020202020204" pitchFamily="34" charset="0"/>
                <a:ea typeface="微软雅黑" panose="020B0503020204020204" pitchFamily="34" charset="-122"/>
              </a:rPr>
              <a:t>习惯</a:t>
            </a:r>
            <a:r>
              <a:rPr lang="zh-CN" altLang="en-US" sz="1400" dirty="0">
                <a:latin typeface="Arial" panose="020B0604020202020204" pitchFamily="34" charset="0"/>
                <a:ea typeface="微软雅黑" panose="020B0503020204020204" pitchFamily="34" charset="-122"/>
              </a:rPr>
              <a:t>养成提出指导建议</a:t>
            </a:r>
          </a:p>
        </p:txBody>
      </p:sp>
      <p:sp>
        <p:nvSpPr>
          <p:cNvPr id="17" name="任意多边形 3"/>
          <p:cNvSpPr/>
          <p:nvPr>
            <p:custDataLst>
              <p:tags r:id="rId8"/>
            </p:custDataLst>
          </p:nvPr>
        </p:nvSpPr>
        <p:spPr bwMode="auto">
          <a:xfrm>
            <a:off x="4518277" y="2016984"/>
            <a:ext cx="412914" cy="956274"/>
          </a:xfrm>
          <a:custGeom>
            <a:avLst/>
            <a:gdLst>
              <a:gd name="T0" fmla="*/ 0 w 3263900"/>
              <a:gd name="T1" fmla="*/ 1778000 h 1778000"/>
              <a:gd name="T2" fmla="*/ 2070100 w 3263900"/>
              <a:gd name="T3" fmla="*/ 1016000 h 1778000"/>
              <a:gd name="T4" fmla="*/ 3263900 w 3263900"/>
              <a:gd name="T5" fmla="*/ 0 h 1778000"/>
            </a:gdLst>
            <a:ahLst/>
            <a:cxnLst>
              <a:cxn ang="0">
                <a:pos x="T0" y="T1"/>
              </a:cxn>
              <a:cxn ang="0">
                <a:pos x="T2" y="T3"/>
              </a:cxn>
              <a:cxn ang="0">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18" name="任意多边形 9"/>
          <p:cNvSpPr/>
          <p:nvPr>
            <p:custDataLst>
              <p:tags r:id="rId9"/>
            </p:custDataLst>
          </p:nvPr>
        </p:nvSpPr>
        <p:spPr bwMode="auto">
          <a:xfrm>
            <a:off x="4530977" y="2961121"/>
            <a:ext cx="409323" cy="696906"/>
          </a:xfrm>
          <a:custGeom>
            <a:avLst/>
            <a:gdLst>
              <a:gd name="T0" fmla="*/ 0 w 3251200"/>
              <a:gd name="T1" fmla="*/ 0 h 1536700"/>
              <a:gd name="T2" fmla="*/ 2235200 w 3251200"/>
              <a:gd name="T3" fmla="*/ 787400 h 1536700"/>
              <a:gd name="T4" fmla="*/ 3251200 w 3251200"/>
              <a:gd name="T5" fmla="*/ 1536700 h 1536700"/>
            </a:gdLst>
            <a:ahLst/>
            <a:cxnLst>
              <a:cxn ang="0">
                <a:pos x="T0" y="T1"/>
              </a:cxn>
              <a:cxn ang="0">
                <a:pos x="T2" y="T3"/>
              </a:cxn>
              <a:cxn ang="0">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19" name="矩形 18"/>
          <p:cNvSpPr/>
          <p:nvPr/>
        </p:nvSpPr>
        <p:spPr>
          <a:xfrm>
            <a:off x="50879" y="1085860"/>
            <a:ext cx="1210588" cy="400110"/>
          </a:xfrm>
          <a:prstGeom prst="rect">
            <a:avLst/>
          </a:prstGeom>
        </p:spPr>
        <p:txBody>
          <a:bodyPr wrap="none">
            <a:spAutoFit/>
          </a:bodyPr>
          <a:lstStyle/>
          <a:p>
            <a:r>
              <a:rPr lang="zh-CN" altLang="zh-CN" sz="2000" b="1" dirty="0" smtClean="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研究目标</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20" name="矩形 19"/>
          <p:cNvSpPr/>
          <p:nvPr/>
        </p:nvSpPr>
        <p:spPr>
          <a:xfrm>
            <a:off x="2627392" y="1083368"/>
            <a:ext cx="1210588" cy="400110"/>
          </a:xfrm>
          <a:prstGeom prst="rect">
            <a:avLst/>
          </a:prstGeom>
        </p:spPr>
        <p:txBody>
          <a:bodyPr wrap="none">
            <a:spAutoFit/>
          </a:bodyPr>
          <a:lstStyle/>
          <a:p>
            <a:r>
              <a:rPr lang="zh-CN" altLang="zh-CN" sz="2000"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研究形式</a:t>
            </a:r>
            <a:endParaRPr lang="zh-CN" altLang="en-US" sz="2000"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20"/>
          <p:cNvSpPr/>
          <p:nvPr/>
        </p:nvSpPr>
        <p:spPr>
          <a:xfrm>
            <a:off x="6218134" y="1072422"/>
            <a:ext cx="1210588" cy="400110"/>
          </a:xfrm>
          <a:prstGeom prst="rect">
            <a:avLst/>
          </a:prstGeom>
        </p:spPr>
        <p:txBody>
          <a:bodyPr wrap="none">
            <a:spAutoFit/>
          </a:bodyPr>
          <a:lstStyle/>
          <a:p>
            <a:r>
              <a:rPr lang="zh-CN" altLang="zh-CN" sz="2000"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推进举措</a:t>
            </a:r>
            <a:endParaRPr lang="zh-CN" altLang="en-US" sz="2000"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p:cNvSpPr/>
          <p:nvPr/>
        </p:nvSpPr>
        <p:spPr>
          <a:xfrm>
            <a:off x="4530977" y="4383681"/>
            <a:ext cx="4008147" cy="624786"/>
          </a:xfrm>
          <a:prstGeom prst="rect">
            <a:avLst/>
          </a:prstGeom>
        </p:spPr>
        <p:txBody>
          <a:bodyPr wrap="square">
            <a:spAutoFit/>
          </a:bodyPr>
          <a:lstStyle/>
          <a:p>
            <a:pPr algn="ctr">
              <a:lnSpc>
                <a:spcPct val="130000"/>
              </a:lnSpc>
            </a:pPr>
            <a:r>
              <a:rPr lang="zh-CN" altLang="zh-CN"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1</a:t>
            </a:r>
            <a:r>
              <a:rPr lang="zh-CN" altLang="zh-CN" sz="1400" dirty="0" smtClean="0">
                <a:latin typeface="Arial" panose="020B0604020202020204" pitchFamily="34" charset="0"/>
                <a:ea typeface="微软雅黑" panose="020B0503020204020204" pitchFamily="34" charset="-122"/>
              </a:rPr>
              <a:t>）采用</a:t>
            </a:r>
            <a:r>
              <a:rPr lang="zh-CN" altLang="zh-CN" sz="1400" dirty="0">
                <a:latin typeface="Arial" panose="020B0604020202020204" pitchFamily="34" charset="0"/>
                <a:ea typeface="微软雅黑" panose="020B0503020204020204" pitchFamily="34" charset="-122"/>
              </a:rPr>
              <a:t>访问、问卷等</a:t>
            </a:r>
            <a:r>
              <a:rPr lang="zh-CN" altLang="zh-CN" sz="1400" dirty="0" smtClean="0">
                <a:latin typeface="Arial" panose="020B0604020202020204" pitchFamily="34" charset="0"/>
                <a:ea typeface="微软雅黑" panose="020B0503020204020204" pitchFamily="34" charset="-122"/>
              </a:rPr>
              <a:t>形式调查小学生</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zh-CN" sz="1400" dirty="0" smtClean="0">
                <a:latin typeface="Arial" panose="020B0604020202020204" pitchFamily="34" charset="0"/>
                <a:ea typeface="微软雅黑" panose="020B0503020204020204" pitchFamily="34" charset="-122"/>
              </a:rPr>
              <a:t>对语</a:t>
            </a:r>
            <a:r>
              <a:rPr lang="zh-CN" altLang="zh-CN" sz="1400" dirty="0">
                <a:latin typeface="Arial" panose="020B0604020202020204" pitchFamily="34" charset="0"/>
                <a:ea typeface="微软雅黑" panose="020B0503020204020204" pitchFamily="34" charset="-122"/>
              </a:rPr>
              <a:t>数英的</a:t>
            </a:r>
            <a:r>
              <a:rPr lang="zh-CN" altLang="zh-CN" sz="1400" dirty="0" smtClean="0">
                <a:latin typeface="Arial" panose="020B0604020202020204" pitchFamily="34" charset="0"/>
                <a:ea typeface="微软雅黑" panose="020B0503020204020204" pitchFamily="34" charset="-122"/>
              </a:rPr>
              <a:t>兴趣和</a:t>
            </a:r>
            <a:r>
              <a:rPr lang="zh-CN" altLang="zh-CN" sz="1400" dirty="0">
                <a:latin typeface="Arial" panose="020B0604020202020204" pitchFamily="34" charset="0"/>
                <a:ea typeface="微软雅黑" panose="020B0503020204020204" pitchFamily="34" charset="-122"/>
              </a:rPr>
              <a:t>掌握情况等</a:t>
            </a:r>
            <a:endParaRPr lang="zh-CN" altLang="en-US" sz="1400" dirty="0">
              <a:latin typeface="Arial" panose="020B0604020202020204" pitchFamily="34" charset="0"/>
              <a:ea typeface="微软雅黑" panose="020B0503020204020204" pitchFamily="34" charset="-122"/>
            </a:endParaRPr>
          </a:p>
        </p:txBody>
      </p:sp>
      <p:sp>
        <p:nvSpPr>
          <p:cNvPr id="23" name="矩形 22"/>
          <p:cNvSpPr/>
          <p:nvPr/>
        </p:nvSpPr>
        <p:spPr>
          <a:xfrm>
            <a:off x="3920896" y="5028856"/>
            <a:ext cx="4572000" cy="1212640"/>
          </a:xfrm>
          <a:prstGeom prst="rect">
            <a:avLst/>
          </a:prstGeom>
        </p:spPr>
        <p:txBody>
          <a:bodyPr>
            <a:spAutoFit/>
          </a:bodyPr>
          <a:lstStyle/>
          <a:p>
            <a:pPr algn="ctr">
              <a:lnSpc>
                <a:spcPct val="130000"/>
              </a:lnSpc>
            </a:pPr>
            <a:r>
              <a:rPr lang="zh-CN" altLang="zh-CN"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2</a:t>
            </a:r>
            <a:r>
              <a:rPr lang="zh-CN" altLang="zh-CN" sz="1400" dirty="0">
                <a:latin typeface="Arial" panose="020B0604020202020204" pitchFamily="34" charset="0"/>
                <a:ea typeface="微软雅黑" panose="020B0503020204020204" pitchFamily="34" charset="-122"/>
              </a:rPr>
              <a:t>）组织语数英的学科竞赛</a:t>
            </a:r>
            <a:r>
              <a:rPr lang="zh-CN" altLang="zh-CN" sz="1400" dirty="0" smtClean="0">
                <a:latin typeface="Arial" panose="020B0604020202020204" pitchFamily="34" charset="0"/>
                <a:ea typeface="微软雅黑" panose="020B0503020204020204" pitchFamily="34" charset="-122"/>
              </a:rPr>
              <a:t>：</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zh-CN" sz="1400" dirty="0" smtClean="0">
                <a:latin typeface="Arial" panose="020B0604020202020204" pitchFamily="34" charset="0"/>
                <a:ea typeface="微软雅黑" panose="020B0503020204020204" pitchFamily="34" charset="-122"/>
              </a:rPr>
              <a:t>语文</a:t>
            </a:r>
            <a:r>
              <a:rPr lang="zh-CN" altLang="zh-CN" sz="1400" dirty="0">
                <a:latin typeface="Arial" panose="020B0604020202020204" pitchFamily="34" charset="0"/>
                <a:ea typeface="微软雅黑" panose="020B0503020204020204" pitchFamily="34" charset="-122"/>
              </a:rPr>
              <a:t>阅读</a:t>
            </a:r>
            <a:r>
              <a:rPr lang="zh-CN" altLang="zh-CN" sz="1400" dirty="0" smtClean="0">
                <a:latin typeface="Arial" panose="020B0604020202020204" pitchFamily="34" charset="0"/>
                <a:ea typeface="微软雅黑" panose="020B0503020204020204" pitchFamily="34" charset="-122"/>
              </a:rPr>
              <a:t>理解</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zh-CN" altLang="zh-CN" sz="1400" dirty="0" smtClean="0">
                <a:latin typeface="Arial" panose="020B0604020202020204" pitchFamily="34" charset="0"/>
                <a:ea typeface="微软雅黑" panose="020B0503020204020204" pitchFamily="34" charset="-122"/>
              </a:rPr>
              <a:t>数学</a:t>
            </a:r>
            <a:r>
              <a:rPr lang="zh-CN" altLang="zh-CN" sz="1400" dirty="0">
                <a:latin typeface="Arial" panose="020B0604020202020204" pitchFamily="34" charset="0"/>
                <a:ea typeface="微软雅黑" panose="020B0503020204020204" pitchFamily="34" charset="-122"/>
              </a:rPr>
              <a:t>计算</a:t>
            </a:r>
            <a:r>
              <a:rPr lang="zh-CN" altLang="zh-CN" sz="1400" dirty="0" smtClean="0">
                <a:latin typeface="Arial" panose="020B0604020202020204" pitchFamily="34" charset="0"/>
                <a:ea typeface="微软雅黑" panose="020B0503020204020204" pitchFamily="34" charset="-122"/>
              </a:rPr>
              <a:t>能力</a:t>
            </a:r>
            <a:endParaRPr lang="en-US" altLang="zh-CN" sz="1400" dirty="0" smtClean="0">
              <a:latin typeface="Arial" panose="020B0604020202020204" pitchFamily="34" charset="0"/>
              <a:ea typeface="微软雅黑" panose="020B0503020204020204" pitchFamily="34" charset="-122"/>
            </a:endParaRPr>
          </a:p>
          <a:p>
            <a:pPr algn="ctr">
              <a:lnSpc>
                <a:spcPct val="130000"/>
              </a:lnSpc>
            </a:pPr>
            <a:r>
              <a:rPr lang="en-US" altLang="zh-CN" sz="1400" dirty="0" smtClean="0">
                <a:latin typeface="Arial" panose="020B0604020202020204" pitchFamily="34" charset="0"/>
                <a:ea typeface="微软雅黑" panose="020B0503020204020204" pitchFamily="34" charset="-122"/>
              </a:rPr>
              <a:t>                  </a:t>
            </a:r>
            <a:r>
              <a:rPr lang="zh-CN" altLang="zh-CN" sz="1400" dirty="0" smtClean="0">
                <a:latin typeface="Arial" panose="020B0604020202020204" pitchFamily="34" charset="0"/>
                <a:ea typeface="微软雅黑" panose="020B0503020204020204" pitchFamily="34" charset="-122"/>
              </a:rPr>
              <a:t>英语</a:t>
            </a:r>
            <a:r>
              <a:rPr lang="zh-CN" altLang="zh-CN" sz="1400" dirty="0">
                <a:latin typeface="Arial" panose="020B0604020202020204" pitchFamily="34" charset="0"/>
                <a:ea typeface="微软雅黑" panose="020B0503020204020204" pitchFamily="34" charset="-122"/>
              </a:rPr>
              <a:t>单词词组的各类竞赛</a:t>
            </a:r>
            <a:endParaRPr lang="zh-CN" altLang="en-US" sz="1400" dirty="0">
              <a:latin typeface="Arial" panose="020B0604020202020204" pitchFamily="34" charset="0"/>
              <a:ea typeface="微软雅黑" panose="020B0503020204020204" pitchFamily="34" charset="-122"/>
            </a:endParaRPr>
          </a:p>
        </p:txBody>
      </p:sp>
      <p:sp>
        <p:nvSpPr>
          <p:cNvPr id="24" name="矩形 23"/>
          <p:cNvSpPr/>
          <p:nvPr/>
        </p:nvSpPr>
        <p:spPr>
          <a:xfrm>
            <a:off x="4895485" y="6200825"/>
            <a:ext cx="3515706" cy="344710"/>
          </a:xfrm>
          <a:prstGeom prst="rect">
            <a:avLst/>
          </a:prstGeom>
        </p:spPr>
        <p:txBody>
          <a:bodyPr wrap="none">
            <a:spAutoFit/>
          </a:bodyPr>
          <a:lstStyle/>
          <a:p>
            <a:pPr algn="ctr">
              <a:lnSpc>
                <a:spcPct val="130000"/>
              </a:lnSpc>
            </a:pPr>
            <a:r>
              <a:rPr lang="zh-CN" altLang="zh-CN"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3</a:t>
            </a:r>
            <a:r>
              <a:rPr lang="zh-CN" altLang="zh-CN" sz="1400" dirty="0">
                <a:latin typeface="Arial" panose="020B0604020202020204" pitchFamily="34" charset="0"/>
                <a:ea typeface="微软雅黑" panose="020B0503020204020204" pitchFamily="34" charset="-122"/>
              </a:rPr>
              <a:t>）分别进行语数英的错题集评比与展览</a:t>
            </a:r>
            <a:endParaRPr lang="zh-CN" altLang="en-US" sz="1400" dirty="0">
              <a:latin typeface="Arial" panose="020B0604020202020204" pitchFamily="34" charset="0"/>
              <a:ea typeface="微软雅黑" panose="020B0503020204020204" pitchFamily="34" charset="-122"/>
            </a:endParaRPr>
          </a:p>
        </p:txBody>
      </p:sp>
      <p:sp>
        <p:nvSpPr>
          <p:cNvPr id="25" name="任意多边形 3"/>
          <p:cNvSpPr/>
          <p:nvPr>
            <p:custDataLst>
              <p:tags r:id="rId10"/>
            </p:custDataLst>
          </p:nvPr>
        </p:nvSpPr>
        <p:spPr bwMode="auto">
          <a:xfrm>
            <a:off x="4501607" y="4596523"/>
            <a:ext cx="416884" cy="327902"/>
          </a:xfrm>
          <a:custGeom>
            <a:avLst/>
            <a:gdLst>
              <a:gd name="T0" fmla="*/ 0 w 3263900"/>
              <a:gd name="T1" fmla="*/ 1778000 h 1778000"/>
              <a:gd name="T2" fmla="*/ 2070100 w 3263900"/>
              <a:gd name="T3" fmla="*/ 1016000 h 1778000"/>
              <a:gd name="T4" fmla="*/ 3263900 w 3263900"/>
              <a:gd name="T5" fmla="*/ 0 h 1778000"/>
            </a:gdLst>
            <a:ahLst/>
            <a:cxnLst>
              <a:cxn ang="0">
                <a:pos x="T0" y="T1"/>
              </a:cxn>
              <a:cxn ang="0">
                <a:pos x="T2" y="T3"/>
              </a:cxn>
              <a:cxn ang="0">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fontScale="92500" lnSpcReduction="10000"/>
          </a:bodyPr>
          <a:lstStyle/>
          <a:p>
            <a:endParaRPr lang="zh-CN" altLang="en-US">
              <a:latin typeface="+mn-lt"/>
              <a:ea typeface="+mn-ea"/>
            </a:endParaRPr>
          </a:p>
        </p:txBody>
      </p:sp>
      <p:sp>
        <p:nvSpPr>
          <p:cNvPr id="26" name="任意多边形 9"/>
          <p:cNvSpPr/>
          <p:nvPr>
            <p:custDataLst>
              <p:tags r:id="rId11"/>
            </p:custDataLst>
          </p:nvPr>
        </p:nvSpPr>
        <p:spPr bwMode="auto">
          <a:xfrm>
            <a:off x="4518277" y="4944814"/>
            <a:ext cx="409323" cy="1292752"/>
          </a:xfrm>
          <a:custGeom>
            <a:avLst/>
            <a:gdLst>
              <a:gd name="T0" fmla="*/ 0 w 3251200"/>
              <a:gd name="T1" fmla="*/ 0 h 1536700"/>
              <a:gd name="T2" fmla="*/ 2235200 w 3251200"/>
              <a:gd name="T3" fmla="*/ 787400 h 1536700"/>
              <a:gd name="T4" fmla="*/ 3251200 w 3251200"/>
              <a:gd name="T5" fmla="*/ 1536700 h 1536700"/>
            </a:gdLst>
            <a:ahLst/>
            <a:cxnLst>
              <a:cxn ang="0">
                <a:pos x="T0" y="T1"/>
              </a:cxn>
              <a:cxn ang="0">
                <a:pos x="T2" y="T3"/>
              </a:cxn>
              <a:cxn ang="0">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27" name="任意多边形 3"/>
          <p:cNvSpPr/>
          <p:nvPr>
            <p:custDataLst>
              <p:tags r:id="rId12"/>
            </p:custDataLst>
          </p:nvPr>
        </p:nvSpPr>
        <p:spPr bwMode="auto">
          <a:xfrm flipV="1">
            <a:off x="4530977" y="4940883"/>
            <a:ext cx="487111" cy="257695"/>
          </a:xfrm>
          <a:custGeom>
            <a:avLst/>
            <a:gdLst>
              <a:gd name="T0" fmla="*/ 0 w 3263900"/>
              <a:gd name="T1" fmla="*/ 1778000 h 1778000"/>
              <a:gd name="T2" fmla="*/ 2070100 w 3263900"/>
              <a:gd name="T3" fmla="*/ 1016000 h 1778000"/>
              <a:gd name="T4" fmla="*/ 3263900 w 3263900"/>
              <a:gd name="T5" fmla="*/ 0 h 1778000"/>
            </a:gdLst>
            <a:ahLst/>
            <a:cxnLst>
              <a:cxn ang="0">
                <a:pos x="T0" y="T1"/>
              </a:cxn>
              <a:cxn ang="0">
                <a:pos x="T2" y="T3"/>
              </a:cxn>
              <a:cxn ang="0">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fontScale="70000" lnSpcReduction="20000"/>
          </a:bodyPr>
          <a:lstStyle/>
          <a:p>
            <a:endParaRPr lang="zh-CN" altLang="en-US">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50"/>
                                        <p:tgtEl>
                                          <p:spTgt spid="2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25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50"/>
                                        <p:tgtEl>
                                          <p:spTgt spid="2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50"/>
                                        <p:tgtEl>
                                          <p:spTgt spid="26"/>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animBg="1"/>
      <p:bldP spid="15" grpId="0"/>
      <p:bldP spid="16" grpId="0"/>
      <p:bldP spid="17" grpId="0" animBg="1"/>
      <p:bldP spid="18" grpId="0" animBg="1"/>
      <p:bldP spid="22" grpId="0"/>
      <p:bldP spid="23" grpId="0"/>
      <p:bldP spid="24" grpId="0"/>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p:txBody>
          <a:bodyPr/>
          <a:lstStyle/>
          <a:p>
            <a:r>
              <a:rPr lang="zh-CN" altLang="en-US" dirty="0">
                <a:solidFill>
                  <a:schemeClr val="accent1">
                    <a:lumMod val="75000"/>
                  </a:schemeClr>
                </a:solidFill>
                <a:latin typeface="+mj-lt"/>
                <a:ea typeface="+mj-ea"/>
              </a:rPr>
              <a:t>面对</a:t>
            </a:r>
            <a:r>
              <a:rPr lang="zh-CN" altLang="en-US" dirty="0" smtClean="0">
                <a:solidFill>
                  <a:schemeClr val="accent1">
                    <a:lumMod val="75000"/>
                  </a:schemeClr>
                </a:solidFill>
                <a:latin typeface="+mj-lt"/>
                <a:ea typeface="+mj-ea"/>
              </a:rPr>
              <a:t>新要求，</a:t>
            </a:r>
            <a:r>
              <a:rPr lang="zh-CN" altLang="en-US" dirty="0">
                <a:solidFill>
                  <a:schemeClr val="accent1">
                    <a:lumMod val="75000"/>
                  </a:schemeClr>
                </a:solidFill>
                <a:latin typeface="+mj-lt"/>
                <a:ea typeface="+mj-ea"/>
              </a:rPr>
              <a:t>我们思考：</a:t>
            </a:r>
          </a:p>
        </p:txBody>
      </p:sp>
      <p:sp>
        <p:nvSpPr>
          <p:cNvPr id="5" name="内容占位符 4"/>
          <p:cNvSpPr>
            <a:spLocks noGrp="1"/>
          </p:cNvSpPr>
          <p:nvPr>
            <p:ph idx="1"/>
            <p:custDataLst>
              <p:tags r:id="rId3"/>
            </p:custDataLst>
          </p:nvPr>
        </p:nvSpPr>
        <p:spPr>
          <a:xfrm>
            <a:off x="702000" y="1371599"/>
            <a:ext cx="7868043" cy="4658205"/>
          </a:xfrm>
        </p:spPr>
        <p:txBody>
          <a:bodyPr/>
          <a:lstStyle/>
          <a:p>
            <a:pPr>
              <a:lnSpc>
                <a:spcPct val="150000"/>
              </a:lnSpc>
            </a:pPr>
            <a:r>
              <a:rPr lang="zh-CN" altLang="en-US" dirty="0"/>
              <a:t>基于核心素养的课程与教学改革究竟改什么</a:t>
            </a:r>
            <a:r>
              <a:rPr lang="zh-CN" altLang="en-US" dirty="0" smtClean="0"/>
              <a:t>？</a:t>
            </a:r>
            <a:endParaRPr lang="en-US" altLang="zh-CN" dirty="0" smtClean="0"/>
          </a:p>
          <a:p>
            <a:pPr>
              <a:lnSpc>
                <a:spcPct val="150000"/>
              </a:lnSpc>
            </a:pPr>
            <a:r>
              <a:rPr lang="zh-CN" altLang="en-US" dirty="0" smtClean="0"/>
              <a:t>学科</a:t>
            </a:r>
            <a:r>
              <a:rPr lang="zh-CN" altLang="en-US" dirty="0"/>
              <a:t>教师能否仅仅关注本学科核心素养</a:t>
            </a:r>
            <a:r>
              <a:rPr lang="zh-CN" altLang="en-US" dirty="0" smtClean="0"/>
              <a:t>？</a:t>
            </a:r>
            <a:endParaRPr lang="en-US" altLang="zh-CN" dirty="0" smtClean="0"/>
          </a:p>
          <a:p>
            <a:pPr>
              <a:lnSpc>
                <a:spcPct val="150000"/>
              </a:lnSpc>
            </a:pPr>
            <a:r>
              <a:rPr lang="zh-CN" altLang="en-US" dirty="0" smtClean="0"/>
              <a:t>学习</a:t>
            </a:r>
            <a:r>
              <a:rPr lang="zh-CN" altLang="en-US" dirty="0"/>
              <a:t>究竟是怎么发生的</a:t>
            </a:r>
            <a:r>
              <a:rPr lang="zh-CN" altLang="en-US" dirty="0" smtClean="0"/>
              <a:t>？</a:t>
            </a:r>
            <a:endParaRPr lang="en-US" altLang="zh-CN" dirty="0" smtClean="0"/>
          </a:p>
          <a:p>
            <a:pPr>
              <a:lnSpc>
                <a:spcPct val="150000"/>
              </a:lnSpc>
            </a:pPr>
            <a:r>
              <a:rPr lang="zh-CN" altLang="en-US" dirty="0" smtClean="0"/>
              <a:t>学习</a:t>
            </a:r>
            <a:r>
              <a:rPr lang="zh-CN" altLang="en-US" dirty="0"/>
              <a:t>最需要什么</a:t>
            </a:r>
            <a:r>
              <a:rPr lang="zh-CN" altLang="en-US" dirty="0" smtClean="0"/>
              <a:t>？</a:t>
            </a:r>
            <a:endParaRPr lang="en-US" altLang="zh-CN" dirty="0" smtClean="0"/>
          </a:p>
          <a:p>
            <a:pPr>
              <a:lnSpc>
                <a:spcPct val="150000"/>
              </a:lnSpc>
            </a:pPr>
            <a:r>
              <a:rPr lang="zh-CN" altLang="en-US" dirty="0" smtClean="0"/>
              <a:t>我们</a:t>
            </a:r>
            <a:r>
              <a:rPr lang="zh-CN" altLang="en-US" dirty="0"/>
              <a:t>如何基于国家课程，为学生提供更多丰富而有实效性的课程，以满足不同学生的发展需求？</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30859" y="303641"/>
            <a:ext cx="3892412" cy="584775"/>
          </a:xfrm>
          <a:prstGeom prst="rect">
            <a:avLst/>
          </a:prstGeom>
        </p:spPr>
        <p:txBody>
          <a:bodyPr wrap="none">
            <a:spAutoFit/>
          </a:bodyPr>
          <a:lstStyle/>
          <a:p>
            <a:pPr algn="ctr">
              <a:spcAft>
                <a:spcPts val="0"/>
              </a:spcAft>
            </a:pPr>
            <a:r>
              <a:rPr lang="zh-CN" altLang="en-US" sz="3200" b="1" dirty="0">
                <a:solidFill>
                  <a:schemeClr val="accent1"/>
                </a:solidFill>
                <a:cs typeface="+mj-cs"/>
              </a:rPr>
              <a:t>青岛五十九中学学片</a:t>
            </a:r>
            <a:endParaRPr lang="zh-CN" altLang="zh-CN" sz="3200" b="1" dirty="0">
              <a:solidFill>
                <a:schemeClr val="accent1"/>
              </a:solidFill>
              <a:cs typeface="+mj-cs"/>
            </a:endParaRPr>
          </a:p>
        </p:txBody>
      </p:sp>
      <p:grpSp>
        <p:nvGrpSpPr>
          <p:cNvPr id="12" name="组合 11"/>
          <p:cNvGrpSpPr/>
          <p:nvPr/>
        </p:nvGrpSpPr>
        <p:grpSpPr>
          <a:xfrm>
            <a:off x="349537" y="1090277"/>
            <a:ext cx="2941804" cy="2732079"/>
            <a:chOff x="-2323475" y="2183701"/>
            <a:chExt cx="3837329" cy="3563761"/>
          </a:xfrm>
        </p:grpSpPr>
        <p:pic>
          <p:nvPicPr>
            <p:cNvPr id="5" name="图片 4"/>
            <p:cNvPicPr>
              <a:picLocks noChangeAspect="1"/>
            </p:cNvPicPr>
            <p:nvPr/>
          </p:nvPicPr>
          <p:blipFill>
            <a:blip r:embed="rId2"/>
            <a:stretch>
              <a:fillRect/>
            </a:stretch>
          </p:blipFill>
          <p:spPr>
            <a:xfrm>
              <a:off x="-2323475" y="2183701"/>
              <a:ext cx="3837329" cy="2880000"/>
            </a:xfrm>
            <a:prstGeom prst="rect">
              <a:avLst/>
            </a:prstGeom>
          </p:spPr>
        </p:pic>
        <p:sp>
          <p:nvSpPr>
            <p:cNvPr id="7" name="矩形 6"/>
            <p:cNvSpPr/>
            <p:nvPr/>
          </p:nvSpPr>
          <p:spPr>
            <a:xfrm>
              <a:off x="-1814718" y="5101131"/>
              <a:ext cx="2723823" cy="646331"/>
            </a:xfrm>
            <a:prstGeom prst="rect">
              <a:avLst/>
            </a:prstGeom>
          </p:spPr>
          <p:txBody>
            <a:bodyPr wrap="none">
              <a:spAutoFit/>
            </a:bodyPr>
            <a:lstStyle/>
            <a:p>
              <a:pPr algn="ctr"/>
              <a:r>
                <a:rPr lang="zh-CN" altLang="zh-CN" dirty="0">
                  <a:solidFill>
                    <a:schemeClr val="accent1"/>
                  </a:solidFill>
                </a:rPr>
                <a:t>面向学生的课程</a:t>
              </a:r>
              <a:endParaRPr lang="en-US" altLang="zh-CN" dirty="0">
                <a:solidFill>
                  <a:schemeClr val="accent1"/>
                </a:solidFill>
              </a:endParaRPr>
            </a:p>
            <a:p>
              <a:pPr algn="ctr"/>
              <a:r>
                <a:rPr lang="zh-CN" altLang="zh-CN" dirty="0">
                  <a:solidFill>
                    <a:schemeClr val="accent1"/>
                  </a:solidFill>
                </a:rPr>
                <a:t>《关注健康，笑迎花季》</a:t>
              </a:r>
              <a:endParaRPr lang="zh-CN" altLang="en-US" dirty="0">
                <a:solidFill>
                  <a:schemeClr val="accent1"/>
                </a:solidFill>
              </a:endParaRPr>
            </a:p>
          </p:txBody>
        </p:sp>
      </p:grpSp>
      <p:grpSp>
        <p:nvGrpSpPr>
          <p:cNvPr id="14" name="组合 13"/>
          <p:cNvGrpSpPr/>
          <p:nvPr/>
        </p:nvGrpSpPr>
        <p:grpSpPr>
          <a:xfrm>
            <a:off x="342386" y="3912773"/>
            <a:ext cx="2948955" cy="2703384"/>
            <a:chOff x="7109824" y="1897965"/>
            <a:chExt cx="3846657" cy="3526331"/>
          </a:xfrm>
        </p:grpSpPr>
        <p:pic>
          <p:nvPicPr>
            <p:cNvPr id="4" name="图片 3"/>
            <p:cNvPicPr>
              <a:picLocks noChangeAspect="1"/>
            </p:cNvPicPr>
            <p:nvPr/>
          </p:nvPicPr>
          <p:blipFill>
            <a:blip r:embed="rId3"/>
            <a:stretch>
              <a:fillRect/>
            </a:stretch>
          </p:blipFill>
          <p:spPr>
            <a:xfrm>
              <a:off x="7109824" y="1897965"/>
              <a:ext cx="3846657" cy="2880000"/>
            </a:xfrm>
            <a:prstGeom prst="rect">
              <a:avLst/>
            </a:prstGeom>
          </p:spPr>
        </p:pic>
        <p:sp>
          <p:nvSpPr>
            <p:cNvPr id="9" name="矩形 8"/>
            <p:cNvSpPr/>
            <p:nvPr/>
          </p:nvSpPr>
          <p:spPr>
            <a:xfrm>
              <a:off x="7786658" y="4777965"/>
              <a:ext cx="2492990" cy="646331"/>
            </a:xfrm>
            <a:prstGeom prst="rect">
              <a:avLst/>
            </a:prstGeom>
          </p:spPr>
          <p:txBody>
            <a:bodyPr wrap="none">
              <a:spAutoFit/>
            </a:bodyPr>
            <a:lstStyle/>
            <a:p>
              <a:pPr algn="ctr"/>
              <a:r>
                <a:rPr lang="zh-CN" altLang="zh-CN" dirty="0">
                  <a:solidFill>
                    <a:schemeClr val="accent1"/>
                  </a:solidFill>
                </a:rPr>
                <a:t>面向老师的课程</a:t>
              </a:r>
              <a:endParaRPr lang="en-US" altLang="zh-CN" dirty="0">
                <a:solidFill>
                  <a:schemeClr val="accent1"/>
                </a:solidFill>
              </a:endParaRPr>
            </a:p>
            <a:p>
              <a:pPr algn="ctr"/>
              <a:r>
                <a:rPr lang="zh-CN" altLang="zh-CN" dirty="0">
                  <a:solidFill>
                    <a:schemeClr val="accent1"/>
                  </a:solidFill>
                </a:rPr>
                <a:t>《教育里的沟通分析》</a:t>
              </a:r>
              <a:endParaRPr lang="zh-CN" altLang="en-US" dirty="0">
                <a:solidFill>
                  <a:schemeClr val="accent1"/>
                </a:solidFill>
              </a:endParaRPr>
            </a:p>
          </p:txBody>
        </p:sp>
      </p:grpSp>
      <p:grpSp>
        <p:nvGrpSpPr>
          <p:cNvPr id="13" name="组合 12"/>
          <p:cNvGrpSpPr/>
          <p:nvPr/>
        </p:nvGrpSpPr>
        <p:grpSpPr>
          <a:xfrm>
            <a:off x="4826305" y="1090277"/>
            <a:ext cx="2939763" cy="2703384"/>
            <a:chOff x="2496121" y="2771735"/>
            <a:chExt cx="3834667" cy="3526331"/>
          </a:xfrm>
        </p:grpSpPr>
        <p:pic>
          <p:nvPicPr>
            <p:cNvPr id="6" name="图片 5"/>
            <p:cNvPicPr>
              <a:picLocks noChangeAspect="1"/>
            </p:cNvPicPr>
            <p:nvPr/>
          </p:nvPicPr>
          <p:blipFill>
            <a:blip r:embed="rId4"/>
            <a:stretch>
              <a:fillRect/>
            </a:stretch>
          </p:blipFill>
          <p:spPr>
            <a:xfrm>
              <a:off x="2496121" y="2771735"/>
              <a:ext cx="3834667" cy="2880000"/>
            </a:xfrm>
            <a:prstGeom prst="rect">
              <a:avLst/>
            </a:prstGeom>
          </p:spPr>
        </p:pic>
        <p:sp>
          <p:nvSpPr>
            <p:cNvPr id="11" name="矩形 10"/>
            <p:cNvSpPr/>
            <p:nvPr/>
          </p:nvSpPr>
          <p:spPr>
            <a:xfrm>
              <a:off x="3513207" y="5651735"/>
              <a:ext cx="1800493" cy="646331"/>
            </a:xfrm>
            <a:prstGeom prst="rect">
              <a:avLst/>
            </a:prstGeom>
          </p:spPr>
          <p:txBody>
            <a:bodyPr wrap="none">
              <a:spAutoFit/>
            </a:bodyPr>
            <a:lstStyle/>
            <a:p>
              <a:pPr algn="ctr"/>
              <a:r>
                <a:rPr lang="zh-CN" altLang="zh-CN" dirty="0">
                  <a:solidFill>
                    <a:schemeClr val="accent1"/>
                  </a:solidFill>
                </a:rPr>
                <a:t>面向家长的课程</a:t>
              </a:r>
              <a:endParaRPr lang="en-US" altLang="zh-CN" dirty="0">
                <a:solidFill>
                  <a:schemeClr val="accent1"/>
                </a:solidFill>
              </a:endParaRPr>
            </a:p>
            <a:p>
              <a:pPr algn="ctr"/>
              <a:r>
                <a:rPr lang="zh-CN" altLang="zh-CN" dirty="0">
                  <a:solidFill>
                    <a:schemeClr val="accent1"/>
                  </a:solidFill>
                </a:rPr>
                <a:t>《理解青春期》</a:t>
              </a:r>
              <a:endParaRPr lang="zh-CN" altLang="en-US" dirty="0">
                <a:solidFill>
                  <a:schemeClr val="accent1"/>
                </a:solidFill>
              </a:endParaRPr>
            </a:p>
          </p:txBody>
        </p:sp>
      </p:grpSp>
      <p:sp>
        <p:nvSpPr>
          <p:cNvPr id="18" name="矩形 17"/>
          <p:cNvSpPr/>
          <p:nvPr/>
        </p:nvSpPr>
        <p:spPr>
          <a:xfrm>
            <a:off x="3448375" y="3912773"/>
            <a:ext cx="5695625" cy="2846933"/>
          </a:xfrm>
          <a:prstGeom prst="rect">
            <a:avLst/>
          </a:prstGeom>
        </p:spPr>
        <p:txBody>
          <a:bodyPr wrap="square">
            <a:spAutoFit/>
          </a:bodyPr>
          <a:lstStyle/>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以理解青春期、了解青春孩子的特点为内容</a:t>
            </a:r>
            <a:endParaRPr lang="en-US"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以促进孩子、老师和家长的适应与沟通为目标</a:t>
            </a:r>
            <a:endParaRPr lang="en-US"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通过课堂教学、家长沙龙、教师培训以及约谈、讲座等多种形式推进</a:t>
            </a:r>
            <a:endParaRPr lang="en-US"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让学生更准确及时地了解自身的成长历程</a:t>
            </a:r>
            <a:endParaRPr lang="en-US"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让家长和老师能深入地理解孩子，学会沟通</a:t>
            </a:r>
            <a:endParaRPr lang="en-US"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a:p>
            <a:pPr marL="357505" indent="-357505" algn="just">
              <a:lnSpc>
                <a:spcPct val="110000"/>
              </a:lnSpc>
              <a:spcBef>
                <a:spcPts val="600"/>
              </a:spcBef>
              <a:buClr>
                <a:schemeClr val="accent1"/>
              </a:buClr>
              <a:buSzPct val="70000"/>
              <a:buFont typeface="Wingdings 2" panose="05020102010507070707" pitchFamily="18" charset="2"/>
              <a:buChar char=""/>
            </a:pPr>
            <a:r>
              <a:rPr lang="zh-CN" altLang="zh-CN"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rPr>
              <a:t>为学生的小升初打下了坚实的基础</a:t>
            </a:r>
            <a:endParaRPr lang="zh-CN" altLang="en-US" sz="2000" dirty="0">
              <a:solidFill>
                <a:schemeClr val="accent1"/>
              </a:solidFill>
              <a:latin typeface="Tw Cen MT" panose="020B0602020104020603" pitchFamily="34" charset="0"/>
              <a:ea typeface="仿宋" panose="02010609060101010101" pitchFamily="49" charset="-122"/>
              <a:cs typeface="仿宋_GB2312" panose="02010609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500"/>
                                        <p:tgtEl>
                                          <p:spTgt spid="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fade">
                                      <p:cBhvr>
                                        <p:cTn id="29" dur="50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fade">
                                      <p:cBhvr>
                                        <p:cTn id="34" dur="500"/>
                                        <p:tgtEl>
                                          <p:spTgt spid="1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fade">
                                      <p:cBhvr>
                                        <p:cTn id="39" dur="500"/>
                                        <p:tgtEl>
                                          <p:spTgt spid="1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xEl>
                                              <p:pRg st="5" end="5"/>
                                            </p:txEl>
                                          </p:spTgt>
                                        </p:tgtEl>
                                        <p:attrNameLst>
                                          <p:attrName>style.visibility</p:attrName>
                                        </p:attrNameLst>
                                      </p:cBhvr>
                                      <p:to>
                                        <p:strVal val="visible"/>
                                      </p:to>
                                    </p:set>
                                    <p:animEffect transition="in" filter="fade">
                                      <p:cBhvr>
                                        <p:cTn id="44"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2974" y="2203823"/>
            <a:ext cx="7188185" cy="1200329"/>
          </a:xfrm>
          <a:prstGeom prst="rect">
            <a:avLst/>
          </a:prstGeom>
        </p:spPr>
        <p:txBody>
          <a:bodyPr wrap="none">
            <a:spAutoFit/>
          </a:bodyPr>
          <a:lstStyle/>
          <a:p>
            <a:pPr algn="ctr">
              <a:spcAft>
                <a:spcPts val="0"/>
              </a:spcAft>
            </a:pPr>
            <a:r>
              <a:rPr lang="zh-CN" altLang="en-US" sz="4000" b="1" dirty="0">
                <a:solidFill>
                  <a:schemeClr val="accent1"/>
                </a:solidFill>
                <a:cs typeface="+mj-cs"/>
              </a:rPr>
              <a:t>青岛</a:t>
            </a:r>
            <a:r>
              <a:rPr lang="zh-CN" altLang="en-US" sz="4000" b="1" dirty="0" smtClean="0">
                <a:solidFill>
                  <a:schemeClr val="accent1"/>
                </a:solidFill>
                <a:cs typeface="+mj-cs"/>
              </a:rPr>
              <a:t>五中学片</a:t>
            </a:r>
            <a:endParaRPr lang="en-US" altLang="zh-CN" sz="4000" b="1" dirty="0" smtClean="0">
              <a:solidFill>
                <a:schemeClr val="accent1"/>
              </a:solidFill>
              <a:cs typeface="+mj-cs"/>
            </a:endParaRPr>
          </a:p>
          <a:p>
            <a:pPr algn="ctr">
              <a:spcAft>
                <a:spcPts val="0"/>
              </a:spcAft>
            </a:pPr>
            <a:r>
              <a:rPr lang="zh-CN" altLang="en-US" sz="3200" b="1" dirty="0" smtClean="0">
                <a:solidFill>
                  <a:schemeClr val="accent1"/>
                </a:solidFill>
                <a:cs typeface="+mj-cs"/>
              </a:rPr>
              <a:t>基于课堂教学文化建构的初小衔接研究</a:t>
            </a:r>
            <a:endParaRPr lang="zh-CN" altLang="zh-CN" sz="3200" b="1" dirty="0">
              <a:solidFill>
                <a:schemeClr val="accent1"/>
              </a:solidFill>
              <a:cs typeface="+mj-cs"/>
            </a:endParaRPr>
          </a:p>
        </p:txBody>
      </p:sp>
      <p:sp>
        <p:nvSpPr>
          <p:cNvPr id="3" name="矩形 2"/>
          <p:cNvSpPr/>
          <p:nvPr/>
        </p:nvSpPr>
        <p:spPr>
          <a:xfrm>
            <a:off x="876989" y="3864020"/>
            <a:ext cx="7600157" cy="1200329"/>
          </a:xfrm>
          <a:prstGeom prst="rect">
            <a:avLst/>
          </a:prstGeom>
        </p:spPr>
        <p:txBody>
          <a:bodyPr wrap="none">
            <a:spAutoFit/>
          </a:bodyPr>
          <a:lstStyle/>
          <a:p>
            <a:pPr algn="ctr">
              <a:spcAft>
                <a:spcPts val="0"/>
              </a:spcAft>
            </a:pPr>
            <a:r>
              <a:rPr lang="zh-CN" altLang="en-US" sz="4000" b="1" dirty="0">
                <a:solidFill>
                  <a:schemeClr val="accent1"/>
                </a:solidFill>
                <a:cs typeface="+mj-cs"/>
              </a:rPr>
              <a:t>青</a:t>
            </a:r>
            <a:r>
              <a:rPr lang="zh-CN" altLang="en-US" sz="4000" b="1" dirty="0" smtClean="0">
                <a:solidFill>
                  <a:schemeClr val="accent1"/>
                </a:solidFill>
                <a:cs typeface="+mj-cs"/>
              </a:rPr>
              <a:t>岛</a:t>
            </a:r>
            <a:r>
              <a:rPr lang="en-US" altLang="zh-CN" sz="4000" b="1" dirty="0" smtClean="0">
                <a:solidFill>
                  <a:schemeClr val="accent1"/>
                </a:solidFill>
                <a:cs typeface="+mj-cs"/>
              </a:rPr>
              <a:t>24</a:t>
            </a:r>
            <a:r>
              <a:rPr lang="zh-CN" altLang="en-US" sz="4000" b="1" dirty="0" smtClean="0">
                <a:solidFill>
                  <a:schemeClr val="accent1"/>
                </a:solidFill>
                <a:cs typeface="+mj-cs"/>
              </a:rPr>
              <a:t>中学片</a:t>
            </a:r>
            <a:endParaRPr lang="en-US" altLang="zh-CN" sz="4000" b="1" dirty="0" smtClean="0">
              <a:solidFill>
                <a:schemeClr val="accent1"/>
              </a:solidFill>
              <a:cs typeface="+mj-cs"/>
            </a:endParaRPr>
          </a:p>
          <a:p>
            <a:pPr algn="ctr">
              <a:spcAft>
                <a:spcPts val="0"/>
              </a:spcAft>
            </a:pPr>
            <a:r>
              <a:rPr lang="zh-CN" altLang="en-US" sz="3200" b="1" dirty="0" smtClean="0">
                <a:solidFill>
                  <a:schemeClr val="accent1"/>
                </a:solidFill>
                <a:cs typeface="+mj-cs"/>
              </a:rPr>
              <a:t>基于教师一体化专业发展的教学实证研究</a:t>
            </a:r>
            <a:endParaRPr lang="zh-CN" altLang="zh-CN" sz="3200" b="1" dirty="0">
              <a:solidFill>
                <a:schemeClr val="accent1"/>
              </a:solidFill>
              <a:cs typeface="+mj-cs"/>
            </a:endParaRPr>
          </a:p>
        </p:txBody>
      </p:sp>
    </p:spTree>
    <p:extLst>
      <p:ext uri="{BB962C8B-B14F-4D97-AF65-F5344CB8AC3E}">
        <p14:creationId xmlns:p14="http://schemas.microsoft.com/office/powerpoint/2010/main" val="28285115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初小衔接技术性</a:t>
            </a:r>
            <a:r>
              <a:rPr lang="zh-CN" altLang="en-US" dirty="0" smtClean="0"/>
              <a:t>：</a:t>
            </a:r>
            <a:endParaRPr lang="zh-CN" altLang="en-US" dirty="0"/>
          </a:p>
        </p:txBody>
      </p:sp>
      <p:sp>
        <p:nvSpPr>
          <p:cNvPr id="3" name="内容占位符 2"/>
          <p:cNvSpPr>
            <a:spLocks noGrp="1"/>
          </p:cNvSpPr>
          <p:nvPr>
            <p:ph idx="1"/>
          </p:nvPr>
        </p:nvSpPr>
        <p:spPr/>
        <p:txBody>
          <a:bodyPr>
            <a:normAutofit/>
          </a:bodyPr>
          <a:lstStyle/>
          <a:p>
            <a:pPr marL="0" indent="0">
              <a:buNone/>
            </a:pPr>
            <a:r>
              <a:rPr lang="zh-CN" altLang="en-US" dirty="0" smtClean="0"/>
              <a:t>语文学科</a:t>
            </a:r>
            <a:r>
              <a:rPr lang="en-US" altLang="zh-CN" dirty="0" smtClean="0"/>
              <a:t>:</a:t>
            </a:r>
          </a:p>
          <a:p>
            <a:r>
              <a:rPr lang="zh-CN" altLang="en-US" dirty="0" smtClean="0"/>
              <a:t>从</a:t>
            </a:r>
            <a:r>
              <a:rPr lang="zh-CN" altLang="en-US" dirty="0"/>
              <a:t>初小两个学段的阅读教学这一研究点</a:t>
            </a:r>
            <a:r>
              <a:rPr lang="zh-CN" altLang="en-US" dirty="0" smtClean="0"/>
              <a:t>出发，通过</a:t>
            </a:r>
            <a:r>
              <a:rPr lang="zh-CN" altLang="en-US" dirty="0"/>
              <a:t>比较、分析、解读、互动等研讨</a:t>
            </a:r>
            <a:r>
              <a:rPr lang="zh-CN" altLang="en-US" dirty="0" smtClean="0"/>
              <a:t>形式，让</a:t>
            </a:r>
            <a:r>
              <a:rPr lang="zh-CN" altLang="en-US" dirty="0"/>
              <a:t>初小教师对彼此的教学互相</a:t>
            </a:r>
            <a:r>
              <a:rPr lang="zh-CN" altLang="en-US" dirty="0" smtClean="0"/>
              <a:t>了解，在</a:t>
            </a:r>
            <a:r>
              <a:rPr lang="zh-CN" altLang="en-US" dirty="0"/>
              <a:t>坚守自身学段教学任务的同时，为学生的顺利衔接进行教学内容、策略、方式的适切调整</a:t>
            </a:r>
            <a:r>
              <a:rPr lang="zh-CN" altLang="en-US" dirty="0" smtClean="0"/>
              <a:t>。</a:t>
            </a:r>
            <a:endParaRPr lang="en-US" altLang="zh-CN" dirty="0" smtClean="0"/>
          </a:p>
          <a:p>
            <a:r>
              <a:rPr lang="zh-CN" altLang="en-US" dirty="0" smtClean="0"/>
              <a:t>在</a:t>
            </a:r>
            <a:r>
              <a:rPr lang="en-US" altLang="zh-CN" dirty="0"/>
              <a:t>"</a:t>
            </a:r>
            <a:r>
              <a:rPr lang="zh-CN" altLang="en-US" dirty="0"/>
              <a:t>初小区片联盟</a:t>
            </a:r>
            <a:r>
              <a:rPr lang="en-US" altLang="zh-CN" dirty="0"/>
              <a:t>"</a:t>
            </a:r>
            <a:r>
              <a:rPr lang="zh-CN" altLang="en-US" dirty="0"/>
              <a:t>活动中，借助阅读专项测评，初小语文教师针对同一篇文章，各自出题、解题、析题，明确知识能力点、品读感悟技巧等，逐步实现依次递进、有序过渡、有效衔接</a:t>
            </a:r>
            <a:r>
              <a:rPr lang="zh-CN" altLang="en-US" dirty="0" smtClean="0"/>
              <a:t>。</a:t>
            </a:r>
            <a:endParaRPr lang="en-US" altLang="zh-CN" dirty="0" smtClean="0"/>
          </a:p>
          <a:p>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初小衔接技术性</a:t>
            </a:r>
            <a:r>
              <a:rPr lang="zh-CN" altLang="en-US" dirty="0" smtClean="0"/>
              <a:t>：</a:t>
            </a:r>
            <a:endParaRPr lang="zh-CN" altLang="en-US" dirty="0"/>
          </a:p>
        </p:txBody>
      </p:sp>
      <p:sp>
        <p:nvSpPr>
          <p:cNvPr id="3" name="内容占位符 2"/>
          <p:cNvSpPr>
            <a:spLocks noGrp="1"/>
          </p:cNvSpPr>
          <p:nvPr>
            <p:ph idx="1"/>
          </p:nvPr>
        </p:nvSpPr>
        <p:spPr/>
        <p:txBody>
          <a:bodyPr>
            <a:normAutofit/>
          </a:bodyPr>
          <a:lstStyle/>
          <a:p>
            <a:pPr marL="0" indent="0">
              <a:lnSpc>
                <a:spcPct val="150000"/>
              </a:lnSpc>
              <a:buNone/>
            </a:pPr>
            <a:r>
              <a:rPr lang="zh-CN" altLang="en-US" dirty="0" smtClean="0"/>
              <a:t>数学学科</a:t>
            </a:r>
            <a:endParaRPr lang="en-US" altLang="zh-CN" dirty="0" smtClean="0"/>
          </a:p>
          <a:p>
            <a:pPr marL="0" indent="0">
              <a:lnSpc>
                <a:spcPct val="150000"/>
              </a:lnSpc>
              <a:buNone/>
            </a:pPr>
            <a:r>
              <a:rPr lang="zh-CN" altLang="en-US" dirty="0" smtClean="0"/>
              <a:t>明确</a:t>
            </a:r>
            <a:r>
              <a:rPr lang="zh-CN" altLang="en-US" dirty="0"/>
              <a:t>小学阶段的两个强化</a:t>
            </a:r>
            <a:r>
              <a:rPr lang="zh-CN" altLang="en-US" dirty="0" smtClean="0"/>
              <a:t>点：</a:t>
            </a:r>
            <a:endParaRPr lang="en-US" altLang="zh-CN" dirty="0" smtClean="0"/>
          </a:p>
          <a:p>
            <a:pPr>
              <a:lnSpc>
                <a:spcPct val="150000"/>
              </a:lnSpc>
            </a:pPr>
            <a:r>
              <a:rPr lang="zh-CN" altLang="en-US" dirty="0" smtClean="0"/>
              <a:t>一</a:t>
            </a:r>
            <a:r>
              <a:rPr lang="zh-CN" altLang="en-US" dirty="0"/>
              <a:t>强化计算能力训练，为初中有理数、无理数的运算及解决问题奠定</a:t>
            </a:r>
            <a:r>
              <a:rPr lang="zh-CN" altLang="en-US" dirty="0" smtClean="0"/>
              <a:t>基础</a:t>
            </a:r>
            <a:endParaRPr lang="en-US" altLang="zh-CN" dirty="0" smtClean="0"/>
          </a:p>
          <a:p>
            <a:pPr>
              <a:lnSpc>
                <a:spcPct val="150000"/>
              </a:lnSpc>
            </a:pPr>
            <a:r>
              <a:rPr lang="zh-CN" altLang="en-US" dirty="0" smtClean="0"/>
              <a:t>二</a:t>
            </a:r>
            <a:r>
              <a:rPr lang="zh-CN" altLang="en-US" dirty="0"/>
              <a:t>强化用式表示数的意识，渗透符号思想，为算术法到熟练列方程进行</a:t>
            </a:r>
            <a:r>
              <a:rPr lang="zh-CN" altLang="en-US" dirty="0" smtClean="0"/>
              <a:t>过渡</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初小衔接技术性</a:t>
            </a:r>
            <a:r>
              <a:rPr lang="zh-CN" altLang="en-US" dirty="0" smtClean="0"/>
              <a:t>：</a:t>
            </a:r>
            <a:endParaRPr lang="zh-CN" altLang="en-US" dirty="0"/>
          </a:p>
        </p:txBody>
      </p:sp>
      <p:sp>
        <p:nvSpPr>
          <p:cNvPr id="3" name="内容占位符 2"/>
          <p:cNvSpPr>
            <a:spLocks noGrp="1"/>
          </p:cNvSpPr>
          <p:nvPr>
            <p:ph idx="1"/>
          </p:nvPr>
        </p:nvSpPr>
        <p:spPr/>
        <p:txBody>
          <a:bodyPr>
            <a:normAutofit/>
          </a:bodyPr>
          <a:lstStyle/>
          <a:p>
            <a:pPr marL="0" indent="0">
              <a:lnSpc>
                <a:spcPct val="150000"/>
              </a:lnSpc>
              <a:buNone/>
            </a:pPr>
            <a:r>
              <a:rPr lang="zh-CN" altLang="en-US" dirty="0" smtClean="0"/>
              <a:t>英语学科</a:t>
            </a:r>
            <a:endParaRPr lang="en-US" altLang="zh-CN" dirty="0" smtClean="0"/>
          </a:p>
          <a:p>
            <a:pPr>
              <a:lnSpc>
                <a:spcPct val="150000"/>
              </a:lnSpc>
            </a:pPr>
            <a:r>
              <a:rPr lang="zh-CN" altLang="en-US" dirty="0" smtClean="0"/>
              <a:t>主要</a:t>
            </a:r>
            <a:r>
              <a:rPr lang="zh-CN" altLang="en-US" dirty="0"/>
              <a:t>研究点放置在课外阅读的指导</a:t>
            </a:r>
            <a:r>
              <a:rPr lang="zh-CN" altLang="en-US" dirty="0" smtClean="0"/>
              <a:t>上</a:t>
            </a:r>
            <a:endParaRPr lang="en-US" altLang="zh-CN" dirty="0" smtClean="0"/>
          </a:p>
          <a:p>
            <a:pPr>
              <a:lnSpc>
                <a:spcPct val="150000"/>
              </a:lnSpc>
            </a:pPr>
            <a:r>
              <a:rPr lang="zh-CN" altLang="en-US" dirty="0" smtClean="0"/>
              <a:t>研究</a:t>
            </a:r>
            <a:r>
              <a:rPr lang="zh-CN" altLang="en-US" dirty="0"/>
              <a:t>初中学习问题的</a:t>
            </a:r>
            <a:r>
              <a:rPr lang="zh-CN" altLang="en-US" dirty="0" smtClean="0"/>
              <a:t>设计</a:t>
            </a:r>
            <a:endParaRPr lang="en-US" altLang="zh-CN" dirty="0" smtClean="0"/>
          </a:p>
          <a:p>
            <a:pPr>
              <a:lnSpc>
                <a:spcPct val="150000"/>
              </a:lnSpc>
            </a:pPr>
            <a:r>
              <a:rPr lang="zh-CN" altLang="en-US" dirty="0" smtClean="0"/>
              <a:t>提升小学段</a:t>
            </a:r>
            <a:r>
              <a:rPr lang="zh-CN" altLang="en-US" dirty="0"/>
              <a:t>教师对阅读文本的整体把握和细致</a:t>
            </a:r>
            <a:r>
              <a:rPr lang="zh-CN" altLang="en-US" dirty="0" smtClean="0"/>
              <a:t>分析</a:t>
            </a:r>
            <a:endParaRPr lang="zh-CN" altLang="en-US" dirty="0"/>
          </a:p>
          <a:p>
            <a:endParaRPr lang="zh-CN"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372894" y="2170458"/>
            <a:ext cx="4536504" cy="1920100"/>
          </a:xfrm>
          <a:prstGeom prst="ellipse">
            <a:avLst/>
          </a:prstGeom>
          <a:gradFill flip="none" rotWithShape="1">
            <a:gsLst>
              <a:gs pos="44000">
                <a:srgbClr val="F79646">
                  <a:lumMod val="75000"/>
                </a:srgbClr>
              </a:gs>
              <a:gs pos="68000">
                <a:srgbClr val="FFC000"/>
              </a:gs>
              <a:gs pos="91000">
                <a:srgbClr val="F57B17"/>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5400000">
            <a:off x="2041228" y="2914568"/>
            <a:ext cx="8382000"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16200000" flipH="1">
            <a:off x="-1126829" y="2914568"/>
            <a:ext cx="8381999"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164982" y="-994200"/>
            <a:ext cx="2952328" cy="7957596"/>
          </a:xfrm>
          <a:prstGeom prst="rect">
            <a:avLst/>
          </a:prstGeom>
          <a:solidFill>
            <a:sysClr val="window" lastClr="FFFFFF"/>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nvGrpSpPr>
          <p:cNvPr id="25" name="组合 24"/>
          <p:cNvGrpSpPr/>
          <p:nvPr/>
        </p:nvGrpSpPr>
        <p:grpSpPr>
          <a:xfrm>
            <a:off x="2372894" y="2830720"/>
            <a:ext cx="4635449" cy="2141330"/>
            <a:chOff x="2372894" y="4259470"/>
            <a:chExt cx="4635449" cy="2141330"/>
          </a:xfrm>
        </p:grpSpPr>
        <p:sp>
          <p:nvSpPr>
            <p:cNvPr id="11" name="椭圆 5"/>
            <p:cNvSpPr/>
            <p:nvPr/>
          </p:nvSpPr>
          <p:spPr>
            <a:xfrm>
              <a:off x="2379301" y="425947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rgbClr val="F79646">
                    <a:lumMod val="75000"/>
                  </a:srgbClr>
                </a:gs>
                <a:gs pos="17000">
                  <a:srgbClr val="F79646">
                    <a:lumMod val="75000"/>
                  </a:srgbClr>
                </a:gs>
                <a:gs pos="82000">
                  <a:srgbClr val="FFC000"/>
                </a:gs>
                <a:gs pos="40000">
                  <a:srgbClr val="FFC000"/>
                </a:gs>
                <a:gs pos="0">
                  <a:srgbClr val="FFC000"/>
                </a:gs>
                <a:gs pos="69000">
                  <a:srgbClr val="F79646">
                    <a:lumMod val="75000"/>
                  </a:srgbClr>
                </a:gs>
                <a:gs pos="100000">
                  <a:srgbClr val="FFC000"/>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13" name="TextBox 29"/>
            <p:cNvSpPr txBox="1"/>
            <p:nvPr/>
          </p:nvSpPr>
          <p:spPr>
            <a:xfrm>
              <a:off x="2372894" y="5427816"/>
              <a:ext cx="463544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rgbClr val="714203"/>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构建多元整合的学校课程</a:t>
              </a:r>
              <a:endParaRPr kumimoji="0" lang="zh-CN" altLang="en-US" sz="2800" b="1" i="0" u="none" strike="noStrike" kern="0" cap="none" spc="0" normalizeH="0" baseline="0" noProof="0" dirty="0">
                <a:ln w="18415" cmpd="sng">
                  <a:noFill/>
                  <a:prstDash val="solid"/>
                </a:ln>
                <a:solidFill>
                  <a:srgbClr val="714203"/>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2"/>
          <p:cNvSpPr txBox="1">
            <a:spLocks noChangeArrowheads="1"/>
          </p:cNvSpPr>
          <p:nvPr>
            <p:custDataLst>
              <p:tags r:id="rId2"/>
            </p:custDataLst>
          </p:nvPr>
        </p:nvSpPr>
        <p:spPr bwMode="auto">
          <a:xfrm>
            <a:off x="44450" y="2095232"/>
            <a:ext cx="3843338" cy="239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eaLnBrk="1" hangingPunct="1">
              <a:spcBef>
                <a:spcPct val="0"/>
              </a:spcBef>
              <a:buClrTx/>
              <a:buSzTx/>
              <a:buFont typeface="Wingdings" panose="05000000000000000000" pitchFamily="2" charset="2"/>
              <a:buNone/>
            </a:pPr>
            <a:r>
              <a:rPr lang="en-US" sz="16600" b="1" smtClean="0">
                <a:solidFill>
                  <a:schemeClr val="accent1"/>
                </a:solidFill>
                <a:latin typeface="+mn-lt"/>
                <a:ea typeface="+mn-ea"/>
              </a:rPr>
              <a:t>01</a:t>
            </a:r>
          </a:p>
        </p:txBody>
      </p:sp>
      <p:sp>
        <p:nvSpPr>
          <p:cNvPr id="10246" name="文本框 11"/>
          <p:cNvSpPr txBox="1">
            <a:spLocks noChangeArrowheads="1"/>
          </p:cNvSpPr>
          <p:nvPr>
            <p:custDataLst>
              <p:tags r:id="rId3"/>
            </p:custDataLst>
          </p:nvPr>
        </p:nvSpPr>
        <p:spPr bwMode="auto">
          <a:xfrm>
            <a:off x="192506" y="3070225"/>
            <a:ext cx="3457392"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a:spcBef>
                <a:spcPct val="0"/>
              </a:spcBef>
              <a:buClrTx/>
              <a:buSzTx/>
              <a:buNone/>
            </a:pPr>
            <a:r>
              <a:rPr lang="zh-CN" altLang="en-US" sz="3600" b="1" dirty="0">
                <a:solidFill>
                  <a:schemeClr val="accent1"/>
                </a:solidFill>
                <a:latin typeface="+mn-lt"/>
                <a:ea typeface="+mn-ea"/>
              </a:rPr>
              <a:t>第一方面：</a:t>
            </a:r>
          </a:p>
        </p:txBody>
      </p:sp>
      <p:sp>
        <p:nvSpPr>
          <p:cNvPr id="4" name="标题 3"/>
          <p:cNvSpPr>
            <a:spLocks noGrp="1"/>
          </p:cNvSpPr>
          <p:nvPr>
            <p:ph type="title"/>
            <p:custDataLst>
              <p:tags r:id="rId4"/>
            </p:custDataLst>
          </p:nvPr>
        </p:nvSpPr>
        <p:spPr>
          <a:xfrm>
            <a:off x="3649898" y="3132390"/>
            <a:ext cx="6484702" cy="522000"/>
          </a:xfrm>
        </p:spPr>
        <p:txBody>
          <a:bodyPr>
            <a:noAutofit/>
          </a:bodyPr>
          <a:lstStyle/>
          <a:p>
            <a:r>
              <a:rPr lang="zh-CN" altLang="en-US" dirty="0">
                <a:latin typeface="+mj-lt"/>
                <a:ea typeface="+mj-ea"/>
              </a:rPr>
              <a:t>借助“四大联盟”，典型带动引领</a:t>
            </a: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副标题 2"/>
          <p:cNvSpPr>
            <a:spLocks noGrp="1"/>
          </p:cNvSpPr>
          <p:nvPr>
            <p:ph type="subTitle" idx="1"/>
          </p:nvPr>
        </p:nvSpPr>
        <p:spPr/>
        <p:txBody>
          <a:bodyPr>
            <a:normAutofit lnSpcReduction="10000"/>
          </a:bodyPr>
          <a:lstStyle/>
          <a:p>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副标题 2"/>
          <p:cNvSpPr>
            <a:spLocks noGrp="1"/>
          </p:cNvSpPr>
          <p:nvPr>
            <p:ph type="subTitle" idx="1"/>
          </p:nvPr>
        </p:nvSpPr>
        <p:spPr/>
        <p:txBody>
          <a:bodyPr>
            <a:normAutofit lnSpcReduction="10000"/>
          </a:bodyPr>
          <a:lstStyle/>
          <a:p>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120399" y="2678400"/>
            <a:ext cx="6905067" cy="957600"/>
          </a:xfrm>
        </p:spPr>
        <p:txBody>
          <a:bodyPr>
            <a:noAutofit/>
          </a:bodyPr>
          <a:lstStyle/>
          <a:p>
            <a:pPr algn="l"/>
            <a:r>
              <a:rPr lang="en-US" altLang="zh-CN" sz="2800" dirty="0"/>
              <a:t> </a:t>
            </a:r>
            <a:r>
              <a:rPr lang="en-US" altLang="zh-CN" sz="2800" dirty="0" smtClean="0"/>
              <a:t>   </a:t>
            </a:r>
            <a:r>
              <a:rPr lang="zh-CN" altLang="zh-CN" sz="2800" dirty="0" smtClean="0"/>
              <a:t>一</a:t>
            </a:r>
            <a:r>
              <a:rPr lang="zh-CN" altLang="zh-CN" sz="2800" dirty="0"/>
              <a:t>、科研引领教育</a:t>
            </a:r>
            <a:r>
              <a:rPr lang="zh-CN" altLang="zh-CN" sz="2800" dirty="0" smtClean="0"/>
              <a:t>变革</a:t>
            </a:r>
            <a:r>
              <a:rPr lang="en-US" altLang="zh-CN" sz="2800" dirty="0" smtClean="0"/>
              <a:t/>
            </a:r>
            <a:br>
              <a:rPr lang="en-US" altLang="zh-CN" sz="2800" dirty="0" smtClean="0"/>
            </a:br>
            <a:r>
              <a:rPr lang="en-US" altLang="zh-CN" sz="2800" dirty="0" smtClean="0"/>
              <a:t>      </a:t>
            </a:r>
            <a:r>
              <a:rPr lang="zh-CN" altLang="zh-CN" sz="2400" dirty="0" smtClean="0"/>
              <a:t>四</a:t>
            </a:r>
            <a:r>
              <a:rPr lang="zh-CN" altLang="zh-CN" sz="2400" dirty="0"/>
              <a:t>位一体</a:t>
            </a:r>
            <a:r>
              <a:rPr lang="en-US" altLang="zh-CN" sz="2400" dirty="0"/>
              <a:t>  </a:t>
            </a:r>
            <a:r>
              <a:rPr lang="zh-CN" altLang="zh-CN" sz="2400" dirty="0"/>
              <a:t>规划品质教育未来</a:t>
            </a:r>
            <a:endParaRPr lang="zh-CN" altLang="en-US" sz="2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628650" y="723107"/>
            <a:ext cx="3195639" cy="1600200"/>
          </a:xfrm>
          <a:prstGeom prst="rect">
            <a:avLst/>
          </a:prstGeom>
        </p:spPr>
        <p:txBody>
          <a:bodyPr vert="horz" lIns="91440" tIns="45720" rIns="91440" bIns="45720" rtlCol="0" anchor="t" anchorCtr="0">
            <a:normAutofit/>
          </a:bodyPr>
          <a:lstStyle>
            <a:defPPr>
              <a:defRPr lang="zh-CN"/>
            </a:defPPr>
            <a:lvl1pPr>
              <a:defRPr sz="3200" b="1">
                <a:solidFill>
                  <a:schemeClr val="accent1">
                    <a:lumMod val="75000"/>
                  </a:schemeClr>
                </a:solidFill>
                <a:latin typeface="+mj-lt"/>
                <a:ea typeface="+mj-ea"/>
                <a:cs typeface="+mj-cs"/>
              </a:defRPr>
            </a:lvl1pPr>
          </a:lstStyle>
          <a:p>
            <a:r>
              <a:rPr lang="zh-CN" altLang="en-US" sz="2800" dirty="0"/>
              <a:t>区实验</a:t>
            </a:r>
            <a:r>
              <a:rPr lang="zh-CN" altLang="en-US" sz="2800" dirty="0" smtClean="0"/>
              <a:t>小学对国家课程进行</a:t>
            </a:r>
            <a:r>
              <a:rPr lang="zh-CN" altLang="en-US" sz="2800" dirty="0"/>
              <a:t>二次开发</a:t>
            </a:r>
          </a:p>
        </p:txBody>
      </p:sp>
      <p:sp>
        <p:nvSpPr>
          <p:cNvPr id="4" name="文本框 3"/>
          <p:cNvSpPr txBox="1"/>
          <p:nvPr>
            <p:custDataLst>
              <p:tags r:id="rId3"/>
            </p:custDataLst>
          </p:nvPr>
        </p:nvSpPr>
        <p:spPr>
          <a:xfrm>
            <a:off x="393701" y="2043907"/>
            <a:ext cx="3430588" cy="3811588"/>
          </a:xfrm>
          <a:prstGeom prst="rect">
            <a:avLst/>
          </a:prstGeom>
        </p:spPr>
        <p:txBody>
          <a:bodyPr vert="horz" lIns="91440" tIns="45720" rIns="91440" bIns="45720" rtlCol="0">
            <a:normAutofit/>
          </a:bodyPr>
          <a:lstStyle>
            <a:defPPr>
              <a:defRPr lang="zh-CN"/>
            </a:defPPr>
            <a:lvl1pPr marL="0" lvl="0" indent="0">
              <a:buNone/>
              <a:defRPr sz="2000">
                <a:solidFill>
                  <a:schemeClr val="accent1"/>
                </a:solidFill>
                <a:latin typeface="+mn-lt"/>
                <a:ea typeface="+mn-ea"/>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zh-CN" altLang="en-US" dirty="0" smtClean="0">
                <a:solidFill>
                  <a:srgbClr val="00B0F0"/>
                </a:solidFill>
              </a:rPr>
              <a:t>一</a:t>
            </a:r>
            <a:r>
              <a:rPr lang="zh-CN" altLang="en-US" dirty="0"/>
              <a:t>学校进行学科内统</a:t>
            </a:r>
            <a:r>
              <a:rPr lang="zh-CN" altLang="en-US" dirty="0" smtClean="0"/>
              <a:t>整</a:t>
            </a:r>
            <a:endParaRPr lang="en-US" altLang="zh-CN" dirty="0" smtClean="0"/>
          </a:p>
          <a:p>
            <a:r>
              <a:rPr lang="zh-CN" altLang="en-US" dirty="0" smtClean="0"/>
              <a:t>基于</a:t>
            </a:r>
            <a:r>
              <a:rPr lang="zh-CN" altLang="en-US" dirty="0"/>
              <a:t>课程标准</a:t>
            </a:r>
            <a:r>
              <a:rPr lang="zh-CN" altLang="en-US" dirty="0" smtClean="0"/>
              <a:t>要求</a:t>
            </a:r>
            <a:endParaRPr lang="en-US" altLang="zh-CN" dirty="0" smtClean="0"/>
          </a:p>
          <a:p>
            <a:r>
              <a:rPr lang="zh-CN" altLang="en-US" dirty="0" smtClean="0"/>
              <a:t>对</a:t>
            </a:r>
            <a:r>
              <a:rPr lang="en-US" altLang="zh-CN" dirty="0"/>
              <a:t>6</a:t>
            </a:r>
            <a:r>
              <a:rPr lang="zh-CN" altLang="en-US" dirty="0"/>
              <a:t>年</a:t>
            </a:r>
            <a:r>
              <a:rPr lang="en-US" altLang="zh-CN" dirty="0"/>
              <a:t>12</a:t>
            </a:r>
            <a:r>
              <a:rPr lang="zh-CN" altLang="en-US" dirty="0"/>
              <a:t>册教材的</a:t>
            </a:r>
            <a:r>
              <a:rPr lang="zh-CN" altLang="en-US" dirty="0" smtClean="0"/>
              <a:t>研究</a:t>
            </a:r>
            <a:endParaRPr lang="en-US" altLang="zh-CN" dirty="0" smtClean="0"/>
          </a:p>
          <a:p>
            <a:r>
              <a:rPr lang="zh-CN" altLang="en-US" dirty="0" smtClean="0"/>
              <a:t>建构</a:t>
            </a:r>
            <a:r>
              <a:rPr lang="zh-CN" altLang="en-US" dirty="0"/>
              <a:t>“学科目标</a:t>
            </a:r>
            <a:r>
              <a:rPr lang="en-US" altLang="zh-CN" dirty="0"/>
              <a:t>—</a:t>
            </a:r>
            <a:r>
              <a:rPr lang="zh-CN" altLang="en-US" dirty="0"/>
              <a:t>学段目标</a:t>
            </a:r>
            <a:r>
              <a:rPr lang="en-US" altLang="zh-CN" dirty="0"/>
              <a:t>--</a:t>
            </a:r>
            <a:r>
              <a:rPr lang="zh-CN" altLang="en-US" dirty="0"/>
              <a:t>学期目标</a:t>
            </a:r>
            <a:r>
              <a:rPr lang="en-US" altLang="zh-CN" dirty="0"/>
              <a:t>--</a:t>
            </a:r>
            <a:r>
              <a:rPr lang="zh-CN" altLang="en-US" dirty="0"/>
              <a:t>单元目标</a:t>
            </a:r>
            <a:r>
              <a:rPr lang="en-US" altLang="zh-CN" dirty="0"/>
              <a:t>--</a:t>
            </a:r>
            <a:r>
              <a:rPr lang="zh-CN" altLang="en-US" dirty="0"/>
              <a:t>课时目标”的三维目标</a:t>
            </a:r>
            <a:r>
              <a:rPr lang="zh-CN" altLang="en-US" dirty="0" smtClean="0"/>
              <a:t>体系</a:t>
            </a:r>
            <a:endParaRPr lang="en-US" altLang="zh-CN" dirty="0" smtClean="0"/>
          </a:p>
          <a:p>
            <a:r>
              <a:rPr lang="zh-CN" altLang="en-US" dirty="0" smtClean="0"/>
              <a:t>制</a:t>
            </a:r>
            <a:r>
              <a:rPr lang="zh-CN" altLang="en-US" dirty="0"/>
              <a:t>定本年级本学科</a:t>
            </a:r>
            <a:r>
              <a:rPr lang="en-US" altLang="zh-CN" dirty="0"/>
              <a:t>《</a:t>
            </a:r>
            <a:r>
              <a:rPr lang="zh-CN" altLang="en-US" dirty="0"/>
              <a:t>学期课程统整指南</a:t>
            </a:r>
            <a:r>
              <a:rPr lang="en-US" altLang="zh-CN" dirty="0" smtClean="0"/>
              <a:t>》</a:t>
            </a:r>
            <a:endParaRPr lang="zh-CN" altLang="en-US" dirty="0"/>
          </a:p>
        </p:txBody>
      </p:sp>
      <p:grpSp>
        <p:nvGrpSpPr>
          <p:cNvPr id="9" name="组合 8"/>
          <p:cNvGrpSpPr/>
          <p:nvPr/>
        </p:nvGrpSpPr>
        <p:grpSpPr>
          <a:xfrm>
            <a:off x="4286249" y="1504950"/>
            <a:ext cx="4440651" cy="2330451"/>
            <a:chOff x="4039200" y="723107"/>
            <a:chExt cx="11732859" cy="5408612"/>
          </a:xfrm>
        </p:grpSpPr>
        <p:pic>
          <p:nvPicPr>
            <p:cNvPr id="5" name="图片 2"/>
            <p:cNvPicPr>
              <a:picLocks noChangeAspect="1"/>
            </p:cNvPicPr>
            <p:nvPr/>
          </p:nvPicPr>
          <p:blipFill>
            <a:blip r:embed="rId6"/>
            <a:srcRect l="4173" t="1947" r="3120" b="2939"/>
            <a:stretch>
              <a:fillRect/>
            </a:stretch>
          </p:blipFill>
          <p:spPr bwMode="auto">
            <a:xfrm>
              <a:off x="4039200" y="723107"/>
              <a:ext cx="2855913" cy="5408612"/>
            </a:xfrm>
            <a:prstGeom prst="rect">
              <a:avLst/>
            </a:prstGeom>
            <a:noFill/>
            <a:ln>
              <a:noFill/>
            </a:ln>
          </p:spPr>
        </p:pic>
        <p:pic>
          <p:nvPicPr>
            <p:cNvPr id="6" name="图片 5"/>
            <p:cNvPicPr>
              <a:picLocks noChangeAspect="1"/>
            </p:cNvPicPr>
            <p:nvPr/>
          </p:nvPicPr>
          <p:blipFill>
            <a:blip r:embed="rId7"/>
            <a:srcRect l="4404" t="3024"/>
            <a:stretch>
              <a:fillRect/>
            </a:stretch>
          </p:blipFill>
          <p:spPr bwMode="auto">
            <a:xfrm>
              <a:off x="6895113" y="723107"/>
              <a:ext cx="2811990" cy="5408612"/>
            </a:xfrm>
            <a:prstGeom prst="rect">
              <a:avLst/>
            </a:prstGeom>
            <a:noFill/>
            <a:ln>
              <a:noFill/>
            </a:ln>
          </p:spPr>
        </p:pic>
        <p:pic>
          <p:nvPicPr>
            <p:cNvPr id="7" name="图片 6"/>
            <p:cNvPicPr>
              <a:picLocks noChangeAspect="1"/>
            </p:cNvPicPr>
            <p:nvPr/>
          </p:nvPicPr>
          <p:blipFill>
            <a:blip r:embed="rId8"/>
            <a:srcRect l="6523" t="3368" b="2861"/>
            <a:stretch>
              <a:fillRect/>
            </a:stretch>
          </p:blipFill>
          <p:spPr bwMode="auto">
            <a:xfrm>
              <a:off x="9707103" y="723107"/>
              <a:ext cx="3028950" cy="5375275"/>
            </a:xfrm>
            <a:prstGeom prst="rect">
              <a:avLst/>
            </a:prstGeom>
            <a:noFill/>
            <a:ln>
              <a:noFill/>
            </a:ln>
          </p:spPr>
        </p:pic>
        <p:pic>
          <p:nvPicPr>
            <p:cNvPr id="8" name="图片 7"/>
            <p:cNvPicPr>
              <a:picLocks noChangeAspect="1"/>
            </p:cNvPicPr>
            <p:nvPr/>
          </p:nvPicPr>
          <p:blipFill>
            <a:blip r:embed="rId9"/>
            <a:srcRect l="3362" t="3046"/>
            <a:stretch>
              <a:fillRect/>
            </a:stretch>
          </p:blipFill>
          <p:spPr bwMode="auto">
            <a:xfrm>
              <a:off x="12736053" y="723107"/>
              <a:ext cx="3036006" cy="5375275"/>
            </a:xfrm>
            <a:prstGeom prst="rect">
              <a:avLst/>
            </a:prstGeom>
            <a:noFill/>
            <a:ln>
              <a:noFill/>
            </a:ln>
          </p:spPr>
        </p:pic>
      </p:grpSp>
      <p:grpSp>
        <p:nvGrpSpPr>
          <p:cNvPr id="22" name="组合 21"/>
          <p:cNvGrpSpPr/>
          <p:nvPr/>
        </p:nvGrpSpPr>
        <p:grpSpPr>
          <a:xfrm>
            <a:off x="1932941" y="2707413"/>
            <a:ext cx="7063306" cy="3913899"/>
            <a:chOff x="-1285876" y="453158"/>
            <a:chExt cx="17483293" cy="9687794"/>
          </a:xfrm>
        </p:grpSpPr>
        <p:grpSp>
          <p:nvGrpSpPr>
            <p:cNvPr id="10" name="组合 9"/>
            <p:cNvGrpSpPr/>
            <p:nvPr/>
          </p:nvGrpSpPr>
          <p:grpSpPr>
            <a:xfrm>
              <a:off x="-1285876" y="5519738"/>
              <a:ext cx="5572125" cy="4619625"/>
              <a:chOff x="3357563" y="1595438"/>
              <a:chExt cx="5572125" cy="4619625"/>
            </a:xfrm>
          </p:grpSpPr>
          <p:pic>
            <p:nvPicPr>
              <p:cNvPr id="11" name="Picture 3" descr="语文教研组长"/>
              <p:cNvPicPr>
                <a:picLocks noChangeAspect="1"/>
              </p:cNvPicPr>
              <p:nvPr/>
            </p:nvPicPr>
            <p:blipFill>
              <a:blip r:embed="rId10"/>
              <a:stretch>
                <a:fillRect/>
              </a:stretch>
            </p:blipFill>
            <p:spPr>
              <a:xfrm>
                <a:off x="3357563" y="1595438"/>
                <a:ext cx="5572125" cy="4619625"/>
              </a:xfrm>
              <a:prstGeom prst="rect">
                <a:avLst/>
              </a:prstGeom>
              <a:noFill/>
              <a:ln w="9525">
                <a:noFill/>
              </a:ln>
            </p:spPr>
          </p:pic>
          <p:sp>
            <p:nvSpPr>
              <p:cNvPr id="12" name="Rectangle 156"/>
              <p:cNvSpPr>
                <a:spLocks noChangeArrowheads="1"/>
              </p:cNvSpPr>
              <p:nvPr/>
            </p:nvSpPr>
            <p:spPr bwMode="auto">
              <a:xfrm>
                <a:off x="4614863" y="5605463"/>
                <a:ext cx="3390900" cy="609600"/>
              </a:xfrm>
              <a:prstGeom prst="rect">
                <a:avLst/>
              </a:prstGeom>
            </p:spPr>
            <p:style>
              <a:lnRef idx="1">
                <a:schemeClr val="accent3"/>
              </a:lnRef>
              <a:fillRef idx="2">
                <a:schemeClr val="accent3"/>
              </a:fillRef>
              <a:effectRef idx="1">
                <a:schemeClr val="accent3"/>
              </a:effectRef>
              <a:fontRef idx="minor">
                <a:schemeClr val="dk1"/>
              </a:fontRef>
            </p:style>
            <p:txBody>
              <a:bodyPr wrap="none" lIns="90000" tIns="46800" rIns="18000" bIns="46800" anchor="ctr"/>
              <a:lstStyle/>
              <a:p>
                <a:pPr lvl="0" algn="ctr" eaLnBrk="1" hangingPunct="1"/>
                <a:r>
                  <a:rPr lang="zh-CN" altLang="en-US" dirty="0">
                    <a:solidFill>
                      <a:srgbClr val="000000"/>
                    </a:solidFill>
                    <a:latin typeface="微软雅黑" panose="020B0503020204020204" pitchFamily="34" charset="-122"/>
                    <a:ea typeface="微软雅黑" panose="020B0503020204020204" pitchFamily="34" charset="-122"/>
                  </a:rPr>
                  <a:t>语文研究团队</a:t>
                </a:r>
              </a:p>
            </p:txBody>
          </p:sp>
        </p:grpSp>
        <p:grpSp>
          <p:nvGrpSpPr>
            <p:cNvPr id="13" name="组合 12"/>
            <p:cNvGrpSpPr/>
            <p:nvPr/>
          </p:nvGrpSpPr>
          <p:grpSpPr>
            <a:xfrm>
              <a:off x="4286249" y="5519738"/>
              <a:ext cx="5572125" cy="4619625"/>
              <a:chOff x="3357563" y="1595438"/>
              <a:chExt cx="5572125" cy="4619625"/>
            </a:xfrm>
          </p:grpSpPr>
          <p:pic>
            <p:nvPicPr>
              <p:cNvPr id="14" name="Picture 3" descr="语文教研组长"/>
              <p:cNvPicPr>
                <a:picLocks noChangeAspect="1"/>
              </p:cNvPicPr>
              <p:nvPr/>
            </p:nvPicPr>
            <p:blipFill>
              <a:blip r:embed="rId10"/>
              <a:stretch>
                <a:fillRect/>
              </a:stretch>
            </p:blipFill>
            <p:spPr>
              <a:xfrm>
                <a:off x="3357563" y="1595438"/>
                <a:ext cx="5572125" cy="4619625"/>
              </a:xfrm>
              <a:prstGeom prst="rect">
                <a:avLst/>
              </a:prstGeom>
              <a:noFill/>
              <a:ln w="9525">
                <a:noFill/>
              </a:ln>
            </p:spPr>
          </p:pic>
          <p:sp>
            <p:nvSpPr>
              <p:cNvPr id="15" name="Rectangle 156"/>
              <p:cNvSpPr>
                <a:spLocks noChangeArrowheads="1"/>
              </p:cNvSpPr>
              <p:nvPr/>
            </p:nvSpPr>
            <p:spPr bwMode="auto">
              <a:xfrm>
                <a:off x="4614863" y="5605463"/>
                <a:ext cx="3390900" cy="609600"/>
              </a:xfrm>
              <a:prstGeom prst="rect">
                <a:avLst/>
              </a:prstGeom>
            </p:spPr>
            <p:style>
              <a:lnRef idx="1">
                <a:schemeClr val="accent3"/>
              </a:lnRef>
              <a:fillRef idx="2">
                <a:schemeClr val="accent3"/>
              </a:fillRef>
              <a:effectRef idx="1">
                <a:schemeClr val="accent3"/>
              </a:effectRef>
              <a:fontRef idx="minor">
                <a:schemeClr val="dk1"/>
              </a:fontRef>
            </p:style>
            <p:txBody>
              <a:bodyPr wrap="none" lIns="90000" tIns="46800" rIns="18000" bIns="46800" anchor="ctr"/>
              <a:lstStyle/>
              <a:p>
                <a:pPr lvl="0" algn="ctr" eaLnBrk="1" hangingPunct="1"/>
                <a:r>
                  <a:rPr lang="zh-CN" altLang="en-US" dirty="0">
                    <a:solidFill>
                      <a:srgbClr val="000000"/>
                    </a:solidFill>
                    <a:latin typeface="微软雅黑" panose="020B0503020204020204" pitchFamily="34" charset="-122"/>
                    <a:ea typeface="微软雅黑" panose="020B0503020204020204" pitchFamily="34" charset="-122"/>
                  </a:rPr>
                  <a:t>语文研究团队</a:t>
                </a:r>
              </a:p>
            </p:txBody>
          </p:sp>
        </p:grpSp>
        <p:grpSp>
          <p:nvGrpSpPr>
            <p:cNvPr id="16" name="组合 15"/>
            <p:cNvGrpSpPr/>
            <p:nvPr/>
          </p:nvGrpSpPr>
          <p:grpSpPr>
            <a:xfrm>
              <a:off x="9396414" y="5519738"/>
              <a:ext cx="6318636" cy="4621214"/>
              <a:chOff x="2967040" y="1736725"/>
              <a:chExt cx="6318636" cy="4621214"/>
            </a:xfrm>
          </p:grpSpPr>
          <p:pic>
            <p:nvPicPr>
              <p:cNvPr id="17" name="Picture 4" descr="英语组"/>
              <p:cNvPicPr>
                <a:picLocks noChangeAspect="1"/>
              </p:cNvPicPr>
              <p:nvPr/>
            </p:nvPicPr>
            <p:blipFill>
              <a:blip r:embed="rId11"/>
              <a:srcRect l="4716" t="21175"/>
              <a:stretch>
                <a:fillRect/>
              </a:stretch>
            </p:blipFill>
            <p:spPr>
              <a:xfrm>
                <a:off x="2967040" y="1736725"/>
                <a:ext cx="6318636" cy="4619625"/>
              </a:xfrm>
              <a:prstGeom prst="rect">
                <a:avLst/>
              </a:prstGeom>
              <a:noFill/>
              <a:ln w="9525" cap="flat" cmpd="sng">
                <a:solidFill>
                  <a:schemeClr val="accent1"/>
                </a:solidFill>
                <a:prstDash val="solid"/>
                <a:miter/>
                <a:headEnd type="none" w="med" len="med"/>
                <a:tailEnd type="none" w="med" len="med"/>
              </a:ln>
            </p:spPr>
          </p:pic>
          <p:sp>
            <p:nvSpPr>
              <p:cNvPr id="18" name="Rectangle 156"/>
              <p:cNvSpPr>
                <a:spLocks noChangeArrowheads="1"/>
              </p:cNvSpPr>
              <p:nvPr/>
            </p:nvSpPr>
            <p:spPr bwMode="auto">
              <a:xfrm>
                <a:off x="4686299" y="5746751"/>
                <a:ext cx="3295633" cy="611188"/>
              </a:xfrm>
              <a:prstGeom prst="rect">
                <a:avLst/>
              </a:prstGeom>
            </p:spPr>
            <p:style>
              <a:lnRef idx="1">
                <a:schemeClr val="accent3"/>
              </a:lnRef>
              <a:fillRef idx="2">
                <a:schemeClr val="accent3"/>
              </a:fillRef>
              <a:effectRef idx="1">
                <a:schemeClr val="accent3"/>
              </a:effectRef>
              <a:fontRef idx="minor">
                <a:schemeClr val="dk1"/>
              </a:fontRef>
            </p:style>
            <p:txBody>
              <a:bodyPr wrap="none" lIns="90000" tIns="46800" rIns="18000" bIns="46800" anchor="ctr"/>
              <a:lstStyle/>
              <a:p>
                <a:pPr lvl="0" algn="ctr" eaLnBrk="1" hangingPunct="1"/>
                <a:r>
                  <a:rPr lang="zh-CN" altLang="en-US" sz="1600" dirty="0">
                    <a:solidFill>
                      <a:srgbClr val="000000"/>
                    </a:solidFill>
                    <a:latin typeface="微软雅黑" panose="020B0503020204020204" pitchFamily="34" charset="-122"/>
                    <a:ea typeface="微软雅黑" panose="020B0503020204020204" pitchFamily="34" charset="-122"/>
                  </a:rPr>
                  <a:t>英语研究团队</a:t>
                </a:r>
              </a:p>
            </p:txBody>
          </p:sp>
        </p:grpSp>
        <p:pic>
          <p:nvPicPr>
            <p:cNvPr id="19" name="Picture 3" descr="健康、快乐——体育团队"/>
            <p:cNvPicPr>
              <a:picLocks noChangeAspect="1" noChangeArrowheads="1"/>
            </p:cNvPicPr>
            <p:nvPr/>
          </p:nvPicPr>
          <p:blipFill>
            <a:blip r:embed="rId12"/>
            <a:srcRect l="11363" t="25774" r="14772"/>
            <a:stretch>
              <a:fillRect/>
            </a:stretch>
          </p:blipFill>
          <p:spPr bwMode="auto">
            <a:xfrm>
              <a:off x="7254945" y="2185803"/>
              <a:ext cx="4012778" cy="3381996"/>
            </a:xfrm>
            <a:prstGeom prst="ellipse">
              <a:avLst/>
            </a:prstGeom>
            <a:ln>
              <a:noFill/>
            </a:ln>
            <a:effectLst>
              <a:softEdge rad="112500"/>
            </a:effectLst>
          </p:spPr>
        </p:pic>
        <p:pic>
          <p:nvPicPr>
            <p:cNvPr id="20" name="Picture 5" descr="发现美、诠释美——美术团队"/>
            <p:cNvPicPr>
              <a:picLocks noChangeAspect="1" noChangeArrowheads="1"/>
            </p:cNvPicPr>
            <p:nvPr/>
          </p:nvPicPr>
          <p:blipFill>
            <a:blip r:embed="rId13" cstate="print"/>
            <a:srcRect/>
            <a:stretch>
              <a:fillRect/>
            </a:stretch>
          </p:blipFill>
          <p:spPr bwMode="auto">
            <a:xfrm>
              <a:off x="10286649" y="1727854"/>
              <a:ext cx="4393235" cy="3476624"/>
            </a:xfrm>
            <a:prstGeom prst="ellipse">
              <a:avLst/>
            </a:prstGeom>
            <a:ln>
              <a:noFill/>
            </a:ln>
            <a:effectLst>
              <a:softEdge rad="112500"/>
            </a:effectLst>
          </p:spPr>
        </p:pic>
        <p:pic>
          <p:nvPicPr>
            <p:cNvPr id="21" name="Picture 4" descr="聆听、表达、展现声音的美好——音乐团队"/>
            <p:cNvPicPr>
              <a:picLocks noChangeAspect="1" noChangeArrowheads="1"/>
            </p:cNvPicPr>
            <p:nvPr/>
          </p:nvPicPr>
          <p:blipFill>
            <a:blip r:embed="rId14" cstate="print"/>
            <a:srcRect/>
            <a:stretch>
              <a:fillRect/>
            </a:stretch>
          </p:blipFill>
          <p:spPr bwMode="auto">
            <a:xfrm>
              <a:off x="13600737" y="453158"/>
              <a:ext cx="2596680" cy="3911527"/>
            </a:xfrm>
            <a:prstGeom prst="ellipse">
              <a:avLst/>
            </a:prstGeom>
            <a:ln>
              <a:noFill/>
            </a:ln>
            <a:effectLst>
              <a:softEdge rad="112500"/>
            </a:effectLst>
          </p:spPr>
        </p:pic>
      </p:gr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628650" y="723107"/>
            <a:ext cx="3195639" cy="1600200"/>
          </a:xfrm>
          <a:prstGeom prst="rect">
            <a:avLst/>
          </a:prstGeom>
        </p:spPr>
        <p:txBody>
          <a:bodyPr vert="horz" lIns="91440" tIns="45720" rIns="91440" bIns="45720" rtlCol="0" anchor="t" anchorCtr="0">
            <a:normAutofit/>
          </a:bodyPr>
          <a:lstStyle>
            <a:defPPr>
              <a:defRPr lang="zh-CN"/>
            </a:defPPr>
            <a:lvl1pPr>
              <a:defRPr sz="3200" b="1">
                <a:solidFill>
                  <a:schemeClr val="accent1">
                    <a:lumMod val="75000"/>
                  </a:schemeClr>
                </a:solidFill>
                <a:latin typeface="+mj-lt"/>
                <a:ea typeface="+mj-ea"/>
                <a:cs typeface="+mj-cs"/>
              </a:defRPr>
            </a:lvl1pPr>
          </a:lstStyle>
          <a:p>
            <a:r>
              <a:rPr lang="zh-CN" altLang="en-US" sz="2800" dirty="0"/>
              <a:t>区实验小学对国家课程进行二次开发</a:t>
            </a:r>
          </a:p>
        </p:txBody>
      </p:sp>
      <p:sp>
        <p:nvSpPr>
          <p:cNvPr id="4" name="文本框 3"/>
          <p:cNvSpPr txBox="1"/>
          <p:nvPr>
            <p:custDataLst>
              <p:tags r:id="rId3"/>
            </p:custDataLst>
          </p:nvPr>
        </p:nvSpPr>
        <p:spPr>
          <a:xfrm>
            <a:off x="327365" y="2163649"/>
            <a:ext cx="3798207" cy="3811588"/>
          </a:xfrm>
          <a:prstGeom prst="rect">
            <a:avLst/>
          </a:prstGeom>
        </p:spPr>
        <p:txBody>
          <a:bodyPr vert="horz" lIns="91440" tIns="45720" rIns="91440" bIns="45720" rtlCol="0">
            <a:normAutofit/>
          </a:bodyPr>
          <a:lstStyle>
            <a:defPPr>
              <a:defRPr lang="zh-CN"/>
            </a:defPPr>
            <a:lvl1pPr marL="0" lvl="0" indent="0">
              <a:buNone/>
              <a:defRPr sz="2000">
                <a:solidFill>
                  <a:schemeClr val="accent1"/>
                </a:solidFill>
                <a:latin typeface="+mn-lt"/>
                <a:ea typeface="+mn-ea"/>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zh-CN" altLang="en-US" dirty="0">
                <a:solidFill>
                  <a:srgbClr val="00B0F0"/>
                </a:solidFill>
              </a:rPr>
              <a:t>二</a:t>
            </a:r>
            <a:r>
              <a:rPr lang="zh-CN" altLang="en-US" dirty="0"/>
              <a:t>学科间统</a:t>
            </a:r>
            <a:r>
              <a:rPr lang="zh-CN" altLang="en-US" dirty="0" smtClean="0"/>
              <a:t>整</a:t>
            </a:r>
            <a:endParaRPr lang="en-US" altLang="zh-CN" dirty="0" smtClean="0"/>
          </a:p>
          <a:p>
            <a:r>
              <a:rPr lang="zh-CN" altLang="en-US" dirty="0" smtClean="0"/>
              <a:t>从</a:t>
            </a:r>
            <a:r>
              <a:rPr lang="zh-CN" altLang="en-US" dirty="0"/>
              <a:t>年级内学科之间的联系为</a:t>
            </a:r>
            <a:r>
              <a:rPr lang="zh-CN" altLang="en-US" dirty="0" smtClean="0"/>
              <a:t>切入</a:t>
            </a:r>
            <a:endParaRPr lang="en-US" altLang="zh-CN" dirty="0" smtClean="0"/>
          </a:p>
          <a:p>
            <a:r>
              <a:rPr lang="zh-CN" altLang="en-US" dirty="0" smtClean="0"/>
              <a:t>将</a:t>
            </a:r>
            <a:r>
              <a:rPr lang="zh-CN" altLang="en-US" dirty="0"/>
              <a:t>一年级语文、数学课的课时统整</a:t>
            </a:r>
            <a:r>
              <a:rPr lang="zh-CN" altLang="en-US" dirty="0" smtClean="0"/>
              <a:t>使用</a:t>
            </a:r>
            <a:endParaRPr lang="en-US" altLang="zh-CN" dirty="0" smtClean="0"/>
          </a:p>
          <a:p>
            <a:r>
              <a:rPr lang="zh-CN" altLang="en-US" dirty="0" smtClean="0"/>
              <a:t>在</a:t>
            </a:r>
            <a:r>
              <a:rPr lang="zh-CN" altLang="en-US" dirty="0"/>
              <a:t>第一学期的前半个学期，对数学四课时的做了化整为零的</a:t>
            </a:r>
            <a:r>
              <a:rPr lang="zh-CN" altLang="en-US" dirty="0" smtClean="0"/>
              <a:t>使用</a:t>
            </a:r>
            <a:endParaRPr lang="en-US" altLang="zh-CN" dirty="0" smtClean="0"/>
          </a:p>
          <a:p>
            <a:r>
              <a:rPr lang="zh-CN" altLang="en-US" dirty="0" smtClean="0"/>
              <a:t>其中</a:t>
            </a:r>
            <a:r>
              <a:rPr lang="en-US" altLang="zh-CN" dirty="0"/>
              <a:t>2</a:t>
            </a:r>
            <a:r>
              <a:rPr lang="zh-CN" altLang="en-US" dirty="0"/>
              <a:t>课时用于学生的绘本</a:t>
            </a:r>
            <a:r>
              <a:rPr lang="zh-CN" altLang="en-US" dirty="0" smtClean="0"/>
              <a:t>阅读</a:t>
            </a:r>
            <a:endParaRPr lang="en-US" altLang="zh-CN" dirty="0" smtClean="0"/>
          </a:p>
          <a:p>
            <a:pPr marL="342900" indent="-342900">
              <a:buFont typeface="Arial" panose="020B0604020202020204" pitchFamily="34" charset="0"/>
              <a:buChar char="•"/>
            </a:pPr>
            <a:r>
              <a:rPr lang="en-US" altLang="zh-CN" dirty="0" smtClean="0"/>
              <a:t>1</a:t>
            </a:r>
            <a:r>
              <a:rPr lang="zh-CN" altLang="en-US" dirty="0"/>
              <a:t>课时进行老师研发的</a:t>
            </a:r>
            <a:r>
              <a:rPr lang="zh-CN" altLang="en-US" dirty="0" smtClean="0"/>
              <a:t>“数学引桥课”</a:t>
            </a:r>
            <a:endParaRPr lang="en-US" altLang="zh-CN" dirty="0" smtClean="0"/>
          </a:p>
          <a:p>
            <a:pPr marL="342900" indent="-342900">
              <a:buFont typeface="Arial" panose="020B0604020202020204" pitchFamily="34" charset="0"/>
              <a:buChar char="•"/>
            </a:pPr>
            <a:r>
              <a:rPr lang="en-US" altLang="zh-CN" dirty="0" smtClean="0"/>
              <a:t>1</a:t>
            </a:r>
            <a:r>
              <a:rPr lang="zh-CN" altLang="en-US" dirty="0"/>
              <a:t>课时进行老师设计的强化幼小衔接的习惯习得</a:t>
            </a:r>
            <a:r>
              <a:rPr lang="zh-CN" altLang="en-US" dirty="0" smtClean="0"/>
              <a:t>课</a:t>
            </a:r>
            <a:endParaRPr lang="zh-CN" altLang="en-US" dirty="0"/>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2702" y="526164"/>
            <a:ext cx="3916163" cy="2937122"/>
          </a:xfrm>
          <a:prstGeom prst="rect">
            <a:avLst/>
          </a:prstGeom>
          <a:ln>
            <a:noFill/>
          </a:ln>
          <a:effectLst>
            <a:outerShdw blurRad="292100" dist="139700" dir="2700000" algn="tl" rotWithShape="0">
              <a:srgbClr val="333333">
                <a:alpha val="65000"/>
              </a:srgbClr>
            </a:outerShdw>
          </a:effectLst>
        </p:spPr>
      </p:pic>
      <p:grpSp>
        <p:nvGrpSpPr>
          <p:cNvPr id="9" name="组合 8"/>
          <p:cNvGrpSpPr/>
          <p:nvPr/>
        </p:nvGrpSpPr>
        <p:grpSpPr>
          <a:xfrm>
            <a:off x="4292701" y="3463286"/>
            <a:ext cx="3916163" cy="3039114"/>
            <a:chOff x="3542425" y="3463286"/>
            <a:chExt cx="4666440" cy="3505200"/>
          </a:xfrm>
        </p:grpSpPr>
        <p:pic>
          <p:nvPicPr>
            <p:cNvPr id="7" name="图片 6" descr="司寒羽1"/>
            <p:cNvPicPr>
              <a:picLocks noChangeAspect="1"/>
            </p:cNvPicPr>
            <p:nvPr/>
          </p:nvPicPr>
          <p:blipFill>
            <a:blip r:embed="rId7"/>
            <a:stretch>
              <a:fillRect/>
            </a:stretch>
          </p:blipFill>
          <p:spPr>
            <a:xfrm>
              <a:off x="3542425" y="3463286"/>
              <a:ext cx="2103120" cy="3505200"/>
            </a:xfrm>
            <a:prstGeom prst="rect">
              <a:avLst/>
            </a:prstGeom>
            <a:ln>
              <a:noFill/>
            </a:ln>
            <a:effectLst>
              <a:outerShdw blurRad="292100" dist="139700" dir="2700000" algn="tl" rotWithShape="0">
                <a:srgbClr val="333333">
                  <a:alpha val="65000"/>
                </a:srgbClr>
              </a:outerShdw>
            </a:effectLst>
          </p:spPr>
        </p:pic>
        <p:pic>
          <p:nvPicPr>
            <p:cNvPr id="8" name="图片 7" descr="司寒羽2"/>
            <p:cNvPicPr>
              <a:picLocks noChangeAspect="1"/>
            </p:cNvPicPr>
            <p:nvPr/>
          </p:nvPicPr>
          <p:blipFill>
            <a:blip r:embed="rId8"/>
            <a:stretch>
              <a:fillRect/>
            </a:stretch>
          </p:blipFill>
          <p:spPr>
            <a:xfrm>
              <a:off x="5636762" y="3463286"/>
              <a:ext cx="2572103" cy="3505200"/>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628650" y="723107"/>
            <a:ext cx="3195639" cy="1600200"/>
          </a:xfrm>
          <a:prstGeom prst="rect">
            <a:avLst/>
          </a:prstGeom>
        </p:spPr>
        <p:txBody>
          <a:bodyPr vert="horz" lIns="91440" tIns="45720" rIns="91440" bIns="45720" rtlCol="0" anchor="t" anchorCtr="0">
            <a:normAutofit/>
          </a:bodyPr>
          <a:lstStyle>
            <a:defPPr>
              <a:defRPr lang="zh-CN"/>
            </a:defPPr>
            <a:lvl1pPr>
              <a:defRPr sz="3200" b="1">
                <a:solidFill>
                  <a:schemeClr val="accent1">
                    <a:lumMod val="75000"/>
                  </a:schemeClr>
                </a:solidFill>
                <a:latin typeface="+mj-lt"/>
                <a:ea typeface="+mj-ea"/>
                <a:cs typeface="+mj-cs"/>
              </a:defRPr>
            </a:lvl1pPr>
          </a:lstStyle>
          <a:p>
            <a:r>
              <a:rPr lang="zh-CN" altLang="en-US" sz="2800" dirty="0"/>
              <a:t>区实验小学对国家课程进行二次开发</a:t>
            </a:r>
          </a:p>
        </p:txBody>
      </p:sp>
      <p:sp>
        <p:nvSpPr>
          <p:cNvPr id="4" name="文本框 3"/>
          <p:cNvSpPr txBox="1"/>
          <p:nvPr>
            <p:custDataLst>
              <p:tags r:id="rId3"/>
            </p:custDataLst>
          </p:nvPr>
        </p:nvSpPr>
        <p:spPr>
          <a:xfrm>
            <a:off x="628650" y="2323307"/>
            <a:ext cx="3195639" cy="3811588"/>
          </a:xfrm>
          <a:prstGeom prst="rect">
            <a:avLst/>
          </a:prstGeom>
        </p:spPr>
        <p:txBody>
          <a:bodyPr vert="horz" lIns="91440" tIns="45720" rIns="91440" bIns="45720" rtlCol="0">
            <a:normAutofit/>
          </a:bodyPr>
          <a:lstStyle>
            <a:defPPr>
              <a:defRPr lang="zh-CN"/>
            </a:defPPr>
            <a:lvl1pPr marL="0" lvl="0" indent="0">
              <a:buNone/>
              <a:defRPr sz="2000">
                <a:solidFill>
                  <a:schemeClr val="accent1"/>
                </a:solidFill>
                <a:latin typeface="+mn-lt"/>
                <a:ea typeface="+mn-ea"/>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zh-CN" altLang="en-US" dirty="0" smtClean="0"/>
              <a:t>这</a:t>
            </a:r>
            <a:r>
              <a:rPr lang="zh-CN" altLang="en-US" dirty="0"/>
              <a:t>一整合尝试，将绘本阅读融入到语文学习中，通过绘本阅读，大量识字，提高学生的语言表达、阅读理解能力，对学生的数学学习起到了事半功倍的</a:t>
            </a:r>
            <a:r>
              <a:rPr lang="zh-CN" altLang="en-US" dirty="0" smtClean="0"/>
              <a:t>效果</a:t>
            </a:r>
            <a:endParaRPr lang="en-US" altLang="zh-CN" dirty="0" smtClean="0"/>
          </a:p>
          <a:p>
            <a:r>
              <a:rPr lang="zh-CN" altLang="en-US" dirty="0" smtClean="0"/>
              <a:t>学校</a:t>
            </a:r>
            <a:r>
              <a:rPr lang="zh-CN" altLang="en-US" dirty="0"/>
              <a:t>借助国家课程的校本化、生本化改造，更好的实现其课程价值，满足不同个体学生的发展</a:t>
            </a:r>
            <a:r>
              <a:rPr lang="zh-CN" altLang="en-US" dirty="0" smtClean="0"/>
              <a:t>需求</a:t>
            </a:r>
            <a:endParaRPr lang="zh-CN" altLang="en-US" dirty="0"/>
          </a:p>
        </p:txBody>
      </p:sp>
      <p:pic>
        <p:nvPicPr>
          <p:cNvPr id="5" name="Picture 2"/>
          <p:cNvPicPr>
            <a:picLocks noChangeAspect="1"/>
          </p:cNvPicPr>
          <p:nvPr/>
        </p:nvPicPr>
        <p:blipFill>
          <a:blip r:embed="rId6"/>
          <a:stretch>
            <a:fillRect/>
          </a:stretch>
        </p:blipFill>
        <p:spPr>
          <a:xfrm>
            <a:off x="4141103" y="297469"/>
            <a:ext cx="4497164" cy="3403600"/>
          </a:xfrm>
          <a:prstGeom prst="rect">
            <a:avLst/>
          </a:prstGeom>
          <a:noFill/>
          <a:ln w="9525">
            <a:noFill/>
          </a:ln>
        </p:spPr>
      </p:pic>
      <p:grpSp>
        <p:nvGrpSpPr>
          <p:cNvPr id="9" name="组合 8"/>
          <p:cNvGrpSpPr/>
          <p:nvPr/>
        </p:nvGrpSpPr>
        <p:grpSpPr>
          <a:xfrm>
            <a:off x="4141104" y="3701143"/>
            <a:ext cx="4497164" cy="3130884"/>
            <a:chOff x="2387441" y="189548"/>
            <a:chExt cx="4369117" cy="6642479"/>
          </a:xfrm>
        </p:grpSpPr>
        <p:pic>
          <p:nvPicPr>
            <p:cNvPr id="6" name="图片 5"/>
            <p:cNvPicPr>
              <a:picLocks noChangeAspect="1"/>
            </p:cNvPicPr>
            <p:nvPr/>
          </p:nvPicPr>
          <p:blipFill>
            <a:blip r:embed="rId7"/>
            <a:stretch>
              <a:fillRect/>
            </a:stretch>
          </p:blipFill>
          <p:spPr>
            <a:xfrm>
              <a:off x="2387758" y="189548"/>
              <a:ext cx="4368800" cy="3240088"/>
            </a:xfrm>
            <a:prstGeom prst="rect">
              <a:avLst/>
            </a:prstGeom>
            <a:noFill/>
            <a:ln w="9525">
              <a:noFill/>
            </a:ln>
          </p:spPr>
        </p:pic>
        <p:pic>
          <p:nvPicPr>
            <p:cNvPr id="7" name="图片 6"/>
            <p:cNvPicPr>
              <a:picLocks noChangeAspect="1"/>
            </p:cNvPicPr>
            <p:nvPr/>
          </p:nvPicPr>
          <p:blipFill>
            <a:blip r:embed="rId8"/>
            <a:stretch>
              <a:fillRect/>
            </a:stretch>
          </p:blipFill>
          <p:spPr>
            <a:xfrm>
              <a:off x="2387441" y="3428366"/>
              <a:ext cx="2424112" cy="3403661"/>
            </a:xfrm>
            <a:prstGeom prst="rect">
              <a:avLst/>
            </a:prstGeom>
            <a:noFill/>
            <a:ln w="9525">
              <a:noFill/>
            </a:ln>
          </p:spPr>
        </p:pic>
        <p:pic>
          <p:nvPicPr>
            <p:cNvPr id="8" name="图片 7"/>
            <p:cNvPicPr>
              <a:picLocks noChangeAspect="1"/>
            </p:cNvPicPr>
            <p:nvPr/>
          </p:nvPicPr>
          <p:blipFill>
            <a:blip r:embed="rId9"/>
            <a:stretch>
              <a:fillRect/>
            </a:stretch>
          </p:blipFill>
          <p:spPr>
            <a:xfrm>
              <a:off x="4840388" y="3429952"/>
              <a:ext cx="1916169" cy="3402075"/>
            </a:xfrm>
            <a:prstGeom prst="rect">
              <a:avLst/>
            </a:prstGeom>
            <a:noFill/>
            <a:ln w="9525">
              <a:noFill/>
            </a:ln>
          </p:spPr>
        </p:pic>
      </p:gr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20584" y="1466252"/>
            <a:ext cx="7062366" cy="4703536"/>
            <a:chOff x="-381000" y="2322285"/>
            <a:chExt cx="9525000" cy="6343650"/>
          </a:xfrm>
        </p:grpSpPr>
        <p:pic>
          <p:nvPicPr>
            <p:cNvPr id="2051" name="Picture 3" descr="http://www.snjyzx.qdedu.net/images/uploadfiles/201611160412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22285"/>
              <a:ext cx="4762500"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www.snjyzx.qdedu.net/images/uploadfiles/20161116041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322285"/>
              <a:ext cx="4762500"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www.snjyzx.qdedu.net/images/uploadfiles/20161116041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494110"/>
              <a:ext cx="4762500"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 name="矩形 1"/>
          <p:cNvSpPr/>
          <p:nvPr/>
        </p:nvSpPr>
        <p:spPr>
          <a:xfrm>
            <a:off x="1374393" y="637923"/>
            <a:ext cx="6776214" cy="523220"/>
          </a:xfrm>
          <a:prstGeom prst="rect">
            <a:avLst/>
          </a:prstGeom>
        </p:spPr>
        <p:txBody>
          <a:bodyPr wrap="none">
            <a:spAutoFit/>
          </a:bodyPr>
          <a:lstStyle/>
          <a:p>
            <a:r>
              <a:rPr lang="zh-CN" altLang="zh-CN" sz="2800" b="1" dirty="0">
                <a:solidFill>
                  <a:schemeClr val="accent1">
                    <a:lumMod val="75000"/>
                  </a:schemeClr>
                </a:solidFill>
                <a:latin typeface="+mj-lt"/>
                <a:ea typeface="+mj-ea"/>
                <a:cs typeface="+mj-cs"/>
              </a:rPr>
              <a:t>太平路小学 “生本愉悦”联盟研究现场会</a:t>
            </a:r>
            <a:endParaRPr lang="zh-CN" altLang="en-US" sz="2800" b="1" dirty="0">
              <a:solidFill>
                <a:schemeClr val="accent1">
                  <a:lumMod val="75000"/>
                </a:schemeClr>
              </a:solidFill>
              <a:latin typeface="+mj-lt"/>
              <a:ea typeface="+mj-ea"/>
              <a:cs typeface="+mj-cs"/>
            </a:endParaRPr>
          </a:p>
        </p:txBody>
      </p:sp>
      <p:sp>
        <p:nvSpPr>
          <p:cNvPr id="4" name="矩形 3"/>
          <p:cNvSpPr/>
          <p:nvPr/>
        </p:nvSpPr>
        <p:spPr>
          <a:xfrm>
            <a:off x="4303486" y="4178296"/>
            <a:ext cx="4738914" cy="1879232"/>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zh-CN" sz="2000" dirty="0">
                <a:solidFill>
                  <a:schemeClr val="accent1"/>
                </a:solidFill>
              </a:rPr>
              <a:t>“语文学科内主题式整合阅读课程”</a:t>
            </a:r>
            <a:endParaRPr lang="en-US" altLang="zh-CN" sz="2000" dirty="0">
              <a:solidFill>
                <a:schemeClr val="accent1"/>
              </a:solidFill>
            </a:endParaRPr>
          </a:p>
          <a:p>
            <a:pPr marL="342900" indent="-342900">
              <a:lnSpc>
                <a:spcPct val="150000"/>
              </a:lnSpc>
              <a:buFont typeface="Arial" panose="020B0604020202020204" pitchFamily="34" charset="0"/>
              <a:buChar char="•"/>
            </a:pPr>
            <a:r>
              <a:rPr lang="zh-CN" altLang="zh-CN" sz="2000" dirty="0">
                <a:solidFill>
                  <a:schemeClr val="accent1"/>
                </a:solidFill>
              </a:rPr>
              <a:t>“一年级语文、数学跨学科整合课程”</a:t>
            </a:r>
            <a:endParaRPr lang="en-US" altLang="zh-CN" sz="2000" dirty="0">
              <a:solidFill>
                <a:schemeClr val="accent1"/>
              </a:solidFill>
            </a:endParaRPr>
          </a:p>
          <a:p>
            <a:pPr marL="342900" indent="-342900">
              <a:lnSpc>
                <a:spcPct val="150000"/>
              </a:lnSpc>
              <a:buFont typeface="Arial" panose="020B0604020202020204" pitchFamily="34" charset="0"/>
              <a:buChar char="•"/>
            </a:pPr>
            <a:r>
              <a:rPr lang="zh-CN" altLang="zh-CN" sz="2000" dirty="0">
                <a:solidFill>
                  <a:schemeClr val="accent1"/>
                </a:solidFill>
              </a:rPr>
              <a:t>“综合实践与海洋教育整合下的国家、地方、学校三级整合课程”</a:t>
            </a:r>
            <a:endParaRPr lang="zh-CN" altLang="en-US" sz="2000" dirty="0">
              <a:solidFill>
                <a:schemeClr val="accent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1218519" y="980042"/>
            <a:ext cx="7497565" cy="523220"/>
          </a:xfrm>
          <a:prstGeom prst="rect">
            <a:avLst/>
          </a:prstGeom>
          <a:noFill/>
          <a:ln>
            <a:noFill/>
          </a:ln>
          <a:effectLst>
            <a:prstShdw prst="shdw17" dist="17961" dir="2700000">
              <a:schemeClr val="accent1">
                <a:gamma/>
                <a:shade val="60000"/>
                <a:invGamma/>
              </a:schemeClr>
            </a:prstShdw>
          </a:effectLst>
        </p:spPr>
        <p:txBody>
          <a:bodyPr wrap="none" anchor="ctr">
            <a:spAutoFit/>
          </a:bodyPr>
          <a:lstStyle/>
          <a:p>
            <a:pPr lvl="0" eaLnBrk="0" fontAlgn="base" hangingPunct="0">
              <a:spcBef>
                <a:spcPct val="0"/>
              </a:spcBef>
              <a:spcAft>
                <a:spcPct val="0"/>
              </a:spcAft>
              <a:defRPr/>
            </a:pPr>
            <a:r>
              <a:rPr lang="zh-CN" altLang="en-US" sz="2800" b="1" dirty="0">
                <a:solidFill>
                  <a:schemeClr val="accent1">
                    <a:lumMod val="75000"/>
                  </a:schemeClr>
                </a:solidFill>
              </a:rPr>
              <a:t>太平路小学</a:t>
            </a:r>
            <a:r>
              <a:rPr lang="zh-CN" altLang="en-US" sz="2800" b="1" dirty="0" smtClean="0">
                <a:solidFill>
                  <a:schemeClr val="accent1">
                    <a:lumMod val="75000"/>
                  </a:schemeClr>
                </a:solidFill>
                <a:latin typeface="+mj-lt"/>
                <a:ea typeface="+mj-ea"/>
                <a:cs typeface="+mj-cs"/>
              </a:rPr>
              <a:t>“</a:t>
            </a:r>
            <a:r>
              <a:rPr lang="zh-CN" altLang="en-US" sz="2800" b="1" dirty="0">
                <a:solidFill>
                  <a:schemeClr val="accent1">
                    <a:lumMod val="75000"/>
                  </a:schemeClr>
                </a:solidFill>
                <a:latin typeface="+mj-lt"/>
                <a:ea typeface="+mj-ea"/>
                <a:cs typeface="+mj-cs"/>
              </a:rPr>
              <a:t>一核三维多元”的生本课程体系 </a:t>
            </a:r>
          </a:p>
        </p:txBody>
      </p:sp>
      <p:sp>
        <p:nvSpPr>
          <p:cNvPr id="312426" name="AutoShape 106"/>
          <p:cNvSpPr>
            <a:spLocks noChangeArrowheads="1"/>
          </p:cNvSpPr>
          <p:nvPr/>
        </p:nvSpPr>
        <p:spPr bwMode="auto">
          <a:xfrm rot="5400000" flipH="1">
            <a:off x="3571195" y="3400652"/>
            <a:ext cx="458788" cy="29686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2427" name="AutoShape 107"/>
          <p:cNvSpPr>
            <a:spLocks noChangeArrowheads="1"/>
          </p:cNvSpPr>
          <p:nvPr/>
        </p:nvSpPr>
        <p:spPr bwMode="auto">
          <a:xfrm rot="10800000" flipH="1">
            <a:off x="2278970" y="4802414"/>
            <a:ext cx="442913" cy="30638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97" name="Oval 108"/>
          <p:cNvSpPr/>
          <p:nvPr/>
        </p:nvSpPr>
        <p:spPr>
          <a:xfrm>
            <a:off x="1347107" y="2402114"/>
            <a:ext cx="2325688" cy="2400300"/>
          </a:xfrm>
          <a:prstGeom prst="ellipse">
            <a:avLst/>
          </a:prstGeom>
          <a:gradFill rotWithShape="1">
            <a:gsLst>
              <a:gs pos="0">
                <a:srgbClr val="767676"/>
              </a:gs>
              <a:gs pos="50000">
                <a:srgbClr val="FFFFFF"/>
              </a:gs>
              <a:gs pos="100000">
                <a:srgbClr val="767676"/>
              </a:gs>
            </a:gsLst>
            <a:lin ang="5400000" scaled="1"/>
            <a:tileRect/>
          </a:gradFill>
          <a:ln w="57150" cap="flat" cmpd="sng">
            <a:solidFill>
              <a:schemeClr val="bg1"/>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8198" name="Oval 109"/>
          <p:cNvSpPr/>
          <p:nvPr/>
        </p:nvSpPr>
        <p:spPr>
          <a:xfrm>
            <a:off x="1478870" y="2537052"/>
            <a:ext cx="2060575" cy="2125662"/>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12430" name="Oval 110"/>
          <p:cNvSpPr>
            <a:spLocks noChangeArrowheads="1"/>
          </p:cNvSpPr>
          <p:nvPr/>
        </p:nvSpPr>
        <p:spPr bwMode="auto">
          <a:xfrm>
            <a:off x="1601107" y="2664052"/>
            <a:ext cx="1816100" cy="187801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0" name="Oval 111"/>
          <p:cNvSpPr/>
          <p:nvPr/>
        </p:nvSpPr>
        <p:spPr>
          <a:xfrm>
            <a:off x="1601107" y="2664052"/>
            <a:ext cx="1816100" cy="1878012"/>
          </a:xfrm>
          <a:prstGeom prst="ellipse">
            <a:avLst/>
          </a:prstGeom>
          <a:gradFill rotWithShape="1">
            <a:gsLst>
              <a:gs pos="0">
                <a:srgbClr val="000000"/>
              </a:gs>
              <a:gs pos="100000">
                <a:srgbClr val="FFCC00"/>
              </a:gs>
            </a:gsLst>
            <a:lin ang="2700000" scaled="1"/>
            <a:tileRect/>
          </a:gradFill>
          <a:ln w="9525">
            <a:noFill/>
          </a:ln>
        </p:spPr>
        <p:txBody>
          <a:bodyPr wrap="none" anchor="ctr">
            <a:spAutoFit/>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312432" name="Oval 112"/>
          <p:cNvSpPr>
            <a:spLocks noChangeArrowheads="1"/>
          </p:cNvSpPr>
          <p:nvPr/>
        </p:nvSpPr>
        <p:spPr bwMode="auto">
          <a:xfrm>
            <a:off x="1720170" y="2787877"/>
            <a:ext cx="1577975" cy="16319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Oval 113"/>
          <p:cNvSpPr/>
          <p:nvPr/>
        </p:nvSpPr>
        <p:spPr>
          <a:xfrm>
            <a:off x="1720170" y="2787877"/>
            <a:ext cx="1577975" cy="1631950"/>
          </a:xfrm>
          <a:prstGeom prst="ellipse">
            <a:avLst/>
          </a:prstGeom>
          <a:gradFill rotWithShape="1">
            <a:gsLst>
              <a:gs pos="0">
                <a:srgbClr val="FFCC00"/>
              </a:gs>
              <a:gs pos="100000">
                <a:srgbClr val="7C6300"/>
              </a:gs>
            </a:gsLst>
            <a:lin ang="2700000" scaled="1"/>
            <a:tileRect/>
          </a:gradFill>
          <a:ln w="9525">
            <a:noFill/>
          </a:ln>
        </p:spPr>
        <p:txBody>
          <a:bodyPr anchor="ctr">
            <a:spAutoFit/>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312437" name="AutoShape 117"/>
          <p:cNvSpPr>
            <a:spLocks noChangeArrowheads="1"/>
          </p:cNvSpPr>
          <p:nvPr/>
        </p:nvSpPr>
        <p:spPr bwMode="auto">
          <a:xfrm>
            <a:off x="4160157" y="3900714"/>
            <a:ext cx="2298700" cy="569913"/>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2438" name="AutoShape 118"/>
          <p:cNvSpPr>
            <a:spLocks noChangeArrowheads="1"/>
          </p:cNvSpPr>
          <p:nvPr/>
        </p:nvSpPr>
        <p:spPr bwMode="auto">
          <a:xfrm>
            <a:off x="4160157" y="3400652"/>
            <a:ext cx="2298700" cy="571500"/>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2439" name="AutoShape 119"/>
          <p:cNvSpPr>
            <a:spLocks noChangeArrowheads="1"/>
          </p:cNvSpPr>
          <p:nvPr/>
        </p:nvSpPr>
        <p:spPr bwMode="auto">
          <a:xfrm>
            <a:off x="4160157" y="2902177"/>
            <a:ext cx="2298700" cy="569913"/>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6" name="Text Box 120"/>
          <p:cNvSpPr txBox="1"/>
          <p:nvPr/>
        </p:nvSpPr>
        <p:spPr>
          <a:xfrm>
            <a:off x="1847170" y="3316514"/>
            <a:ext cx="1335087" cy="641350"/>
          </a:xfrm>
          <a:prstGeom prst="rect">
            <a:avLst/>
          </a:prstGeom>
          <a:noFill/>
          <a:ln w="9525">
            <a:noFill/>
          </a:ln>
        </p:spPr>
        <p:txBody>
          <a:bodyPr wrap="none">
            <a:spAutoFit/>
          </a:bodyPr>
          <a:lstStyle/>
          <a:p>
            <a:pPr lvl="0" algn="ctr" eaLnBrk="0" hangingPunct="0"/>
            <a:r>
              <a:rPr lang="zh-CN" altLang="en-US" dirty="0">
                <a:latin typeface="Arial" panose="020B0604020202020204" pitchFamily="34" charset="0"/>
                <a:ea typeface="宋体" panose="02010600030101010101" pitchFamily="2" charset="-122"/>
              </a:rPr>
              <a:t>提升学生的</a:t>
            </a:r>
          </a:p>
          <a:p>
            <a:pPr lvl="0" algn="ctr" eaLnBrk="0" hangingPunct="0"/>
            <a:r>
              <a:rPr lang="zh-CN" altLang="en-US" dirty="0">
                <a:latin typeface="Arial" panose="020B0604020202020204" pitchFamily="34" charset="0"/>
                <a:ea typeface="宋体" panose="02010600030101010101" pitchFamily="2" charset="-122"/>
              </a:rPr>
              <a:t>核心素养</a:t>
            </a:r>
            <a:endParaRPr lang="en-US" altLang="zh-CN" dirty="0">
              <a:latin typeface="Arial" panose="020B0604020202020204" pitchFamily="34" charset="0"/>
              <a:ea typeface="宋体" panose="02010600030101010101" pitchFamily="2" charset="-122"/>
            </a:endParaRPr>
          </a:p>
        </p:txBody>
      </p:sp>
      <p:sp>
        <p:nvSpPr>
          <p:cNvPr id="8207" name="AutoShape 121"/>
          <p:cNvSpPr/>
          <p:nvPr/>
        </p:nvSpPr>
        <p:spPr>
          <a:xfrm>
            <a:off x="1658257" y="5373914"/>
            <a:ext cx="4724400" cy="500063"/>
          </a:xfrm>
          <a:prstGeom prst="roundRect">
            <a:avLst>
              <a:gd name="adj" fmla="val 50000"/>
            </a:avLst>
          </a:prstGeom>
          <a:solidFill>
            <a:srgbClr val="3399FF"/>
          </a:solidFill>
          <a:ln w="38100" cap="flat" cmpd="sng">
            <a:solidFill>
              <a:schemeClr val="tx1"/>
            </a:solidFill>
            <a:prstDash val="solid"/>
            <a:headEnd type="none" w="med" len="med"/>
            <a:tailEnd type="none" w="med" len="med"/>
          </a:ln>
        </p:spPr>
        <p:txBody>
          <a:bodyPr wrap="none" anchor="ctr"/>
          <a:lstStyle/>
          <a:p>
            <a:pPr lvl="0" algn="ctr" eaLnBrk="0" hangingPunct="0"/>
            <a:r>
              <a:rPr lang="zh-CN" altLang="en-US" dirty="0">
                <a:latin typeface="Arial" panose="020B0604020202020204" pitchFamily="34" charset="0"/>
                <a:ea typeface="宋体" panose="02010600030101010101" pitchFamily="2" charset="-122"/>
              </a:rPr>
              <a:t>指开发适合学生发展的多元课程 </a:t>
            </a:r>
            <a:endParaRPr lang="en-US" altLang="zh-CN" dirty="0">
              <a:latin typeface="Arial" panose="020B0604020202020204" pitchFamily="34" charset="0"/>
              <a:ea typeface="宋体" panose="02010600030101010101" pitchFamily="2" charset="-122"/>
            </a:endParaRPr>
          </a:p>
        </p:txBody>
      </p:sp>
      <p:sp>
        <p:nvSpPr>
          <p:cNvPr id="8208" name="Text Box 125"/>
          <p:cNvSpPr txBox="1"/>
          <p:nvPr/>
        </p:nvSpPr>
        <p:spPr>
          <a:xfrm>
            <a:off x="4626882" y="3033939"/>
            <a:ext cx="1104900" cy="366713"/>
          </a:xfrm>
          <a:prstGeom prst="rect">
            <a:avLst/>
          </a:prstGeom>
          <a:noFill/>
          <a:ln w="9525">
            <a:noFill/>
          </a:ln>
        </p:spPr>
        <p:txBody>
          <a:bodyPr wrap="none">
            <a:spAutoFit/>
          </a:bodyPr>
          <a:lstStyle/>
          <a:p>
            <a:pPr lvl="0" algn="ctr" eaLnBrk="0" hangingPunct="0"/>
            <a:r>
              <a:rPr lang="zh-CN" altLang="en-US" dirty="0">
                <a:latin typeface="Arial" panose="020B0604020202020204" pitchFamily="34" charset="0"/>
                <a:ea typeface="宋体" panose="02010600030101010101" pitchFamily="2" charset="-122"/>
              </a:rPr>
              <a:t>国家课程</a:t>
            </a:r>
            <a:endParaRPr lang="en-US" altLang="zh-CN" dirty="0">
              <a:solidFill>
                <a:schemeClr val="bg1"/>
              </a:solidFill>
              <a:latin typeface="Arial" panose="020B0604020202020204" pitchFamily="34" charset="0"/>
              <a:ea typeface="宋体" panose="02010600030101010101" pitchFamily="2" charset="-122"/>
            </a:endParaRPr>
          </a:p>
        </p:txBody>
      </p:sp>
      <p:sp>
        <p:nvSpPr>
          <p:cNvPr id="8209" name="Text Box 126"/>
          <p:cNvSpPr txBox="1"/>
          <p:nvPr/>
        </p:nvSpPr>
        <p:spPr>
          <a:xfrm>
            <a:off x="4626882" y="3534002"/>
            <a:ext cx="1104900" cy="366712"/>
          </a:xfrm>
          <a:prstGeom prst="rect">
            <a:avLst/>
          </a:prstGeom>
          <a:noFill/>
          <a:ln w="9525">
            <a:noFill/>
          </a:ln>
        </p:spPr>
        <p:txBody>
          <a:bodyPr wrap="none">
            <a:spAutoFit/>
          </a:bodyPr>
          <a:lstStyle/>
          <a:p>
            <a:pPr lvl="0" algn="ctr" eaLnBrk="0" hangingPunct="0"/>
            <a:r>
              <a:rPr lang="zh-CN" altLang="en-US" dirty="0">
                <a:latin typeface="Arial" panose="020B0604020202020204" pitchFamily="34" charset="0"/>
                <a:ea typeface="宋体" panose="02010600030101010101" pitchFamily="2" charset="-122"/>
              </a:rPr>
              <a:t>地方课程</a:t>
            </a:r>
            <a:endParaRPr lang="en-US" altLang="zh-CN" dirty="0">
              <a:solidFill>
                <a:schemeClr val="bg1"/>
              </a:solidFill>
              <a:latin typeface="Arial" panose="020B0604020202020204" pitchFamily="34" charset="0"/>
              <a:ea typeface="宋体" panose="02010600030101010101" pitchFamily="2" charset="-122"/>
            </a:endParaRPr>
          </a:p>
        </p:txBody>
      </p:sp>
      <p:sp>
        <p:nvSpPr>
          <p:cNvPr id="8210" name="Text Box 127"/>
          <p:cNvSpPr txBox="1"/>
          <p:nvPr/>
        </p:nvSpPr>
        <p:spPr>
          <a:xfrm>
            <a:off x="4585607" y="4046764"/>
            <a:ext cx="1168400" cy="366713"/>
          </a:xfrm>
          <a:prstGeom prst="rect">
            <a:avLst/>
          </a:prstGeom>
          <a:noFill/>
          <a:ln w="9525">
            <a:noFill/>
          </a:ln>
        </p:spPr>
        <p:txBody>
          <a:bodyPr wrap="none">
            <a:spAutoFit/>
          </a:bodyPr>
          <a:lstStyle/>
          <a:p>
            <a:pPr lvl="0" algn="ctr" eaLnBrk="0" hangingPunct="0"/>
            <a:r>
              <a:rPr lang="zh-CN" altLang="en-US" dirty="0">
                <a:latin typeface="Arial" panose="020B0604020202020204" pitchFamily="34" charset="0"/>
                <a:ea typeface="宋体" panose="02010600030101010101" pitchFamily="2" charset="-122"/>
              </a:rPr>
              <a:t>学校课程 </a:t>
            </a:r>
            <a:endParaRPr lang="en-US" altLang="zh-CN" dirty="0">
              <a:solidFill>
                <a:schemeClr val="bg1"/>
              </a:solidFill>
              <a:latin typeface="Arial" panose="020B0604020202020204" pitchFamily="34" charset="0"/>
              <a:ea typeface="宋体" panose="02010600030101010101" pitchFamily="2" charset="-122"/>
            </a:endParaRPr>
          </a:p>
        </p:txBody>
      </p:sp>
      <p:sp>
        <p:nvSpPr>
          <p:cNvPr id="312448" name="Rectangle 128"/>
          <p:cNvSpPr>
            <a:spLocks noChangeArrowheads="1"/>
          </p:cNvSpPr>
          <p:nvPr/>
        </p:nvSpPr>
        <p:spPr bwMode="auto">
          <a:xfrm>
            <a:off x="861332" y="2325914"/>
            <a:ext cx="796925" cy="457200"/>
          </a:xfrm>
          <a:prstGeom prst="rect">
            <a:avLst/>
          </a:prstGeom>
          <a:noFill/>
          <a:ln>
            <a:noFill/>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FF0000"/>
                </a:solidFill>
                <a:effectLst/>
                <a:uLnTx/>
                <a:uFillTx/>
                <a:latin typeface="Arial" panose="020B0604020202020204" pitchFamily="34" charset="0"/>
                <a:ea typeface="黑体" panose="02010609060101010101" pitchFamily="49" charset="-122"/>
                <a:cs typeface="+mn-cs"/>
              </a:rPr>
              <a:t>一核</a:t>
            </a:r>
          </a:p>
        </p:txBody>
      </p:sp>
      <p:sp>
        <p:nvSpPr>
          <p:cNvPr id="312450" name="Rectangle 130"/>
          <p:cNvSpPr>
            <a:spLocks noChangeArrowheads="1"/>
          </p:cNvSpPr>
          <p:nvPr/>
        </p:nvSpPr>
        <p:spPr bwMode="auto">
          <a:xfrm>
            <a:off x="4782457" y="2249714"/>
            <a:ext cx="796925" cy="457200"/>
          </a:xfrm>
          <a:prstGeom prst="rect">
            <a:avLst/>
          </a:prstGeom>
          <a:noFill/>
          <a:ln>
            <a:noFill/>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FF0000"/>
                </a:solidFill>
                <a:effectLst/>
                <a:uLnTx/>
                <a:uFillTx/>
                <a:latin typeface="Arial" panose="020B0604020202020204" pitchFamily="34" charset="0"/>
                <a:ea typeface="黑体" panose="02010609060101010101" pitchFamily="49" charset="-122"/>
                <a:cs typeface="+mn-cs"/>
              </a:rPr>
              <a:t>三维</a:t>
            </a:r>
          </a:p>
        </p:txBody>
      </p:sp>
      <p:sp>
        <p:nvSpPr>
          <p:cNvPr id="8213" name="Rectangle 131"/>
          <p:cNvSpPr/>
          <p:nvPr/>
        </p:nvSpPr>
        <p:spPr>
          <a:xfrm>
            <a:off x="7422470" y="3392714"/>
            <a:ext cx="1398587" cy="641350"/>
          </a:xfrm>
          <a:prstGeom prst="rect">
            <a:avLst/>
          </a:prstGeom>
          <a:solidFill>
            <a:srgbClr val="FFFF00"/>
          </a:solidFill>
          <a:ln w="6350">
            <a:noFill/>
          </a:ln>
          <a:effectLst>
            <a:prstShdw prst="shdw17" dist="17961" dir="2699999">
              <a:srgbClr val="999900"/>
            </a:prstShdw>
          </a:effectLst>
        </p:spPr>
        <p:txBody>
          <a:bodyPr wrap="none" anchor="ctr">
            <a:spAutoFit/>
          </a:bodyPr>
          <a:lstStyle/>
          <a:p>
            <a:pPr lvl="0" algn="ctr" eaLnBrk="0" hangingPunct="0"/>
            <a:r>
              <a:rPr lang="zh-CN" altLang="en-US" dirty="0">
                <a:latin typeface="Arial" panose="020B0604020202020204" pitchFamily="34" charset="0"/>
                <a:ea typeface="宋体" panose="02010600030101010101" pitchFamily="2" charset="-122"/>
              </a:rPr>
              <a:t>整合的</a:t>
            </a:r>
          </a:p>
          <a:p>
            <a:pPr lvl="0" algn="ctr" eaLnBrk="0" hangingPunct="0"/>
            <a:r>
              <a:rPr lang="zh-CN" altLang="en-US" dirty="0">
                <a:latin typeface="Arial" panose="020B0604020202020204" pitchFamily="34" charset="0"/>
                <a:ea typeface="宋体" panose="02010600030101010101" pitchFamily="2" charset="-122"/>
              </a:rPr>
              <a:t>校本化实施 </a:t>
            </a:r>
          </a:p>
        </p:txBody>
      </p:sp>
      <p:sp>
        <p:nvSpPr>
          <p:cNvPr id="312452" name="AutoShape 132"/>
          <p:cNvSpPr/>
          <p:nvPr/>
        </p:nvSpPr>
        <p:spPr bwMode="auto">
          <a:xfrm>
            <a:off x="6839857" y="3011714"/>
            <a:ext cx="304800" cy="1371600"/>
          </a:xfrm>
          <a:prstGeom prst="rightBrace">
            <a:avLst>
              <a:gd name="adj1" fmla="val 37500"/>
              <a:gd name="adj2" fmla="val 50000"/>
            </a:avLst>
          </a:prstGeom>
          <a:noFill/>
          <a:ln w="9525">
            <a:solidFill>
              <a:schemeClr val="tx1"/>
            </a:solidFill>
            <a:round/>
          </a:ln>
          <a:effectLst>
            <a:prstShdw prst="shdw17" dist="17961" dir="2700000">
              <a:schemeClr val="tx1">
                <a:gamma/>
                <a:shade val="60000"/>
                <a:invGamma/>
              </a:schemeClr>
            </a:prst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12453" name="Rectangle 133"/>
          <p:cNvSpPr>
            <a:spLocks noChangeArrowheads="1"/>
          </p:cNvSpPr>
          <p:nvPr/>
        </p:nvSpPr>
        <p:spPr bwMode="auto">
          <a:xfrm>
            <a:off x="820057" y="5373914"/>
            <a:ext cx="796925" cy="457200"/>
          </a:xfrm>
          <a:prstGeom prst="rect">
            <a:avLst/>
          </a:prstGeom>
          <a:noFill/>
          <a:ln>
            <a:noFill/>
          </a:ln>
          <a:effectLst>
            <a:prstShdw prst="shdw17" dist="17961" dir="2700000">
              <a:schemeClr val="accent1">
                <a:gamma/>
                <a:shade val="60000"/>
                <a:invGamma/>
              </a:schemeClr>
            </a:prst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FF0000"/>
                </a:solidFill>
                <a:effectLst/>
                <a:uLnTx/>
                <a:uFillTx/>
                <a:latin typeface="Arial" panose="020B0604020202020204" pitchFamily="34" charset="0"/>
                <a:ea typeface="黑体" panose="02010609060101010101" pitchFamily="49" charset="-122"/>
                <a:cs typeface="+mn-cs"/>
              </a:rPr>
              <a:t>多元</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图片 -2147482624" descr="QN_RGVP82__T1E9_1D}V4[I"/>
          <p:cNvPicPr>
            <a:picLocks noChangeAspect="1"/>
          </p:cNvPicPr>
          <p:nvPr/>
        </p:nvPicPr>
        <p:blipFill>
          <a:blip r:embed="rId2"/>
          <a:stretch>
            <a:fillRect/>
          </a:stretch>
        </p:blipFill>
        <p:spPr>
          <a:xfrm>
            <a:off x="212725" y="885371"/>
            <a:ext cx="8716963" cy="5423354"/>
          </a:xfrm>
          <a:prstGeom prst="rect">
            <a:avLst/>
          </a:prstGeom>
          <a:noFill/>
          <a:ln w="9525">
            <a:noFill/>
          </a:ln>
        </p:spPr>
      </p:pic>
      <p:sp>
        <p:nvSpPr>
          <p:cNvPr id="2" name="矩形 1"/>
          <p:cNvSpPr/>
          <p:nvPr/>
        </p:nvSpPr>
        <p:spPr>
          <a:xfrm>
            <a:off x="2213713" y="240268"/>
            <a:ext cx="5234125" cy="523220"/>
          </a:xfrm>
          <a:prstGeom prst="rect">
            <a:avLst/>
          </a:prstGeom>
        </p:spPr>
        <p:txBody>
          <a:bodyPr wrap="none">
            <a:spAutoFit/>
          </a:bodyPr>
          <a:lstStyle/>
          <a:p>
            <a:r>
              <a:rPr lang="zh-CN" altLang="en-US" sz="2800" b="1" dirty="0">
                <a:solidFill>
                  <a:schemeClr val="accent1">
                    <a:lumMod val="75000"/>
                  </a:schemeClr>
                </a:solidFill>
              </a:rPr>
              <a:t>太平路小学</a:t>
            </a:r>
            <a:r>
              <a:rPr lang="zh-CN" altLang="en-US" sz="2800" b="1" dirty="0" smtClean="0">
                <a:solidFill>
                  <a:schemeClr val="accent1">
                    <a:lumMod val="75000"/>
                  </a:schemeClr>
                </a:solidFill>
                <a:latin typeface="+mj-lt"/>
                <a:ea typeface="+mj-ea"/>
                <a:cs typeface="+mj-cs"/>
              </a:rPr>
              <a:t>语文</a:t>
            </a:r>
            <a:r>
              <a:rPr lang="zh-CN" altLang="en-US" sz="2800" b="1" dirty="0">
                <a:solidFill>
                  <a:schemeClr val="accent1">
                    <a:lumMod val="75000"/>
                  </a:schemeClr>
                </a:solidFill>
                <a:latin typeface="+mj-lt"/>
                <a:ea typeface="+mj-ea"/>
                <a:cs typeface="+mj-cs"/>
              </a:rPr>
              <a:t>整合阅读课程表</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3"/>
          <p:cNvPicPr>
            <a:picLocks noChangeAspect="1"/>
          </p:cNvPicPr>
          <p:nvPr/>
        </p:nvPicPr>
        <p:blipFill rotWithShape="1">
          <a:blip r:embed="rId2"/>
          <a:srcRect l="23880" t="32084" r="25374" b="7069"/>
          <a:stretch>
            <a:fillRect/>
          </a:stretch>
        </p:blipFill>
        <p:spPr>
          <a:xfrm>
            <a:off x="1472293" y="1698171"/>
            <a:ext cx="6143625" cy="4714422"/>
          </a:xfrm>
          <a:prstGeom prst="rect">
            <a:avLst/>
          </a:prstGeom>
          <a:noFill/>
          <a:ln w="9525">
            <a:noFill/>
          </a:ln>
        </p:spPr>
      </p:pic>
      <p:sp>
        <p:nvSpPr>
          <p:cNvPr id="6" name="矩形 5"/>
          <p:cNvSpPr/>
          <p:nvPr/>
        </p:nvSpPr>
        <p:spPr>
          <a:xfrm>
            <a:off x="1472293" y="806324"/>
            <a:ext cx="6296917" cy="523220"/>
          </a:xfrm>
          <a:prstGeom prst="rect">
            <a:avLst/>
          </a:prstGeom>
        </p:spPr>
        <p:txBody>
          <a:bodyPr wrap="none">
            <a:spAutoFit/>
          </a:bodyPr>
          <a:lstStyle/>
          <a:p>
            <a:r>
              <a:rPr lang="zh-CN" altLang="en-US" sz="2800" b="1" dirty="0">
                <a:solidFill>
                  <a:schemeClr val="accent1">
                    <a:lumMod val="75000"/>
                  </a:schemeClr>
                </a:solidFill>
              </a:rPr>
              <a:t>太平路小学</a:t>
            </a:r>
            <a:r>
              <a:rPr lang="zh-CN" altLang="zh-CN" sz="2800" b="1" dirty="0">
                <a:solidFill>
                  <a:schemeClr val="accent1">
                    <a:lumMod val="75000"/>
                  </a:schemeClr>
                </a:solidFill>
              </a:rPr>
              <a:t>一年级语数整合课程安排表</a:t>
            </a:r>
            <a:endParaRPr lang="zh-CN" altLang="en-US" sz="28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p:nvPr/>
        </p:nvSpPr>
        <p:spPr>
          <a:xfrm>
            <a:off x="1660525" y="722313"/>
            <a:ext cx="184150" cy="366712"/>
          </a:xfrm>
          <a:prstGeom prst="rect">
            <a:avLst/>
          </a:prstGeom>
          <a:noFill/>
          <a:ln w="9525">
            <a:noFill/>
          </a:ln>
        </p:spPr>
        <p:txBody>
          <a:bodyPr wrap="none">
            <a:spAutoFit/>
          </a:bodyPr>
          <a:lstStyle/>
          <a:p>
            <a:pPr lvl="0" eaLnBrk="1" hangingPunct="1"/>
            <a:endParaRPr lang="zh-CN" altLang="zh-CN" dirty="0">
              <a:latin typeface="Arial" panose="020B0604020202020204" pitchFamily="34" charset="0"/>
              <a:ea typeface="宋体" panose="02010600030101010101" pitchFamily="2" charset="-122"/>
            </a:endParaRPr>
          </a:p>
        </p:txBody>
      </p:sp>
      <p:pic>
        <p:nvPicPr>
          <p:cNvPr id="14343" name="Picture 2"/>
          <p:cNvPicPr>
            <a:picLocks noChangeAspect="1" noChangeArrowheads="1"/>
          </p:cNvPicPr>
          <p:nvPr/>
        </p:nvPicPr>
        <p:blipFill>
          <a:blip r:embed="rId3"/>
          <a:srcRect/>
          <a:stretch>
            <a:fillRect/>
          </a:stretch>
        </p:blipFill>
        <p:spPr bwMode="auto">
          <a:xfrm>
            <a:off x="243341" y="595087"/>
            <a:ext cx="8643938" cy="5920242"/>
          </a:xfrm>
          <a:prstGeom prst="rect">
            <a:avLst/>
          </a:prstGeom>
          <a:noFill/>
          <a:ln w="9525">
            <a:noFill/>
            <a:miter lim="800000"/>
            <a:headEnd/>
            <a:tailEnd/>
          </a:ln>
          <a:effectLst>
            <a:outerShdw algn="ctr" rotWithShape="0">
              <a:schemeClr val="bg2">
                <a:alpha val="50000"/>
              </a:schemeClr>
            </a:outerShdw>
          </a:effectLst>
        </p:spPr>
      </p:pic>
      <p:sp>
        <p:nvSpPr>
          <p:cNvPr id="2" name="矩形 1"/>
          <p:cNvSpPr/>
          <p:nvPr/>
        </p:nvSpPr>
        <p:spPr>
          <a:xfrm>
            <a:off x="2341936" y="71867"/>
            <a:ext cx="5234125" cy="523220"/>
          </a:xfrm>
          <a:prstGeom prst="rect">
            <a:avLst/>
          </a:prstGeom>
        </p:spPr>
        <p:txBody>
          <a:bodyPr wrap="none">
            <a:spAutoFit/>
          </a:bodyPr>
          <a:lstStyle/>
          <a:p>
            <a:r>
              <a:rPr lang="zh-CN" altLang="en-US" sz="2800" b="1" dirty="0" smtClean="0">
                <a:solidFill>
                  <a:schemeClr val="accent1">
                    <a:lumMod val="75000"/>
                  </a:schemeClr>
                </a:solidFill>
                <a:latin typeface="+mj-lt"/>
                <a:ea typeface="+mj-ea"/>
                <a:cs typeface="+mj-cs"/>
              </a:rPr>
              <a:t>太平路小学</a:t>
            </a:r>
            <a:r>
              <a:rPr lang="zh-CN" altLang="zh-CN" sz="2800" b="1" dirty="0" smtClean="0">
                <a:solidFill>
                  <a:schemeClr val="accent1">
                    <a:lumMod val="75000"/>
                  </a:schemeClr>
                </a:solidFill>
                <a:latin typeface="+mj-lt"/>
                <a:ea typeface="+mj-ea"/>
                <a:cs typeface="+mj-cs"/>
              </a:rPr>
              <a:t>综</a:t>
            </a:r>
            <a:r>
              <a:rPr lang="zh-CN" altLang="zh-CN" sz="2800" b="1" dirty="0">
                <a:solidFill>
                  <a:schemeClr val="accent1">
                    <a:lumMod val="75000"/>
                  </a:schemeClr>
                </a:solidFill>
                <a:latin typeface="+mj-lt"/>
                <a:ea typeface="+mj-ea"/>
                <a:cs typeface="+mj-cs"/>
              </a:rPr>
              <a:t>实海洋整合课程表</a:t>
            </a:r>
            <a:endParaRPr lang="zh-CN" altLang="en-US" sz="2800" b="1" dirty="0">
              <a:solidFill>
                <a:schemeClr val="accent1">
                  <a:lumMod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60400" y="1114856"/>
            <a:ext cx="7566399" cy="4527025"/>
          </a:xfrm>
        </p:spPr>
        <p:txBody>
          <a:bodyPr>
            <a:normAutofit/>
          </a:bodyPr>
          <a:lstStyle/>
          <a:p>
            <a:r>
              <a:rPr lang="zh-CN" altLang="en-US" b="1" dirty="0">
                <a:solidFill>
                  <a:srgbClr val="000000"/>
                </a:solidFill>
                <a:uFill>
                  <a:solidFill>
                    <a:srgbClr val="000000"/>
                  </a:solidFill>
                </a:uFill>
                <a:latin typeface="Arial Unicode MS" panose="020B0604020202020204" pitchFamily="34" charset="-122"/>
                <a:ea typeface="仿宋" panose="02010609060101010101" pitchFamily="49" charset="-122"/>
              </a:rPr>
              <a:t>青岛</a:t>
            </a:r>
            <a:r>
              <a:rPr lang="en-US" altLang="zh-CN" b="1" dirty="0">
                <a:solidFill>
                  <a:srgbClr val="000000"/>
                </a:solidFill>
                <a:uFill>
                  <a:solidFill>
                    <a:srgbClr val="000000"/>
                  </a:solidFill>
                </a:uFill>
                <a:latin typeface="Arial Unicode MS" panose="020B0604020202020204" pitchFamily="34" charset="-122"/>
                <a:ea typeface="仿宋" panose="02010609060101010101" pitchFamily="49" charset="-122"/>
              </a:rPr>
              <a:t>5</a:t>
            </a:r>
            <a:r>
              <a:rPr lang="zh-CN" altLang="en-US" b="1" dirty="0">
                <a:solidFill>
                  <a:srgbClr val="000000"/>
                </a:solidFill>
                <a:uFill>
                  <a:solidFill>
                    <a:srgbClr val="000000"/>
                  </a:solidFill>
                </a:uFill>
                <a:latin typeface="Arial Unicode MS" panose="020B0604020202020204" pitchFamily="34" charset="-122"/>
                <a:ea typeface="仿宋" panose="02010609060101010101" pitchFamily="49" charset="-122"/>
              </a:rPr>
              <a:t>中承办青岛市小班化教学联盟教学研究展示会</a:t>
            </a:r>
          </a:p>
          <a:p>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典</a:t>
            </a:r>
            <a:r>
              <a:rPr lang="zh-CN" altLang="en-US" dirty="0">
                <a:solidFill>
                  <a:srgbClr val="000000"/>
                </a:solidFill>
                <a:uFill>
                  <a:solidFill>
                    <a:srgbClr val="000000"/>
                  </a:solidFill>
                </a:uFill>
                <a:latin typeface="Arial Unicode MS" panose="020B0604020202020204" pitchFamily="34" charset="-122"/>
                <a:ea typeface="仿宋" panose="02010609060101010101" pitchFamily="49" charset="-122"/>
              </a:rPr>
              <a:t>型经验推介中既有学校整体课程构架</a:t>
            </a:r>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介绍</a:t>
            </a:r>
            <a:endParaRPr lang="en-US"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endParaRPr>
          </a:p>
          <a:p>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还有</a:t>
            </a:r>
            <a:r>
              <a:rPr lang="zh-CN" altLang="en-US" dirty="0">
                <a:solidFill>
                  <a:srgbClr val="000000"/>
                </a:solidFill>
                <a:uFill>
                  <a:solidFill>
                    <a:srgbClr val="000000"/>
                  </a:solidFill>
                </a:uFill>
                <a:latin typeface="Arial Unicode MS" panose="020B0604020202020204" pitchFamily="34" charset="-122"/>
                <a:ea typeface="仿宋" panose="02010609060101010101" pitchFamily="49" charset="-122"/>
              </a:rPr>
              <a:t>每一类别课程具体内容介绍、课程管理方式以及具体课例</a:t>
            </a:r>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展示</a:t>
            </a:r>
            <a:endParaRPr lang="en-US"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endParaRPr>
          </a:p>
          <a:p>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从</a:t>
            </a:r>
            <a:r>
              <a:rPr lang="zh-CN" altLang="en-US" dirty="0">
                <a:solidFill>
                  <a:srgbClr val="000000"/>
                </a:solidFill>
                <a:uFill>
                  <a:solidFill>
                    <a:srgbClr val="000000"/>
                  </a:solidFill>
                </a:uFill>
                <a:latin typeface="Arial Unicode MS" panose="020B0604020202020204" pitchFamily="34" charset="-122"/>
                <a:ea typeface="仿宋" panose="02010609060101010101" pitchFamily="49" charset="-122"/>
              </a:rPr>
              <a:t>宏观层面的课程建设理念、到中观层面课程内容体系化建设、到微观层面的课堂实施及评价管理</a:t>
            </a:r>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方式</a:t>
            </a:r>
            <a:endParaRPr lang="en-US"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endParaRPr>
          </a:p>
          <a:p>
            <a:r>
              <a:rPr lang="zh-CN" altLang="en-US" dirty="0" smtClean="0">
                <a:solidFill>
                  <a:srgbClr val="000000"/>
                </a:solidFill>
                <a:uFill>
                  <a:solidFill>
                    <a:srgbClr val="000000"/>
                  </a:solidFill>
                </a:uFill>
                <a:latin typeface="Arial Unicode MS" panose="020B0604020202020204" pitchFamily="34" charset="-122"/>
                <a:ea typeface="仿宋" panose="02010609060101010101" pitchFamily="49" charset="-122"/>
              </a:rPr>
              <a:t>区域</a:t>
            </a:r>
            <a:r>
              <a:rPr lang="zh-CN" altLang="en-US" dirty="0">
                <a:solidFill>
                  <a:srgbClr val="000000"/>
                </a:solidFill>
                <a:uFill>
                  <a:solidFill>
                    <a:srgbClr val="000000"/>
                  </a:solidFill>
                </a:uFill>
                <a:latin typeface="Arial Unicode MS" panose="020B0604020202020204" pitchFamily="34" charset="-122"/>
                <a:ea typeface="仿宋" panose="02010609060101010101" pitchFamily="49" charset="-122"/>
              </a:rPr>
              <a:t>通过两轮经验推介，进一步明确学校课程建设着力点是：国家课程校本化再造要突出课程体系化，学校特色化、课程实施优质化</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本框 2"/>
          <p:cNvSpPr txBox="1">
            <a:spLocks noChangeArrowheads="1"/>
          </p:cNvSpPr>
          <p:nvPr>
            <p:custDataLst>
              <p:tags r:id="rId2"/>
            </p:custDataLst>
          </p:nvPr>
        </p:nvSpPr>
        <p:spPr bwMode="auto">
          <a:xfrm>
            <a:off x="44450" y="2095232"/>
            <a:ext cx="3843338" cy="239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eaLnBrk="1" hangingPunct="1">
              <a:spcBef>
                <a:spcPct val="0"/>
              </a:spcBef>
              <a:buClrTx/>
              <a:buSzTx/>
              <a:buFont typeface="Wingdings" panose="05000000000000000000" pitchFamily="2" charset="2"/>
              <a:buNone/>
            </a:pPr>
            <a:r>
              <a:rPr lang="en-US" sz="16600" b="1" dirty="0">
                <a:solidFill>
                  <a:schemeClr val="accent1"/>
                </a:solidFill>
                <a:latin typeface="+mn-lt"/>
                <a:ea typeface="+mn-ea"/>
              </a:rPr>
              <a:t>2</a:t>
            </a:r>
            <a:endParaRPr lang="en-US" sz="16600" b="1" dirty="0" smtClean="0">
              <a:solidFill>
                <a:schemeClr val="accent1"/>
              </a:solidFill>
              <a:latin typeface="+mn-lt"/>
              <a:ea typeface="+mn-ea"/>
            </a:endParaRPr>
          </a:p>
        </p:txBody>
      </p:sp>
      <p:sp>
        <p:nvSpPr>
          <p:cNvPr id="10246" name="文本框 11"/>
          <p:cNvSpPr txBox="1">
            <a:spLocks noChangeArrowheads="1"/>
          </p:cNvSpPr>
          <p:nvPr>
            <p:custDataLst>
              <p:tags r:id="rId3"/>
            </p:custDataLst>
          </p:nvPr>
        </p:nvSpPr>
        <p:spPr bwMode="auto">
          <a:xfrm>
            <a:off x="192506" y="3070225"/>
            <a:ext cx="3457392"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normAutofit/>
          </a:bodyPr>
          <a:lstStyle>
            <a:lvl1pPr>
              <a:lnSpc>
                <a:spcPct val="90000"/>
              </a:lnSpc>
              <a:spcBef>
                <a:spcPts val="1800"/>
              </a:spcBef>
              <a:buClr>
                <a:schemeClr val="accent1"/>
              </a:buClr>
              <a:buSzPct val="80000"/>
              <a:buFont typeface="Wingdings" panose="05000000000000000000" pitchFamily="2" charset="2"/>
              <a:buChar char="±"/>
              <a:defRPr sz="2000">
                <a:solidFill>
                  <a:schemeClr val="accent2"/>
                </a:solidFill>
                <a:latin typeface="Arial" panose="020B0604020202020204" pitchFamily="34" charset="0"/>
                <a:ea typeface="黑体" panose="02010609060101010101" pitchFamily="49" charset="-122"/>
              </a:defRPr>
            </a:lvl1pPr>
            <a:lvl2pPr marL="742950" indent="-285750">
              <a:lnSpc>
                <a:spcPct val="130000"/>
              </a:lnSpc>
              <a:buFont typeface="Calibri" panose="020F0502020204030204" pitchFamily="34" charset="0"/>
              <a:buChar char=" "/>
              <a:defRPr sz="16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Calibri" panose="020F0502020204030204" pitchFamily="34" charset="0"/>
              <a:buChar char="•"/>
              <a:defRPr sz="2000">
                <a:solidFill>
                  <a:srgbClr val="7F7F7F"/>
                </a:solidFill>
                <a:latin typeface="Arial" panose="020B060402020202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buChar char="•"/>
              <a:defRPr>
                <a:solidFill>
                  <a:srgbClr val="7F7F7F"/>
                </a:solidFill>
                <a:latin typeface="Arial" panose="020B0604020202020204" pitchFamily="34" charset="0"/>
                <a:ea typeface="幼圆" panose="02010509060101010101" pitchFamily="49" charset="-122"/>
              </a:defRPr>
            </a:lvl9pPr>
          </a:lstStyle>
          <a:p>
            <a:pPr algn="ctr">
              <a:spcBef>
                <a:spcPct val="0"/>
              </a:spcBef>
              <a:buClrTx/>
              <a:buSzTx/>
              <a:buNone/>
            </a:pPr>
            <a:r>
              <a:rPr lang="zh-CN" altLang="en-US" sz="3600" b="1" dirty="0" smtClean="0">
                <a:solidFill>
                  <a:schemeClr val="accent1"/>
                </a:solidFill>
                <a:latin typeface="+mn-lt"/>
                <a:ea typeface="+mn-ea"/>
              </a:rPr>
              <a:t>第二方面</a:t>
            </a:r>
            <a:r>
              <a:rPr lang="zh-CN" altLang="en-US" sz="3600" b="1" dirty="0">
                <a:solidFill>
                  <a:schemeClr val="accent1"/>
                </a:solidFill>
                <a:latin typeface="+mn-lt"/>
                <a:ea typeface="+mn-ea"/>
              </a:rPr>
              <a:t>：</a:t>
            </a:r>
          </a:p>
        </p:txBody>
      </p:sp>
      <p:sp>
        <p:nvSpPr>
          <p:cNvPr id="4" name="标题 3"/>
          <p:cNvSpPr>
            <a:spLocks noGrp="1"/>
          </p:cNvSpPr>
          <p:nvPr>
            <p:ph type="title"/>
            <p:custDataLst>
              <p:tags r:id="rId4"/>
            </p:custDataLst>
          </p:nvPr>
        </p:nvSpPr>
        <p:spPr>
          <a:xfrm>
            <a:off x="3649898" y="3132390"/>
            <a:ext cx="6484702" cy="522000"/>
          </a:xfrm>
        </p:spPr>
        <p:txBody>
          <a:bodyPr>
            <a:noAutofit/>
          </a:bodyPr>
          <a:lstStyle/>
          <a:p>
            <a:r>
              <a:rPr lang="zh-CN" altLang="en-US" dirty="0">
                <a:latin typeface="+mj-lt"/>
                <a:ea typeface="+mj-ea"/>
              </a:rPr>
              <a:t>实行区校联动，共建共享共赢</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405390" y="944724"/>
            <a:ext cx="6481921" cy="1529970"/>
            <a:chOff x="1405390" y="944724"/>
            <a:chExt cx="6481921" cy="152997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81" y="944724"/>
              <a:ext cx="6321030" cy="1529970"/>
            </a:xfrm>
            <a:prstGeom prst="rect">
              <a:avLst/>
            </a:prstGeom>
          </p:spPr>
        </p:pic>
        <p:sp>
          <p:nvSpPr>
            <p:cNvPr id="7" name="TextBox 14"/>
            <p:cNvSpPr txBox="1"/>
            <p:nvPr/>
          </p:nvSpPr>
          <p:spPr>
            <a:xfrm flipH="1">
              <a:off x="3053067" y="1157268"/>
              <a:ext cx="4456865"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F79646">
                      <a:lumMod val="75000"/>
                    </a:srgbClr>
                  </a:solidFill>
                  <a:latin typeface="Arial Rounded MT Bold" panose="020F0704030504030204" pitchFamily="34" charset="0"/>
                  <a:cs typeface="Times New Roman" panose="02020603050405020304" pitchFamily="18" charset="0"/>
                </a:rPr>
                <a:t>深化</a:t>
              </a:r>
              <a:r>
                <a:rPr lang="zh-CN" altLang="en-US" sz="2400" dirty="0">
                  <a:solidFill>
                    <a:srgbClr val="F79646">
                      <a:lumMod val="75000"/>
                    </a:srgbClr>
                  </a:solidFill>
                  <a:latin typeface="Arial Rounded MT Bold" panose="020F0704030504030204" pitchFamily="34" charset="0"/>
                  <a:cs typeface="Times New Roman" panose="02020603050405020304" pitchFamily="18" charset="0"/>
                </a:rPr>
                <a:t>课题研究，服务决策参考</a:t>
              </a:r>
              <a:endParaRPr kumimoji="0" lang="zh-CN" altLang="en-US" sz="2400" b="1" i="0" u="none" strike="noStrike" kern="0" cap="none" spc="0" normalizeH="0" baseline="0" noProof="0" dirty="0">
                <a:ln w="18415" cmpd="sng">
                  <a:noFill/>
                  <a:prstDash val="solid"/>
                </a:ln>
                <a:solidFill>
                  <a:srgbClr val="F79646">
                    <a:lumMod val="75000"/>
                  </a:srgbClr>
                </a:solidFill>
                <a:effectLst/>
                <a:uLnTx/>
                <a:uFillTx/>
                <a:latin typeface="Arial Rounded MT Bold" panose="020F0704030504030204" pitchFamily="34" charset="0"/>
                <a:cs typeface="Times New Roman" panose="02020603050405020304" pitchFamily="18" charset="0"/>
              </a:endParaRPr>
            </a:p>
          </p:txBody>
        </p:sp>
        <p:sp>
          <p:nvSpPr>
            <p:cNvPr id="8" name="TextBox 15"/>
            <p:cNvSpPr txBox="1"/>
            <p:nvPr/>
          </p:nvSpPr>
          <p:spPr>
            <a:xfrm rot="21594277" flipH="1">
              <a:off x="3462807" y="1497855"/>
              <a:ext cx="4424504"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400" dirty="0"/>
                <a:t>《</a:t>
              </a:r>
              <a:r>
                <a:rPr lang="zh-CN" altLang="en-US" sz="1400" dirty="0"/>
                <a:t>区域全面实现教育现代化的推进路径的研究</a:t>
              </a:r>
              <a:r>
                <a:rPr lang="en-US" altLang="zh-CN" sz="1400" dirty="0"/>
                <a:t>》</a:t>
              </a:r>
            </a:p>
            <a:p>
              <a:pPr lvl="0" algn="ctr">
                <a:defRPr/>
              </a:pPr>
              <a:r>
                <a:rPr lang="en-US" altLang="zh-CN" sz="1400" dirty="0"/>
                <a:t>《</a:t>
              </a:r>
              <a:r>
                <a:rPr lang="zh-CN" altLang="en-US" sz="1400" dirty="0"/>
                <a:t>数字化环境下学生学习方式转变的实践研究</a:t>
              </a:r>
              <a:r>
                <a:rPr lang="en-US" altLang="zh-CN" sz="1400" dirty="0"/>
                <a:t>》</a:t>
              </a:r>
            </a:p>
            <a:p>
              <a:pPr lvl="0" algn="ctr">
                <a:defRPr/>
              </a:pPr>
              <a:r>
                <a:rPr lang="zh-CN" altLang="en-US" sz="1400" dirty="0"/>
                <a:t>抓住教育教学改革与提升教育品质的核心</a:t>
              </a:r>
              <a:endParaRPr lang="en-US" altLang="zh-CN" sz="1400" dirty="0"/>
            </a:p>
          </p:txBody>
        </p:sp>
        <p:sp>
          <p:nvSpPr>
            <p:cNvPr id="13" name="矩形 12"/>
            <p:cNvSpPr/>
            <p:nvPr/>
          </p:nvSpPr>
          <p:spPr>
            <a:xfrm>
              <a:off x="1566333" y="1278467"/>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05390" y="1417321"/>
              <a:ext cx="1415772" cy="584775"/>
            </a:xfrm>
            <a:prstGeom prst="rect">
              <a:avLst/>
            </a:prstGeom>
          </p:spPr>
          <p:txBody>
            <a:bodyPr wrap="none">
              <a:spAutoFit/>
            </a:bodyPr>
            <a:lstStyle/>
            <a:p>
              <a:r>
                <a:rPr lang="zh-CN" altLang="en-US" sz="3200" b="1" dirty="0">
                  <a:solidFill>
                    <a:srgbClr val="F79646">
                      <a:lumMod val="75000"/>
                    </a:srgbClr>
                  </a:solidFill>
                  <a:latin typeface="微软雅黑" panose="020B0503020204020204" pitchFamily="34" charset="-122"/>
                  <a:ea typeface="微软雅黑" panose="020B0503020204020204" pitchFamily="34" charset="-122"/>
                  <a:cs typeface="Times New Roman" panose="02020603050405020304" pitchFamily="18" charset="0"/>
                </a:rPr>
                <a:t>（一）</a:t>
              </a:r>
              <a:endParaRPr lang="zh-CN" altLang="en-US" sz="3200" b="1"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05390" y="2600908"/>
            <a:ext cx="6333221" cy="3312368"/>
            <a:chOff x="1405390" y="2600908"/>
            <a:chExt cx="6333221" cy="3312368"/>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72" y="4383306"/>
              <a:ext cx="6308839" cy="152997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390" y="2600908"/>
              <a:ext cx="6333221" cy="1529970"/>
            </a:xfrm>
            <a:prstGeom prst="rect">
              <a:avLst/>
            </a:prstGeom>
          </p:spPr>
        </p:pic>
        <p:sp>
          <p:nvSpPr>
            <p:cNvPr id="9" name="TextBox 16"/>
            <p:cNvSpPr txBox="1"/>
            <p:nvPr/>
          </p:nvSpPr>
          <p:spPr>
            <a:xfrm flipH="1">
              <a:off x="3053067" y="2813452"/>
              <a:ext cx="4549999"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4BACC6">
                      <a:lumMod val="50000"/>
                    </a:srgbClr>
                  </a:solidFill>
                  <a:latin typeface="Arial Rounded MT Bold" panose="020F0704030504030204" pitchFamily="34" charset="0"/>
                  <a:cs typeface="Times New Roman" panose="02020603050405020304" pitchFamily="18" charset="0"/>
                </a:rPr>
                <a:t>提炼</a:t>
              </a:r>
              <a:r>
                <a:rPr lang="zh-CN" altLang="en-US" sz="2400" dirty="0">
                  <a:solidFill>
                    <a:srgbClr val="4BACC6">
                      <a:lumMod val="50000"/>
                    </a:srgbClr>
                  </a:solidFill>
                  <a:latin typeface="Arial Rounded MT Bold" panose="020F0704030504030204" pitchFamily="34" charset="0"/>
                  <a:cs typeface="Times New Roman" panose="02020603050405020304" pitchFamily="18" charset="0"/>
                </a:rPr>
                <a:t>研究成果，提升内涵发展</a:t>
              </a:r>
              <a:endParaRPr kumimoji="0" lang="zh-CN" altLang="en-US" sz="2400" b="1" i="0" u="none" strike="noStrike" kern="0" cap="none" spc="0" normalizeH="0" baseline="0" noProof="0" dirty="0">
                <a:ln w="18415" cmpd="sng">
                  <a:noFill/>
                  <a:prstDash val="solid"/>
                </a:ln>
                <a:solidFill>
                  <a:srgbClr val="4BACC6">
                    <a:lumMod val="50000"/>
                  </a:srgbClr>
                </a:solidFill>
                <a:effectLst/>
                <a:uLnTx/>
                <a:uFillTx/>
                <a:latin typeface="Arial Rounded MT Bold" panose="020F0704030504030204" pitchFamily="34" charset="0"/>
                <a:cs typeface="Times New Roman" panose="02020603050405020304" pitchFamily="18" charset="0"/>
              </a:endParaRPr>
            </a:p>
          </p:txBody>
        </p:sp>
        <p:sp>
          <p:nvSpPr>
            <p:cNvPr id="10" name="TextBox 17"/>
            <p:cNvSpPr txBox="1"/>
            <p:nvPr/>
          </p:nvSpPr>
          <p:spPr>
            <a:xfrm rot="21594277" flipH="1">
              <a:off x="3843729" y="3154141"/>
              <a:ext cx="3537711"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zh-CN" sz="1400" dirty="0"/>
                <a:t>全区共完成</a:t>
              </a:r>
              <a:r>
                <a:rPr lang="en-US" altLang="zh-CN" sz="1400" dirty="0"/>
                <a:t>31</a:t>
              </a:r>
              <a:r>
                <a:rPr lang="zh-CN" altLang="zh-CN" sz="1400" dirty="0"/>
                <a:t>项市级</a:t>
              </a:r>
              <a:r>
                <a:rPr lang="zh-CN" altLang="zh-CN" sz="1400" dirty="0" smtClean="0"/>
                <a:t>课题</a:t>
              </a:r>
              <a:endParaRPr lang="en-US" altLang="zh-CN" sz="1400" dirty="0" smtClean="0"/>
            </a:p>
            <a:p>
              <a:pPr lvl="0">
                <a:defRPr/>
              </a:pPr>
              <a:r>
                <a:rPr lang="en-US" altLang="zh-CN" sz="1400" dirty="0" smtClean="0"/>
                <a:t>                  12</a:t>
              </a:r>
              <a:r>
                <a:rPr lang="zh-CN" altLang="zh-CN" sz="1400" dirty="0"/>
                <a:t>项省级</a:t>
              </a:r>
              <a:r>
                <a:rPr lang="zh-CN" altLang="zh-CN" sz="1400" dirty="0" smtClean="0"/>
                <a:t>课题</a:t>
              </a:r>
              <a:endParaRPr lang="en-US" altLang="zh-CN" sz="1400" dirty="0" smtClean="0"/>
            </a:p>
            <a:p>
              <a:pPr lvl="0">
                <a:defRPr/>
              </a:pPr>
              <a:r>
                <a:rPr lang="en-US" altLang="zh-CN" sz="1400" dirty="0" smtClean="0"/>
                <a:t>                  125</a:t>
              </a:r>
              <a:r>
                <a:rPr lang="zh-CN" altLang="zh-CN" sz="1400" dirty="0"/>
                <a:t>项区级课题结</a:t>
              </a:r>
              <a:r>
                <a:rPr lang="zh-CN" altLang="zh-CN" sz="1400" dirty="0" smtClean="0"/>
                <a:t>题</a:t>
              </a: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1" name="TextBox 18"/>
            <p:cNvSpPr txBox="1"/>
            <p:nvPr/>
          </p:nvSpPr>
          <p:spPr>
            <a:xfrm flipH="1">
              <a:off x="3053068" y="4545124"/>
              <a:ext cx="4328986" cy="46990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defRPr/>
              </a:pPr>
              <a:r>
                <a:rPr lang="zh-CN" altLang="en-US" sz="2400" dirty="0" smtClean="0">
                  <a:solidFill>
                    <a:srgbClr val="C0504D">
                      <a:lumMod val="50000"/>
                    </a:srgbClr>
                  </a:solidFill>
                  <a:latin typeface="Arial Rounded MT Bold" panose="020F0704030504030204" pitchFamily="34" charset="0"/>
                  <a:cs typeface="Times New Roman" panose="02020603050405020304" pitchFamily="18" charset="0"/>
                </a:rPr>
                <a:t>坚持</a:t>
              </a:r>
              <a:r>
                <a:rPr lang="zh-CN" altLang="en-US" sz="2400" dirty="0">
                  <a:solidFill>
                    <a:srgbClr val="C0504D">
                      <a:lumMod val="50000"/>
                    </a:srgbClr>
                  </a:solidFill>
                  <a:latin typeface="Arial Rounded MT Bold" panose="020F0704030504030204" pitchFamily="34" charset="0"/>
                  <a:cs typeface="Times New Roman" panose="02020603050405020304" pitchFamily="18" charset="0"/>
                </a:rPr>
                <a:t>课题引领，科学规划发展</a:t>
              </a:r>
              <a:endParaRPr kumimoji="0" lang="zh-CN" altLang="en-US" sz="2400" b="1" i="0" u="none" strike="noStrike" kern="0" cap="none" spc="0" normalizeH="0" baseline="0" noProof="0" dirty="0">
                <a:ln w="18415" cmpd="sng">
                  <a:noFill/>
                  <a:prstDash val="solid"/>
                </a:ln>
                <a:solidFill>
                  <a:srgbClr val="C0504D">
                    <a:lumMod val="50000"/>
                  </a:srgbClr>
                </a:solidFill>
                <a:effectLst/>
                <a:uLnTx/>
                <a:uFillTx/>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2" name="TextBox 19"/>
            <p:cNvSpPr txBox="1"/>
            <p:nvPr/>
          </p:nvSpPr>
          <p:spPr>
            <a:xfrm rot="21594277" flipH="1">
              <a:off x="3733797" y="4993627"/>
              <a:ext cx="364764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1400" kern="0" dirty="0" smtClean="0">
                  <a:solidFill>
                    <a:sysClr val="windowText" lastClr="000000">
                      <a:lumMod val="75000"/>
                      <a:lumOff val="25000"/>
                    </a:sysClr>
                  </a:solidFill>
                  <a:latin typeface="Arial" panose="020B0604020202020204" pitchFamily="34" charset="0"/>
                  <a:ea typeface="微软雅黑" panose="020B0503020204020204" pitchFamily="34" charset="-122"/>
                  <a:cs typeface="Arial" panose="020B0604020202020204" pitchFamily="34" charset="0"/>
                </a:rPr>
                <a:t>1</a:t>
              </a:r>
              <a:r>
                <a:rPr lang="en-US" altLang="zh-CN" sz="1400" dirty="0" smtClean="0"/>
                <a:t>.</a:t>
              </a:r>
              <a:r>
                <a:rPr lang="zh-CN" altLang="en-US" sz="1400" dirty="0" smtClean="0"/>
                <a:t>借助课题论证，完善顶层设计规划</a:t>
              </a:r>
              <a:endParaRPr lang="en-US" altLang="zh-CN" sz="1400" dirty="0" smtClean="0"/>
            </a:p>
            <a:p>
              <a:pPr>
                <a:defRPr/>
              </a:pPr>
              <a:r>
                <a:rPr lang="en-US" altLang="zh-CN" sz="1400" dirty="0" smtClean="0"/>
                <a:t>2.</a:t>
              </a:r>
              <a:r>
                <a:rPr lang="zh-CN" altLang="zh-CN" sz="1400" dirty="0" smtClean="0"/>
                <a:t>指导激励并举，助力校级课题立项</a:t>
              </a:r>
              <a:endParaRPr lang="en-US" altLang="zh-CN" sz="1400" dirty="0"/>
            </a:p>
          </p:txBody>
        </p:sp>
        <p:sp>
          <p:nvSpPr>
            <p:cNvPr id="14" name="矩形 13"/>
            <p:cNvSpPr/>
            <p:nvPr/>
          </p:nvSpPr>
          <p:spPr>
            <a:xfrm>
              <a:off x="1557866" y="2896179"/>
              <a:ext cx="914400" cy="8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520487" y="4631267"/>
              <a:ext cx="943312" cy="100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390" y="3050366"/>
              <a:ext cx="1415772" cy="584775"/>
            </a:xfrm>
            <a:prstGeom prst="rect">
              <a:avLst/>
            </a:prstGeom>
          </p:spPr>
          <p:txBody>
            <a:bodyPr wrap="none">
              <a:spAutoFit/>
            </a:bodyPr>
            <a:lstStyle/>
            <a:p>
              <a:r>
                <a:rPr lang="zh-CN" altLang="en-US" sz="3200" b="1" dirty="0">
                  <a:solidFill>
                    <a:srgbClr val="4BACC6">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（二）</a:t>
              </a:r>
              <a:endParaRPr lang="zh-CN" altLang="en-US" sz="3200" b="1" dirty="0">
                <a:latin typeface="微软雅黑" panose="020B0503020204020204" pitchFamily="34" charset="-122"/>
                <a:ea typeface="微软雅黑" panose="020B0503020204020204" pitchFamily="34" charset="-122"/>
              </a:endParaRPr>
            </a:p>
          </p:txBody>
        </p:sp>
        <p:sp>
          <p:nvSpPr>
            <p:cNvPr id="18" name="矩形 17"/>
            <p:cNvSpPr/>
            <p:nvPr/>
          </p:nvSpPr>
          <p:spPr>
            <a:xfrm>
              <a:off x="1405390" y="4898072"/>
              <a:ext cx="1415772" cy="584775"/>
            </a:xfrm>
            <a:prstGeom prst="rect">
              <a:avLst/>
            </a:prstGeom>
          </p:spPr>
          <p:txBody>
            <a:bodyPr wrap="none">
              <a:spAutoFit/>
            </a:bodyPr>
            <a:lstStyle/>
            <a:p>
              <a:r>
                <a:rPr lang="zh-CN" altLang="en-US" sz="3200" b="1" dirty="0">
                  <a:solidFill>
                    <a:srgbClr val="C0504D">
                      <a:lumMod val="50000"/>
                    </a:srgbClr>
                  </a:solidFill>
                  <a:latin typeface="微软雅黑" panose="020B0503020204020204" pitchFamily="34" charset="-122"/>
                  <a:ea typeface="微软雅黑" panose="020B0503020204020204" pitchFamily="34" charset="-122"/>
                  <a:cs typeface="Times New Roman" panose="02020603050405020304" pitchFamily="18" charset="0"/>
                </a:rPr>
                <a:t>（三）</a:t>
              </a:r>
              <a:endParaRPr lang="zh-CN" altLang="en-US" sz="32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0 0 L 0 0.25 E" pathEditMode="relative" ptsTypes="">
                                      <p:cBhvr>
                                        <p:cTn id="11" dur="2000" fill="hold"/>
                                        <p:tgtEl>
                                          <p:spTgt spid="20"/>
                                        </p:tgtEl>
                                        <p:attrNameLst>
                                          <p:attrName>ppt_x</p:attrName>
                                          <p:attrName>ppt_y</p:attrName>
                                        </p:attrNameLst>
                                      </p:cBhvr>
                                    </p:animMotion>
                                  </p:childTnLst>
                                </p:cTn>
                              </p:par>
                              <p:par>
                                <p:cTn id="12" presetID="6" presetClass="emph" presetSubtype="0" fill="hold" nodeType="withEffect">
                                  <p:stCondLst>
                                    <p:cond delay="0"/>
                                  </p:stCondLst>
                                  <p:childTnLst>
                                    <p:animScale>
                                      <p:cBhvr>
                                        <p:cTn id="1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50000" t="17778" b="27160"/>
          <a:stretch>
            <a:fillRect/>
          </a:stretch>
        </p:blipFill>
        <p:spPr>
          <a:xfrm>
            <a:off x="1" y="0"/>
            <a:ext cx="4688114" cy="6857999"/>
          </a:xfrm>
          <a:prstGeom prst="rect">
            <a:avLst/>
          </a:prstGeom>
        </p:spPr>
      </p:pic>
      <p:sp>
        <p:nvSpPr>
          <p:cNvPr id="5" name="TextBox 10"/>
          <p:cNvSpPr txBox="1"/>
          <p:nvPr/>
        </p:nvSpPr>
        <p:spPr>
          <a:xfrm rot="20189012">
            <a:off x="607705" y="2494822"/>
            <a:ext cx="1809859" cy="88024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lvl="0" defTabSz="914400">
              <a:defRPr/>
            </a:pPr>
            <a:r>
              <a:rPr lang="zh-CN" altLang="en-US" sz="3200" dirty="0">
                <a:solidFill>
                  <a:srgbClr val="4BACC6">
                    <a:lumMod val="50000"/>
                  </a:srgbClr>
                </a:solidFill>
              </a:rPr>
              <a:t>以</a:t>
            </a:r>
            <a:r>
              <a:rPr lang="zh-CN" altLang="en-US" sz="3200" dirty="0" smtClean="0">
                <a:solidFill>
                  <a:srgbClr val="4BACC6">
                    <a:lumMod val="50000"/>
                  </a:srgbClr>
                </a:solidFill>
              </a:rPr>
              <a:t>生</a:t>
            </a:r>
            <a:endParaRPr lang="en-US" altLang="zh-CN" sz="3200" dirty="0" smtClean="0">
              <a:solidFill>
                <a:srgbClr val="4BACC6">
                  <a:lumMod val="50000"/>
                </a:srgbClr>
              </a:solidFill>
            </a:endParaRPr>
          </a:p>
          <a:p>
            <a:pPr lvl="0" defTabSz="914400">
              <a:defRPr/>
            </a:pPr>
            <a:r>
              <a:rPr lang="zh-CN" altLang="en-US" sz="3200" dirty="0" smtClean="0">
                <a:solidFill>
                  <a:srgbClr val="4BACC6">
                    <a:lumMod val="50000"/>
                  </a:srgbClr>
                </a:solidFill>
              </a:rPr>
              <a:t>为</a:t>
            </a:r>
            <a:r>
              <a:rPr lang="zh-CN" altLang="en-US" sz="3200" dirty="0">
                <a:solidFill>
                  <a:srgbClr val="4BACC6">
                    <a:lumMod val="50000"/>
                  </a:srgbClr>
                </a:solidFill>
              </a:rPr>
              <a:t>本</a:t>
            </a:r>
            <a:endParaRPr kumimoji="0" lang="zh-CN" altLang="en-US" sz="3200" b="1" i="0" u="none" strike="noStrike" kern="0" cap="none" spc="0" normalizeH="0" baseline="0" noProof="0" dirty="0">
              <a:ln w="18415" cmpd="sng">
                <a:noFill/>
                <a:prstDash val="solid"/>
              </a:ln>
              <a:solidFill>
                <a:srgbClr val="4BACC6">
                  <a:lumMod val="50000"/>
                </a:srgb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endParaRPr>
          </a:p>
        </p:txBody>
      </p:sp>
      <p:sp>
        <p:nvSpPr>
          <p:cNvPr id="7" name="TextBox 12"/>
          <p:cNvSpPr txBox="1"/>
          <p:nvPr/>
        </p:nvSpPr>
        <p:spPr>
          <a:xfrm rot="1322928">
            <a:off x="1859391" y="4838673"/>
            <a:ext cx="1809859" cy="88024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400" b="1" i="0" u="none" strike="noStrike" kern="0" cap="none" spc="0" normalizeH="0" baseline="0">
                <a:ln w="18415" cmpd="sng">
                  <a:noFill/>
                  <a:prstDash val="solid"/>
                </a:ln>
                <a:solidFill>
                  <a:srgbClr val="F79646">
                    <a:lumMod val="50000"/>
                  </a:srgb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lvl="0" defTabSz="914400">
              <a:defRPr/>
            </a:pPr>
            <a:r>
              <a:rPr lang="zh-CN" altLang="en-US" sz="3200" dirty="0" smtClean="0"/>
              <a:t>科学</a:t>
            </a:r>
            <a:endParaRPr lang="en-US" altLang="zh-CN" sz="3200" dirty="0" smtClean="0"/>
          </a:p>
          <a:p>
            <a:pPr lvl="0" defTabSz="914400">
              <a:defRPr/>
            </a:pPr>
            <a:r>
              <a:rPr lang="zh-CN" altLang="en-US" sz="3200" dirty="0" smtClean="0"/>
              <a:t>统筹</a:t>
            </a:r>
            <a:endParaRPr kumimoji="0" lang="zh-CN" altLang="en-US" sz="3200" b="1" i="0" u="none" strike="noStrike" kern="0" cap="none" spc="0" normalizeH="0" baseline="0" noProof="0" dirty="0">
              <a:ln w="18415" cmpd="sng">
                <a:noFill/>
                <a:prstDash val="solid"/>
              </a:ln>
              <a:solidFill>
                <a:srgbClr val="F79646">
                  <a:lumMod val="50000"/>
                </a:srgbClr>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endParaRPr>
          </a:p>
        </p:txBody>
      </p:sp>
      <p:sp>
        <p:nvSpPr>
          <p:cNvPr id="9" name="TextBox 14"/>
          <p:cNvSpPr txBox="1"/>
          <p:nvPr/>
        </p:nvSpPr>
        <p:spPr>
          <a:xfrm rot="20130950">
            <a:off x="2698136" y="1185754"/>
            <a:ext cx="1809859" cy="880241"/>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400" b="1" i="0" u="none" strike="noStrike" kern="0" cap="none" spc="0" normalizeH="0" baseline="0">
                <a:ln w="18415" cmpd="sng">
                  <a:noFill/>
                  <a:prstDash val="solid"/>
                </a:ln>
                <a:solidFill>
                  <a:srgbClr val="967200"/>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defRPr>
            </a:lvl1pPr>
          </a:lstStyle>
          <a:p>
            <a:pPr lvl="0" defTabSz="914400">
              <a:defRPr/>
            </a:pPr>
            <a:r>
              <a:rPr lang="zh-CN" altLang="en-US" sz="3200" dirty="0" smtClean="0"/>
              <a:t>全人</a:t>
            </a:r>
            <a:endParaRPr lang="en-US" altLang="zh-CN" sz="3200" dirty="0" smtClean="0"/>
          </a:p>
          <a:p>
            <a:pPr lvl="0" defTabSz="914400">
              <a:defRPr/>
            </a:pPr>
            <a:r>
              <a:rPr lang="zh-CN" altLang="en-US" sz="3200" dirty="0" smtClean="0"/>
              <a:t>发展</a:t>
            </a:r>
            <a:endParaRPr kumimoji="0" lang="zh-CN" altLang="en-US" sz="3200" b="1" i="0" u="none" strike="noStrike" kern="0" cap="none" spc="0" normalizeH="0" baseline="0" noProof="0" dirty="0">
              <a:ln w="18415" cmpd="sng">
                <a:noFill/>
                <a:prstDash val="solid"/>
              </a:ln>
              <a:solidFill>
                <a:srgbClr val="967200"/>
              </a:solidFill>
              <a:effectLst>
                <a:outerShdw dist="38100" dir="5400000" algn="t" rotWithShape="0">
                  <a:sysClr val="window" lastClr="FFFFFF">
                    <a:alpha val="40000"/>
                  </a:sysClr>
                </a:outerShdw>
              </a:effectLst>
              <a:uLnTx/>
              <a:uFillTx/>
              <a:latin typeface="Agency FB" panose="020B0503020202020204" pitchFamily="34" charset="0"/>
              <a:ea typeface="微软雅黑" panose="020B0503020204020204" pitchFamily="34" charset="-122"/>
            </a:endParaRPr>
          </a:p>
        </p:txBody>
      </p:sp>
      <p:sp>
        <p:nvSpPr>
          <p:cNvPr id="11" name="TextBox 16"/>
          <p:cNvSpPr txBox="1"/>
          <p:nvPr/>
        </p:nvSpPr>
        <p:spPr>
          <a:xfrm>
            <a:off x="4856392" y="0"/>
            <a:ext cx="4062651" cy="6860899"/>
          </a:xfrm>
          <a:prstGeom prst="rect">
            <a:avLst/>
          </a:prstGeom>
          <a:noFill/>
        </p:spPr>
        <p:txBody>
          <a:bodyPr vert="eaVert" wrap="square" rtlCol="0">
            <a:spAutoFit/>
          </a:bodyPr>
          <a:lstStyle>
            <a:defPPr>
              <a:defRPr lang="en-US"/>
            </a:defPPr>
            <a:lvl1pPr>
              <a:lnSpc>
                <a:spcPct val="130000"/>
              </a:lnSpc>
              <a:defRPr sz="5400" b="1">
                <a:solidFill>
                  <a:schemeClr val="tx1">
                    <a:lumMod val="65000"/>
                    <a:lumOff val="35000"/>
                  </a:schemeClr>
                </a:solidFill>
                <a:latin typeface="Agency FB" panose="020B0503020202020204" pitchFamily="34" charset="0"/>
                <a:ea typeface="微软雅黑" panose="020B0503020204020204" pitchFamily="34" charset="-122"/>
                <a:cs typeface="Calibri" panose="020F0502020204030204" pitchFamily="34" charset="0"/>
              </a:defRPr>
            </a:lvl1pPr>
          </a:lstStyle>
          <a:p>
            <a:pPr marL="342900" lvl="0" indent="-342900">
              <a:lnSpc>
                <a:spcPct val="150000"/>
              </a:lnSpc>
              <a:buFont typeface="Arial" panose="020B0604020202020204" pitchFamily="34" charset="0"/>
              <a:buChar char="•"/>
              <a:defRPr/>
            </a:pPr>
            <a:r>
              <a:rPr lang="zh-CN" altLang="en-US" sz="2400" kern="0" dirty="0">
                <a:solidFill>
                  <a:sysClr val="windowText" lastClr="000000">
                    <a:lumMod val="65000"/>
                    <a:lumOff val="35000"/>
                  </a:sysClr>
                </a:solidFill>
              </a:rPr>
              <a:t>重视课程在发展学生核心</a:t>
            </a:r>
            <a:r>
              <a:rPr lang="zh-CN" altLang="en-US" sz="2400" kern="0" dirty="0" smtClean="0">
                <a:solidFill>
                  <a:sysClr val="windowText" lastClr="000000">
                    <a:lumMod val="65000"/>
                    <a:lumOff val="35000"/>
                  </a:sysClr>
                </a:solidFill>
              </a:rPr>
              <a:t>素养</a:t>
            </a:r>
            <a:endParaRPr lang="en-US" altLang="zh-CN" sz="2400" kern="0" dirty="0" smtClean="0">
              <a:solidFill>
                <a:sysClr val="windowText" lastClr="000000">
                  <a:lumMod val="65000"/>
                  <a:lumOff val="35000"/>
                </a:sysClr>
              </a:solidFill>
            </a:endParaRPr>
          </a:p>
          <a:p>
            <a:pPr marL="342900" lvl="0" indent="-342900">
              <a:lnSpc>
                <a:spcPct val="150000"/>
              </a:lnSpc>
              <a:buFont typeface="Arial" panose="020B0604020202020204" pitchFamily="34" charset="0"/>
              <a:buChar char="•"/>
              <a:defRPr/>
            </a:pPr>
            <a:r>
              <a:rPr lang="zh-CN" altLang="en-US" sz="2400" kern="0" dirty="0" smtClean="0">
                <a:solidFill>
                  <a:sysClr val="windowText" lastClr="000000">
                    <a:lumMod val="65000"/>
                    <a:lumOff val="35000"/>
                  </a:sysClr>
                </a:solidFill>
              </a:rPr>
              <a:t>促进</a:t>
            </a:r>
            <a:r>
              <a:rPr lang="zh-CN" altLang="en-US" sz="2400" kern="0" dirty="0">
                <a:solidFill>
                  <a:sysClr val="windowText" lastClr="000000">
                    <a:lumMod val="65000"/>
                    <a:lumOff val="35000"/>
                  </a:sysClr>
                </a:solidFill>
              </a:rPr>
              <a:t>学校办学特色形成中的</a:t>
            </a:r>
            <a:r>
              <a:rPr lang="zh-CN" altLang="en-US" sz="2400" kern="0" dirty="0" smtClean="0">
                <a:solidFill>
                  <a:sysClr val="windowText" lastClr="000000">
                    <a:lumMod val="65000"/>
                    <a:lumOff val="35000"/>
                  </a:sysClr>
                </a:solidFill>
              </a:rPr>
              <a:t>作用</a:t>
            </a:r>
            <a:endParaRPr lang="en-US" altLang="zh-CN" sz="2400" kern="0" dirty="0" smtClean="0">
              <a:solidFill>
                <a:sysClr val="windowText" lastClr="000000">
                  <a:lumMod val="65000"/>
                  <a:lumOff val="35000"/>
                </a:sysClr>
              </a:solidFill>
            </a:endParaRPr>
          </a:p>
          <a:p>
            <a:pPr marL="342900" lvl="0" indent="-342900">
              <a:lnSpc>
                <a:spcPct val="150000"/>
              </a:lnSpc>
              <a:buFont typeface="Arial" panose="020B0604020202020204" pitchFamily="34" charset="0"/>
              <a:buChar char="•"/>
              <a:defRPr/>
            </a:pPr>
            <a:r>
              <a:rPr lang="zh-CN" altLang="en-US" sz="2400" kern="0" dirty="0" smtClean="0">
                <a:solidFill>
                  <a:sysClr val="windowText" lastClr="000000">
                    <a:lumMod val="65000"/>
                    <a:lumOff val="35000"/>
                  </a:sysClr>
                </a:solidFill>
              </a:rPr>
              <a:t>大胆</a:t>
            </a:r>
            <a:r>
              <a:rPr lang="zh-CN" altLang="en-US" sz="2400" kern="0" dirty="0">
                <a:solidFill>
                  <a:sysClr val="windowText" lastClr="000000">
                    <a:lumMod val="65000"/>
                    <a:lumOff val="35000"/>
                  </a:sysClr>
                </a:solidFill>
              </a:rPr>
              <a:t>尝试国家、地方、学校三级课程的统</a:t>
            </a:r>
            <a:r>
              <a:rPr lang="zh-CN" altLang="en-US" sz="2400" kern="0" dirty="0" smtClean="0">
                <a:solidFill>
                  <a:sysClr val="windowText" lastClr="000000">
                    <a:lumMod val="65000"/>
                    <a:lumOff val="35000"/>
                  </a:sysClr>
                </a:solidFill>
              </a:rPr>
              <a:t>整促进</a:t>
            </a:r>
            <a:r>
              <a:rPr lang="zh-CN" altLang="en-US" sz="2400" kern="0" dirty="0">
                <a:solidFill>
                  <a:sysClr val="windowText" lastClr="000000">
                    <a:lumMod val="65000"/>
                    <a:lumOff val="35000"/>
                  </a:sysClr>
                </a:solidFill>
              </a:rPr>
              <a:t>学校办学</a:t>
            </a:r>
            <a:r>
              <a:rPr lang="zh-CN" altLang="en-US" sz="2400" kern="0" dirty="0" smtClean="0">
                <a:solidFill>
                  <a:sysClr val="windowText" lastClr="000000">
                    <a:lumMod val="65000"/>
                    <a:lumOff val="35000"/>
                  </a:sysClr>
                </a:solidFill>
              </a:rPr>
              <a:t>的</a:t>
            </a:r>
            <a:endParaRPr lang="en-US" altLang="zh-CN" sz="2400" kern="0" dirty="0">
              <a:solidFill>
                <a:sysClr val="windowText" lastClr="000000">
                  <a:lumMod val="65000"/>
                  <a:lumOff val="35000"/>
                </a:sysClr>
              </a:solidFill>
            </a:endParaRPr>
          </a:p>
          <a:p>
            <a:pPr marL="342900" lvl="0" indent="-342900">
              <a:lnSpc>
                <a:spcPct val="150000"/>
              </a:lnSpc>
              <a:buFont typeface="Arial" panose="020B0604020202020204" pitchFamily="34" charset="0"/>
              <a:buChar char="•"/>
              <a:defRPr/>
            </a:pPr>
            <a:r>
              <a:rPr lang="zh-CN" altLang="en-US" sz="2400" kern="0" dirty="0">
                <a:solidFill>
                  <a:sysClr val="windowText" lastClr="000000">
                    <a:lumMod val="65000"/>
                    <a:lumOff val="35000"/>
                  </a:sysClr>
                </a:solidFill>
              </a:rPr>
              <a:t>不断走向课程整合和创生</a:t>
            </a:r>
            <a:endParaRPr lang="en-US" altLang="zh-CN" sz="2400" kern="0" dirty="0">
              <a:solidFill>
                <a:sysClr val="windowText" lastClr="000000">
                  <a:lumMod val="65000"/>
                  <a:lumOff val="35000"/>
                </a:sysClr>
              </a:solidFill>
            </a:endParaRPr>
          </a:p>
          <a:p>
            <a:pPr marL="342900" lvl="0" indent="-342900">
              <a:lnSpc>
                <a:spcPct val="150000"/>
              </a:lnSpc>
              <a:buFont typeface="Arial" panose="020B0604020202020204" pitchFamily="34" charset="0"/>
              <a:buChar char="•"/>
              <a:defRPr/>
            </a:pPr>
            <a:r>
              <a:rPr lang="zh-CN" altLang="en-US" sz="2400" kern="0" dirty="0">
                <a:solidFill>
                  <a:sysClr val="windowText" lastClr="000000">
                    <a:lumMod val="65000"/>
                    <a:lumOff val="35000"/>
                  </a:sysClr>
                </a:solidFill>
              </a:rPr>
              <a:t>为学生全面、自主发展提供简约、精致的课程</a:t>
            </a:r>
            <a:endParaRPr lang="en-US" altLang="zh-CN" sz="2400" kern="0" dirty="0">
              <a:solidFill>
                <a:sysClr val="windowText" lastClr="000000">
                  <a:lumMod val="65000"/>
                  <a:lumOff val="35000"/>
                </a:sysClr>
              </a:solidFill>
            </a:endParaRPr>
          </a:p>
          <a:p>
            <a:pPr marL="342900" indent="-342900">
              <a:lnSpc>
                <a:spcPct val="150000"/>
              </a:lnSpc>
              <a:buFont typeface="Arial" panose="020B0604020202020204" pitchFamily="34" charset="0"/>
              <a:buChar char="•"/>
              <a:defRPr/>
            </a:pPr>
            <a:r>
              <a:rPr lang="zh-CN" altLang="zh-CN" sz="2400" kern="0" dirty="0">
                <a:solidFill>
                  <a:sysClr val="windowText" lastClr="000000">
                    <a:lumMod val="65000"/>
                    <a:lumOff val="35000"/>
                  </a:sysClr>
                </a:solidFill>
              </a:rPr>
              <a:t>促进学校办学的个性化发展</a:t>
            </a:r>
            <a:endParaRPr lang="zh-CN" altLang="en-US" sz="2400" kern="0" dirty="0">
              <a:solidFill>
                <a:sysClr val="windowText" lastClr="000000">
                  <a:lumMod val="65000"/>
                  <a:lumOff val="35000"/>
                </a:sys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up)">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up)">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up)">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up)">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0415" y="907534"/>
            <a:ext cx="1723549" cy="461665"/>
          </a:xfrm>
          <a:prstGeom prst="rect">
            <a:avLst/>
          </a:prstGeom>
        </p:spPr>
        <p:txBody>
          <a:bodyPr wrap="none">
            <a:spAutoFit/>
          </a:bodyPr>
          <a:lstStyle/>
          <a:p>
            <a:r>
              <a:rPr lang="zh-CN" altLang="zh-CN"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rPr>
              <a:t>德县路小学</a:t>
            </a:r>
            <a:endParaRPr lang="zh-CN" altLang="en-US"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endParaRPr>
          </a:p>
        </p:txBody>
      </p:sp>
      <p:sp>
        <p:nvSpPr>
          <p:cNvPr id="3" name="矩形 2"/>
          <p:cNvSpPr/>
          <p:nvPr/>
        </p:nvSpPr>
        <p:spPr>
          <a:xfrm>
            <a:off x="834303" y="2808906"/>
            <a:ext cx="1415772" cy="461665"/>
          </a:xfrm>
          <a:prstGeom prst="rect">
            <a:avLst/>
          </a:prstGeom>
        </p:spPr>
        <p:txBody>
          <a:bodyPr wrap="none">
            <a:spAutoFit/>
          </a:bodyPr>
          <a:lstStyle/>
          <a:p>
            <a:r>
              <a:rPr lang="zh-CN" altLang="zh-CN"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rPr>
              <a:t>福林小学</a:t>
            </a:r>
            <a:endParaRPr lang="zh-CN" altLang="en-US"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endParaRPr>
          </a:p>
        </p:txBody>
      </p:sp>
      <p:sp>
        <p:nvSpPr>
          <p:cNvPr id="4" name="矩形 3"/>
          <p:cNvSpPr/>
          <p:nvPr/>
        </p:nvSpPr>
        <p:spPr>
          <a:xfrm>
            <a:off x="680414" y="4688899"/>
            <a:ext cx="1723549" cy="461665"/>
          </a:xfrm>
          <a:prstGeom prst="rect">
            <a:avLst/>
          </a:prstGeom>
        </p:spPr>
        <p:txBody>
          <a:bodyPr wrap="none">
            <a:spAutoFit/>
          </a:bodyPr>
          <a:lstStyle/>
          <a:p>
            <a:r>
              <a:rPr lang="zh-CN" altLang="zh-CN"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rPr>
              <a:t>宁夏路小学</a:t>
            </a:r>
            <a:endParaRPr lang="zh-CN" altLang="en-US" sz="2400" b="1" kern="0" dirty="0">
              <a:solidFill>
                <a:sysClr val="windowText" lastClr="000000">
                  <a:lumMod val="65000"/>
                  <a:lumOff val="35000"/>
                </a:sysClr>
              </a:solidFill>
              <a:latin typeface="Agency FB" panose="020B0503020202020204" pitchFamily="34" charset="0"/>
              <a:ea typeface="微软雅黑" panose="020B0503020204020204" pitchFamily="34" charset="-122"/>
              <a:cs typeface="Calibri" panose="020F0502020204030204" pitchFamily="34" charset="0"/>
            </a:endParaRPr>
          </a:p>
        </p:txBody>
      </p:sp>
      <p:sp>
        <p:nvSpPr>
          <p:cNvPr id="6" name="矩形 5"/>
          <p:cNvSpPr/>
          <p:nvPr/>
        </p:nvSpPr>
        <p:spPr>
          <a:xfrm>
            <a:off x="3034518" y="538202"/>
            <a:ext cx="2262158" cy="369332"/>
          </a:xfrm>
          <a:prstGeom prst="rect">
            <a:avLst/>
          </a:prstGeom>
        </p:spPr>
        <p:txBody>
          <a:bodyPr wrap="none">
            <a:spAutoFit/>
          </a:bodyPr>
          <a:lstStyle/>
          <a:p>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三课时阅读教学研究</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3149935" y="1530456"/>
            <a:ext cx="2031325" cy="369332"/>
          </a:xfrm>
          <a:prstGeom prst="rect">
            <a:avLst/>
          </a:prstGeom>
        </p:spPr>
        <p:txBody>
          <a:bodyPr wrap="none">
            <a:spAutoFit/>
          </a:bodyPr>
          <a:lstStyle/>
          <a:p>
            <a:r>
              <a:rPr lang="zh-CN" altLang="zh-CN"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三段式整合型阅读</a:t>
            </a:r>
            <a:endParaRPr lang="zh-CN" altLang="en-US"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9" name="图示 8"/>
          <p:cNvGraphicFramePr/>
          <p:nvPr/>
        </p:nvGraphicFramePr>
        <p:xfrm>
          <a:off x="2705098" y="876922"/>
          <a:ext cx="29210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9"/>
          <p:cNvSpPr/>
          <p:nvPr/>
        </p:nvSpPr>
        <p:spPr>
          <a:xfrm>
            <a:off x="6336649" y="695857"/>
            <a:ext cx="2273300" cy="1200329"/>
          </a:xfrm>
          <a:prstGeom prst="rect">
            <a:avLst/>
          </a:prstGeom>
        </p:spPr>
        <p:txBody>
          <a:bodyPr wrap="square">
            <a:spAutoFit/>
          </a:bodyPr>
          <a:lstStyle/>
          <a:p>
            <a:pPr algn="ctr"/>
            <a:r>
              <a:rPr lang="zh-CN" altLang="zh-CN" dirty="0">
                <a:solidFill>
                  <a:schemeClr val="accent6">
                    <a:lumMod val="75000"/>
                  </a:schemeClr>
                </a:solidFill>
                <a:ea typeface="仿宋" panose="02010609060101010101" pitchFamily="49" charset="-122"/>
                <a:cs typeface="Times New Roman" panose="02020603050405020304" pitchFamily="18" charset="0"/>
              </a:rPr>
              <a:t>学生的阅读</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量</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语言积累</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语言</a:t>
            </a:r>
            <a:r>
              <a:rPr lang="zh-CN" altLang="zh-CN" dirty="0">
                <a:solidFill>
                  <a:schemeClr val="accent6">
                    <a:lumMod val="75000"/>
                  </a:schemeClr>
                </a:solidFill>
                <a:ea typeface="仿宋" panose="02010609060101010101" pitchFamily="49" charset="-122"/>
                <a:cs typeface="Times New Roman" panose="02020603050405020304" pitchFamily="18" charset="0"/>
              </a:rPr>
              <a:t>表达等</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能力</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有了</a:t>
            </a:r>
            <a:r>
              <a:rPr lang="zh-CN" altLang="zh-CN" dirty="0">
                <a:solidFill>
                  <a:schemeClr val="accent6">
                    <a:lumMod val="75000"/>
                  </a:schemeClr>
                </a:solidFill>
                <a:ea typeface="仿宋" panose="02010609060101010101" pitchFamily="49" charset="-122"/>
                <a:cs typeface="Times New Roman" panose="02020603050405020304" pitchFamily="18" charset="0"/>
              </a:rPr>
              <a:t>显著提升</a:t>
            </a:r>
            <a:endParaRPr lang="zh-CN" altLang="en-US" dirty="0">
              <a:solidFill>
                <a:schemeClr val="accent6">
                  <a:lumMod val="75000"/>
                </a:schemeClr>
              </a:solidFill>
            </a:endParaRPr>
          </a:p>
        </p:txBody>
      </p:sp>
      <p:sp>
        <p:nvSpPr>
          <p:cNvPr id="11" name="矩形 10"/>
          <p:cNvSpPr/>
          <p:nvPr/>
        </p:nvSpPr>
        <p:spPr>
          <a:xfrm>
            <a:off x="2803685" y="2497045"/>
            <a:ext cx="2723823" cy="369332"/>
          </a:xfrm>
          <a:prstGeom prst="rect">
            <a:avLst/>
          </a:prstGeom>
        </p:spPr>
        <p:txBody>
          <a:bodyPr wrap="none">
            <a:spAutoFit/>
          </a:bodyPr>
          <a:lstStyle/>
          <a:p>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探索语文与传统文化整合</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p:cNvSpPr/>
          <p:nvPr/>
        </p:nvSpPr>
        <p:spPr>
          <a:xfrm>
            <a:off x="2403963" y="2866377"/>
            <a:ext cx="4006225" cy="369332"/>
          </a:xfrm>
          <a:prstGeom prst="rect">
            <a:avLst/>
          </a:prstGeom>
        </p:spPr>
        <p:txBody>
          <a:bodyPr wrap="none">
            <a:spAutoFit/>
          </a:bodyPr>
          <a:lstStyle/>
          <a:p>
            <a:r>
              <a:rPr lang="zh-CN" altLang="zh-CN"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编写</a:t>
            </a:r>
            <a:r>
              <a:rPr lang="en-US" altLang="zh-CN"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6</a:t>
            </a:r>
            <a:r>
              <a:rPr lang="zh-CN" altLang="zh-CN"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册《福娃读历史故事》阅读书籍</a:t>
            </a:r>
            <a:endParaRPr lang="zh-CN" altLang="en-US"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4" name="图示 13"/>
          <p:cNvGraphicFramePr/>
          <p:nvPr/>
        </p:nvGraphicFramePr>
        <p:xfrm>
          <a:off x="2705098" y="3105054"/>
          <a:ext cx="3330416" cy="6934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矩形 14"/>
          <p:cNvSpPr/>
          <p:nvPr/>
        </p:nvSpPr>
        <p:spPr>
          <a:xfrm>
            <a:off x="6336649" y="2458945"/>
            <a:ext cx="2389168" cy="1477328"/>
          </a:xfrm>
          <a:prstGeom prst="rect">
            <a:avLst/>
          </a:prstGeom>
        </p:spPr>
        <p:txBody>
          <a:bodyPr wrap="square">
            <a:spAutoFit/>
          </a:bodyPr>
          <a:lstStyle/>
          <a:p>
            <a:pPr algn="ctr"/>
            <a:r>
              <a:rPr lang="zh-CN" altLang="zh-CN" dirty="0">
                <a:solidFill>
                  <a:schemeClr val="accent6">
                    <a:lumMod val="75000"/>
                  </a:schemeClr>
                </a:solidFill>
                <a:ea typeface="仿宋" panose="02010609060101010101" pitchFamily="49" charset="-122"/>
                <a:cs typeface="Times New Roman" panose="02020603050405020304" pitchFamily="18" charset="0"/>
              </a:rPr>
              <a:t>在国家课程校本</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化</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研究</a:t>
            </a:r>
            <a:r>
              <a:rPr lang="zh-CN" altLang="zh-CN" dirty="0">
                <a:solidFill>
                  <a:schemeClr val="accent6">
                    <a:lumMod val="75000"/>
                  </a:schemeClr>
                </a:solidFill>
                <a:ea typeface="仿宋" panose="02010609060101010101" pitchFamily="49" charset="-122"/>
                <a:cs typeface="Times New Roman" panose="02020603050405020304" pitchFamily="18" charset="0"/>
              </a:rPr>
              <a:t>过程</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中</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将</a:t>
            </a:r>
            <a:r>
              <a:rPr lang="zh-CN" altLang="zh-CN" dirty="0">
                <a:solidFill>
                  <a:schemeClr val="accent6">
                    <a:lumMod val="75000"/>
                  </a:schemeClr>
                </a:solidFill>
                <a:ea typeface="仿宋" panose="02010609060101010101" pitchFamily="49" charset="-122"/>
                <a:cs typeface="Times New Roman" panose="02020603050405020304" pitchFamily="18" charset="0"/>
              </a:rPr>
              <a:t>核心素养的</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内核</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与</a:t>
            </a:r>
            <a:r>
              <a:rPr lang="zh-CN" altLang="zh-CN" dirty="0">
                <a:solidFill>
                  <a:schemeClr val="accent6">
                    <a:lumMod val="75000"/>
                  </a:schemeClr>
                </a:solidFill>
                <a:ea typeface="仿宋" panose="02010609060101010101" pitchFamily="49" charset="-122"/>
                <a:cs typeface="Times New Roman" panose="02020603050405020304" pitchFamily="18" charset="0"/>
              </a:rPr>
              <a:t>历史</a:t>
            </a:r>
            <a:r>
              <a:rPr lang="zh-CN" altLang="zh-CN" dirty="0" smtClean="0">
                <a:solidFill>
                  <a:schemeClr val="accent6">
                    <a:lumMod val="75000"/>
                  </a:schemeClr>
                </a:solidFill>
                <a:ea typeface="仿宋" panose="02010609060101010101" pitchFamily="49" charset="-122"/>
                <a:cs typeface="Times New Roman" panose="02020603050405020304" pitchFamily="18" charset="0"/>
              </a:rPr>
              <a:t>文化</a:t>
            </a:r>
            <a:endParaRPr lang="en-US" altLang="zh-CN" dirty="0" smtClean="0">
              <a:solidFill>
                <a:schemeClr val="accent6">
                  <a:lumMod val="75000"/>
                </a:schemeClr>
              </a:solidFill>
              <a:ea typeface="仿宋" panose="02010609060101010101" pitchFamily="49" charset="-122"/>
              <a:cs typeface="Times New Roman" panose="02020603050405020304" pitchFamily="18" charset="0"/>
            </a:endParaRPr>
          </a:p>
          <a:p>
            <a:pPr algn="ctr"/>
            <a:r>
              <a:rPr lang="zh-CN" altLang="zh-CN" dirty="0" smtClean="0">
                <a:solidFill>
                  <a:schemeClr val="accent6">
                    <a:lumMod val="75000"/>
                  </a:schemeClr>
                </a:solidFill>
                <a:ea typeface="仿宋" panose="02010609060101010101" pitchFamily="49" charset="-122"/>
                <a:cs typeface="Times New Roman" panose="02020603050405020304" pitchFamily="18" charset="0"/>
              </a:rPr>
              <a:t>内涵</a:t>
            </a:r>
            <a:r>
              <a:rPr lang="zh-CN" altLang="zh-CN" dirty="0">
                <a:solidFill>
                  <a:schemeClr val="accent6">
                    <a:lumMod val="75000"/>
                  </a:schemeClr>
                </a:solidFill>
                <a:ea typeface="仿宋" panose="02010609060101010101" pitchFamily="49" charset="-122"/>
                <a:cs typeface="Times New Roman" panose="02020603050405020304" pitchFamily="18" charset="0"/>
              </a:rPr>
              <a:t>一脉相承</a:t>
            </a:r>
            <a:endParaRPr lang="zh-CN" altLang="en-US" dirty="0">
              <a:solidFill>
                <a:schemeClr val="accent6">
                  <a:lumMod val="75000"/>
                </a:schemeClr>
              </a:solidFill>
              <a:ea typeface="仿宋" panose="02010609060101010101" pitchFamily="49" charset="-122"/>
              <a:cs typeface="Times New Roman" panose="02020603050405020304" pitchFamily="18" charset="0"/>
            </a:endParaRPr>
          </a:p>
        </p:txBody>
      </p:sp>
      <p:sp>
        <p:nvSpPr>
          <p:cNvPr id="16" name="矩形 15"/>
          <p:cNvSpPr/>
          <p:nvPr/>
        </p:nvSpPr>
        <p:spPr>
          <a:xfrm>
            <a:off x="2803685" y="4359946"/>
            <a:ext cx="2492990" cy="369332"/>
          </a:xfrm>
          <a:prstGeom prst="rect">
            <a:avLst/>
          </a:prstGeom>
        </p:spPr>
        <p:txBody>
          <a:bodyPr wrap="none">
            <a:spAutoFit/>
          </a:bodyPr>
          <a:lstStyle/>
          <a:p>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构建生活实践课程体系</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nvSpPr>
        <p:spPr>
          <a:xfrm>
            <a:off x="2594510" y="4735065"/>
            <a:ext cx="3185487" cy="369332"/>
          </a:xfrm>
          <a:prstGeom prst="rect">
            <a:avLst/>
          </a:prstGeom>
        </p:spPr>
        <p:txBody>
          <a:bodyPr wrap="none">
            <a:spAutoFit/>
          </a:bodyPr>
          <a:lstStyle/>
          <a:p>
            <a:r>
              <a:rPr lang="zh-CN" altLang="zh-CN"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打造“知行合一”的教学模式</a:t>
            </a:r>
            <a:endParaRPr lang="zh-CN" altLang="en-US"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17"/>
          <p:cNvSpPr/>
          <p:nvPr/>
        </p:nvSpPr>
        <p:spPr>
          <a:xfrm>
            <a:off x="2548440" y="5231102"/>
            <a:ext cx="3643731" cy="738664"/>
          </a:xfrm>
          <a:prstGeom prst="rect">
            <a:avLst/>
          </a:prstGeom>
        </p:spPr>
        <p:txBody>
          <a:bodyPr wrap="square">
            <a:spAutoFit/>
          </a:bodyPr>
          <a:lstStyle/>
          <a:p>
            <a:r>
              <a:rPr lang="zh-CN" altLang="zh-CN" sz="1400" dirty="0" smtClean="0">
                <a:latin typeface="微软雅黑" panose="020B0503020204020204" pitchFamily="34" charset="-122"/>
                <a:ea typeface="微软雅黑" panose="020B0503020204020204" pitchFamily="34" charset="-122"/>
                <a:cs typeface="Times New Roman" panose="02020603050405020304" pitchFamily="18" charset="0"/>
              </a:rPr>
              <a:t>围绕“多元智能凝核心素养”的课程理念</a:t>
            </a:r>
            <a:endParaRPr lang="en-US" altLang="zh-CN" sz="1400"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400" dirty="0" smtClean="0">
                <a:latin typeface="微软雅黑" panose="020B0503020204020204" pitchFamily="34" charset="-122"/>
                <a:ea typeface="微软雅黑" panose="020B0503020204020204" pitchFamily="34" charset="-122"/>
                <a:cs typeface="Times New Roman" panose="02020603050405020304" pitchFamily="18" charset="0"/>
              </a:rPr>
              <a:t>夯实</a:t>
            </a:r>
            <a:r>
              <a:rPr lang="en-US" altLang="zh-CN" sz="14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smtClean="0">
                <a:latin typeface="微软雅黑" panose="020B0503020204020204" pitchFamily="34" charset="-122"/>
                <a:ea typeface="微软雅黑" panose="020B0503020204020204" pitchFamily="34" charset="-122"/>
                <a:cs typeface="Times New Roman" panose="02020603050405020304" pitchFamily="18" charset="0"/>
              </a:rPr>
              <a:t>三化三维汇多层一体</a:t>
            </a:r>
            <a:r>
              <a:rPr lang="en-US" altLang="zh-CN" sz="14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dirty="0" smtClean="0">
                <a:latin typeface="微软雅黑" panose="020B0503020204020204" pitchFamily="34" charset="-122"/>
                <a:ea typeface="微软雅黑" panose="020B0503020204020204" pitchFamily="34" charset="-122"/>
                <a:cs typeface="Times New Roman" panose="02020603050405020304" pitchFamily="18" charset="0"/>
              </a:rPr>
              <a:t>的课程结构</a:t>
            </a:r>
            <a:endParaRPr lang="en-US" altLang="zh-CN" sz="1400"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400" dirty="0" smtClean="0">
                <a:latin typeface="微软雅黑" panose="020B0503020204020204" pitchFamily="34" charset="-122"/>
                <a:ea typeface="微软雅黑" panose="020B0503020204020204" pitchFamily="34" charset="-122"/>
                <a:cs typeface="Times New Roman" panose="02020603050405020304" pitchFamily="18" charset="0"/>
              </a:rPr>
              <a:t>践行“五类并行展生活特色”的课程内容</a:t>
            </a:r>
            <a:endParaRPr lang="zh-CN" altLang="en-US" sz="1400" dirty="0">
              <a:latin typeface="微软雅黑" panose="020B0503020204020204" pitchFamily="34" charset="-122"/>
              <a:ea typeface="微软雅黑" panose="020B0503020204020204" pitchFamily="34" charset="-122"/>
            </a:endParaRPr>
          </a:p>
        </p:txBody>
      </p:sp>
      <p:sp>
        <p:nvSpPr>
          <p:cNvPr id="19" name="矩形 18"/>
          <p:cNvSpPr/>
          <p:nvPr/>
        </p:nvSpPr>
        <p:spPr>
          <a:xfrm>
            <a:off x="6424469" y="4088085"/>
            <a:ext cx="2122303" cy="646331"/>
          </a:xfrm>
          <a:prstGeom prst="rect">
            <a:avLst/>
          </a:prstGeom>
        </p:spPr>
        <p:txBody>
          <a:bodyPr wrap="square">
            <a:spAutoFit/>
          </a:bodyPr>
          <a:lstStyle/>
          <a:p>
            <a:pPr algn="ctr">
              <a:spcAft>
                <a:spcPts val="0"/>
              </a:spcAft>
            </a:pPr>
            <a:r>
              <a:rPr lang="zh-CN" altLang="zh-CN" dirty="0">
                <a:solidFill>
                  <a:schemeClr val="accent6">
                    <a:lumMod val="75000"/>
                  </a:schemeClr>
                </a:solidFill>
                <a:ea typeface="仿宋" panose="02010609060101010101" pitchFamily="49" charset="-122"/>
                <a:cs typeface="Times New Roman" panose="02020603050405020304" pitchFamily="18" charset="0"/>
              </a:rPr>
              <a:t>设计可供选择的</a:t>
            </a:r>
          </a:p>
          <a:p>
            <a:pPr algn="ctr">
              <a:spcAft>
                <a:spcPts val="0"/>
              </a:spcAft>
            </a:pPr>
            <a:r>
              <a:rPr lang="zh-CN" altLang="zh-CN" dirty="0">
                <a:solidFill>
                  <a:schemeClr val="accent6">
                    <a:lumMod val="75000"/>
                  </a:schemeClr>
                </a:solidFill>
                <a:ea typeface="仿宋" panose="02010609060101010101" pitchFamily="49" charset="-122"/>
                <a:cs typeface="Times New Roman" panose="02020603050405020304" pitchFamily="18" charset="0"/>
              </a:rPr>
              <a:t>五大类课程</a:t>
            </a:r>
            <a:endParaRPr lang="en-US" altLang="zh-CN" dirty="0">
              <a:solidFill>
                <a:schemeClr val="accent6">
                  <a:lumMod val="75000"/>
                </a:schemeClr>
              </a:solidFill>
              <a:ea typeface="仿宋" panose="02010609060101010101" pitchFamily="49" charset="-122"/>
              <a:cs typeface="Times New Roman" panose="02020603050405020304" pitchFamily="18" charset="0"/>
            </a:endParaRPr>
          </a:p>
        </p:txBody>
      </p:sp>
      <p:grpSp>
        <p:nvGrpSpPr>
          <p:cNvPr id="20" name="组合 19"/>
          <p:cNvGrpSpPr/>
          <p:nvPr/>
        </p:nvGrpSpPr>
        <p:grpSpPr>
          <a:xfrm>
            <a:off x="6432887" y="4688882"/>
            <a:ext cx="2105465" cy="2169118"/>
            <a:chOff x="1364785" y="214118"/>
            <a:chExt cx="6397102" cy="6590500"/>
          </a:xfrm>
        </p:grpSpPr>
        <p:sp>
          <p:nvSpPr>
            <p:cNvPr id="21" name="椭圆 20"/>
            <p:cNvSpPr/>
            <p:nvPr/>
          </p:nvSpPr>
          <p:spPr>
            <a:xfrm>
              <a:off x="1943708" y="862190"/>
              <a:ext cx="5184576" cy="5184576"/>
            </a:xfrm>
            <a:prstGeom prst="ellipse">
              <a:avLst/>
            </a:prstGeom>
            <a:solidFill>
              <a:sysClr val="window" lastClr="FFFFFF">
                <a:lumMod val="95000"/>
              </a:sysClr>
            </a:solidFill>
            <a:ln w="28575" cap="flat" cmpd="sng" algn="ctr">
              <a:solidFill>
                <a:sysClr val="window" lastClr="FFFFFF">
                  <a:lumMod val="75000"/>
                </a:sysClr>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22"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0681" y="2139663"/>
              <a:ext cx="2804419" cy="2804419"/>
            </a:xfrm>
            <a:prstGeom prst="rect">
              <a:avLst/>
            </a:prstGeom>
            <a:effectLst>
              <a:outerShdw blurRad="50800" dist="38100" dir="5400000" algn="t" rotWithShape="0">
                <a:prstClr val="black">
                  <a:alpha val="40000"/>
                </a:prstClr>
              </a:outerShdw>
            </a:effectLst>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3565" y="1546923"/>
              <a:ext cx="1648322" cy="1648322"/>
            </a:xfrm>
            <a:prstGeom prst="rect">
              <a:avLst/>
            </a:prstGeom>
            <a:effectLst>
              <a:outerShdw blurRad="50800" dist="38100" dir="5400000" algn="t" rotWithShape="0">
                <a:prstClr val="black">
                  <a:alpha val="40000"/>
                </a:prstClr>
              </a:outerShdw>
            </a:effectLst>
          </p:spPr>
        </p:pic>
        <p:pic>
          <p:nvPicPr>
            <p:cNvPr id="24" name="图片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67201" y="4119921"/>
              <a:ext cx="1648322" cy="1648322"/>
            </a:xfrm>
            <a:prstGeom prst="rect">
              <a:avLst/>
            </a:prstGeom>
            <a:effectLst>
              <a:outerShdw blurRad="50800" dist="38100" dir="5400000" algn="t" rotWithShape="0">
                <a:prstClr val="black">
                  <a:alpha val="40000"/>
                </a:prstClr>
              </a:outerShdw>
            </a:effectLst>
          </p:spPr>
        </p:pic>
        <p:pic>
          <p:nvPicPr>
            <p:cNvPr id="25" name="图片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44104" y="5156296"/>
              <a:ext cx="1648322" cy="1648322"/>
            </a:xfrm>
            <a:prstGeom prst="rect">
              <a:avLst/>
            </a:prstGeom>
            <a:effectLst>
              <a:outerShdw blurRad="50800" dist="38100" dir="5400000" algn="t" rotWithShape="0">
                <a:prstClr val="black">
                  <a:alpha val="40000"/>
                </a:prstClr>
              </a:outerShdw>
            </a:effectLst>
          </p:spPr>
        </p:pic>
        <p:pic>
          <p:nvPicPr>
            <p:cNvPr id="26" name="图片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8543" y="4320105"/>
              <a:ext cx="1648322" cy="1648322"/>
            </a:xfrm>
            <a:prstGeom prst="rect">
              <a:avLst/>
            </a:prstGeom>
            <a:effectLst>
              <a:outerShdw blurRad="50800" dist="38100" dir="5400000" algn="t" rotWithShape="0">
                <a:prstClr val="black">
                  <a:alpha val="40000"/>
                </a:prstClr>
              </a:outerShdw>
            </a:effectLst>
          </p:spPr>
        </p:pic>
        <p:pic>
          <p:nvPicPr>
            <p:cNvPr id="27" name="图片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4785" y="1640617"/>
              <a:ext cx="1648322" cy="1648322"/>
            </a:xfrm>
            <a:prstGeom prst="rect">
              <a:avLst/>
            </a:prstGeom>
            <a:effectLst>
              <a:outerShdw blurRad="50800" dist="38100" dir="5400000" algn="t" rotWithShape="0">
                <a:prstClr val="black">
                  <a:alpha val="40000"/>
                </a:prstClr>
              </a:outerShdw>
            </a:effectLst>
          </p:spPr>
        </p:pic>
        <p:pic>
          <p:nvPicPr>
            <p:cNvPr id="28" name="图片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7840" y="214118"/>
              <a:ext cx="1648322" cy="1648322"/>
            </a:xfrm>
            <a:prstGeom prst="rect">
              <a:avLst/>
            </a:prstGeom>
            <a:effectLst>
              <a:outerShdw blurRad="50800" dist="38100" dir="5400000" algn="t" rotWithShape="0">
                <a:prstClr val="black">
                  <a:alpha val="40000"/>
                </a:prstClr>
              </a:outerShdw>
            </a:effectLst>
          </p:spPr>
        </p:pic>
        <p:sp>
          <p:nvSpPr>
            <p:cNvPr id="29" name="TextBox 27"/>
            <p:cNvSpPr txBox="1"/>
            <p:nvPr/>
          </p:nvSpPr>
          <p:spPr>
            <a:xfrm>
              <a:off x="3510868" y="2602970"/>
              <a:ext cx="2271418" cy="196376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200" dirty="0">
                  <a:solidFill>
                    <a:srgbClr val="563202"/>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有效提高学生能力</a:t>
              </a:r>
            </a:p>
          </p:txBody>
        </p:sp>
        <p:sp>
          <p:nvSpPr>
            <p:cNvPr id="30" name="TextBox 28"/>
            <p:cNvSpPr txBox="1"/>
            <p:nvPr/>
          </p:nvSpPr>
          <p:spPr>
            <a:xfrm>
              <a:off x="3882019" y="649383"/>
              <a:ext cx="137995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道德</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sp>
          <p:nvSpPr>
            <p:cNvPr id="31" name="TextBox 30"/>
            <p:cNvSpPr txBox="1"/>
            <p:nvPr/>
          </p:nvSpPr>
          <p:spPr>
            <a:xfrm>
              <a:off x="1491638" y="2112051"/>
              <a:ext cx="140570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创意</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sp>
          <p:nvSpPr>
            <p:cNvPr id="32" name="TextBox 31"/>
            <p:cNvSpPr txBox="1"/>
            <p:nvPr/>
          </p:nvSpPr>
          <p:spPr>
            <a:xfrm>
              <a:off x="1871594" y="4832482"/>
              <a:ext cx="140570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学习</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sp>
          <p:nvSpPr>
            <p:cNvPr id="33" name="TextBox 32"/>
            <p:cNvSpPr txBox="1"/>
            <p:nvPr/>
          </p:nvSpPr>
          <p:spPr>
            <a:xfrm>
              <a:off x="4035789" y="5655026"/>
              <a:ext cx="140570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智力</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sp>
          <p:nvSpPr>
            <p:cNvPr id="34" name="TextBox 33"/>
            <p:cNvSpPr txBox="1"/>
            <p:nvPr/>
          </p:nvSpPr>
          <p:spPr>
            <a:xfrm>
              <a:off x="6140347" y="4618651"/>
              <a:ext cx="140570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健康</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sp>
          <p:nvSpPr>
            <p:cNvPr id="35" name="TextBox 34"/>
            <p:cNvSpPr txBox="1"/>
            <p:nvPr/>
          </p:nvSpPr>
          <p:spPr>
            <a:xfrm>
              <a:off x="6272727" y="1991062"/>
              <a:ext cx="1405709" cy="74810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lnSpc>
                  <a:spcPct val="100000"/>
                </a:lnSpc>
                <a:defRPr/>
              </a:pPr>
              <a:r>
                <a:rPr lang="zh-CN" altLang="zh-CN"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情绪</a:t>
              </a:r>
              <a:endParaRPr lang="zh-CN" altLang="en-US" sz="1000" dirty="0">
                <a:solidFill>
                  <a:srgbClr val="5E5B20"/>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5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250"/>
                                        <p:tgtEl>
                                          <p:spTgt spid="18"/>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Graphic spid="9" grpId="0">
        <p:bldAsOne/>
      </p:bldGraphic>
      <p:bldP spid="10" grpId="0"/>
      <p:bldP spid="11" grpId="0"/>
      <p:bldP spid="12" grpId="0"/>
      <p:bldGraphic spid="14" grpId="0">
        <p:bldAsOne/>
      </p:bldGraphic>
      <p:bldP spid="15" grpId="0"/>
      <p:bldP spid="16" grpId="0"/>
      <p:bldP spid="17" grpId="0"/>
      <p:bldP spid="18" grpId="0"/>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790900" y="472601"/>
            <a:ext cx="7423200" cy="3045300"/>
          </a:xfrm>
        </p:spPr>
        <p:txBody>
          <a:bodyPr/>
          <a:lstStyle/>
          <a:p>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宁夏</a:t>
            </a:r>
            <a:r>
              <a:rPr lang="zh-CN" altLang="zh-CN" dirty="0">
                <a:solidFill>
                  <a:srgbClr val="000000"/>
                </a:solidFill>
                <a:uFill>
                  <a:solidFill>
                    <a:srgbClr val="000000"/>
                  </a:solidFill>
                </a:uFill>
                <a:latin typeface="Arial Unicode MS" panose="020B0604020202020204" pitchFamily="34" charset="-122"/>
                <a:ea typeface="仿宋" panose="02010609060101010101" pitchFamily="49" charset="-122"/>
              </a:rPr>
              <a:t>、天山等学校积极探索长短课、大小课、跨年级选课等</a:t>
            </a:r>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方式</a:t>
            </a:r>
            <a:endParaRPr lang="en-US"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endParaRPr>
          </a:p>
          <a:p>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市</a:t>
            </a:r>
            <a:r>
              <a:rPr lang="zh-CN" altLang="zh-CN" dirty="0">
                <a:solidFill>
                  <a:srgbClr val="000000"/>
                </a:solidFill>
                <a:uFill>
                  <a:solidFill>
                    <a:srgbClr val="000000"/>
                  </a:solidFill>
                </a:uFill>
                <a:latin typeface="Arial Unicode MS" panose="020B0604020202020204" pitchFamily="34" charset="-122"/>
                <a:ea typeface="仿宋" panose="02010609060101010101" pitchFamily="49" charset="-122"/>
              </a:rPr>
              <a:t>实验、区实验、文登、福林等学校普及开展学生自主选课学习日，满足学生的个性化</a:t>
            </a:r>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需求</a:t>
            </a:r>
            <a:endParaRPr lang="en-US"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endParaRPr>
          </a:p>
          <a:p>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太平</a:t>
            </a:r>
            <a:r>
              <a:rPr lang="zh-CN" altLang="zh-CN" dirty="0">
                <a:solidFill>
                  <a:srgbClr val="000000"/>
                </a:solidFill>
                <a:uFill>
                  <a:solidFill>
                    <a:srgbClr val="000000"/>
                  </a:solidFill>
                </a:uFill>
                <a:latin typeface="Arial Unicode MS" panose="020B0604020202020204" pitchFamily="34" charset="-122"/>
                <a:ea typeface="仿宋" panose="02010609060101010101" pitchFamily="49" charset="-122"/>
              </a:rPr>
              <a:t>、嘉峪关、榉园等学校，整合社会、家长、社区等资源，拓宽学生学习渠道，提升育人</a:t>
            </a:r>
            <a:r>
              <a:rPr lang="zh-CN" altLang="zh-CN" dirty="0" smtClean="0">
                <a:solidFill>
                  <a:srgbClr val="000000"/>
                </a:solidFill>
                <a:uFill>
                  <a:solidFill>
                    <a:srgbClr val="000000"/>
                  </a:solidFill>
                </a:uFill>
                <a:latin typeface="Arial Unicode MS" panose="020B0604020202020204" pitchFamily="34" charset="-122"/>
                <a:ea typeface="仿宋" panose="02010609060101010101" pitchFamily="49" charset="-122"/>
              </a:rPr>
              <a:t>品质</a:t>
            </a:r>
            <a:endParaRPr lang="zh-CN" altLang="zh-CN" sz="1800" dirty="0">
              <a:solidFill>
                <a:srgbClr val="000000"/>
              </a:solidFill>
              <a:uFill>
                <a:solidFill>
                  <a:srgbClr val="000000"/>
                </a:solidFill>
              </a:uFill>
              <a:latin typeface="Arial Unicode MS" panose="020B0604020202020204" pitchFamily="34" charset="-122"/>
              <a:ea typeface="Arial Unicode MS" panose="020B0604020202020204" pitchFamily="34" charset="-122"/>
            </a:endParaRPr>
          </a:p>
          <a:p>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1" y="3619500"/>
            <a:ext cx="2916181" cy="1764209"/>
          </a:xfrm>
          <a:prstGeom prst="rect">
            <a:avLst/>
          </a:prstGeom>
        </p:spPr>
      </p:pic>
      <p:sp>
        <p:nvSpPr>
          <p:cNvPr id="6" name="矩形 5"/>
          <p:cNvSpPr/>
          <p:nvPr/>
        </p:nvSpPr>
        <p:spPr>
          <a:xfrm>
            <a:off x="249656" y="5383709"/>
            <a:ext cx="2492990" cy="369332"/>
          </a:xfrm>
          <a:prstGeom prst="rect">
            <a:avLst/>
          </a:prstGeom>
        </p:spPr>
        <p:txBody>
          <a:bodyPr wrap="none">
            <a:spAutoFit/>
          </a:bodyPr>
          <a:lstStyle/>
          <a:p>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天山</a:t>
            </a:r>
            <a:r>
              <a:rPr lang="zh-CN" altLang="en-US" dirty="0" smtClean="0">
                <a:solidFill>
                  <a:srgbClr val="000000"/>
                </a:solidFill>
                <a:uFill>
                  <a:solidFill>
                    <a:srgbClr val="000000"/>
                  </a:solidFill>
                </a:uFill>
                <a:latin typeface="微软雅黑" panose="020B0503020204020204" pitchFamily="34" charset="-122"/>
                <a:ea typeface="微软雅黑" panose="020B0503020204020204" pitchFamily="34" charset="-122"/>
              </a:rPr>
              <a:t>小学网上选课系统</a:t>
            </a: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6434962" y="5379043"/>
            <a:ext cx="2262158" cy="369332"/>
          </a:xfrm>
          <a:prstGeom prst="rect">
            <a:avLst/>
          </a:prstGeom>
        </p:spPr>
        <p:txBody>
          <a:bodyPr wrap="none">
            <a:spAutoFit/>
          </a:bodyPr>
          <a:lstStyle/>
          <a:p>
            <a:r>
              <a:rPr lang="zh-CN" altLang="en-US" dirty="0" smtClean="0">
                <a:solidFill>
                  <a:srgbClr val="000000"/>
                </a:solidFill>
                <a:uFill>
                  <a:solidFill>
                    <a:srgbClr val="000000"/>
                  </a:solidFill>
                </a:uFill>
                <a:latin typeface="微软雅黑" panose="020B0503020204020204" pitchFamily="34" charset="-122"/>
                <a:ea typeface="微软雅黑" panose="020B0503020204020204" pitchFamily="34" charset="-122"/>
              </a:rPr>
              <a:t>市实验选课总结编汇</a:t>
            </a:r>
            <a:endParaRPr lang="zh-CN" altLang="en-US" dirty="0">
              <a:latin typeface="微软雅黑" panose="020B0503020204020204" pitchFamily="34" charset="-122"/>
              <a:ea typeface="微软雅黑" panose="020B0503020204020204" pitchFamily="34" charset="-122"/>
            </a:endParaRPr>
          </a:p>
        </p:txBody>
      </p:sp>
      <p:pic>
        <p:nvPicPr>
          <p:cNvPr id="11" name="内容占位符 6" descr="文登路小学茶艺社的同学进行茶文化展示"/>
          <p:cNvPicPr>
            <a:picLocks noChangeAspect="1"/>
          </p:cNvPicPr>
          <p:nvPr/>
        </p:nvPicPr>
        <p:blipFill>
          <a:blip r:embed="rId3"/>
          <a:srcRect/>
          <a:stretch>
            <a:fillRect/>
          </a:stretch>
        </p:blipFill>
        <p:spPr>
          <a:xfrm>
            <a:off x="2936572" y="3619499"/>
            <a:ext cx="3498390" cy="1764209"/>
          </a:xfrm>
          <a:prstGeom prst="rect">
            <a:avLst/>
          </a:prstGeom>
          <a:noFill/>
          <a:ln w="9525">
            <a:noFill/>
          </a:ln>
        </p:spPr>
      </p:pic>
      <p:sp>
        <p:nvSpPr>
          <p:cNvPr id="12" name="矩形 11"/>
          <p:cNvSpPr/>
          <p:nvPr/>
        </p:nvSpPr>
        <p:spPr>
          <a:xfrm>
            <a:off x="3457725" y="5405473"/>
            <a:ext cx="2262158" cy="369332"/>
          </a:xfrm>
          <a:prstGeom prst="rect">
            <a:avLst/>
          </a:prstGeom>
        </p:spPr>
        <p:txBody>
          <a:bodyPr wrap="none">
            <a:spAutoFit/>
          </a:bodyPr>
          <a:lstStyle/>
          <a:p>
            <a:r>
              <a:rPr lang="zh-CN" altLang="en-US" dirty="0" smtClean="0">
                <a:solidFill>
                  <a:srgbClr val="000000"/>
                </a:solidFill>
                <a:uFill>
                  <a:solidFill>
                    <a:srgbClr val="000000"/>
                  </a:solidFill>
                </a:uFill>
                <a:latin typeface="微软雅黑" panose="020B0503020204020204" pitchFamily="34" charset="-122"/>
                <a:ea typeface="微软雅黑" panose="020B0503020204020204" pitchFamily="34" charset="-122"/>
              </a:rPr>
              <a:t>文登路小学茶艺课程</a:t>
            </a:r>
            <a:endParaRPr lang="zh-CN" altLang="en-US"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6105485" y="3605709"/>
            <a:ext cx="2987062" cy="1777999"/>
            <a:chOff x="2049145" y="-625475"/>
            <a:chExt cx="10502901" cy="6127750"/>
          </a:xfrm>
        </p:grpSpPr>
        <p:pic>
          <p:nvPicPr>
            <p:cNvPr id="7" name="图片 2"/>
            <p:cNvPicPr>
              <a:picLocks noChangeAspect="1"/>
            </p:cNvPicPr>
            <p:nvPr/>
          </p:nvPicPr>
          <p:blipFill>
            <a:blip r:embed="rId4"/>
            <a:stretch>
              <a:fillRect/>
            </a:stretch>
          </p:blipFill>
          <p:spPr>
            <a:xfrm>
              <a:off x="2049145" y="-625475"/>
              <a:ext cx="5748338" cy="6127750"/>
            </a:xfrm>
            <a:prstGeom prst="rect">
              <a:avLst/>
            </a:prstGeom>
            <a:noFill/>
            <a:ln w="9525">
              <a:noFill/>
            </a:ln>
          </p:spPr>
        </p:pic>
        <p:pic>
          <p:nvPicPr>
            <p:cNvPr id="8" name="图片 7"/>
            <p:cNvPicPr>
              <a:picLocks noChangeAspect="1"/>
            </p:cNvPicPr>
            <p:nvPr/>
          </p:nvPicPr>
          <p:blipFill rotWithShape="1">
            <a:blip r:embed="rId5"/>
            <a:srcRect b="3581"/>
            <a:stretch>
              <a:fillRect/>
            </a:stretch>
          </p:blipFill>
          <p:spPr>
            <a:xfrm>
              <a:off x="7797483" y="-625475"/>
              <a:ext cx="4754563" cy="6111875"/>
            </a:xfrm>
            <a:prstGeom prst="rect">
              <a:avLst/>
            </a:prstGeom>
            <a:noFill/>
            <a:ln w="9525">
              <a:noFill/>
            </a:ln>
          </p:spPr>
        </p:pic>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4" name="内容占位符 3"/>
          <p:cNvGraphicFramePr>
            <a:graphicFrameLocks noGrp="1"/>
          </p:cNvGraphicFramePr>
          <p:nvPr>
            <p:ph idx="1"/>
          </p:nvPr>
        </p:nvGraphicFramePr>
        <p:xfrm>
          <a:off x="701675" y="1260475"/>
          <a:ext cx="7794624" cy="5179012"/>
        </p:xfrm>
        <a:graphic>
          <a:graphicData uri="http://schemas.openxmlformats.org/drawingml/2006/table">
            <a:tbl>
              <a:tblPr firstRow="1" bandRow="1">
                <a:tableStyleId>{5C22544A-7EE6-4342-B048-85BDC9FD1C3A}</a:tableStyleId>
              </a:tblPr>
              <a:tblGrid>
                <a:gridCol w="1139825"/>
                <a:gridCol w="1282700"/>
                <a:gridCol w="1841500"/>
                <a:gridCol w="3530599"/>
              </a:tblGrid>
              <a:tr h="608306">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249944">
                <a:tc rowSpan="5">
                  <a:txBody>
                    <a:bodyPr/>
                    <a:lstStyle/>
                    <a:p>
                      <a:pPr algn="ctr">
                        <a:spcAft>
                          <a:spcPts val="0"/>
                        </a:spcAft>
                      </a:pPr>
                      <a:r>
                        <a:rPr lang="en-US" sz="2000" dirty="0">
                          <a:effectLst/>
                          <a:latin typeface="华文仿宋" panose="02010600040101010101" pitchFamily="2" charset="-122"/>
                          <a:ea typeface="华文仿宋" panose="02010600040101010101" pitchFamily="2" charset="-122"/>
                          <a:cs typeface="Times New Roman" panose="02020603050405020304" pitchFamily="18" charset="0"/>
                        </a:rPr>
                        <a:t>5</a:t>
                      </a: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5">
                  <a:txBody>
                    <a:bodyPr/>
                    <a:lstStyle/>
                    <a:p>
                      <a:pPr algn="ctr">
                        <a:spcAft>
                          <a:spcPts val="0"/>
                        </a:spcAft>
                      </a:pPr>
                      <a:r>
                        <a:rPr lang="en-US" sz="2000" dirty="0">
                          <a:effectLst/>
                          <a:latin typeface="华文仿宋" panose="02010600040101010101" pitchFamily="2" charset="-122"/>
                          <a:ea typeface="华文仿宋" panose="02010600040101010101" pitchFamily="2" charset="-122"/>
                          <a:cs typeface="Times New Roman" panose="02020603050405020304" pitchFamily="18" charset="0"/>
                        </a:rPr>
                        <a:t>29</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四大名著影视赏析、初级韩国语、手链编织及十字绣、好玩的德语、英语口语角、英语电影欣赏模仿秀、双语演讲、历史人物及家族、中华文脉</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模拟联合国</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生命教育</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青岛海洋、沙盘游戏、奇妙的海洋之旅、有趣的生物实验</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体育与健康</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篮球（女）、健美操、乒乓球、羽毛球、排球</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999956">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女声合唱、舞蹈、漫研社与民间剪纸、机器人、科技、水墨国画、“那些年，我们的电影梦”</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7" name="内容占位符 6"/>
          <p:cNvGraphicFramePr>
            <a:graphicFrameLocks noGrp="1"/>
          </p:cNvGraphicFramePr>
          <p:nvPr>
            <p:ph idx="1"/>
          </p:nvPr>
        </p:nvGraphicFramePr>
        <p:xfrm>
          <a:off x="702000" y="1527175"/>
          <a:ext cx="8124824" cy="3855720"/>
        </p:xfrm>
        <a:graphic>
          <a:graphicData uri="http://schemas.openxmlformats.org/drawingml/2006/table">
            <a:tbl>
              <a:tblPr firstRow="1" bandRow="1">
                <a:tableStyleId>{5C22544A-7EE6-4342-B048-85BDC9FD1C3A}</a:tableStyleId>
              </a:tblPr>
              <a:tblGrid>
                <a:gridCol w="1469974"/>
                <a:gridCol w="1460551"/>
                <a:gridCol w="2273300"/>
                <a:gridCol w="2920999"/>
              </a:tblGrid>
              <a:tr h="370840">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rowSpan="6">
                  <a:txBody>
                    <a:bodyPr/>
                    <a:lstStyle/>
                    <a:p>
                      <a:pPr algn="ctr">
                        <a:spcAft>
                          <a:spcPts val="0"/>
                        </a:spcAft>
                      </a:pPr>
                      <a:r>
                        <a:rPr lang="en-US" sz="2000" dirty="0">
                          <a:effectLst/>
                          <a:latin typeface="华文仿宋" panose="02010600040101010101" pitchFamily="2" charset="-122"/>
                          <a:ea typeface="华文仿宋" panose="02010600040101010101" pitchFamily="2" charset="-122"/>
                          <a:cs typeface="Times New Roman" panose="02020603050405020304" pitchFamily="18" charset="0"/>
                        </a:rPr>
                        <a:t>7</a:t>
                      </a: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14</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名著影视文学</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生命教育</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心灵驿站、</a:t>
                      </a:r>
                      <a:r>
                        <a:rPr lang="en-US" sz="2000">
                          <a:effectLst/>
                          <a:latin typeface="Tw Cen MT" panose="020B0602020104020603" pitchFamily="34" charset="0"/>
                          <a:ea typeface="华文仿宋" panose="02010600040101010101" pitchFamily="2" charset="-122"/>
                          <a:cs typeface="Times New Roman" panose="02020603050405020304" pitchFamily="18" charset="0"/>
                        </a:rPr>
                        <a:t>Explore:</a:t>
                      </a:r>
                      <a:r>
                        <a:rPr lang="zh-CN" sz="2000">
                          <a:effectLst/>
                          <a:latin typeface="Tw Cen MT" panose="020B0602020104020603" pitchFamily="34" charset="0"/>
                          <a:ea typeface="华文仿宋" panose="02010600040101010101" pitchFamily="2" charset="-122"/>
                          <a:cs typeface="Times New Roman" panose="02020603050405020304" pitchFamily="18" charset="0"/>
                        </a:rPr>
                        <a:t>武装冲突与人道</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自然探究</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船舶知识、魔术扑克、趣味数学、旅游地理、电脑机器人设计</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中英文儿童电影与文学、英语文化赏析</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美妙的歌声（合唱团）、竖笛乐团、动漫世界</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体育与健康</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趣味篮球</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7" name="内容占位符 6"/>
          <p:cNvGraphicFramePr>
            <a:graphicFrameLocks noGrp="1"/>
          </p:cNvGraphicFramePr>
          <p:nvPr>
            <p:ph idx="1"/>
          </p:nvPr>
        </p:nvGraphicFramePr>
        <p:xfrm>
          <a:off x="702000" y="1527175"/>
          <a:ext cx="8124824" cy="4617720"/>
        </p:xfrm>
        <a:graphic>
          <a:graphicData uri="http://schemas.openxmlformats.org/drawingml/2006/table">
            <a:tbl>
              <a:tblPr firstRow="1" bandRow="1">
                <a:tableStyleId>{5C22544A-7EE6-4342-B048-85BDC9FD1C3A}</a:tableStyleId>
              </a:tblPr>
              <a:tblGrid>
                <a:gridCol w="1152200"/>
                <a:gridCol w="1282700"/>
                <a:gridCol w="2108200"/>
                <a:gridCol w="3581724"/>
              </a:tblGrid>
              <a:tr h="370840">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370840">
                <a:tc rowSpan="10">
                  <a:txBody>
                    <a:bodyPr/>
                    <a:lstStyle/>
                    <a:p>
                      <a:pPr algn="ctr">
                        <a:spcAft>
                          <a:spcPts val="0"/>
                        </a:spcAft>
                      </a:pPr>
                      <a:r>
                        <a:rPr lang="en-US" sz="2400" dirty="0">
                          <a:effectLst/>
                          <a:latin typeface="华文仿宋" panose="02010600040101010101" pitchFamily="2" charset="-122"/>
                          <a:ea typeface="华文仿宋" panose="02010600040101010101" pitchFamily="2" charset="-122"/>
                          <a:cs typeface="Times New Roman" panose="02020603050405020304" pitchFamily="18" charset="0"/>
                        </a:rPr>
                        <a:t>24</a:t>
                      </a:r>
                      <a:r>
                        <a:rPr lang="zh-CN" sz="2400" dirty="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32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10">
                  <a:txBody>
                    <a:bodyPr/>
                    <a:lstStyle/>
                    <a:p>
                      <a:pPr algn="ctr">
                        <a:spcAft>
                          <a:spcPts val="0"/>
                        </a:spcAft>
                      </a:pPr>
                      <a:r>
                        <a:rPr lang="en-US" sz="2400" dirty="0">
                          <a:effectLst/>
                          <a:latin typeface="华文仿宋" panose="02010600040101010101" pitchFamily="2" charset="-122"/>
                          <a:ea typeface="华文仿宋" panose="02010600040101010101" pitchFamily="2" charset="-122"/>
                          <a:cs typeface="Times New Roman" panose="02020603050405020304" pitchFamily="18" charset="0"/>
                        </a:rPr>
                        <a:t>20</a:t>
                      </a:r>
                      <a:endParaRPr lang="zh-CN" sz="32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中国书法艺术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技术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创意编程</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6200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人文与社会</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心理漫话、苏菲的世界、光影世界里的西方文化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52400">
                <a:tc vMerge="1">
                  <a:txBody>
                    <a:bodyPr/>
                    <a:lstStyle/>
                    <a:p>
                      <a:endParaRPr lang="zh-CN"/>
                    </a:p>
                  </a:txBody>
                  <a:tcPr marL="68580" marR="68580" marT="0" marB="0" anchor="ctr"/>
                </a:tc>
                <a:tc vMerge="1">
                  <a:txBody>
                    <a:bodyPr/>
                    <a:lstStyle/>
                    <a:p>
                      <a:endParaRPr lang="zh-CN"/>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科学</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无土栽培、生活中的物理</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梦想课程</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理财、梦想与团队、去远方、世界大不同、职业生涯规划</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28956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综合实践</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手工编织、田间种植</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20040">
                <a:tc vMerge="1">
                  <a:txBody>
                    <a:bodyPr/>
                    <a:lstStyle/>
                    <a:p>
                      <a:endParaRPr lang="zh-CN"/>
                    </a:p>
                  </a:txBody>
                  <a:tcPr marL="68580" marR="68580" marT="0" marB="0" anchor="ctr"/>
                </a:tc>
                <a:tc vMerge="1">
                  <a:txBody>
                    <a:bodyPr/>
                    <a:lstStyle/>
                    <a:p>
                      <a:endParaRPr lang="zh-CN"/>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语言与文学</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“看美剧，学英语”、读书沙龙、英语口语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8542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数学</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生活与数学</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21336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中国书法艺术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21336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技术</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创意编程</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7" name="内容占位符 6"/>
          <p:cNvGraphicFramePr>
            <a:graphicFrameLocks noGrp="1"/>
          </p:cNvGraphicFramePr>
          <p:nvPr>
            <p:ph idx="1"/>
          </p:nvPr>
        </p:nvGraphicFramePr>
        <p:xfrm>
          <a:off x="702000" y="1527173"/>
          <a:ext cx="8124824" cy="4086226"/>
        </p:xfrm>
        <a:graphic>
          <a:graphicData uri="http://schemas.openxmlformats.org/drawingml/2006/table">
            <a:tbl>
              <a:tblPr firstRow="1" bandRow="1">
                <a:tableStyleId>{5C22544A-7EE6-4342-B048-85BDC9FD1C3A}</a:tableStyleId>
              </a:tblPr>
              <a:tblGrid>
                <a:gridCol w="1469974"/>
                <a:gridCol w="1257026"/>
                <a:gridCol w="2171700"/>
                <a:gridCol w="3226124"/>
              </a:tblGrid>
              <a:tr h="457507">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tc>
              </a:tr>
              <a:tr h="457507">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26</a:t>
                      </a:r>
                      <a:r>
                        <a:rPr lang="zh-CN" sz="200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19</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演讲与辩论、书海遨游</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国际文化交流</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生命教育</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悦心——心理课程</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自然探究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机器人创客、计算机爱好者、生物奥妙、地球探秘</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管弦乐、民乐、舞蹈、合唱、书法绘画、动漫</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体育与健康</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篮球、国际象棋、足球、排球、乒羽</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7" name="内容占位符 6"/>
          <p:cNvGraphicFramePr>
            <a:graphicFrameLocks noGrp="1"/>
          </p:cNvGraphicFramePr>
          <p:nvPr>
            <p:ph idx="1"/>
          </p:nvPr>
        </p:nvGraphicFramePr>
        <p:xfrm>
          <a:off x="435300" y="1064886"/>
          <a:ext cx="8442000" cy="5619853"/>
        </p:xfrm>
        <a:graphic>
          <a:graphicData uri="http://schemas.openxmlformats.org/drawingml/2006/table">
            <a:tbl>
              <a:tblPr firstRow="1" bandRow="1">
                <a:tableStyleId>{5C22544A-7EE6-4342-B048-85BDC9FD1C3A}</a:tableStyleId>
              </a:tblPr>
              <a:tblGrid>
                <a:gridCol w="1118005"/>
                <a:gridCol w="1161229"/>
                <a:gridCol w="1477927"/>
                <a:gridCol w="4684839"/>
              </a:tblGrid>
              <a:tr h="457507">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51</a:t>
                      </a:r>
                      <a:r>
                        <a:rPr lang="zh-CN" sz="200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34</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话剧我来了、品读国学、书法之韵</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自然探究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新概念英语、日语学习互动、益智数学游戏、神奇的数学小魔术、智慧编程、机器人创客社、飞天创客、有趣的物理实验、探索地理之旅、生物的微观世界、无土栽培、阳台小创客</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二战中的战役、青少年法律基础</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生命教育</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家庭小医生、认识自己规划未来</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青春舞步、动感节奏、我爱歌唱、古琴之音、</a:t>
                      </a:r>
                      <a:r>
                        <a:rPr lang="en-US" sz="2000">
                          <a:effectLst/>
                          <a:latin typeface="Tw Cen MT" panose="020B0602020104020603" pitchFamily="34" charset="0"/>
                          <a:ea typeface="华文仿宋" panose="02010600040101010101" pitchFamily="2" charset="-122"/>
                          <a:cs typeface="Times New Roman" panose="02020603050405020304" pitchFamily="18" charset="0"/>
                        </a:rPr>
                        <a:t>DIY</a:t>
                      </a:r>
                      <a:r>
                        <a:rPr lang="zh-CN" sz="2000">
                          <a:effectLst/>
                          <a:latin typeface="Tw Cen MT" panose="020B0602020104020603" pitchFamily="34" charset="0"/>
                          <a:ea typeface="华文仿宋" panose="02010600040101010101" pitchFamily="2" charset="-122"/>
                          <a:cs typeface="Times New Roman" panose="02020603050405020304" pitchFamily="18" charset="0"/>
                        </a:rPr>
                        <a:t>创客达人社、</a:t>
                      </a:r>
                      <a:r>
                        <a:rPr lang="en-US" sz="2000">
                          <a:effectLst/>
                          <a:latin typeface="Tw Cen MT" panose="020B0602020104020603" pitchFamily="34" charset="0"/>
                          <a:ea typeface="华文仿宋" panose="02010600040101010101" pitchFamily="2" charset="-122"/>
                          <a:cs typeface="Times New Roman" panose="02020603050405020304" pitchFamily="18" charset="0"/>
                        </a:rPr>
                        <a:t>3D</a:t>
                      </a:r>
                      <a:r>
                        <a:rPr lang="zh-CN" sz="2000">
                          <a:effectLst/>
                          <a:latin typeface="Tw Cen MT" panose="020B0602020104020603" pitchFamily="34" charset="0"/>
                          <a:ea typeface="华文仿宋" panose="02010600040101010101" pitchFamily="2" charset="-122"/>
                          <a:cs typeface="Times New Roman" panose="02020603050405020304" pitchFamily="18" charset="0"/>
                        </a:rPr>
                        <a:t>“创美”空间站、数字油画、衍纸、巧手创客社、编织人生、小鲁班创客社</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体育健康</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时尚益智软式垒球、玩转小小乒乓球、你来我往羽毛球、快乐足球</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4" name="内容占位符 3"/>
          <p:cNvGraphicFramePr>
            <a:graphicFrameLocks noGrp="1"/>
          </p:cNvGraphicFramePr>
          <p:nvPr>
            <p:ph idx="1"/>
          </p:nvPr>
        </p:nvGraphicFramePr>
        <p:xfrm>
          <a:off x="701675" y="1260475"/>
          <a:ext cx="7794624" cy="4806338"/>
        </p:xfrm>
        <a:graphic>
          <a:graphicData uri="http://schemas.openxmlformats.org/drawingml/2006/table">
            <a:tbl>
              <a:tblPr firstRow="1" bandRow="1">
                <a:tableStyleId>{5C22544A-7EE6-4342-B048-85BDC9FD1C3A}</a:tableStyleId>
              </a:tblPr>
              <a:tblGrid>
                <a:gridCol w="1139825"/>
                <a:gridCol w="1282700"/>
                <a:gridCol w="1841500"/>
                <a:gridCol w="3530599"/>
              </a:tblGrid>
              <a:tr h="608306">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249944">
                <a:tc rowSpan="5">
                  <a:txBody>
                    <a:bodyPr/>
                    <a:lstStyle/>
                    <a:p>
                      <a:pPr algn="ctr">
                        <a:spcAft>
                          <a:spcPts val="0"/>
                        </a:spcAft>
                      </a:pPr>
                      <a:r>
                        <a:rPr lang="en-US" sz="2400" dirty="0">
                          <a:effectLst/>
                          <a:latin typeface="华文仿宋" panose="02010600040101010101" pitchFamily="2" charset="-122"/>
                          <a:ea typeface="华文仿宋" panose="02010600040101010101" pitchFamily="2" charset="-122"/>
                          <a:cs typeface="Times New Roman" panose="02020603050405020304" pitchFamily="18" charset="0"/>
                        </a:rPr>
                        <a:t>57</a:t>
                      </a:r>
                      <a:r>
                        <a:rPr lang="zh-CN" sz="2400" dirty="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32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5">
                  <a:txBody>
                    <a:bodyPr/>
                    <a:lstStyle/>
                    <a:p>
                      <a:pPr algn="ctr">
                        <a:spcAft>
                          <a:spcPts val="0"/>
                        </a:spcAft>
                      </a:pPr>
                      <a:r>
                        <a:rPr lang="en-US" sz="2400">
                          <a:effectLst/>
                          <a:latin typeface="华文仿宋" panose="02010600040101010101" pitchFamily="2" charset="-122"/>
                          <a:ea typeface="华文仿宋" panose="02010600040101010101" pitchFamily="2" charset="-122"/>
                          <a:cs typeface="Times New Roman" panose="02020603050405020304" pitchFamily="18" charset="0"/>
                        </a:rPr>
                        <a:t>12</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琵琶中阮基础、泥塑</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自然探究</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趣味数学、实验数学</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体育与健康</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篮球、健美操</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608306">
                <a:tc vMerge="1">
                  <a:txBody>
                    <a:bodyPr/>
                    <a:lstStyle/>
                    <a:p>
                      <a:endParaRPr lang="zh-CN"/>
                    </a:p>
                  </a:txBody>
                  <a:tcPr/>
                </a:tc>
                <a:tc vMerge="1">
                  <a:txBody>
                    <a:bodyPr/>
                    <a:lstStyle/>
                    <a:p>
                      <a:endParaRPr lang="zh-CN"/>
                    </a:p>
                  </a:txBody>
                  <a:tcPr/>
                </a:tc>
                <a:tc>
                  <a:txBody>
                    <a:bodyPr/>
                    <a:lstStyle/>
                    <a:p>
                      <a:pPr algn="ctr">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走进英国、英语短剧与表演、英语口语与影视欣赏</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999956">
                <a:tc vMerge="1">
                  <a:txBody>
                    <a:bodyPr/>
                    <a:lstStyle/>
                    <a:p>
                      <a:endParaRPr lang="zh-CN"/>
                    </a:p>
                  </a:txBody>
                  <a:tcPr/>
                </a:tc>
                <a:tc vMerge="1">
                  <a:txBody>
                    <a:bodyPr/>
                    <a:lstStyle/>
                    <a:p>
                      <a:endParaRPr lang="zh-CN"/>
                    </a:p>
                  </a:txBody>
                  <a:tcPr/>
                </a:tc>
                <a:tc>
                  <a:txBody>
                    <a:bodyPr/>
                    <a:lstStyle/>
                    <a:p>
                      <a:pPr algn="ctr">
                        <a:spcAft>
                          <a:spcPts val="0"/>
                        </a:spcAft>
                      </a:pPr>
                      <a:r>
                        <a:rPr lang="zh-CN" sz="24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32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400" dirty="0">
                          <a:effectLst/>
                          <a:latin typeface="Tw Cen MT" panose="020B0602020104020603" pitchFamily="34" charset="0"/>
                          <a:ea typeface="华文仿宋" panose="02010600040101010101" pitchFamily="2" charset="-122"/>
                          <a:cs typeface="Times New Roman" panose="02020603050405020304" pitchFamily="18" charset="0"/>
                        </a:rPr>
                        <a:t>书法、古琴、灯谜</a:t>
                      </a:r>
                      <a:endParaRPr lang="zh-CN" sz="32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7" name="内容占位符 6"/>
          <p:cNvGraphicFramePr>
            <a:graphicFrameLocks noGrp="1"/>
          </p:cNvGraphicFramePr>
          <p:nvPr>
            <p:ph idx="1"/>
          </p:nvPr>
        </p:nvGraphicFramePr>
        <p:xfrm>
          <a:off x="702000" y="1527173"/>
          <a:ext cx="8124824" cy="5152105"/>
        </p:xfrm>
        <a:graphic>
          <a:graphicData uri="http://schemas.openxmlformats.org/drawingml/2006/table">
            <a:tbl>
              <a:tblPr firstRow="1" bandRow="1">
                <a:tableStyleId>{5C22544A-7EE6-4342-B048-85BDC9FD1C3A}</a:tableStyleId>
              </a:tblPr>
              <a:tblGrid>
                <a:gridCol w="1469974"/>
                <a:gridCol w="1257026"/>
                <a:gridCol w="2171700"/>
                <a:gridCol w="3226124"/>
              </a:tblGrid>
              <a:tr h="457507">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59</a:t>
                      </a:r>
                      <a:r>
                        <a:rPr lang="zh-CN" sz="2000">
                          <a:effectLst/>
                          <a:latin typeface="Tw Cen MT" panose="020B0602020104020603" pitchFamily="34" charset="0"/>
                          <a:ea typeface="华文仿宋" panose="02010600040101010101" pitchFamily="2" charset="-122"/>
                          <a:cs typeface="Times New Roman" panose="02020603050405020304" pitchFamily="18" charset="0"/>
                        </a:rPr>
                        <a:t>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6">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21</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古诗词学习与鉴赏、小文字里的大世界、中国传统文化、礼仪教育</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影视文学欣赏、动漫节日、绘画、中国书法、合唱、管乐队、舞蹈</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57507">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自然探究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数学培优竞赛新方法、趣味数学、中国的壮丽河山、</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英语阅读 提高技巧、走进美国、程序设计、创客</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生命教育</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森林之歌</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752066">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健康教育</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成功生活的基础、运动损伤与预防</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0" y="1251086"/>
            <a:ext cx="9144000" cy="601200"/>
          </a:xfrm>
        </p:spPr>
        <p:txBody>
          <a:bodyPr>
            <a:normAutofit fontScale="90000"/>
          </a:bodyPr>
          <a:lstStyle/>
          <a:p>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区域全面实现教育现代化的推进路径的研究</a:t>
            </a:r>
            <a:r>
              <a:rPr lang="en-US" altLang="zh-CN" dirty="0">
                <a:solidFill>
                  <a:schemeClr val="accent1">
                    <a:lumMod val="75000"/>
                  </a:schemeClr>
                </a:solidFill>
                <a:latin typeface="+mj-lt"/>
                <a:ea typeface="+mj-ea"/>
              </a:rPr>
              <a:t>》</a:t>
            </a:r>
            <a:r>
              <a:rPr lang="zh-CN" altLang="en-US" dirty="0">
                <a:solidFill>
                  <a:schemeClr val="accent1">
                    <a:lumMod val="75000"/>
                  </a:schemeClr>
                </a:solidFill>
                <a:latin typeface="+mj-lt"/>
                <a:ea typeface="+mj-ea"/>
              </a:rPr>
              <a:t>课题</a:t>
            </a:r>
          </a:p>
        </p:txBody>
      </p:sp>
      <p:sp>
        <p:nvSpPr>
          <p:cNvPr id="5" name="内容占位符 4"/>
          <p:cNvSpPr>
            <a:spLocks noGrp="1"/>
          </p:cNvSpPr>
          <p:nvPr>
            <p:ph idx="1"/>
            <p:custDataLst>
              <p:tags r:id="rId3"/>
            </p:custDataLst>
          </p:nvPr>
        </p:nvSpPr>
        <p:spPr>
          <a:xfrm>
            <a:off x="702000" y="2184399"/>
            <a:ext cx="7868043" cy="2768601"/>
          </a:xfrm>
        </p:spPr>
        <p:txBody>
          <a:bodyPr/>
          <a:lstStyle/>
          <a:p>
            <a:pPr>
              <a:lnSpc>
                <a:spcPct val="150000"/>
              </a:lnSpc>
            </a:pPr>
            <a:r>
              <a:rPr lang="zh-CN" altLang="en-US" dirty="0" smtClean="0"/>
              <a:t>分别</a:t>
            </a:r>
            <a:r>
              <a:rPr lang="zh-CN" altLang="en-US" dirty="0"/>
              <a:t>完成全国规划办、中国教育学会、青岛市教育科学规划领导小组三个立项单位的结题成果</a:t>
            </a:r>
            <a:r>
              <a:rPr lang="zh-CN" altLang="en-US" dirty="0" smtClean="0"/>
              <a:t>汇编</a:t>
            </a:r>
            <a:endParaRPr lang="en-US" altLang="zh-CN" dirty="0" smtClean="0"/>
          </a:p>
          <a:p>
            <a:pPr>
              <a:lnSpc>
                <a:spcPct val="150000"/>
              </a:lnSpc>
            </a:pPr>
            <a:r>
              <a:rPr lang="zh-CN" altLang="en-US" dirty="0" smtClean="0"/>
              <a:t>为</a:t>
            </a:r>
            <a:r>
              <a:rPr lang="zh-CN" altLang="en-US" dirty="0"/>
              <a:t>区域中小学及幼儿园深化机制体制变革、推进课程与教学改革提供了智力</a:t>
            </a:r>
            <a:r>
              <a:rPr lang="zh-CN" altLang="en-US" dirty="0" smtClean="0"/>
              <a:t>支撑</a:t>
            </a:r>
            <a:endParaRPr lang="zh-CN" alt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4" name="内容占位符 3"/>
          <p:cNvGraphicFramePr>
            <a:graphicFrameLocks noGrp="1"/>
          </p:cNvGraphicFramePr>
          <p:nvPr>
            <p:ph idx="1"/>
          </p:nvPr>
        </p:nvGraphicFramePr>
        <p:xfrm>
          <a:off x="702000" y="1819275"/>
          <a:ext cx="7807324" cy="3075305"/>
        </p:xfrm>
        <a:graphic>
          <a:graphicData uri="http://schemas.openxmlformats.org/drawingml/2006/table">
            <a:tbl>
              <a:tblPr firstRow="1" bandRow="1">
                <a:tableStyleId>{5C22544A-7EE6-4342-B048-85BDC9FD1C3A}</a:tableStyleId>
              </a:tblPr>
              <a:tblGrid>
                <a:gridCol w="1533525"/>
                <a:gridCol w="1701800"/>
                <a:gridCol w="2044700"/>
                <a:gridCol w="2527299"/>
              </a:tblGrid>
              <a:tr h="504825">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rowSpan="4">
                  <a:txBody>
                    <a:bodyPr/>
                    <a:lstStyle/>
                    <a:p>
                      <a:pPr algn="ctr">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银海</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4">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14</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民族文化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阅读欣赏</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衍纸制作、合唱、话剧、水彩、啦啦操</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社会探究</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心理健康、走进动画世界、科技之光、研究性学习、趣味数学、国际生存英语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370840">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体育与健康</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羽毛球、篮球</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市南区初中学校课程一览表</a:t>
            </a:r>
          </a:p>
        </p:txBody>
      </p:sp>
      <p:graphicFrame>
        <p:nvGraphicFramePr>
          <p:cNvPr id="4" name="内容占位符 3"/>
          <p:cNvGraphicFramePr>
            <a:graphicFrameLocks noGrp="1"/>
          </p:cNvGraphicFramePr>
          <p:nvPr>
            <p:ph idx="1"/>
          </p:nvPr>
        </p:nvGraphicFramePr>
        <p:xfrm>
          <a:off x="702000" y="1819274"/>
          <a:ext cx="7807324" cy="3679825"/>
        </p:xfrm>
        <a:graphic>
          <a:graphicData uri="http://schemas.openxmlformats.org/drawingml/2006/table">
            <a:tbl>
              <a:tblPr firstRow="1" bandRow="1">
                <a:tableStyleId>{5C22544A-7EE6-4342-B048-85BDC9FD1C3A}</a:tableStyleId>
              </a:tblPr>
              <a:tblGrid>
                <a:gridCol w="1533525"/>
                <a:gridCol w="1701800"/>
                <a:gridCol w="2044700"/>
                <a:gridCol w="2527299"/>
              </a:tblGrid>
              <a:tr h="670516">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学校</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课程数量</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课程领域</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b="1" dirty="0">
                          <a:effectLst/>
                          <a:latin typeface="Tw Cen MT" panose="020B0602020104020603" pitchFamily="34" charset="0"/>
                          <a:ea typeface="华文仿宋" panose="02010600040101010101" pitchFamily="2" charset="-122"/>
                          <a:cs typeface="Times New Roman" panose="02020603050405020304" pitchFamily="18" charset="0"/>
                        </a:rPr>
                        <a:t>课程模块</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1214520">
                <a:tc rowSpan="4">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智荣</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rowSpan="4">
                  <a:txBody>
                    <a:bodyPr/>
                    <a:lstStyle/>
                    <a:p>
                      <a:pPr algn="ctr">
                        <a:spcAft>
                          <a:spcPts val="0"/>
                        </a:spcAft>
                      </a:pPr>
                      <a:r>
                        <a:rPr lang="en-US" sz="2000">
                          <a:effectLst/>
                          <a:latin typeface="华文仿宋" panose="02010600040101010101" pitchFamily="2" charset="-122"/>
                          <a:ea typeface="华文仿宋" panose="02010600040101010101" pitchFamily="2" charset="-122"/>
                          <a:cs typeface="Times New Roman" panose="02020603050405020304" pitchFamily="18" charset="0"/>
                        </a:rPr>
                        <a:t>13</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社会文化</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汉语大智慧、电脑艺术设计、魅力欧洲、茶艺</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809679">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语言修养</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快乐阅读、语言艺术、兴趣英语</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92555">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艺术修养</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舞蹈、美术、礼仪</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r h="492555">
                <a:tc vMerge="1">
                  <a:txBody>
                    <a:bodyPr/>
                    <a:lstStyle/>
                    <a:p>
                      <a:endParaRPr lang="zh-CN"/>
                    </a:p>
                  </a:txBody>
                  <a:tcPr/>
                </a:tc>
                <a:tc vMerge="1">
                  <a:txBody>
                    <a:bodyPr/>
                    <a:lstStyle/>
                    <a:p>
                      <a:endParaRPr lang="zh-CN"/>
                    </a:p>
                  </a:txBody>
                  <a:tcPr/>
                </a:tc>
                <a:tc>
                  <a:txBody>
                    <a:bodyPr/>
                    <a:lstStyle/>
                    <a:p>
                      <a:pPr algn="ctr">
                        <a:spcAft>
                          <a:spcPts val="0"/>
                        </a:spcAft>
                      </a:pPr>
                      <a:r>
                        <a:rPr lang="zh-CN" sz="2000">
                          <a:effectLst/>
                          <a:latin typeface="Tw Cen MT" panose="020B0602020104020603" pitchFamily="34" charset="0"/>
                          <a:ea typeface="华文仿宋" panose="02010600040101010101" pitchFamily="2" charset="-122"/>
                          <a:cs typeface="Times New Roman" panose="02020603050405020304" pitchFamily="18" charset="0"/>
                        </a:rPr>
                        <a:t>运动竞技</a:t>
                      </a:r>
                      <a:endParaRPr lang="zh-CN" sz="280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zh-CN" sz="2000" dirty="0">
                          <a:effectLst/>
                          <a:latin typeface="Tw Cen MT" panose="020B0602020104020603" pitchFamily="34" charset="0"/>
                          <a:ea typeface="华文仿宋" panose="02010600040101010101" pitchFamily="2" charset="-122"/>
                          <a:cs typeface="Times New Roman" panose="02020603050405020304" pitchFamily="18" charset="0"/>
                        </a:rPr>
                        <a:t>篮球、足球、跑步</a:t>
                      </a:r>
                      <a:endParaRPr lang="zh-CN" sz="2800" dirty="0">
                        <a:effectLst/>
                        <a:latin typeface="Tw Cen MT" panose="020B0602020104020603" pitchFamily="34" charset="0"/>
                        <a:ea typeface="华文仿宋"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7948514" cy="601200"/>
          </a:xfrm>
        </p:spPr>
        <p:txBody>
          <a:bodyPr>
            <a:normAutofit fontScale="90000"/>
          </a:bodyPr>
          <a:lstStyle/>
          <a:p>
            <a:r>
              <a:rPr lang="zh-CN" altLang="en-US" dirty="0"/>
              <a:t>青岛七中尝试探索 “乐在七中”七类走班课程</a:t>
            </a:r>
          </a:p>
        </p:txBody>
      </p:sp>
      <p:grpSp>
        <p:nvGrpSpPr>
          <p:cNvPr id="6" name="组合 5"/>
          <p:cNvGrpSpPr/>
          <p:nvPr/>
        </p:nvGrpSpPr>
        <p:grpSpPr>
          <a:xfrm>
            <a:off x="1118573" y="1596572"/>
            <a:ext cx="2148695" cy="2168776"/>
            <a:chOff x="2915816" y="1757338"/>
            <a:chExt cx="3312368" cy="3343324"/>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5"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为动而</a:t>
              </a:r>
              <a:r>
                <a:rPr lang="zh-CN" altLang="en-US" sz="1800" dirty="0" smtClean="0">
                  <a:solidFill>
                    <a:sysClr val="window" lastClr="FFFFFF"/>
                  </a:solidFill>
                  <a:latin typeface="Adidas Unity" pitchFamily="2" charset="0"/>
                  <a:cs typeface="Times New Roman" panose="02020603050405020304" pitchFamily="18" charset="0"/>
                </a:rPr>
                <a:t>生</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乐动）</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7" name="组合 6"/>
          <p:cNvGrpSpPr/>
          <p:nvPr/>
        </p:nvGrpSpPr>
        <p:grpSpPr>
          <a:xfrm>
            <a:off x="3267267" y="1650208"/>
            <a:ext cx="2148695" cy="2168776"/>
            <a:chOff x="2915816" y="1757338"/>
            <a:chExt cx="3312368" cy="3343324"/>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9"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审美雅趣</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乐美）</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10" name="组合 9"/>
          <p:cNvGrpSpPr/>
          <p:nvPr/>
        </p:nvGrpSpPr>
        <p:grpSpPr>
          <a:xfrm>
            <a:off x="5415960" y="1650208"/>
            <a:ext cx="2148695" cy="2168776"/>
            <a:chOff x="2915816" y="1757338"/>
            <a:chExt cx="3312368" cy="3343324"/>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12"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合作共</a:t>
              </a:r>
              <a:r>
                <a:rPr lang="zh-CN" altLang="en-US" sz="1800" dirty="0" smtClean="0">
                  <a:solidFill>
                    <a:sysClr val="window" lastClr="FFFFFF"/>
                  </a:solidFill>
                  <a:latin typeface="Adidas Unity" pitchFamily="2" charset="0"/>
                  <a:cs typeface="Times New Roman" panose="02020603050405020304" pitchFamily="18" charset="0"/>
                </a:rPr>
                <a:t>赢</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乐合）</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13" name="组合 12"/>
          <p:cNvGrpSpPr/>
          <p:nvPr/>
        </p:nvGrpSpPr>
        <p:grpSpPr>
          <a:xfrm>
            <a:off x="153373" y="3872621"/>
            <a:ext cx="2148695" cy="2168776"/>
            <a:chOff x="2915816" y="1757338"/>
            <a:chExt cx="3312368" cy="3343324"/>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15"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治学求</a:t>
              </a:r>
              <a:r>
                <a:rPr lang="zh-CN" altLang="en-US" sz="1800" dirty="0" smtClean="0">
                  <a:solidFill>
                    <a:sysClr val="window" lastClr="FFFFFF"/>
                  </a:solidFill>
                  <a:latin typeface="Adidas Unity" pitchFamily="2" charset="0"/>
                  <a:cs typeface="Times New Roman" panose="02020603050405020304" pitchFamily="18" charset="0"/>
                </a:rPr>
                <a:t>精</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乐学）</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16" name="组合 15"/>
          <p:cNvGrpSpPr/>
          <p:nvPr/>
        </p:nvGrpSpPr>
        <p:grpSpPr>
          <a:xfrm>
            <a:off x="2327678" y="3884609"/>
            <a:ext cx="2148695" cy="2168776"/>
            <a:chOff x="2915816" y="1757338"/>
            <a:chExt cx="3312368" cy="3343324"/>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18"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创意</a:t>
              </a:r>
              <a:r>
                <a:rPr lang="zh-CN" altLang="en-US" sz="1800" dirty="0" smtClean="0">
                  <a:solidFill>
                    <a:sysClr val="window" lastClr="FFFFFF"/>
                  </a:solidFill>
                  <a:latin typeface="Adidas Unity" pitchFamily="2" charset="0"/>
                  <a:cs typeface="Times New Roman" panose="02020603050405020304" pitchFamily="18" charset="0"/>
                </a:rPr>
                <a:t>无限</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乐创）</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19" name="组合 18"/>
          <p:cNvGrpSpPr/>
          <p:nvPr/>
        </p:nvGrpSpPr>
        <p:grpSpPr>
          <a:xfrm>
            <a:off x="4571578" y="3872620"/>
            <a:ext cx="2148695" cy="2168776"/>
            <a:chOff x="2915816" y="1757338"/>
            <a:chExt cx="3312368" cy="3343324"/>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21"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家国</a:t>
              </a:r>
              <a:r>
                <a:rPr lang="zh-CN" altLang="en-US" sz="1800" dirty="0" smtClean="0">
                  <a:solidFill>
                    <a:sysClr val="window" lastClr="FFFFFF"/>
                  </a:solidFill>
                  <a:latin typeface="Adidas Unity" pitchFamily="2" charset="0"/>
                  <a:cs typeface="Times New Roman" panose="02020603050405020304" pitchFamily="18" charset="0"/>
                </a:rPr>
                <a:t>情怀</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乐爱）</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grpSp>
        <p:nvGrpSpPr>
          <p:cNvPr id="22" name="组合 21"/>
          <p:cNvGrpSpPr/>
          <p:nvPr/>
        </p:nvGrpSpPr>
        <p:grpSpPr>
          <a:xfrm>
            <a:off x="6720270" y="3821044"/>
            <a:ext cx="2148695" cy="2168776"/>
            <a:chOff x="2915816" y="1757338"/>
            <a:chExt cx="3312368" cy="3343324"/>
          </a:xfrm>
        </p:grpSpPr>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757338"/>
              <a:ext cx="3312368" cy="3343324"/>
            </a:xfrm>
            <a:prstGeom prst="rect">
              <a:avLst/>
            </a:prstGeom>
          </p:spPr>
        </p:pic>
        <p:sp>
          <p:nvSpPr>
            <p:cNvPr id="24" name="TextBox 12"/>
            <p:cNvSpPr txBox="1"/>
            <p:nvPr/>
          </p:nvSpPr>
          <p:spPr>
            <a:xfrm>
              <a:off x="3527883" y="3013502"/>
              <a:ext cx="2088232" cy="9963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lnSpc>
                  <a:spcPct val="100000"/>
                </a:lnSpc>
                <a:defRPr/>
              </a:pPr>
              <a:r>
                <a:rPr lang="zh-CN" altLang="en-US" sz="1800" dirty="0">
                  <a:solidFill>
                    <a:sysClr val="window" lastClr="FFFFFF"/>
                  </a:solidFill>
                  <a:latin typeface="Adidas Unity" pitchFamily="2" charset="0"/>
                  <a:cs typeface="Times New Roman" panose="02020603050405020304" pitchFamily="18" charset="0"/>
                </a:rPr>
                <a:t>放眼</a:t>
              </a:r>
              <a:r>
                <a:rPr lang="zh-CN" altLang="en-US" sz="1800" dirty="0" smtClean="0">
                  <a:solidFill>
                    <a:sysClr val="window" lastClr="FFFFFF"/>
                  </a:solidFill>
                  <a:latin typeface="Adidas Unity" pitchFamily="2" charset="0"/>
                  <a:cs typeface="Times New Roman" panose="02020603050405020304" pitchFamily="18" charset="0"/>
                </a:rPr>
                <a:t>世界</a:t>
              </a:r>
              <a:endParaRPr lang="en-US" altLang="zh-CN" sz="1800" dirty="0" smtClean="0">
                <a:solidFill>
                  <a:sysClr val="window" lastClr="FFFFFF"/>
                </a:solidFill>
                <a:latin typeface="Adidas Unity" pitchFamily="2" charset="0"/>
                <a:cs typeface="Times New Roman" panose="02020603050405020304" pitchFamily="18" charset="0"/>
              </a:endParaRPr>
            </a:p>
            <a:p>
              <a:pPr lvl="0" algn="ctr">
                <a:lnSpc>
                  <a:spcPct val="100000"/>
                </a:lnSpc>
                <a:defRPr/>
              </a:pPr>
              <a:r>
                <a:rPr lang="zh-CN" altLang="en-US" sz="1800" dirty="0" smtClean="0">
                  <a:solidFill>
                    <a:sysClr val="window" lastClr="FFFFFF"/>
                  </a:solidFill>
                  <a:latin typeface="Adidas Unity" pitchFamily="2" charset="0"/>
                  <a:cs typeface="Times New Roman" panose="02020603050405020304" pitchFamily="18" charset="0"/>
                </a:rPr>
                <a:t>（</a:t>
              </a:r>
              <a:r>
                <a:rPr lang="zh-CN" altLang="en-US" sz="1800" dirty="0">
                  <a:solidFill>
                    <a:sysClr val="window" lastClr="FFFFFF"/>
                  </a:solidFill>
                  <a:latin typeface="Adidas Unity" pitchFamily="2" charset="0"/>
                  <a:cs typeface="Times New Roman" panose="02020603050405020304" pitchFamily="18" charset="0"/>
                </a:rPr>
                <a:t>乐行）</a:t>
              </a:r>
              <a:endParaRPr kumimoji="0" lang="zh-CN" altLang="en-US" sz="1800" b="1" i="0" u="none" strike="noStrike" kern="0" cap="none" spc="0" normalizeH="0" baseline="0" noProof="0" dirty="0">
                <a:ln w="18415" cmpd="sng">
                  <a:noFill/>
                  <a:prstDash val="solid"/>
                </a:ln>
                <a:solidFill>
                  <a:sysClr val="window" lastClr="FFFFFF"/>
                </a:solidFill>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000" y="463686"/>
            <a:ext cx="7948514" cy="601200"/>
          </a:xfrm>
        </p:spPr>
        <p:txBody>
          <a:bodyPr>
            <a:normAutofit fontScale="90000"/>
          </a:bodyPr>
          <a:lstStyle/>
          <a:p>
            <a:r>
              <a:rPr lang="zh-CN" altLang="en-US" dirty="0"/>
              <a:t>青岛七中尝试探索 “乐在七中”七类走班课程</a:t>
            </a:r>
          </a:p>
        </p:txBody>
      </p:sp>
      <p:sp>
        <p:nvSpPr>
          <p:cNvPr id="25" name="矩形 24"/>
          <p:cNvSpPr/>
          <p:nvPr/>
        </p:nvSpPr>
        <p:spPr>
          <a:xfrm>
            <a:off x="824583" y="1311822"/>
            <a:ext cx="4448213" cy="4952446"/>
          </a:xfrm>
          <a:prstGeom prst="rect">
            <a:avLst/>
          </a:prstGeom>
        </p:spPr>
        <p:txBody>
          <a:bodyPr wrap="square">
            <a:spAutoFit/>
          </a:bodyPr>
          <a:lstStyle/>
          <a:p>
            <a:pPr marL="357505" indent="-357505">
              <a:lnSpc>
                <a:spcPct val="110000"/>
              </a:lnSpc>
              <a:spcBef>
                <a:spcPts val="600"/>
              </a:spcBef>
              <a:spcAft>
                <a:spcPts val="600"/>
              </a:spcAft>
              <a:buClr>
                <a:schemeClr val="accent1"/>
              </a:buClr>
              <a:buSzPct val="70000"/>
              <a:buFont typeface="Wingdings 2" panose="05020102010507070707" pitchFamily="18" charset="2"/>
              <a:buChar char=""/>
            </a:pP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共开设学校课程</a:t>
            </a:r>
            <a:r>
              <a:rPr lang="en-US" altLang="zh-CN" dirty="0">
                <a:solidFill>
                  <a:srgbClr val="00B0F0"/>
                </a:solidFill>
                <a:uFill>
                  <a:solidFill>
                    <a:srgbClr val="000000"/>
                  </a:solidFill>
                </a:uFill>
                <a:latin typeface="微软雅黑" panose="020B0503020204020204" pitchFamily="34" charset="-122"/>
                <a:ea typeface="微软雅黑" panose="020B0503020204020204" pitchFamily="34" charset="-122"/>
              </a:rPr>
              <a:t>40</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余</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门</a:t>
            </a:r>
            <a: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
            </a:r>
            <a:b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b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《电脑机器人》</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a:t>
            </a:r>
            <a:r>
              <a:rPr lang="en-US"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3D</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打印》、</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《色彩涂鸦》</a:t>
            </a:r>
            <a: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
            </a:r>
            <a:b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b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《奇妙的数学变换》</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、《生命的演绎》、</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《十字绣》</a:t>
            </a:r>
            <a:endPar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endParaRPr>
          </a:p>
          <a:p>
            <a:pPr marL="357505" indent="-357505">
              <a:lnSpc>
                <a:spcPct val="110000"/>
              </a:lnSpc>
              <a:spcBef>
                <a:spcPts val="600"/>
              </a:spcBef>
              <a:spcAft>
                <a:spcPts val="600"/>
              </a:spcAft>
              <a:buClr>
                <a:schemeClr val="accent1"/>
              </a:buClr>
              <a:buSzPct val="70000"/>
              <a:buFont typeface="Wingdings 2" panose="05020102010507070707" pitchFamily="18" charset="2"/>
              <a:buChar char=""/>
            </a:pP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学校</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引导老师们自主进行课程申报、制作课程简介、定制课时计划和撰写</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教案</a:t>
            </a:r>
            <a:endPar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endParaRPr>
          </a:p>
          <a:p>
            <a:pPr marL="357505" indent="-357505">
              <a:lnSpc>
                <a:spcPct val="110000"/>
              </a:lnSpc>
              <a:spcBef>
                <a:spcPts val="600"/>
              </a:spcBef>
              <a:spcAft>
                <a:spcPts val="600"/>
              </a:spcAft>
              <a:buClr>
                <a:schemeClr val="accent1"/>
              </a:buClr>
              <a:buSzPct val="70000"/>
              <a:buFont typeface="Wingdings 2" panose="05020102010507070707" pitchFamily="18" charset="2"/>
              <a:buChar char=""/>
            </a:pP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利用</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官方</a:t>
            </a:r>
            <a:r>
              <a:rPr lang="zh-CN" altLang="zh-CN" dirty="0">
                <a:solidFill>
                  <a:srgbClr val="00B0F0"/>
                </a:solidFill>
                <a:uFill>
                  <a:solidFill>
                    <a:srgbClr val="000000"/>
                  </a:solidFill>
                </a:uFill>
                <a:latin typeface="微软雅黑" panose="020B0503020204020204" pitchFamily="34" charset="-122"/>
                <a:ea typeface="微软雅黑" panose="020B0503020204020204" pitchFamily="34" charset="-122"/>
              </a:rPr>
              <a:t>微信平台</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向学生</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及家长推送选课</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指导</a:t>
            </a:r>
            <a:endPar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endParaRPr>
          </a:p>
          <a:p>
            <a:pPr marL="357505" indent="-357505">
              <a:lnSpc>
                <a:spcPct val="110000"/>
              </a:lnSpc>
              <a:spcBef>
                <a:spcPts val="600"/>
              </a:spcBef>
              <a:spcAft>
                <a:spcPts val="600"/>
              </a:spcAft>
              <a:buClr>
                <a:schemeClr val="accent1"/>
              </a:buClr>
              <a:buSzPct val="70000"/>
              <a:buFont typeface="Wingdings 2" panose="05020102010507070707" pitchFamily="18" charset="2"/>
              <a:buChar char=""/>
            </a:pP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每</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位学生一学年中有</a:t>
            </a:r>
            <a:r>
              <a:rPr lang="zh-CN" altLang="zh-CN" dirty="0">
                <a:solidFill>
                  <a:srgbClr val="00B0F0"/>
                </a:solidFill>
                <a:uFill>
                  <a:solidFill>
                    <a:srgbClr val="000000"/>
                  </a:solidFill>
                </a:uFill>
                <a:latin typeface="微软雅黑" panose="020B0503020204020204" pitchFamily="34" charset="-122"/>
                <a:ea typeface="微软雅黑" panose="020B0503020204020204" pitchFamily="34" charset="-122"/>
              </a:rPr>
              <a:t>四</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次选课机会，尽可能让每一位学生涉猎更多的七类课程</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学习</a:t>
            </a:r>
            <a:endPar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endParaRPr>
          </a:p>
          <a:p>
            <a:pPr marL="357505" indent="-357505">
              <a:lnSpc>
                <a:spcPct val="110000"/>
              </a:lnSpc>
              <a:spcBef>
                <a:spcPts val="600"/>
              </a:spcBef>
              <a:spcAft>
                <a:spcPts val="600"/>
              </a:spcAft>
              <a:buClr>
                <a:schemeClr val="accent1"/>
              </a:buClr>
              <a:buSzPct val="70000"/>
              <a:buFont typeface="Wingdings 2" panose="05020102010507070707" pitchFamily="18" charset="2"/>
              <a:buChar char=""/>
            </a:pP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促进</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跨学科综合学习，强化实践</a:t>
            </a: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探究</a:t>
            </a:r>
            <a: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
            </a:r>
            <a:br>
              <a:rPr lang="en-US"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br>
            <a:r>
              <a:rPr lang="zh-CN" altLang="zh-CN" dirty="0" smtClean="0">
                <a:solidFill>
                  <a:srgbClr val="000000"/>
                </a:solidFill>
                <a:uFill>
                  <a:solidFill>
                    <a:srgbClr val="000000"/>
                  </a:solidFill>
                </a:uFill>
                <a:latin typeface="微软雅黑" panose="020B0503020204020204" pitchFamily="34" charset="-122"/>
                <a:ea typeface="微软雅黑" panose="020B0503020204020204" pitchFamily="34" charset="-122"/>
              </a:rPr>
              <a:t>支持</a:t>
            </a:r>
            <a:r>
              <a:rPr lang="zh-CN" altLang="zh-CN" dirty="0">
                <a:solidFill>
                  <a:srgbClr val="000000"/>
                </a:solidFill>
                <a:uFill>
                  <a:solidFill>
                    <a:srgbClr val="000000"/>
                  </a:solidFill>
                </a:uFill>
                <a:latin typeface="微软雅黑" panose="020B0503020204020204" pitchFamily="34" charset="-122"/>
                <a:ea typeface="微软雅黑" panose="020B0503020204020204" pitchFamily="34" charset="-122"/>
              </a:rPr>
              <a:t>学生深度学习、个性化学习</a:t>
            </a:r>
            <a:endParaRPr lang="zh-CN" altLang="en-US" dirty="0">
              <a:solidFill>
                <a:srgbClr val="000000"/>
              </a:solidFill>
              <a:uFill>
                <a:solidFill>
                  <a:srgbClr val="000000"/>
                </a:solidFill>
              </a:uFill>
              <a:latin typeface="微软雅黑" panose="020B0503020204020204" pitchFamily="34" charset="-122"/>
              <a:ea typeface="微软雅黑" panose="020B0503020204020204" pitchFamily="34" charset="-122"/>
            </a:endParaRPr>
          </a:p>
        </p:txBody>
      </p:sp>
      <p:pic>
        <p:nvPicPr>
          <p:cNvPr id="26" name="图片 25" descr="电脑机器人设计--于建强.jpg"/>
          <p:cNvPicPr/>
          <p:nvPr/>
        </p:nvPicPr>
        <p:blipFill>
          <a:blip r:embed="rId2" cstate="print"/>
          <a:stretch>
            <a:fillRect/>
          </a:stretch>
        </p:blipFill>
        <p:spPr>
          <a:xfrm>
            <a:off x="5602216" y="1328809"/>
            <a:ext cx="2552004" cy="1435464"/>
          </a:xfrm>
          <a:prstGeom prst="rect">
            <a:avLst/>
          </a:prstGeom>
        </p:spPr>
      </p:pic>
      <p:sp>
        <p:nvSpPr>
          <p:cNvPr id="27" name="矩形 26"/>
          <p:cNvSpPr/>
          <p:nvPr/>
        </p:nvSpPr>
        <p:spPr>
          <a:xfrm>
            <a:off x="6285885" y="2764273"/>
            <a:ext cx="1338828" cy="369332"/>
          </a:xfrm>
          <a:prstGeom prst="rect">
            <a:avLst/>
          </a:prstGeom>
        </p:spPr>
        <p:txBody>
          <a:bodyPr wrap="none">
            <a:spAutoFit/>
          </a:bodyPr>
          <a:lstStyle/>
          <a:p>
            <a:pPr algn="just">
              <a:spcAft>
                <a:spcPts val="0"/>
              </a:spcAft>
            </a:pPr>
            <a:r>
              <a:rPr lang="zh-CN" altLang="zh-CN" kern="100" dirty="0">
                <a:latin typeface="Calibri" panose="020F0502020204030204" pitchFamily="34" charset="0"/>
                <a:ea typeface="宋体" panose="02010600030101010101" pitchFamily="2" charset="-122"/>
                <a:cs typeface="Times New Roman" panose="02020603050405020304" pitchFamily="18" charset="0"/>
              </a:rPr>
              <a:t>机器人课程</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8" name="图片 27" descr="736597475709235748.jpg"/>
          <p:cNvPicPr/>
          <p:nvPr/>
        </p:nvPicPr>
        <p:blipFill>
          <a:blip r:embed="rId3" cstate="print"/>
          <a:stretch>
            <a:fillRect/>
          </a:stretch>
        </p:blipFill>
        <p:spPr>
          <a:xfrm>
            <a:off x="5602216" y="3215129"/>
            <a:ext cx="2467247" cy="1482764"/>
          </a:xfrm>
          <a:prstGeom prst="rect">
            <a:avLst/>
          </a:prstGeom>
        </p:spPr>
      </p:pic>
      <p:sp>
        <p:nvSpPr>
          <p:cNvPr id="29" name="矩形 28"/>
          <p:cNvSpPr/>
          <p:nvPr/>
        </p:nvSpPr>
        <p:spPr>
          <a:xfrm>
            <a:off x="5715981" y="4769914"/>
            <a:ext cx="2239716" cy="369332"/>
          </a:xfrm>
          <a:prstGeom prst="rect">
            <a:avLst/>
          </a:prstGeom>
        </p:spPr>
        <p:txBody>
          <a:bodyPr wrap="none">
            <a:spAutoFit/>
          </a:bodyPr>
          <a:lstStyle/>
          <a:p>
            <a:pPr algn="just">
              <a:spcAft>
                <a:spcPts val="0"/>
              </a:spcAft>
            </a:pPr>
            <a:r>
              <a:rPr lang="zh-CN" altLang="zh-CN" kern="100" dirty="0">
                <a:latin typeface="Calibri" panose="020F0502020204030204" pitchFamily="34" charset="0"/>
                <a:ea typeface="宋体" panose="02010600030101010101" pitchFamily="2" charset="-122"/>
                <a:cs typeface="Times New Roman" panose="02020603050405020304" pitchFamily="18" charset="0"/>
              </a:rPr>
              <a:t>色彩涂鸦</a:t>
            </a:r>
            <a:r>
              <a:rPr lang="en-US" altLang="zh-CN" kern="100" dirty="0">
                <a:latin typeface="Calibri" panose="020F0502020204030204" pitchFamily="34" charset="0"/>
                <a:ea typeface="宋体" panose="02010600030101010101" pitchFamily="2" charset="-122"/>
                <a:cs typeface="Times New Roman" panose="02020603050405020304" pitchFamily="18" charset="0"/>
              </a:rPr>
              <a:t>—</a:t>
            </a:r>
            <a:r>
              <a:rPr lang="zh-CN" altLang="zh-CN" kern="100" dirty="0">
                <a:latin typeface="Calibri" panose="020F0502020204030204" pitchFamily="34" charset="0"/>
                <a:ea typeface="宋体" panose="02010600030101010101" pitchFamily="2" charset="-122"/>
                <a:cs typeface="Times New Roman" panose="02020603050405020304" pitchFamily="18" charset="0"/>
              </a:rPr>
              <a:t>梦幻树屋</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0" name="图片 29" descr="手机选课家长信.jpg"/>
          <p:cNvPicPr/>
          <p:nvPr/>
        </p:nvPicPr>
        <p:blipFill>
          <a:blip r:embed="rId4"/>
          <a:stretch>
            <a:fillRect/>
          </a:stretch>
        </p:blipFill>
        <p:spPr>
          <a:xfrm>
            <a:off x="5843372" y="5192136"/>
            <a:ext cx="839940" cy="1493445"/>
          </a:xfrm>
          <a:prstGeom prst="rect">
            <a:avLst/>
          </a:prstGeom>
        </p:spPr>
      </p:pic>
      <p:sp>
        <p:nvSpPr>
          <p:cNvPr id="31" name="矩形 30"/>
          <p:cNvSpPr/>
          <p:nvPr/>
        </p:nvSpPr>
        <p:spPr>
          <a:xfrm>
            <a:off x="6724466" y="5490791"/>
            <a:ext cx="461665" cy="1015663"/>
          </a:xfrm>
          <a:prstGeom prst="rect">
            <a:avLst/>
          </a:prstGeom>
        </p:spPr>
        <p:txBody>
          <a:bodyPr vert="eaVert" wrap="none">
            <a:spAutoFit/>
          </a:bodyPr>
          <a:lstStyle/>
          <a:p>
            <a:pPr algn="just">
              <a:spcAft>
                <a:spcPts val="0"/>
              </a:spcAft>
            </a:pPr>
            <a:r>
              <a:rPr lang="zh-CN" altLang="en-US" kern="100" dirty="0" smtClean="0">
                <a:latin typeface="Calibri" panose="020F0502020204030204" pitchFamily="34" charset="0"/>
                <a:ea typeface="宋体" panose="02010600030101010101" pitchFamily="2" charset="-122"/>
                <a:cs typeface="Times New Roman" panose="02020603050405020304" pitchFamily="18" charset="0"/>
              </a:rPr>
              <a:t>微信</a:t>
            </a:r>
            <a:r>
              <a:rPr lang="zh-CN" altLang="zh-CN" kern="100" dirty="0" smtClean="0">
                <a:latin typeface="Calibri" panose="020F0502020204030204" pitchFamily="34" charset="0"/>
                <a:ea typeface="宋体" panose="02010600030101010101" pitchFamily="2" charset="-122"/>
                <a:cs typeface="Times New Roman" panose="02020603050405020304" pitchFamily="18" charset="0"/>
              </a:rPr>
              <a:t>选课</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2" name="图片 31" descr="手机抢课.jpg"/>
          <p:cNvPicPr/>
          <p:nvPr/>
        </p:nvPicPr>
        <p:blipFill>
          <a:blip r:embed="rId5"/>
          <a:stretch>
            <a:fillRect/>
          </a:stretch>
        </p:blipFill>
        <p:spPr>
          <a:xfrm>
            <a:off x="7227285" y="5192136"/>
            <a:ext cx="845589" cy="1493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500"/>
                                        <p:tgtEl>
                                          <p:spTgt spid="2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Effect transition="in" filter="fade">
                                      <p:cBhvr>
                                        <p:cTn id="19" dur="500"/>
                                        <p:tgtEl>
                                          <p:spTgt spid="2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animEffect transition="in" filter="fade">
                                      <p:cBhvr>
                                        <p:cTn id="23"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791134" y="1977252"/>
            <a:ext cx="2056151" cy="4233016"/>
            <a:chOff x="5791134" y="1977252"/>
            <a:chExt cx="2056151" cy="4233016"/>
          </a:xfrm>
        </p:grpSpPr>
        <p:sp>
          <p:nvSpPr>
            <p:cNvPr id="6" name="平行四边形 5"/>
            <p:cNvSpPr/>
            <p:nvPr/>
          </p:nvSpPr>
          <p:spPr>
            <a:xfrm rot="2896990">
              <a:off x="4855815" y="2912571"/>
              <a:ext cx="2004723" cy="134086"/>
            </a:xfrm>
            <a:prstGeom prst="parallelogram">
              <a:avLst>
                <a:gd name="adj" fmla="val 69466"/>
              </a:avLst>
            </a:prstGeom>
            <a:gradFill flip="none" rotWithShape="1">
              <a:gsLst>
                <a:gs pos="0">
                  <a:sysClr val="windowText" lastClr="000000">
                    <a:lumMod val="75000"/>
                    <a:lumOff val="25000"/>
                    <a:shade val="30000"/>
                    <a:satMod val="115000"/>
                  </a:sysClr>
                </a:gs>
                <a:gs pos="40000">
                  <a:sysClr val="windowText" lastClr="000000">
                    <a:lumMod val="75000"/>
                    <a:lumOff val="25000"/>
                    <a:shade val="100000"/>
                    <a:satMod val="115000"/>
                    <a:alpha val="0"/>
                  </a:sys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平行四边形 16"/>
            <p:cNvSpPr/>
            <p:nvPr/>
          </p:nvSpPr>
          <p:spPr>
            <a:xfrm rot="2896990">
              <a:off x="5798075" y="4003459"/>
              <a:ext cx="2004723" cy="134086"/>
            </a:xfrm>
            <a:prstGeom prst="parallelogram">
              <a:avLst>
                <a:gd name="adj" fmla="val 69466"/>
              </a:avLst>
            </a:prstGeom>
            <a:gradFill flip="none" rotWithShape="1">
              <a:gsLst>
                <a:gs pos="0">
                  <a:sysClr val="windowText" lastClr="000000">
                    <a:lumMod val="75000"/>
                    <a:lumOff val="25000"/>
                    <a:shade val="30000"/>
                    <a:satMod val="115000"/>
                  </a:sysClr>
                </a:gs>
                <a:gs pos="40000">
                  <a:sysClr val="windowText" lastClr="000000">
                    <a:lumMod val="75000"/>
                    <a:lumOff val="25000"/>
                    <a:shade val="100000"/>
                    <a:satMod val="115000"/>
                    <a:alpha val="0"/>
                  </a:sys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1" name="平行四边形 40"/>
            <p:cNvSpPr/>
            <p:nvPr/>
          </p:nvSpPr>
          <p:spPr>
            <a:xfrm rot="2896990">
              <a:off x="6777880" y="5140864"/>
              <a:ext cx="2004723" cy="134086"/>
            </a:xfrm>
            <a:prstGeom prst="parallelogram">
              <a:avLst>
                <a:gd name="adj" fmla="val 69466"/>
              </a:avLst>
            </a:prstGeom>
            <a:gradFill flip="none" rotWithShape="1">
              <a:gsLst>
                <a:gs pos="0">
                  <a:sysClr val="windowText" lastClr="000000">
                    <a:lumMod val="75000"/>
                    <a:lumOff val="25000"/>
                    <a:shade val="30000"/>
                    <a:satMod val="115000"/>
                  </a:sysClr>
                </a:gs>
                <a:gs pos="40000">
                  <a:sysClr val="windowText" lastClr="000000">
                    <a:lumMod val="75000"/>
                    <a:lumOff val="25000"/>
                    <a:shade val="100000"/>
                    <a:satMod val="115000"/>
                    <a:alpha val="0"/>
                  </a:sysClr>
                </a:gs>
              </a:gsLst>
              <a:lin ang="16200000" scaled="1"/>
              <a:tileRect/>
            </a:gra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2" name="标题 1"/>
          <p:cNvSpPr>
            <a:spLocks noGrp="1"/>
          </p:cNvSpPr>
          <p:nvPr>
            <p:ph type="title"/>
          </p:nvPr>
        </p:nvSpPr>
        <p:spPr/>
        <p:txBody>
          <a:bodyPr/>
          <a:lstStyle/>
          <a:p>
            <a:r>
              <a:rPr lang="zh-CN" altLang="en-US" dirty="0"/>
              <a:t>我区各中小学校在国家课程校本化研究</a:t>
            </a:r>
          </a:p>
        </p:txBody>
      </p:sp>
      <p:sp>
        <p:nvSpPr>
          <p:cNvPr id="3" name="内容占位符 2"/>
          <p:cNvSpPr>
            <a:spLocks noGrp="1"/>
          </p:cNvSpPr>
          <p:nvPr>
            <p:ph idx="1"/>
          </p:nvPr>
        </p:nvSpPr>
        <p:spPr>
          <a:xfrm>
            <a:off x="702000" y="1260001"/>
            <a:ext cx="7423200" cy="663716"/>
          </a:xfrm>
        </p:spPr>
        <p:txBody>
          <a:bodyPr/>
          <a:lstStyle/>
          <a:p>
            <a:pPr marL="0" indent="0">
              <a:buNone/>
            </a:pPr>
            <a:r>
              <a:rPr lang="zh-CN" altLang="zh-CN" dirty="0" smtClean="0"/>
              <a:t>基于</a:t>
            </a:r>
            <a:r>
              <a:rPr lang="zh-CN" altLang="zh-CN" dirty="0"/>
              <a:t>学生发展</a:t>
            </a:r>
            <a:r>
              <a:rPr lang="zh-CN" altLang="zh-CN" dirty="0" smtClean="0"/>
              <a:t>需求</a:t>
            </a:r>
            <a:r>
              <a:rPr lang="en-US" altLang="zh-CN" dirty="0" smtClean="0"/>
              <a:t>:</a:t>
            </a:r>
          </a:p>
        </p:txBody>
      </p:sp>
      <p:grpSp>
        <p:nvGrpSpPr>
          <p:cNvPr id="4" name="组合 3"/>
          <p:cNvGrpSpPr/>
          <p:nvPr/>
        </p:nvGrpSpPr>
        <p:grpSpPr>
          <a:xfrm>
            <a:off x="4428887" y="2486845"/>
            <a:ext cx="1755804" cy="1090269"/>
            <a:chOff x="535395" y="1789328"/>
            <a:chExt cx="4822094" cy="2769832"/>
          </a:xfrm>
        </p:grpSpPr>
        <p:sp>
          <p:nvSpPr>
            <p:cNvPr id="32"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3"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solidFill>
              <a:srgbClr val="E9392B"/>
            </a:solidFill>
            <a:ln w="38100" cap="flat" cmpd="sng" algn="ctr">
              <a:solidFill>
                <a:srgbClr val="ED5C51"/>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5" name="组合 4"/>
          <p:cNvGrpSpPr/>
          <p:nvPr/>
        </p:nvGrpSpPr>
        <p:grpSpPr>
          <a:xfrm flipH="1" flipV="1">
            <a:off x="5288394" y="2273936"/>
            <a:ext cx="1755804" cy="1090269"/>
            <a:chOff x="535395" y="1789328"/>
            <a:chExt cx="4822094" cy="2769832"/>
          </a:xfrm>
        </p:grpSpPr>
        <p:sp>
          <p:nvSpPr>
            <p:cNvPr id="30"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1"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gradFill flip="none" rotWithShape="1">
              <a:gsLst>
                <a:gs pos="0">
                  <a:sysClr val="windowText" lastClr="000000">
                    <a:lumMod val="65000"/>
                    <a:lumOff val="35000"/>
                  </a:sysClr>
                </a:gs>
                <a:gs pos="83000">
                  <a:sysClr val="windowText" lastClr="000000">
                    <a:lumMod val="75000"/>
                    <a:lumOff val="25000"/>
                  </a:sysClr>
                </a:gs>
              </a:gsLst>
              <a:lin ang="0" scaled="1"/>
              <a:tileRect/>
            </a:gradFill>
            <a:ln w="38100" cap="flat" cmpd="sng" algn="ctr">
              <a:solidFill>
                <a:sysClr val="windowText" lastClr="000000">
                  <a:lumMod val="65000"/>
                  <a:lumOff val="35000"/>
                </a:sysClr>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15" name="组合 14"/>
          <p:cNvGrpSpPr/>
          <p:nvPr/>
        </p:nvGrpSpPr>
        <p:grpSpPr>
          <a:xfrm>
            <a:off x="5371147" y="3577732"/>
            <a:ext cx="1755804" cy="1090269"/>
            <a:chOff x="535395" y="1789328"/>
            <a:chExt cx="4822094" cy="2769832"/>
          </a:xfrm>
        </p:grpSpPr>
        <p:sp>
          <p:nvSpPr>
            <p:cNvPr id="28"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9"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w="38100" cap="flat" cmpd="sng" algn="ctr">
              <a:solidFill>
                <a:srgbClr val="92D050"/>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16" name="组合 15"/>
          <p:cNvGrpSpPr/>
          <p:nvPr/>
        </p:nvGrpSpPr>
        <p:grpSpPr>
          <a:xfrm flipH="1" flipV="1">
            <a:off x="6230654" y="3364823"/>
            <a:ext cx="1755804" cy="1090269"/>
            <a:chOff x="535395" y="1789328"/>
            <a:chExt cx="4822094" cy="2769832"/>
          </a:xfrm>
        </p:grpSpPr>
        <p:sp>
          <p:nvSpPr>
            <p:cNvPr id="26"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7"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a:ln w="38100" cap="flat" cmpd="sng" algn="ctr">
              <a:solidFill>
                <a:srgbClr val="00B0F0"/>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35" name="组合 34"/>
          <p:cNvGrpSpPr/>
          <p:nvPr/>
        </p:nvGrpSpPr>
        <p:grpSpPr>
          <a:xfrm>
            <a:off x="6350952" y="4715137"/>
            <a:ext cx="1755804" cy="1090269"/>
            <a:chOff x="535395" y="1789328"/>
            <a:chExt cx="4822094" cy="2769832"/>
          </a:xfrm>
        </p:grpSpPr>
        <p:sp>
          <p:nvSpPr>
            <p:cNvPr id="36"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gradFill flip="none" rotWithShape="1">
              <a:gsLst>
                <a:gs pos="0">
                  <a:schemeClr val="accent6">
                    <a:lumMod val="75000"/>
                  </a:schemeClr>
                </a:gs>
                <a:gs pos="50000">
                  <a:schemeClr val="accent6">
                    <a:lumMod val="60000"/>
                    <a:lumOff val="40000"/>
                  </a:schemeClr>
                </a:gs>
                <a:gs pos="100000">
                  <a:schemeClr val="accent6">
                    <a:lumMod val="75000"/>
                  </a:schemeClr>
                </a:gs>
              </a:gsLst>
              <a:lin ang="10800000" scaled="1"/>
              <a:tileRect/>
            </a:gradFill>
            <a:ln w="38100" cap="flat" cmpd="sng" algn="ctr">
              <a:solidFill>
                <a:schemeClr val="accent6">
                  <a:lumMod val="60000"/>
                  <a:lumOff val="40000"/>
                  <a:alpha val="44000"/>
                </a:schemeClr>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grpSp>
        <p:nvGrpSpPr>
          <p:cNvPr id="38" name="组合 37"/>
          <p:cNvGrpSpPr/>
          <p:nvPr/>
        </p:nvGrpSpPr>
        <p:grpSpPr>
          <a:xfrm flipH="1" flipV="1">
            <a:off x="7210459" y="4502228"/>
            <a:ext cx="1755804" cy="1090269"/>
            <a:chOff x="535395" y="1789328"/>
            <a:chExt cx="4822094" cy="2769832"/>
          </a:xfrm>
        </p:grpSpPr>
        <p:sp>
          <p:nvSpPr>
            <p:cNvPr id="39" name="圆角矩形 1"/>
            <p:cNvSpPr/>
            <p:nvPr/>
          </p:nvSpPr>
          <p:spPr>
            <a:xfrm rot="21195259">
              <a:off x="535395" y="1861568"/>
              <a:ext cx="4633231" cy="2697592"/>
            </a:xfrm>
            <a:custGeom>
              <a:avLst/>
              <a:gdLst>
                <a:gd name="connsiteX0" fmla="*/ 1251884 w 4817937"/>
                <a:gd name="connsiteY0" fmla="*/ 0 h 2503768"/>
                <a:gd name="connsiteX1" fmla="*/ 2605834 w 4817937"/>
                <a:gd name="connsiteY1" fmla="*/ 0 h 2503768"/>
                <a:gd name="connsiteX2" fmla="*/ 2966300 w 4817937"/>
                <a:gd name="connsiteY2" fmla="*/ 407993 h 2503768"/>
                <a:gd name="connsiteX3" fmla="*/ 1308044 w 4817937"/>
                <a:gd name="connsiteY3" fmla="*/ 407993 h 2503768"/>
                <a:gd name="connsiteX4" fmla="*/ 451212 w 4817937"/>
                <a:gd name="connsiteY4" fmla="*/ 1264825 h 2503768"/>
                <a:gd name="connsiteX5" fmla="*/ 1308044 w 4817937"/>
                <a:gd name="connsiteY5" fmla="*/ 2121656 h 2503768"/>
                <a:gd name="connsiteX6" fmla="*/ 4084232 w 4817937"/>
                <a:gd name="connsiteY6" fmla="*/ 2216985 h 2503768"/>
                <a:gd name="connsiteX7" fmla="*/ 4471365 w 4817937"/>
                <a:gd name="connsiteY7" fmla="*/ 2111500 h 2503768"/>
                <a:gd name="connsiteX8" fmla="*/ 4817937 w 4817937"/>
                <a:gd name="connsiteY8" fmla="*/ 2503768 h 2503768"/>
                <a:gd name="connsiteX9" fmla="*/ 1251884 w 4817937"/>
                <a:gd name="connsiteY9" fmla="*/ 2503768 h 2503768"/>
                <a:gd name="connsiteX10" fmla="*/ 0 w 4817937"/>
                <a:gd name="connsiteY10" fmla="*/ 1251884 h 2503768"/>
                <a:gd name="connsiteX11" fmla="*/ 1251884 w 4817937"/>
                <a:gd name="connsiteY11" fmla="*/ 0 h 2503768"/>
                <a:gd name="connsiteX0-1" fmla="*/ 1251884 w 4817937"/>
                <a:gd name="connsiteY0-2" fmla="*/ 0 h 2503768"/>
                <a:gd name="connsiteX1-3" fmla="*/ 2605834 w 4817937"/>
                <a:gd name="connsiteY1-4" fmla="*/ 0 h 2503768"/>
                <a:gd name="connsiteX2-5" fmla="*/ 2966300 w 4817937"/>
                <a:gd name="connsiteY2-6" fmla="*/ 407993 h 2503768"/>
                <a:gd name="connsiteX3-7" fmla="*/ 1308044 w 4817937"/>
                <a:gd name="connsiteY3-8" fmla="*/ 407993 h 2503768"/>
                <a:gd name="connsiteX4-9" fmla="*/ 451212 w 4817937"/>
                <a:gd name="connsiteY4-10" fmla="*/ 1264825 h 2503768"/>
                <a:gd name="connsiteX5-11" fmla="*/ 1308044 w 4817937"/>
                <a:gd name="connsiteY5-12" fmla="*/ 2121656 h 2503768"/>
                <a:gd name="connsiteX6-13" fmla="*/ 4084232 w 4817937"/>
                <a:gd name="connsiteY6-14" fmla="*/ 2216985 h 2503768"/>
                <a:gd name="connsiteX7-15" fmla="*/ 4132569 w 4817937"/>
                <a:gd name="connsiteY7-16" fmla="*/ 2267992 h 2503768"/>
                <a:gd name="connsiteX8-17" fmla="*/ 4817937 w 4817937"/>
                <a:gd name="connsiteY8-18" fmla="*/ 2503768 h 2503768"/>
                <a:gd name="connsiteX9-19" fmla="*/ 1251884 w 4817937"/>
                <a:gd name="connsiteY9-20" fmla="*/ 2503768 h 2503768"/>
                <a:gd name="connsiteX10-21" fmla="*/ 0 w 4817937"/>
                <a:gd name="connsiteY10-22" fmla="*/ 1251884 h 2503768"/>
                <a:gd name="connsiteX11-23" fmla="*/ 1251884 w 4817937"/>
                <a:gd name="connsiteY11-24" fmla="*/ 0 h 2503768"/>
                <a:gd name="connsiteX0-25" fmla="*/ 1251884 w 4416938"/>
                <a:gd name="connsiteY0-26" fmla="*/ 0 h 2596560"/>
                <a:gd name="connsiteX1-27" fmla="*/ 2605834 w 4416938"/>
                <a:gd name="connsiteY1-28" fmla="*/ 0 h 2596560"/>
                <a:gd name="connsiteX2-29" fmla="*/ 2966300 w 4416938"/>
                <a:gd name="connsiteY2-30" fmla="*/ 407993 h 2596560"/>
                <a:gd name="connsiteX3-31" fmla="*/ 1308044 w 4416938"/>
                <a:gd name="connsiteY3-32" fmla="*/ 407993 h 2596560"/>
                <a:gd name="connsiteX4-33" fmla="*/ 451212 w 4416938"/>
                <a:gd name="connsiteY4-34" fmla="*/ 1264825 h 2596560"/>
                <a:gd name="connsiteX5-35" fmla="*/ 1308044 w 4416938"/>
                <a:gd name="connsiteY5-36" fmla="*/ 2121656 h 2596560"/>
                <a:gd name="connsiteX6-37" fmla="*/ 4084232 w 4416938"/>
                <a:gd name="connsiteY6-38" fmla="*/ 2216985 h 2596560"/>
                <a:gd name="connsiteX7-39" fmla="*/ 4132569 w 4416938"/>
                <a:gd name="connsiteY7-40" fmla="*/ 2267992 h 2596560"/>
                <a:gd name="connsiteX8-41" fmla="*/ 4416938 w 4416938"/>
                <a:gd name="connsiteY8-42" fmla="*/ 2596560 h 2596560"/>
                <a:gd name="connsiteX9-43" fmla="*/ 1251884 w 4416938"/>
                <a:gd name="connsiteY9-44" fmla="*/ 2503768 h 2596560"/>
                <a:gd name="connsiteX10-45" fmla="*/ 0 w 4416938"/>
                <a:gd name="connsiteY10-46" fmla="*/ 1251884 h 2596560"/>
                <a:gd name="connsiteX11-47" fmla="*/ 1251884 w 4416938"/>
                <a:gd name="connsiteY11-48" fmla="*/ 0 h 259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416938" h="2596560">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cubicBezTo>
                    <a:pt x="2320761" y="2121656"/>
                    <a:pt x="3071515" y="2216985"/>
                    <a:pt x="4084232" y="2216985"/>
                  </a:cubicBezTo>
                  <a:cubicBezTo>
                    <a:pt x="4126803" y="2216985"/>
                    <a:pt x="4091817" y="2275044"/>
                    <a:pt x="4132569" y="2267992"/>
                  </a:cubicBezTo>
                  <a:lnTo>
                    <a:pt x="4416938" y="2596560"/>
                  </a:lnTo>
                  <a:lnTo>
                    <a:pt x="1251884" y="2503768"/>
                  </a:lnTo>
                  <a:cubicBezTo>
                    <a:pt x="560488" y="2503768"/>
                    <a:pt x="0" y="1943281"/>
                    <a:pt x="0" y="1251884"/>
                  </a:cubicBezTo>
                  <a:cubicBezTo>
                    <a:pt x="0" y="560488"/>
                    <a:pt x="560488" y="0"/>
                    <a:pt x="1251884" y="0"/>
                  </a:cubicBezTo>
                  <a:close/>
                </a:path>
              </a:pathLst>
            </a:custGeom>
            <a:gradFill flip="none" rotWithShape="1">
              <a:gsLst>
                <a:gs pos="20000">
                  <a:sysClr val="window" lastClr="FFFFFF">
                    <a:lumMod val="50000"/>
                    <a:shade val="30000"/>
                    <a:satMod val="115000"/>
                  </a:sysClr>
                </a:gs>
                <a:gs pos="91000">
                  <a:sysClr val="window" lastClr="FFFFFF">
                    <a:lumMod val="50000"/>
                    <a:shade val="100000"/>
                    <a:satMod val="115000"/>
                    <a:alpha val="0"/>
                  </a:sysClr>
                </a:gs>
              </a:gsLst>
              <a:lin ang="10800000" scaled="1"/>
              <a:tileRect/>
            </a:gradFill>
            <a:ln w="38100" cap="flat" cmpd="sng" algn="ctr">
              <a:noFill/>
              <a:prstDash val="solid"/>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圆角矩形 1"/>
            <p:cNvSpPr/>
            <p:nvPr/>
          </p:nvSpPr>
          <p:spPr>
            <a:xfrm>
              <a:off x="539552" y="1789328"/>
              <a:ext cx="4817937" cy="2503768"/>
            </a:xfrm>
            <a:custGeom>
              <a:avLst/>
              <a:gdLst/>
              <a:ahLst/>
              <a:cxnLst/>
              <a:rect l="l" t="t" r="r" b="b"/>
              <a:pathLst>
                <a:path w="4817937" h="2503768">
                  <a:moveTo>
                    <a:pt x="1251884" y="0"/>
                  </a:moveTo>
                  <a:lnTo>
                    <a:pt x="2605834" y="0"/>
                  </a:lnTo>
                  <a:lnTo>
                    <a:pt x="2966300" y="407993"/>
                  </a:lnTo>
                  <a:lnTo>
                    <a:pt x="1308044" y="407993"/>
                  </a:lnTo>
                  <a:cubicBezTo>
                    <a:pt x="834829" y="407993"/>
                    <a:pt x="451212" y="791610"/>
                    <a:pt x="451212" y="1264825"/>
                  </a:cubicBezTo>
                  <a:cubicBezTo>
                    <a:pt x="451212" y="1738039"/>
                    <a:pt x="834829" y="2121656"/>
                    <a:pt x="1308044" y="2121656"/>
                  </a:cubicBezTo>
                  <a:lnTo>
                    <a:pt x="4346196" y="2121657"/>
                  </a:lnTo>
                  <a:cubicBezTo>
                    <a:pt x="4388767" y="2121657"/>
                    <a:pt x="4430613" y="2118552"/>
                    <a:pt x="4471365" y="2111500"/>
                  </a:cubicBezTo>
                  <a:lnTo>
                    <a:pt x="4817937" y="2503768"/>
                  </a:lnTo>
                  <a:lnTo>
                    <a:pt x="1251884" y="2503768"/>
                  </a:lnTo>
                  <a:cubicBezTo>
                    <a:pt x="560488" y="2503768"/>
                    <a:pt x="0" y="1943281"/>
                    <a:pt x="0" y="1251884"/>
                  </a:cubicBezTo>
                  <a:cubicBezTo>
                    <a:pt x="0" y="560488"/>
                    <a:pt x="560488" y="0"/>
                    <a:pt x="1251884" y="0"/>
                  </a:cubicBezTo>
                  <a:close/>
                </a:path>
              </a:pathLst>
            </a:custGeom>
            <a:gradFill flip="none" rotWithShape="1">
              <a:gsLst>
                <a:gs pos="0">
                  <a:srgbClr val="00B050"/>
                </a:gs>
                <a:gs pos="50000">
                  <a:srgbClr val="92D050"/>
                </a:gs>
                <a:gs pos="100000">
                  <a:srgbClr val="00B050"/>
                </a:gs>
              </a:gsLst>
              <a:lin ang="10800000" scaled="1"/>
              <a:tileRect/>
            </a:gradFill>
            <a:ln w="38100" cap="flat" cmpd="sng" algn="ctr">
              <a:solidFill>
                <a:srgbClr val="00B050">
                  <a:alpha val="14000"/>
                </a:srgbClr>
              </a:solidFill>
              <a:prstDash val="solid"/>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42" name="矩形 41"/>
          <p:cNvSpPr/>
          <p:nvPr/>
        </p:nvSpPr>
        <p:spPr>
          <a:xfrm>
            <a:off x="4680351" y="2804853"/>
            <a:ext cx="1107996" cy="369332"/>
          </a:xfrm>
          <a:prstGeom prst="rect">
            <a:avLst/>
          </a:prstGeom>
        </p:spPr>
        <p:txBody>
          <a:bodyPr wrap="none">
            <a:spAutoFit/>
          </a:bodyPr>
          <a:lstStyle/>
          <a:p>
            <a:r>
              <a:rPr lang="zh-CN" altLang="zh-CN" dirty="0"/>
              <a:t>学科课程</a:t>
            </a:r>
            <a:endParaRPr lang="zh-CN" altLang="en-US" dirty="0"/>
          </a:p>
        </p:txBody>
      </p:sp>
      <p:sp>
        <p:nvSpPr>
          <p:cNvPr id="43" name="矩形 42"/>
          <p:cNvSpPr/>
          <p:nvPr/>
        </p:nvSpPr>
        <p:spPr>
          <a:xfrm>
            <a:off x="5695109" y="2667284"/>
            <a:ext cx="1107996" cy="369332"/>
          </a:xfrm>
          <a:prstGeom prst="rect">
            <a:avLst/>
          </a:prstGeom>
        </p:spPr>
        <p:txBody>
          <a:bodyPr wrap="none">
            <a:spAutoFit/>
          </a:bodyPr>
          <a:lstStyle/>
          <a:p>
            <a:r>
              <a:rPr lang="zh-CN" altLang="zh-CN" dirty="0"/>
              <a:t>活动课程</a:t>
            </a:r>
            <a:endParaRPr lang="zh-CN" altLang="en-US" dirty="0"/>
          </a:p>
        </p:txBody>
      </p:sp>
      <p:sp>
        <p:nvSpPr>
          <p:cNvPr id="44" name="矩形 43"/>
          <p:cNvSpPr/>
          <p:nvPr/>
        </p:nvSpPr>
        <p:spPr>
          <a:xfrm>
            <a:off x="5596893" y="3896783"/>
            <a:ext cx="1107996" cy="369332"/>
          </a:xfrm>
          <a:prstGeom prst="rect">
            <a:avLst/>
          </a:prstGeom>
        </p:spPr>
        <p:txBody>
          <a:bodyPr wrap="none">
            <a:spAutoFit/>
          </a:bodyPr>
          <a:lstStyle/>
          <a:p>
            <a:r>
              <a:rPr lang="zh-CN" altLang="zh-CN" dirty="0"/>
              <a:t>地方课程</a:t>
            </a:r>
            <a:endParaRPr lang="zh-CN" altLang="en-US" dirty="0"/>
          </a:p>
        </p:txBody>
      </p:sp>
      <p:sp>
        <p:nvSpPr>
          <p:cNvPr id="45" name="矩形 44"/>
          <p:cNvSpPr/>
          <p:nvPr/>
        </p:nvSpPr>
        <p:spPr>
          <a:xfrm>
            <a:off x="6675613" y="3772434"/>
            <a:ext cx="1107996" cy="369332"/>
          </a:xfrm>
          <a:prstGeom prst="rect">
            <a:avLst/>
          </a:prstGeom>
        </p:spPr>
        <p:txBody>
          <a:bodyPr wrap="none">
            <a:spAutoFit/>
          </a:bodyPr>
          <a:lstStyle/>
          <a:p>
            <a:r>
              <a:rPr lang="zh-CN" altLang="zh-CN" dirty="0"/>
              <a:t>校本课程</a:t>
            </a:r>
            <a:endParaRPr lang="zh-CN" altLang="en-US" dirty="0"/>
          </a:p>
        </p:txBody>
      </p:sp>
      <p:sp>
        <p:nvSpPr>
          <p:cNvPr id="46" name="矩形 45"/>
          <p:cNvSpPr/>
          <p:nvPr/>
        </p:nvSpPr>
        <p:spPr>
          <a:xfrm>
            <a:off x="6582820" y="5067369"/>
            <a:ext cx="1107996" cy="369332"/>
          </a:xfrm>
          <a:prstGeom prst="rect">
            <a:avLst/>
          </a:prstGeom>
        </p:spPr>
        <p:txBody>
          <a:bodyPr wrap="none">
            <a:spAutoFit/>
          </a:bodyPr>
          <a:lstStyle/>
          <a:p>
            <a:r>
              <a:rPr lang="zh-CN" altLang="zh-CN" dirty="0"/>
              <a:t>必修课程</a:t>
            </a:r>
            <a:endParaRPr lang="zh-CN" altLang="en-US" dirty="0"/>
          </a:p>
        </p:txBody>
      </p:sp>
      <p:sp>
        <p:nvSpPr>
          <p:cNvPr id="47" name="矩形 46"/>
          <p:cNvSpPr/>
          <p:nvPr/>
        </p:nvSpPr>
        <p:spPr>
          <a:xfrm>
            <a:off x="7703060" y="4905157"/>
            <a:ext cx="1107996" cy="369332"/>
          </a:xfrm>
          <a:prstGeom prst="rect">
            <a:avLst/>
          </a:prstGeom>
        </p:spPr>
        <p:txBody>
          <a:bodyPr wrap="none">
            <a:spAutoFit/>
          </a:bodyPr>
          <a:lstStyle/>
          <a:p>
            <a:r>
              <a:rPr lang="zh-CN" altLang="zh-CN" dirty="0"/>
              <a:t>选修课程</a:t>
            </a:r>
            <a:endParaRPr lang="zh-CN" altLang="en-US" dirty="0"/>
          </a:p>
        </p:txBody>
      </p:sp>
      <p:sp>
        <p:nvSpPr>
          <p:cNvPr id="48" name="矩形 47"/>
          <p:cNvSpPr/>
          <p:nvPr/>
        </p:nvSpPr>
        <p:spPr>
          <a:xfrm rot="2681306">
            <a:off x="3962112" y="4586274"/>
            <a:ext cx="2339102" cy="523220"/>
          </a:xfrm>
          <a:prstGeom prst="rect">
            <a:avLst/>
          </a:prstGeom>
        </p:spPr>
        <p:txBody>
          <a:bodyPr wrap="none">
            <a:spAutoFit/>
          </a:bodyPr>
          <a:lstStyle/>
          <a:p>
            <a:r>
              <a:rPr lang="zh-CN" altLang="zh-CN" sz="2800" dirty="0"/>
              <a:t>多元课程格局</a:t>
            </a:r>
            <a:endParaRPr lang="en-US" altLang="zh-CN" sz="2800" dirty="0"/>
          </a:p>
        </p:txBody>
      </p:sp>
      <p:grpSp>
        <p:nvGrpSpPr>
          <p:cNvPr id="59" name="组合 58"/>
          <p:cNvGrpSpPr/>
          <p:nvPr/>
        </p:nvGrpSpPr>
        <p:grpSpPr>
          <a:xfrm>
            <a:off x="517334" y="2186794"/>
            <a:ext cx="4310028" cy="4164839"/>
            <a:chOff x="1405390" y="369061"/>
            <a:chExt cx="6333221" cy="6119878"/>
          </a:xfrm>
        </p:grpSpPr>
        <p:pic>
          <p:nvPicPr>
            <p:cNvPr id="52" name="图片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390" y="369061"/>
              <a:ext cx="6333221" cy="6119878"/>
            </a:xfrm>
            <a:prstGeom prst="rect">
              <a:avLst/>
            </a:prstGeom>
          </p:spPr>
        </p:pic>
        <p:sp>
          <p:nvSpPr>
            <p:cNvPr id="53" name="TextBox 10"/>
            <p:cNvSpPr txBox="1"/>
            <p:nvPr/>
          </p:nvSpPr>
          <p:spPr>
            <a:xfrm flipH="1">
              <a:off x="4215664" y="2071994"/>
              <a:ext cx="794560" cy="94972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dirty="0">
                <a:ln w="18415" cmpd="sng">
                  <a:noFill/>
                  <a:prstDash val="solid"/>
                </a:ln>
                <a:solidFill>
                  <a:sysClr val="windowText" lastClr="000000">
                    <a:lumMod val="75000"/>
                    <a:lumOff val="25000"/>
                  </a:sysClr>
                </a:solidFill>
                <a:effectLst>
                  <a:outerShdw dist="50800" dir="5400000" algn="t" rotWithShape="0">
                    <a:sysClr val="window" lastClr="FFFFFF">
                      <a:alpha val="30000"/>
                    </a:sysClr>
                  </a:outerShdw>
                </a:effectLst>
                <a:uLnTx/>
                <a:uFillTx/>
                <a:latin typeface="Arial Rounded MT Bold" panose="020F0704030504030204" pitchFamily="34" charset="0"/>
                <a:ea typeface="微软雅黑" panose="020B0503020204020204" pitchFamily="34" charset="-122"/>
              </a:endParaRPr>
            </a:p>
          </p:txBody>
        </p:sp>
        <p:sp>
          <p:nvSpPr>
            <p:cNvPr id="54" name="TextBox 11"/>
            <p:cNvSpPr txBox="1"/>
            <p:nvPr/>
          </p:nvSpPr>
          <p:spPr>
            <a:xfrm flipH="1">
              <a:off x="2958502" y="4160227"/>
              <a:ext cx="794560" cy="94972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dirty="0">
                <a:ln w="18415" cmpd="sng">
                  <a:noFill/>
                  <a:prstDash val="solid"/>
                </a:ln>
                <a:solidFill>
                  <a:sysClr val="windowText" lastClr="000000">
                    <a:lumMod val="75000"/>
                    <a:lumOff val="25000"/>
                  </a:sysClr>
                </a:solidFill>
                <a:effectLst>
                  <a:outerShdw dist="50800" dir="5400000" algn="t" rotWithShape="0">
                    <a:sysClr val="window" lastClr="FFFFFF">
                      <a:alpha val="30000"/>
                    </a:sysClr>
                  </a:outerShdw>
                </a:effectLst>
                <a:uLnTx/>
                <a:uFillTx/>
                <a:latin typeface="Arial Rounded MT Bold" panose="020F0704030504030204" pitchFamily="34" charset="0"/>
                <a:ea typeface="微软雅黑" panose="020B0503020204020204" pitchFamily="34" charset="-122"/>
              </a:endParaRPr>
            </a:p>
          </p:txBody>
        </p:sp>
        <p:sp>
          <p:nvSpPr>
            <p:cNvPr id="55" name="TextBox 12"/>
            <p:cNvSpPr txBox="1"/>
            <p:nvPr/>
          </p:nvSpPr>
          <p:spPr>
            <a:xfrm flipH="1">
              <a:off x="5914598" y="4012442"/>
              <a:ext cx="794560" cy="949729"/>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4000" b="1" i="0" u="none" strike="noStrike" kern="0" cap="none" spc="0" normalizeH="0" baseline="0">
                  <a:ln w="18415" cmpd="sng">
                    <a:noFill/>
                    <a:prstDash val="solid"/>
                  </a:ln>
                  <a:solidFill>
                    <a:schemeClr val="bg1"/>
                  </a:solidFill>
                  <a:uLnTx/>
                  <a:uFillTx/>
                  <a:latin typeface="Agency FB" panose="020B0503020202020204" pitchFamily="34" charset="0"/>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dirty="0">
                <a:ln w="18415" cmpd="sng">
                  <a:noFill/>
                  <a:prstDash val="solid"/>
                </a:ln>
                <a:solidFill>
                  <a:sysClr val="windowText" lastClr="000000">
                    <a:lumMod val="75000"/>
                    <a:lumOff val="25000"/>
                  </a:sysClr>
                </a:solidFill>
                <a:effectLst>
                  <a:outerShdw dist="50800" dir="5400000" algn="t" rotWithShape="0">
                    <a:sysClr val="window" lastClr="FFFFFF">
                      <a:alpha val="30000"/>
                    </a:sysClr>
                  </a:outerShdw>
                </a:effectLst>
                <a:uLnTx/>
                <a:uFillTx/>
                <a:latin typeface="Arial Rounded MT Bold" panose="020F0704030504030204" pitchFamily="34" charset="0"/>
                <a:ea typeface="微软雅黑" panose="020B0503020204020204" pitchFamily="34" charset="-122"/>
              </a:endParaRPr>
            </a:p>
          </p:txBody>
        </p:sp>
        <p:sp>
          <p:nvSpPr>
            <p:cNvPr id="56" name="TextBox 13"/>
            <p:cNvSpPr txBox="1"/>
            <p:nvPr/>
          </p:nvSpPr>
          <p:spPr>
            <a:xfrm rot="1771510">
              <a:off x="4803432" y="637586"/>
              <a:ext cx="1579699" cy="104017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2000" b="1" dirty="0">
                  <a:solidFill>
                    <a:schemeClr val="bg1"/>
                  </a:solidFill>
                </a:rPr>
                <a:t>基础型课程</a:t>
              </a:r>
              <a:endParaRPr lang="zh-CN" altLang="en-US" sz="2000" b="1" dirty="0">
                <a:solidFill>
                  <a:schemeClr val="bg1"/>
                </a:solidFill>
              </a:endParaRPr>
            </a:p>
          </p:txBody>
        </p:sp>
        <p:sp>
          <p:nvSpPr>
            <p:cNvPr id="57" name="TextBox 14"/>
            <p:cNvSpPr txBox="1"/>
            <p:nvPr/>
          </p:nvSpPr>
          <p:spPr>
            <a:xfrm>
              <a:off x="1469133" y="4115002"/>
              <a:ext cx="1605003" cy="104017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2000" b="1" dirty="0">
                  <a:solidFill>
                    <a:schemeClr val="bg1"/>
                  </a:solidFill>
                </a:rPr>
                <a:t>实践型课程</a:t>
              </a:r>
              <a:endParaRPr lang="zh-CN" altLang="en-US" sz="2000" b="1" dirty="0">
                <a:solidFill>
                  <a:schemeClr val="bg1"/>
                </a:solidFill>
              </a:endParaRPr>
            </a:p>
          </p:txBody>
        </p:sp>
        <p:sp>
          <p:nvSpPr>
            <p:cNvPr id="58" name="TextBox 15"/>
            <p:cNvSpPr txBox="1"/>
            <p:nvPr/>
          </p:nvSpPr>
          <p:spPr>
            <a:xfrm>
              <a:off x="6193062" y="5248119"/>
              <a:ext cx="1417583" cy="104017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zh-CN" sz="2000" b="1" dirty="0">
                  <a:solidFill>
                    <a:schemeClr val="bg1"/>
                  </a:solidFill>
                </a:rPr>
                <a:t>拓展型课程</a:t>
              </a:r>
              <a:endParaRPr lang="zh-CN" altLang="en-US" sz="20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5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250"/>
                                        <p:tgtEl>
                                          <p:spTgt spid="4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5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250"/>
                                        <p:tgtEl>
                                          <p:spTgt spid="4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5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25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500" fill="hold"/>
                                        <p:tgtEl>
                                          <p:spTgt spid="59"/>
                                        </p:tgtEl>
                                        <p:attrNameLst>
                                          <p:attrName>ppt_w</p:attrName>
                                        </p:attrNameLst>
                                      </p:cBhvr>
                                      <p:tavLst>
                                        <p:tav tm="0">
                                          <p:val>
                                            <p:fltVal val="0"/>
                                          </p:val>
                                        </p:tav>
                                        <p:tav tm="100000">
                                          <p:val>
                                            <p:strVal val="#ppt_w"/>
                                          </p:val>
                                        </p:tav>
                                      </p:tavLst>
                                    </p:anim>
                                    <p:anim calcmode="lin" valueType="num">
                                      <p:cBhvr>
                                        <p:cTn id="59" dur="500" fill="hold"/>
                                        <p:tgtEl>
                                          <p:spTgt spid="59"/>
                                        </p:tgtEl>
                                        <p:attrNameLst>
                                          <p:attrName>ppt_h</p:attrName>
                                        </p:attrNameLst>
                                      </p:cBhvr>
                                      <p:tavLst>
                                        <p:tav tm="0">
                                          <p:val>
                                            <p:fltVal val="0"/>
                                          </p:val>
                                        </p:tav>
                                        <p:tav tm="100000">
                                          <p:val>
                                            <p:strVal val="#ppt_h"/>
                                          </p:val>
                                        </p:tav>
                                      </p:tavLst>
                                    </p:anim>
                                    <p:animEffect transition="in" filter="fade">
                                      <p:cBhvr>
                                        <p:cTn id="6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2379301" y="1763072"/>
            <a:ext cx="4536504" cy="1920100"/>
          </a:xfrm>
          <a:prstGeom prst="ellipse">
            <a:avLst/>
          </a:prstGeom>
          <a:gradFill flip="none" rotWithShape="1">
            <a:gsLst>
              <a:gs pos="44000">
                <a:schemeClr val="accent6">
                  <a:lumMod val="75000"/>
                </a:schemeClr>
              </a:gs>
              <a:gs pos="68000">
                <a:schemeClr val="accent6">
                  <a:lumMod val="60000"/>
                  <a:lumOff val="40000"/>
                </a:schemeClr>
              </a:gs>
              <a:gs pos="91000">
                <a:schemeClr val="accent6">
                  <a:lumMod val="75000"/>
                </a:schemeClr>
              </a:gs>
            </a:gsLst>
            <a:path path="circle">
              <a:fillToRect l="50000" t="50000" r="50000" b="50000"/>
            </a:path>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5400000">
            <a:off x="2041228" y="2914568"/>
            <a:ext cx="8382000"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0000"/>
          <a:stretch>
            <a:fillRect/>
          </a:stretch>
        </p:blipFill>
        <p:spPr bwMode="auto">
          <a:xfrm rot="16200000" flipH="1">
            <a:off x="-1126829" y="2914568"/>
            <a:ext cx="8381999" cy="2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164982" y="-994200"/>
            <a:ext cx="2952328" cy="7957596"/>
          </a:xfrm>
          <a:prstGeom prst="rect">
            <a:avLst/>
          </a:prstGeom>
          <a:solidFill>
            <a:sysClr val="window" lastClr="FFFFFF"/>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grpSp>
        <p:nvGrpSpPr>
          <p:cNvPr id="18" name="组合 17"/>
          <p:cNvGrpSpPr/>
          <p:nvPr/>
        </p:nvGrpSpPr>
        <p:grpSpPr>
          <a:xfrm>
            <a:off x="2379301" y="2466876"/>
            <a:ext cx="4635449" cy="2141330"/>
            <a:chOff x="2372894" y="4259470"/>
            <a:chExt cx="4635449" cy="2141330"/>
          </a:xfrm>
        </p:grpSpPr>
        <p:sp>
          <p:nvSpPr>
            <p:cNvPr id="19" name="椭圆 5"/>
            <p:cNvSpPr/>
            <p:nvPr/>
          </p:nvSpPr>
          <p:spPr>
            <a:xfrm>
              <a:off x="2379301" y="4259470"/>
              <a:ext cx="4536504" cy="2141330"/>
            </a:xfrm>
            <a:custGeom>
              <a:avLst/>
              <a:gdLst/>
              <a:ahLst/>
              <a:cxnLst/>
              <a:rect l="l" t="t" r="r" b="b"/>
              <a:pathLst>
                <a:path w="4536504" h="1173683">
                  <a:moveTo>
                    <a:pt x="0" y="22158"/>
                  </a:moveTo>
                  <a:cubicBezTo>
                    <a:pt x="0" y="312777"/>
                    <a:pt x="1015531" y="548371"/>
                    <a:pt x="2268252" y="548371"/>
                  </a:cubicBezTo>
                  <a:cubicBezTo>
                    <a:pt x="3520973" y="548371"/>
                    <a:pt x="4536504" y="312777"/>
                    <a:pt x="4536504" y="22158"/>
                  </a:cubicBezTo>
                  <a:lnTo>
                    <a:pt x="4536504" y="541546"/>
                  </a:lnTo>
                  <a:cubicBezTo>
                    <a:pt x="4202976" y="910811"/>
                    <a:pt x="3313206" y="1173683"/>
                    <a:pt x="2268252" y="1173683"/>
                  </a:cubicBezTo>
                  <a:cubicBezTo>
                    <a:pt x="1223298" y="1173683"/>
                    <a:pt x="333529" y="910811"/>
                    <a:pt x="0" y="541546"/>
                  </a:cubicBezTo>
                  <a:close/>
                  <a:moveTo>
                    <a:pt x="4531681" y="0"/>
                  </a:moveTo>
                  <a:lnTo>
                    <a:pt x="4536504" y="0"/>
                  </a:lnTo>
                  <a:lnTo>
                    <a:pt x="4536504" y="22158"/>
                  </a:lnTo>
                  <a:close/>
                  <a:moveTo>
                    <a:pt x="0" y="0"/>
                  </a:moveTo>
                  <a:lnTo>
                    <a:pt x="4823" y="0"/>
                  </a:lnTo>
                  <a:lnTo>
                    <a:pt x="0" y="22158"/>
                  </a:lnTo>
                  <a:close/>
                </a:path>
              </a:pathLst>
            </a:custGeom>
            <a:gradFill flip="none" rotWithShape="1">
              <a:gsLst>
                <a:gs pos="92000">
                  <a:schemeClr val="accent6">
                    <a:lumMod val="75000"/>
                  </a:schemeClr>
                </a:gs>
                <a:gs pos="17000">
                  <a:schemeClr val="accent6">
                    <a:lumMod val="75000"/>
                  </a:schemeClr>
                </a:gs>
                <a:gs pos="82000">
                  <a:schemeClr val="accent6">
                    <a:lumMod val="60000"/>
                    <a:lumOff val="40000"/>
                  </a:schemeClr>
                </a:gs>
                <a:gs pos="40000">
                  <a:schemeClr val="accent6">
                    <a:lumMod val="60000"/>
                    <a:lumOff val="40000"/>
                  </a:schemeClr>
                </a:gs>
                <a:gs pos="0">
                  <a:schemeClr val="accent6">
                    <a:lumMod val="60000"/>
                    <a:lumOff val="40000"/>
                  </a:schemeClr>
                </a:gs>
                <a:gs pos="69000">
                  <a:schemeClr val="accent6">
                    <a:lumMod val="75000"/>
                  </a:schemeClr>
                </a:gs>
                <a:gs pos="100000">
                  <a:schemeClr val="accent6">
                    <a:lumMod val="60000"/>
                    <a:lumOff val="40000"/>
                  </a:schemeClr>
                </a:gs>
              </a:gsLst>
              <a:lin ang="0" scaled="1"/>
              <a:tileRect/>
            </a:gradFill>
            <a:ln w="2540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25400" h="57150" prst="angle"/>
            </a:sp3d>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 lastClr="FFFFFF"/>
                </a:solidFill>
                <a:effectLst/>
                <a:uLnTx/>
                <a:uFillTx/>
                <a:latin typeface="Calibri" panose="020F0502020204030204"/>
                <a:ea typeface="+mn-ea"/>
                <a:cs typeface="+mn-cs"/>
              </a:endParaRPr>
            </a:p>
          </p:txBody>
        </p:sp>
        <p:sp>
          <p:nvSpPr>
            <p:cNvPr id="20" name="TextBox 29"/>
            <p:cNvSpPr txBox="1"/>
            <p:nvPr/>
          </p:nvSpPr>
          <p:spPr>
            <a:xfrm>
              <a:off x="2372894" y="5427816"/>
              <a:ext cx="4635449" cy="4585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2800" dirty="0">
                  <a:solidFill>
                    <a:schemeClr val="bg1"/>
                  </a:solidFill>
                  <a:effectLst>
                    <a:outerShdw dist="25400" dir="5400000" algn="t" rotWithShape="0">
                      <a:sysClr val="window" lastClr="FFFFFF">
                        <a:alpha val="29000"/>
                      </a:sysClr>
                    </a:outerShdw>
                  </a:effectLst>
                  <a:latin typeface="Adidas Unity" pitchFamily="2" charset="0"/>
                  <a:cs typeface="Times New Roman" panose="02020603050405020304" pitchFamily="18" charset="0"/>
                </a:rPr>
                <a:t>优化幼儿园园本课程实施</a:t>
              </a:r>
              <a:endParaRPr kumimoji="0" lang="zh-CN" altLang="en-US" sz="2800" b="1" i="0" u="none" strike="noStrike" kern="0" cap="none" spc="0" normalizeH="0" baseline="0" noProof="0" dirty="0">
                <a:ln w="18415" cmpd="sng">
                  <a:noFill/>
                  <a:prstDash val="solid"/>
                </a:ln>
                <a:solidFill>
                  <a:schemeClr val="bg1"/>
                </a:solidFill>
                <a:effectLst>
                  <a:outerShdw dist="25400" dir="5400000" algn="t" rotWithShape="0">
                    <a:sysClr val="window" lastClr="FFFFFF">
                      <a:alpha val="29000"/>
                    </a:sysClr>
                  </a:outerShdw>
                </a:effectLst>
                <a:uLnTx/>
                <a:uFillTx/>
                <a:latin typeface="Adidas Unity" pitchFamily="2"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01999" y="463686"/>
            <a:ext cx="7904971" cy="601200"/>
          </a:xfrm>
        </p:spPr>
        <p:txBody>
          <a:bodyPr>
            <a:noAutofit/>
          </a:bodyPr>
          <a:lstStyle/>
          <a:p>
            <a:r>
              <a:rPr lang="zh-CN" altLang="zh-CN" dirty="0"/>
              <a:t>（</a:t>
            </a:r>
            <a:r>
              <a:rPr lang="en-US" altLang="zh-CN" dirty="0"/>
              <a:t>1</a:t>
            </a:r>
            <a:r>
              <a:rPr lang="zh-CN" altLang="zh-CN" dirty="0"/>
              <a:t>）主题活动，提升幼儿园课程建设能力</a:t>
            </a:r>
            <a:endParaRPr lang="zh-CN" altLang="en-US" dirty="0"/>
          </a:p>
        </p:txBody>
      </p:sp>
      <p:sp>
        <p:nvSpPr>
          <p:cNvPr id="4" name="内容占位符 3"/>
          <p:cNvSpPr>
            <a:spLocks noGrp="1"/>
          </p:cNvSpPr>
          <p:nvPr>
            <p:ph idx="1"/>
          </p:nvPr>
        </p:nvSpPr>
        <p:spPr>
          <a:xfrm>
            <a:off x="702000" y="1260000"/>
            <a:ext cx="7423200" cy="1847267"/>
          </a:xfrm>
        </p:spPr>
        <p:txBody>
          <a:bodyPr/>
          <a:lstStyle/>
          <a:p>
            <a:pPr marL="0" indent="627380">
              <a:buNone/>
            </a:pPr>
            <a:r>
              <a:rPr lang="zh-CN" altLang="zh-CN" dirty="0"/>
              <a:t>开展主题背景教师一日活动开放及经验交流、组织园本课程实施水平评估、启动课程评价有效方式研究、组织蓝天下户外游戏的观摩，活动的开展推进了幼儿园园本课程的建设与实施质量。</a:t>
            </a:r>
          </a:p>
          <a:p>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77" y="3112314"/>
            <a:ext cx="3794157" cy="252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581" y="3112314"/>
            <a:ext cx="3780000" cy="252000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1417604" y="5632314"/>
            <a:ext cx="2954655" cy="369332"/>
          </a:xfrm>
          <a:prstGeom prst="rect">
            <a:avLst/>
          </a:prstGeom>
        </p:spPr>
        <p:txBody>
          <a:bodyPr wrap="none">
            <a:spAutoFit/>
          </a:bodyPr>
          <a:lstStyle/>
          <a:p>
            <a:r>
              <a:rPr lang="zh-CN" altLang="en-US" dirty="0"/>
              <a:t>公安局幼儿园户外开放活动</a:t>
            </a:r>
          </a:p>
        </p:txBody>
      </p:sp>
      <p:sp>
        <p:nvSpPr>
          <p:cNvPr id="8" name="矩形 7"/>
          <p:cNvSpPr/>
          <p:nvPr/>
        </p:nvSpPr>
        <p:spPr>
          <a:xfrm>
            <a:off x="4719005" y="5632314"/>
            <a:ext cx="3647152" cy="369332"/>
          </a:xfrm>
          <a:prstGeom prst="rect">
            <a:avLst/>
          </a:prstGeom>
        </p:spPr>
        <p:txBody>
          <a:bodyPr wrap="none">
            <a:spAutoFit/>
          </a:bodyPr>
          <a:lstStyle/>
          <a:p>
            <a:r>
              <a:rPr lang="zh-CN" altLang="en-US" dirty="0"/>
              <a:t>青岛市金钥匙幼儿园早操活动观摩</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702000" y="463686"/>
            <a:ext cx="7423200" cy="601200"/>
          </a:xfrm>
          <a:prstGeom prst="rect">
            <a:avLst/>
          </a:prstGeom>
        </p:spPr>
        <p:txBody>
          <a:bodyPr vert="horz" lIns="91440" tIns="45720" rIns="91440" bIns="45720" rtlCol="0" anchor="b">
            <a:normAutofit fontScale="92500"/>
          </a:bodyPr>
          <a:lstStyle>
            <a:lvl1pPr defTabSz="914400" eaLnBrk="1" latinLnBrk="0" hangingPunct="1">
              <a:lnSpc>
                <a:spcPct val="90000"/>
              </a:lnSpc>
              <a:buNone/>
              <a:defRPr sz="3200" b="1" i="0" baseline="0">
                <a:solidFill>
                  <a:schemeClr val="accent1"/>
                </a:solidFill>
                <a:effectLst/>
                <a:latin typeface="+mj-lt"/>
                <a:ea typeface="+mj-ea"/>
                <a:cs typeface="+mj-cs"/>
              </a:defRPr>
            </a:lvl1pPr>
          </a:lstStyle>
          <a:p>
            <a:r>
              <a:rPr lang="zh-CN" altLang="en-US" dirty="0"/>
              <a:t>（</a:t>
            </a:r>
            <a:r>
              <a:rPr lang="en-US" altLang="zh-CN" dirty="0"/>
              <a:t>1</a:t>
            </a:r>
            <a:r>
              <a:rPr lang="zh-CN" altLang="en-US" dirty="0"/>
              <a:t>）主题活动，提升幼儿园课程建设能力</a:t>
            </a:r>
          </a:p>
        </p:txBody>
      </p:sp>
      <p:grpSp>
        <p:nvGrpSpPr>
          <p:cNvPr id="6" name="组合 5"/>
          <p:cNvGrpSpPr/>
          <p:nvPr/>
        </p:nvGrpSpPr>
        <p:grpSpPr>
          <a:xfrm>
            <a:off x="702000" y="2619238"/>
            <a:ext cx="8646974" cy="2688666"/>
            <a:chOff x="702000" y="2619238"/>
            <a:chExt cx="8646974" cy="2688666"/>
          </a:xfrm>
        </p:grpSpPr>
        <p:sp>
          <p:nvSpPr>
            <p:cNvPr id="35" name="文本框 34"/>
            <p:cNvSpPr txBox="1"/>
            <p:nvPr>
              <p:custDataLst>
                <p:tags r:id="rId3"/>
              </p:custDataLst>
            </p:nvPr>
          </p:nvSpPr>
          <p:spPr>
            <a:xfrm>
              <a:off x="2790741" y="2619238"/>
              <a:ext cx="5969986" cy="1595504"/>
            </a:xfrm>
            <a:prstGeom prst="rect">
              <a:avLst/>
            </a:prstGeom>
            <a:noFill/>
          </p:spPr>
          <p:txBody>
            <a:bodyPr lIns="0" tIns="0" rIns="0" bIns="0" anchor="ctr">
              <a:noAutofit/>
            </a:bodyPr>
            <a:lstStyle/>
            <a:p>
              <a:r>
                <a:rPr lang="zh-CN" altLang="en-US" sz="2400" dirty="0">
                  <a:solidFill>
                    <a:schemeClr val="accent1"/>
                  </a:solidFill>
                </a:rPr>
                <a:t>开展主题背景教师一日活动开放及经验</a:t>
              </a:r>
              <a:r>
                <a:rPr lang="zh-CN" altLang="en-US" sz="2400" dirty="0" smtClean="0">
                  <a:solidFill>
                    <a:schemeClr val="accent1"/>
                  </a:solidFill>
                </a:rPr>
                <a:t>交流</a:t>
              </a:r>
              <a:endParaRPr lang="en-US" altLang="zh-CN" sz="2400" dirty="0" smtClean="0">
                <a:solidFill>
                  <a:schemeClr val="accent1"/>
                </a:solidFill>
              </a:endParaRPr>
            </a:p>
            <a:p>
              <a:pPr>
                <a:lnSpc>
                  <a:spcPct val="150000"/>
                </a:lnSpc>
              </a:pPr>
              <a:r>
                <a:rPr lang="zh-CN" altLang="en-US" sz="2400" dirty="0" smtClean="0">
                  <a:solidFill>
                    <a:schemeClr val="accent1"/>
                  </a:solidFill>
                </a:rPr>
                <a:t>组织</a:t>
              </a:r>
              <a:r>
                <a:rPr lang="zh-CN" altLang="en-US" sz="2400" dirty="0">
                  <a:solidFill>
                    <a:schemeClr val="accent1"/>
                  </a:solidFill>
                </a:rPr>
                <a:t>园本课程实施水平</a:t>
              </a:r>
              <a:r>
                <a:rPr lang="zh-CN" altLang="en-US" sz="2400" dirty="0" smtClean="0">
                  <a:solidFill>
                    <a:schemeClr val="accent1"/>
                  </a:solidFill>
                </a:rPr>
                <a:t>评估</a:t>
              </a:r>
              <a:endParaRPr lang="en-US" altLang="zh-CN" sz="2400" dirty="0" smtClean="0">
                <a:solidFill>
                  <a:schemeClr val="accent1"/>
                </a:solidFill>
              </a:endParaRPr>
            </a:p>
            <a:p>
              <a:r>
                <a:rPr lang="zh-CN" altLang="en-US" sz="2400" dirty="0" smtClean="0">
                  <a:solidFill>
                    <a:schemeClr val="accent1"/>
                  </a:solidFill>
                </a:rPr>
                <a:t>启动</a:t>
              </a:r>
              <a:r>
                <a:rPr lang="zh-CN" altLang="en-US" sz="2400" dirty="0">
                  <a:solidFill>
                    <a:schemeClr val="accent1"/>
                  </a:solidFill>
                </a:rPr>
                <a:t>课程评价有效方式</a:t>
              </a:r>
              <a:r>
                <a:rPr lang="zh-CN" altLang="en-US" sz="2400" dirty="0" smtClean="0">
                  <a:solidFill>
                    <a:schemeClr val="accent1"/>
                  </a:solidFill>
                </a:rPr>
                <a:t>研究</a:t>
              </a:r>
              <a:endParaRPr lang="en-US" altLang="zh-CN" sz="2400" dirty="0" smtClean="0">
                <a:solidFill>
                  <a:schemeClr val="accent1"/>
                </a:solidFill>
              </a:endParaRPr>
            </a:p>
            <a:p>
              <a:r>
                <a:rPr lang="zh-CN" altLang="en-US" sz="2400" dirty="0" smtClean="0">
                  <a:solidFill>
                    <a:schemeClr val="accent1"/>
                  </a:solidFill>
                </a:rPr>
                <a:t>组织</a:t>
              </a:r>
              <a:r>
                <a:rPr lang="zh-CN" altLang="en-US" sz="2400" dirty="0">
                  <a:solidFill>
                    <a:schemeClr val="accent1"/>
                  </a:solidFill>
                </a:rPr>
                <a:t>蓝天下户外游戏的</a:t>
              </a:r>
              <a:r>
                <a:rPr lang="zh-CN" altLang="en-US" sz="2400" dirty="0" smtClean="0">
                  <a:solidFill>
                    <a:schemeClr val="accent1"/>
                  </a:solidFill>
                </a:rPr>
                <a:t>观摩</a:t>
              </a:r>
              <a:endParaRPr lang="en-US" altLang="zh-CN" sz="2400" dirty="0" smtClean="0">
                <a:solidFill>
                  <a:schemeClr val="accent1"/>
                </a:solidFill>
              </a:endParaRPr>
            </a:p>
          </p:txBody>
        </p:sp>
        <p:sp>
          <p:nvSpPr>
            <p:cNvPr id="2" name="矩形 1"/>
            <p:cNvSpPr/>
            <p:nvPr/>
          </p:nvSpPr>
          <p:spPr>
            <a:xfrm>
              <a:off x="702000" y="4784684"/>
              <a:ext cx="8646974" cy="523220"/>
            </a:xfrm>
            <a:prstGeom prst="rect">
              <a:avLst/>
            </a:prstGeom>
          </p:spPr>
          <p:txBody>
            <a:bodyPr wrap="square">
              <a:spAutoFit/>
            </a:bodyPr>
            <a:lstStyle/>
            <a:p>
              <a:r>
                <a:rPr lang="zh-CN" altLang="en-US" sz="2800" dirty="0">
                  <a:solidFill>
                    <a:schemeClr val="accent1"/>
                  </a:solidFill>
                </a:rPr>
                <a:t>活动的开展推进了幼儿园园本课程的建设与实施</a:t>
              </a:r>
              <a:r>
                <a:rPr lang="zh-CN" altLang="en-US" sz="2800" dirty="0" smtClean="0">
                  <a:solidFill>
                    <a:schemeClr val="accent1"/>
                  </a:solidFill>
                </a:rPr>
                <a:t>质量</a:t>
              </a:r>
              <a:endParaRPr lang="zh-CN" altLang="en-US" sz="2800" dirty="0">
                <a:solidFill>
                  <a:schemeClr val="accent1"/>
                </a:solidFill>
              </a:endParaRPr>
            </a:p>
          </p:txBody>
        </p:sp>
        <p:sp>
          <p:nvSpPr>
            <p:cNvPr id="9" name="任意多边形 3"/>
            <p:cNvSpPr/>
            <p:nvPr>
              <p:custDataLst>
                <p:tags r:id="rId4"/>
              </p:custDataLst>
            </p:nvPr>
          </p:nvSpPr>
          <p:spPr bwMode="auto">
            <a:xfrm>
              <a:off x="1967763" y="2769979"/>
              <a:ext cx="711086" cy="728633"/>
            </a:xfrm>
            <a:custGeom>
              <a:avLst/>
              <a:gdLst>
                <a:gd name="T0" fmla="*/ 0 w 3263900"/>
                <a:gd name="T1" fmla="*/ 1778000 h 1778000"/>
                <a:gd name="T2" fmla="*/ 2070100 w 3263900"/>
                <a:gd name="T3" fmla="*/ 1016000 h 1778000"/>
                <a:gd name="T4" fmla="*/ 3263900 w 3263900"/>
                <a:gd name="T5" fmla="*/ 0 h 1778000"/>
              </a:gdLst>
              <a:ahLst/>
              <a:cxnLst>
                <a:cxn ang="0">
                  <a:pos x="T0" y="T1"/>
                </a:cxn>
                <a:cxn ang="0">
                  <a:pos x="T2" y="T3"/>
                </a:cxn>
                <a:cxn ang="0">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sp>
          <p:nvSpPr>
            <p:cNvPr id="10" name="任意多边形 4"/>
            <p:cNvSpPr/>
            <p:nvPr>
              <p:custDataLst>
                <p:tags r:id="rId5"/>
              </p:custDataLst>
            </p:nvPr>
          </p:nvSpPr>
          <p:spPr bwMode="auto">
            <a:xfrm>
              <a:off x="1967763" y="3213101"/>
              <a:ext cx="711086" cy="285512"/>
            </a:xfrm>
            <a:custGeom>
              <a:avLst/>
              <a:gdLst>
                <a:gd name="T0" fmla="*/ 0 w 4203700"/>
                <a:gd name="T1" fmla="*/ 939800 h 939800"/>
                <a:gd name="T2" fmla="*/ 2387600 w 4203700"/>
                <a:gd name="T3" fmla="*/ 622300 h 939800"/>
                <a:gd name="T4" fmla="*/ 4203700 w 4203700"/>
                <a:gd name="T5" fmla="*/ 0 h 939800"/>
              </a:gdLst>
              <a:ahLst/>
              <a:cxnLst>
                <a:cxn ang="0">
                  <a:pos x="T0" y="T1"/>
                </a:cxn>
                <a:cxn ang="0">
                  <a:pos x="T2" y="T3"/>
                </a:cxn>
                <a:cxn ang="0">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fontScale="85000" lnSpcReduction="20000"/>
            </a:bodyPr>
            <a:lstStyle/>
            <a:p>
              <a:endParaRPr lang="zh-CN" altLang="en-US">
                <a:latin typeface="+mn-lt"/>
                <a:ea typeface="+mn-ea"/>
              </a:endParaRPr>
            </a:p>
          </p:txBody>
        </p:sp>
        <p:sp>
          <p:nvSpPr>
            <p:cNvPr id="11" name="任意多边形 8"/>
            <p:cNvSpPr/>
            <p:nvPr>
              <p:custDataLst>
                <p:tags r:id="rId6"/>
              </p:custDataLst>
            </p:nvPr>
          </p:nvSpPr>
          <p:spPr bwMode="auto">
            <a:xfrm>
              <a:off x="1950786" y="3498613"/>
              <a:ext cx="728063" cy="222992"/>
            </a:xfrm>
            <a:custGeom>
              <a:avLst/>
              <a:gdLst>
                <a:gd name="T0" fmla="*/ 0 w 4152900"/>
                <a:gd name="T1" fmla="*/ 0 h 685800"/>
                <a:gd name="T2" fmla="*/ 2959100 w 4152900"/>
                <a:gd name="T3" fmla="*/ 368300 h 685800"/>
                <a:gd name="T4" fmla="*/ 4152900 w 4152900"/>
                <a:gd name="T5" fmla="*/ 685800 h 685800"/>
              </a:gdLst>
              <a:ahLst/>
              <a:cxnLst>
                <a:cxn ang="0">
                  <a:pos x="T0" y="T1"/>
                </a:cxn>
                <a:cxn ang="0">
                  <a:pos x="T2" y="T3"/>
                </a:cxn>
                <a:cxn ang="0">
                  <a:pos x="T4" y="T5"/>
                </a:cxn>
              </a:cxnLst>
              <a:rect l="0" t="0" r="r" b="b"/>
              <a:pathLst>
                <a:path w="4152900" h="685800">
                  <a:moveTo>
                    <a:pt x="0" y="0"/>
                  </a:moveTo>
                  <a:cubicBezTo>
                    <a:pt x="1133475" y="127000"/>
                    <a:pt x="2266950" y="254000"/>
                    <a:pt x="2959100" y="368300"/>
                  </a:cubicBezTo>
                  <a:cubicBezTo>
                    <a:pt x="3651250" y="482600"/>
                    <a:pt x="3902075" y="584200"/>
                    <a:pt x="4152900" y="68580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fontScale="55000" lnSpcReduction="20000"/>
            </a:bodyPr>
            <a:lstStyle/>
            <a:p>
              <a:endParaRPr lang="zh-CN" altLang="en-US">
                <a:latin typeface="+mn-lt"/>
                <a:ea typeface="+mn-ea"/>
              </a:endParaRPr>
            </a:p>
          </p:txBody>
        </p:sp>
        <p:sp>
          <p:nvSpPr>
            <p:cNvPr id="12" name="任意多边形 9"/>
            <p:cNvSpPr/>
            <p:nvPr>
              <p:custDataLst>
                <p:tags r:id="rId7"/>
              </p:custDataLst>
            </p:nvPr>
          </p:nvSpPr>
          <p:spPr bwMode="auto">
            <a:xfrm>
              <a:off x="1967763" y="3498613"/>
              <a:ext cx="711938" cy="565388"/>
            </a:xfrm>
            <a:custGeom>
              <a:avLst/>
              <a:gdLst>
                <a:gd name="T0" fmla="*/ 0 w 3251200"/>
                <a:gd name="T1" fmla="*/ 0 h 1536700"/>
                <a:gd name="T2" fmla="*/ 2235200 w 3251200"/>
                <a:gd name="T3" fmla="*/ 787400 h 1536700"/>
                <a:gd name="T4" fmla="*/ 3251200 w 3251200"/>
                <a:gd name="T5" fmla="*/ 1536700 h 1536700"/>
              </a:gdLst>
              <a:ahLst/>
              <a:cxnLst>
                <a:cxn ang="0">
                  <a:pos x="T0" y="T1"/>
                </a:cxn>
                <a:cxn ang="0">
                  <a:pos x="T2" y="T3"/>
                </a:cxn>
                <a:cxn ang="0">
                  <a:pos x="T4" y="T5"/>
                </a:cxn>
              </a:cxnLst>
              <a:rect l="0" t="0" r="r" b="b"/>
              <a:pathLst>
                <a:path w="3251200" h="1536700">
                  <a:moveTo>
                    <a:pt x="0" y="0"/>
                  </a:moveTo>
                  <a:cubicBezTo>
                    <a:pt x="1049866" y="208491"/>
                    <a:pt x="1693333" y="531283"/>
                    <a:pt x="2235200" y="787400"/>
                  </a:cubicBezTo>
                  <a:cubicBezTo>
                    <a:pt x="2777067" y="1043517"/>
                    <a:pt x="3141133" y="1359958"/>
                    <a:pt x="3251200" y="1536700"/>
                  </a:cubicBezTo>
                </a:path>
              </a:pathLst>
            </a:custGeom>
            <a:noFill/>
            <a:ln w="1270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ormAutofit/>
            </a:bodyPr>
            <a:lstStyle/>
            <a:p>
              <a:endParaRPr lang="zh-CN" altLang="en-US">
                <a:latin typeface="+mn-lt"/>
                <a:ea typeface="+mn-ea"/>
              </a:endParaRPr>
            </a:p>
          </p:txBody>
        </p:sp>
        <p:grpSp>
          <p:nvGrpSpPr>
            <p:cNvPr id="4" name="组合 3"/>
            <p:cNvGrpSpPr/>
            <p:nvPr>
              <p:custDataLst>
                <p:tags r:id="rId8"/>
              </p:custDataLst>
            </p:nvPr>
          </p:nvGrpSpPr>
          <p:grpSpPr>
            <a:xfrm>
              <a:off x="1501854" y="3194187"/>
              <a:ext cx="675783" cy="726980"/>
              <a:chOff x="1347926" y="2563734"/>
              <a:chExt cx="675783" cy="726980"/>
            </a:xfrm>
          </p:grpSpPr>
          <p:sp>
            <p:nvSpPr>
              <p:cNvPr id="14" name="Oval 6"/>
              <p:cNvSpPr>
                <a:spLocks noChangeArrowheads="1"/>
              </p:cNvSpPr>
              <p:nvPr>
                <p:custDataLst>
                  <p:tags r:id="rId9"/>
                </p:custDataLst>
              </p:nvPr>
            </p:nvSpPr>
            <p:spPr bwMode="auto">
              <a:xfrm>
                <a:off x="1417039" y="2563734"/>
                <a:ext cx="606670" cy="609230"/>
              </a:xfrm>
              <a:prstGeom prst="ellipse">
                <a:avLst/>
              </a:prstGeom>
              <a:solidFill>
                <a:schemeClr val="accent2">
                  <a:alpha val="72000"/>
                </a:schemeClr>
              </a:solidFill>
              <a:ln>
                <a:noFill/>
              </a:ln>
              <a:effectLst/>
            </p:spPr>
            <p:txBody>
              <a:bodyPr wrap="none" anchor="ctr">
                <a:normAutofit lnSpcReduction="1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endParaRPr lang="zh-CN" altLang="zh-CN" sz="2400" b="1" kern="0" dirty="0" smtClean="0">
                  <a:solidFill>
                    <a:srgbClr val="FFFFFF"/>
                  </a:solidFill>
                  <a:latin typeface="+mn-lt"/>
                  <a:ea typeface="+mn-ea"/>
                </a:endParaRPr>
              </a:p>
            </p:txBody>
          </p:sp>
          <p:sp>
            <p:nvSpPr>
              <p:cNvPr id="15" name="Oval 7"/>
              <p:cNvSpPr>
                <a:spLocks noChangeArrowheads="1"/>
              </p:cNvSpPr>
              <p:nvPr>
                <p:custDataLst>
                  <p:tags r:id="rId10"/>
                </p:custDataLst>
              </p:nvPr>
            </p:nvSpPr>
            <p:spPr bwMode="auto">
              <a:xfrm>
                <a:off x="1347926" y="3019376"/>
                <a:ext cx="271337" cy="271338"/>
              </a:xfrm>
              <a:prstGeom prst="ellipse">
                <a:avLst/>
              </a:prstGeom>
              <a:solidFill>
                <a:schemeClr val="accent2">
                  <a:alpha val="35000"/>
                </a:schemeClr>
              </a:solidFill>
              <a:ln>
                <a:noFill/>
              </a:ln>
              <a:effectLst/>
            </p:spPr>
            <p:txBody>
              <a:bodyPr anchor="ctr">
                <a:normAutofit fontScale="77500" lnSpcReduction="20000"/>
              </a:bodyP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smtClean="0">
                  <a:solidFill>
                    <a:srgbClr val="FFFFFF"/>
                  </a:solidFill>
                  <a:latin typeface="+mn-lt"/>
                  <a:ea typeface="+mn-ea"/>
                </a:endParaRP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01999" y="463686"/>
            <a:ext cx="7904971" cy="601200"/>
          </a:xfrm>
        </p:spPr>
        <p:txBody>
          <a:bodyPr>
            <a:noAutofit/>
          </a:bodyPr>
          <a:lstStyle/>
          <a:p>
            <a:r>
              <a:rPr lang="zh-CN" altLang="zh-CN" dirty="0"/>
              <a:t>（</a:t>
            </a:r>
            <a:r>
              <a:rPr lang="en-US" altLang="zh-CN" dirty="0"/>
              <a:t>1</a:t>
            </a:r>
            <a:r>
              <a:rPr lang="zh-CN" altLang="zh-CN" dirty="0"/>
              <a:t>）主题活动，提升幼儿园课程建设能力</a:t>
            </a:r>
            <a:endParaRPr lang="zh-CN" altLang="en-US" dirty="0"/>
          </a:p>
        </p:txBody>
      </p:sp>
      <p:sp>
        <p:nvSpPr>
          <p:cNvPr id="4" name="内容占位符 3"/>
          <p:cNvSpPr>
            <a:spLocks noGrp="1"/>
          </p:cNvSpPr>
          <p:nvPr>
            <p:ph idx="1"/>
          </p:nvPr>
        </p:nvSpPr>
        <p:spPr>
          <a:xfrm>
            <a:off x="702000" y="1260000"/>
            <a:ext cx="7692700" cy="4527025"/>
          </a:xfrm>
        </p:spPr>
        <p:txBody>
          <a:bodyPr>
            <a:normAutofit fontScale="92500" lnSpcReduction="10000"/>
          </a:bodyPr>
          <a:lstStyle/>
          <a:p>
            <a:r>
              <a:rPr lang="zh-CN" altLang="zh-CN" dirty="0"/>
              <a:t>研究</a:t>
            </a:r>
            <a:r>
              <a:rPr lang="zh-CN" altLang="zh-CN" dirty="0" smtClean="0"/>
              <a:t>方式</a:t>
            </a:r>
            <a:r>
              <a:rPr lang="en-US" altLang="zh-CN" dirty="0" smtClean="0"/>
              <a:t>:</a:t>
            </a:r>
            <a:r>
              <a:rPr lang="zh-CN" altLang="zh-CN" dirty="0" smtClean="0"/>
              <a:t>“</a:t>
            </a:r>
            <a:r>
              <a:rPr lang="zh-CN" altLang="zh-CN" dirty="0"/>
              <a:t>现场观摩</a:t>
            </a:r>
            <a:r>
              <a:rPr lang="en-US" altLang="zh-CN" dirty="0"/>
              <a:t>-</a:t>
            </a:r>
            <a:r>
              <a:rPr lang="zh-CN" altLang="zh-CN" dirty="0"/>
              <a:t>经验座谈</a:t>
            </a:r>
            <a:r>
              <a:rPr lang="en-US" altLang="zh-CN" dirty="0"/>
              <a:t>-</a:t>
            </a:r>
            <a:r>
              <a:rPr lang="zh-CN" altLang="zh-CN" dirty="0"/>
              <a:t>问题跟进</a:t>
            </a:r>
            <a:r>
              <a:rPr lang="en-US" altLang="zh-CN" dirty="0"/>
              <a:t>-</a:t>
            </a:r>
            <a:r>
              <a:rPr lang="zh-CN" altLang="zh-CN" dirty="0"/>
              <a:t>智慧提升</a:t>
            </a:r>
            <a:r>
              <a:rPr lang="zh-CN" altLang="zh-CN" dirty="0" smtClean="0"/>
              <a:t>”</a:t>
            </a:r>
            <a:endParaRPr lang="en-US" altLang="zh-CN" dirty="0" smtClean="0"/>
          </a:p>
          <a:p>
            <a:r>
              <a:rPr lang="zh-CN" altLang="zh-CN" dirty="0" smtClean="0"/>
              <a:t>“</a:t>
            </a:r>
            <a:r>
              <a:rPr lang="zh-CN" altLang="zh-CN" dirty="0"/>
              <a:t>园本、班本课程”交流活动、教师半日</a:t>
            </a:r>
            <a:r>
              <a:rPr lang="zh-CN" altLang="zh-CN" dirty="0" smtClean="0"/>
              <a:t>活动</a:t>
            </a:r>
            <a:endParaRPr lang="en-US" altLang="zh-CN" dirty="0" smtClean="0"/>
          </a:p>
          <a:p>
            <a:pPr algn="l"/>
            <a:r>
              <a:rPr lang="zh-CN" altLang="zh-CN" dirty="0" smtClean="0"/>
              <a:t>提炼</a:t>
            </a:r>
            <a:r>
              <a:rPr lang="zh-CN" altLang="zh-CN" dirty="0"/>
              <a:t>出园长课程引领中</a:t>
            </a:r>
            <a:r>
              <a:rPr lang="zh-CN" altLang="zh-CN" dirty="0" smtClean="0"/>
              <a:t>的</a:t>
            </a:r>
            <a:r>
              <a:rPr lang="zh-CN" altLang="en-US" dirty="0" smtClean="0"/>
              <a:t>四</a:t>
            </a:r>
            <a:r>
              <a:rPr lang="zh-CN" altLang="zh-CN" dirty="0" smtClean="0"/>
              <a:t>项</a:t>
            </a:r>
            <a:r>
              <a:rPr lang="zh-CN" altLang="zh-CN" dirty="0"/>
              <a:t>修炼</a:t>
            </a:r>
            <a:r>
              <a:rPr lang="zh-CN" altLang="zh-CN" dirty="0" smtClean="0"/>
              <a:t>：</a:t>
            </a:r>
            <a:endParaRPr lang="en-US" altLang="zh-CN" dirty="0" smtClean="0"/>
          </a:p>
          <a:p>
            <a:pPr lvl="1" algn="l"/>
            <a:r>
              <a:rPr lang="zh-CN" altLang="zh-CN" dirty="0" smtClean="0"/>
              <a:t>坚定</a:t>
            </a:r>
            <a:r>
              <a:rPr lang="zh-CN" altLang="zh-CN" dirty="0"/>
              <a:t>地课程</a:t>
            </a:r>
            <a:r>
              <a:rPr lang="zh-CN" altLang="zh-CN" dirty="0" smtClean="0"/>
              <a:t>信念</a:t>
            </a:r>
            <a:endParaRPr lang="en-US" altLang="zh-CN" dirty="0" smtClean="0"/>
          </a:p>
          <a:p>
            <a:pPr lvl="1" algn="l"/>
            <a:r>
              <a:rPr lang="zh-CN" altLang="zh-CN" dirty="0" smtClean="0"/>
              <a:t>精</a:t>
            </a:r>
            <a:r>
              <a:rPr lang="zh-CN" altLang="zh-CN" dirty="0"/>
              <a:t>准的课程质疑</a:t>
            </a:r>
            <a:r>
              <a:rPr lang="zh-CN" altLang="zh-CN" dirty="0" smtClean="0"/>
              <a:t>力</a:t>
            </a:r>
            <a:endParaRPr lang="en-US" altLang="zh-CN" dirty="0" smtClean="0"/>
          </a:p>
          <a:p>
            <a:pPr lvl="1" algn="l"/>
            <a:r>
              <a:rPr lang="zh-CN" altLang="zh-CN" dirty="0" smtClean="0"/>
              <a:t>强大</a:t>
            </a:r>
            <a:r>
              <a:rPr lang="zh-CN" altLang="zh-CN" dirty="0"/>
              <a:t>的课程</a:t>
            </a:r>
            <a:r>
              <a:rPr lang="zh-CN" altLang="zh-CN" dirty="0" smtClean="0"/>
              <a:t>推动力</a:t>
            </a:r>
            <a:endParaRPr lang="en-US" altLang="zh-CN" dirty="0" smtClean="0"/>
          </a:p>
          <a:p>
            <a:pPr lvl="1" algn="l"/>
            <a:r>
              <a:rPr lang="zh-CN" altLang="zh-CN" dirty="0" smtClean="0"/>
              <a:t>有效</a:t>
            </a:r>
            <a:r>
              <a:rPr lang="zh-CN" altLang="zh-CN" dirty="0"/>
              <a:t>的课程指导</a:t>
            </a:r>
            <a:r>
              <a:rPr lang="zh-CN" altLang="zh-CN" dirty="0" smtClean="0"/>
              <a:t>力</a:t>
            </a:r>
            <a:endParaRPr lang="en-US" altLang="zh-CN" dirty="0" smtClean="0"/>
          </a:p>
          <a:p>
            <a:pPr algn="l"/>
            <a:r>
              <a:rPr lang="zh-CN" altLang="zh-CN" dirty="0" smtClean="0"/>
              <a:t>优质</a:t>
            </a:r>
            <a:r>
              <a:rPr lang="zh-CN" altLang="zh-CN" dirty="0"/>
              <a:t>的课程是科学规划、执行、建设、实施、评价融合</a:t>
            </a:r>
            <a:r>
              <a:rPr lang="zh-CN" altLang="zh-CN" dirty="0" smtClean="0"/>
              <a:t>的</a:t>
            </a:r>
            <a:endParaRPr lang="en-US" altLang="zh-CN" dirty="0" smtClean="0"/>
          </a:p>
          <a:p>
            <a:pPr algn="l"/>
            <a:r>
              <a:rPr lang="zh-CN" altLang="zh-CN" dirty="0" smtClean="0"/>
              <a:t>优质</a:t>
            </a:r>
            <a:r>
              <a:rPr lang="zh-CN" altLang="zh-CN" dirty="0"/>
              <a:t>的课程是团队目标一致，不断传递、执行、思考并突破自我、转变思维模式激发创造的</a:t>
            </a:r>
            <a:r>
              <a:rPr lang="zh-CN" altLang="zh-CN" dirty="0" smtClean="0"/>
              <a:t>。</a:t>
            </a:r>
            <a:endParaRPr lang="zh-CN"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01999" y="463686"/>
            <a:ext cx="7904971" cy="601200"/>
          </a:xfrm>
        </p:spPr>
        <p:txBody>
          <a:bodyPr>
            <a:noAutofit/>
          </a:bodyPr>
          <a:lstStyle/>
          <a:p>
            <a:r>
              <a:rPr lang="zh-CN" altLang="zh-CN" dirty="0"/>
              <a:t>（</a:t>
            </a:r>
            <a:r>
              <a:rPr lang="en-US" altLang="zh-CN" dirty="0"/>
              <a:t>1</a:t>
            </a:r>
            <a:r>
              <a:rPr lang="zh-CN" altLang="zh-CN" dirty="0"/>
              <a:t>）主题活动，提升幼儿园课程建设能力</a:t>
            </a:r>
            <a:endParaRPr lang="zh-CN" altLang="en-US" dirty="0"/>
          </a:p>
        </p:txBody>
      </p:sp>
      <p:sp>
        <p:nvSpPr>
          <p:cNvPr id="4" name="内容占位符 3"/>
          <p:cNvSpPr>
            <a:spLocks noGrp="1"/>
          </p:cNvSpPr>
          <p:nvPr>
            <p:ph idx="1"/>
          </p:nvPr>
        </p:nvSpPr>
        <p:spPr>
          <a:xfrm>
            <a:off x="788042" y="2277538"/>
            <a:ext cx="3593782" cy="3491437"/>
          </a:xfrm>
        </p:spPr>
        <p:txBody>
          <a:bodyPr>
            <a:normAutofit/>
          </a:bodyPr>
          <a:lstStyle/>
          <a:p>
            <a:r>
              <a:rPr lang="zh-CN" altLang="zh-CN" dirty="0" smtClean="0"/>
              <a:t>在</a:t>
            </a:r>
            <a:r>
              <a:rPr lang="zh-CN" altLang="zh-CN" dirty="0"/>
              <a:t>课程研究中启动“构建”培训</a:t>
            </a:r>
            <a:r>
              <a:rPr lang="zh-CN" altLang="zh-CN" dirty="0" smtClean="0"/>
              <a:t>体系</a:t>
            </a:r>
            <a:endParaRPr lang="en-US" altLang="zh-CN" dirty="0" smtClean="0"/>
          </a:p>
          <a:p>
            <a:r>
              <a:rPr lang="zh-CN" altLang="zh-CN" dirty="0" smtClean="0"/>
              <a:t>孵化</a:t>
            </a:r>
            <a:r>
              <a:rPr lang="zh-CN" altLang="zh-CN" dirty="0"/>
              <a:t>优质科学游戏课程研究、问题</a:t>
            </a:r>
            <a:r>
              <a:rPr lang="zh-CN" altLang="zh-CN" dirty="0" smtClean="0"/>
              <a:t>导向</a:t>
            </a:r>
            <a:endParaRPr lang="en-US" altLang="zh-CN" dirty="0" smtClean="0"/>
          </a:p>
          <a:p>
            <a:r>
              <a:rPr lang="zh-CN" altLang="zh-CN" dirty="0" smtClean="0"/>
              <a:t>彰</a:t>
            </a:r>
            <a:r>
              <a:rPr lang="zh-CN" altLang="zh-CN" dirty="0"/>
              <a:t>显和谐课程研究等。</a:t>
            </a:r>
          </a:p>
          <a:p>
            <a:endParaRPr lang="zh-CN" altLang="en-US" dirty="0"/>
          </a:p>
        </p:txBody>
      </p:sp>
      <p:pic>
        <p:nvPicPr>
          <p:cNvPr id="2" name="图片 1"/>
          <p:cNvPicPr>
            <a:picLocks noChangeAspect="1"/>
          </p:cNvPicPr>
          <p:nvPr/>
        </p:nvPicPr>
        <p:blipFill>
          <a:blip r:embed="rId2"/>
          <a:stretch>
            <a:fillRect/>
          </a:stretch>
        </p:blipFill>
        <p:spPr>
          <a:xfrm>
            <a:off x="5103934" y="2113197"/>
            <a:ext cx="3334200" cy="2239250"/>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800799" y="1388051"/>
            <a:ext cx="5575300" cy="646331"/>
          </a:xfrm>
          <a:prstGeom prst="rect">
            <a:avLst/>
          </a:prstGeom>
        </p:spPr>
        <p:txBody>
          <a:bodyPr wrap="square">
            <a:spAutoFit/>
          </a:bodyPr>
          <a:lstStyle/>
          <a:p>
            <a:pPr algn="ctr"/>
            <a:r>
              <a:rPr lang="en-US" altLang="zh-CN" dirty="0"/>
              <a:t>2016</a:t>
            </a:r>
            <a:r>
              <a:rPr lang="zh-CN" altLang="zh-CN" dirty="0"/>
              <a:t>年</a:t>
            </a:r>
            <a:r>
              <a:rPr lang="en-US" altLang="zh-CN" dirty="0"/>
              <a:t>12</a:t>
            </a:r>
            <a:r>
              <a:rPr lang="zh-CN" altLang="zh-CN" dirty="0"/>
              <a:t>月</a:t>
            </a:r>
            <a:r>
              <a:rPr lang="en-US" altLang="zh-CN" dirty="0"/>
              <a:t>6</a:t>
            </a:r>
            <a:r>
              <a:rPr lang="zh-CN" altLang="zh-CN" dirty="0" smtClean="0"/>
              <a:t>日市南区实验幼儿园承办</a:t>
            </a:r>
            <a:r>
              <a:rPr lang="en-US" altLang="zh-CN" dirty="0" smtClean="0"/>
              <a:t> </a:t>
            </a:r>
          </a:p>
          <a:p>
            <a:pPr algn="ctr"/>
            <a:r>
              <a:rPr lang="zh-CN" altLang="zh-CN" dirty="0" smtClean="0"/>
              <a:t>青岛市</a:t>
            </a:r>
            <a:r>
              <a:rPr lang="zh-CN" altLang="zh-CN" dirty="0"/>
              <a:t>提升园长领导力暨市南区实验幼儿园现场会</a:t>
            </a:r>
            <a:endParaRPr lang="zh-CN" altLang="en-US" dirty="0"/>
          </a:p>
        </p:txBody>
      </p:sp>
      <p:pic>
        <p:nvPicPr>
          <p:cNvPr id="7" name="图片 6"/>
          <p:cNvPicPr>
            <a:picLocks noChangeAspect="1"/>
          </p:cNvPicPr>
          <p:nvPr/>
        </p:nvPicPr>
        <p:blipFill>
          <a:blip r:embed="rId3"/>
          <a:stretch>
            <a:fillRect/>
          </a:stretch>
        </p:blipFill>
        <p:spPr>
          <a:xfrm>
            <a:off x="5103934" y="4402184"/>
            <a:ext cx="3341934" cy="22392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9、12、16、21、25、26、27"/>
  <p:tag name="KSO_WM_TEMPLATE_CATEGORY" val="custom"/>
  <p:tag name="KSO_WM_TEMPLATE_INDEX" val="106"/>
  <p:tag name="KSO_WM_TAG_VERSION" val="1.0"/>
  <p:tag name="KSO_WM_SLIDE_ID" val="custom106_1"/>
  <p:tag name="KSO_WM_SLIDE_INDEX" val="1"/>
  <p:tag name="KSO_WM_SLIDE_ITEM_CNT" val="2"/>
  <p:tag name="KSO_WM_SLIDE_LAYOUT" val="a_b"/>
  <p:tag name="KSO_WM_SLIDE_LAYOUT_CNT" val="1_1"/>
  <p:tag name="KSO_WM_SLIDE_TYPE" val="title"/>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6"/>
  <p:tag name="KSO_WM_TEMPLATE_CATEGORY" val="custom"/>
  <p:tag name="KSO_WM_TEMPLATE_INDEX" val="106"/>
  <p:tag name="KSO_WM_UNIT_INDEX" val="6"/>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4"/>
  <p:tag name="KSO_WM_UNIT_ID" val="custom106_23*l_i*1_4"/>
  <p:tag name="KSO_WM_UNIT_CLEAR" val="1"/>
  <p:tag name="KSO_WM_UNIT_LAYERLEVEL" val="1_1"/>
  <p:tag name="KSO_WM_DIAGRAM_GROUP_CODE" val="l1-2"/>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1_1"/>
  <p:tag name="KSO_WM_UNIT_ID" val="custom106_23*l_h_f*1_1_1"/>
  <p:tag name="KSO_WM_UNIT_CLEAR" val="1"/>
  <p:tag name="KSO_WM_UNIT_LAYERLEVEL" val="1_1_1"/>
  <p:tag name="KSO_WM_UNIT_VALUE" val="22"/>
  <p:tag name="KSO_WM_UNIT_HIGHLIGHT" val="0"/>
  <p:tag name="KSO_WM_UNIT_COMPATIBLE" val="0"/>
  <p:tag name="KSO_WM_UNIT_PRESET_TEXT_INDEX" val="3"/>
  <p:tag name="KSO_WM_DIAGRAM_GROUP_CODE" val="l1-2"/>
  <p:tag name="KSO_WM_UNIT_PRESET_TEXT_LEN" val="17"/>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
  <p:tag name="KSO_WM_UNIT_ID" val="custom106_23*l_i*1_1"/>
  <p:tag name="KSO_WM_UNIT_CLEAR" val="1"/>
  <p:tag name="KSO_WM_UNIT_LAYERLEVEL" val="1_1"/>
  <p:tag name="KSO_WM_DIAGRAM_GROUP_CODE" val="l1-2"/>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2"/>
  <p:tag name="KSO_WM_UNIT_ID" val="custom106_23*l_i*1_2"/>
  <p:tag name="KSO_WM_UNIT_CLEAR" val="1"/>
  <p:tag name="KSO_WM_UNIT_LAYERLEVEL" val="1_1"/>
  <p:tag name="KSO_WM_DIAGRAM_GROUP_CODE" val="l1-2"/>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
  <p:tag name="KSO_WM_UNIT_ID" val="custom106_8*l_i*1_1"/>
  <p:tag name="KSO_WM_UNIT_CLEAR" val="1"/>
  <p:tag name="KSO_WM_UNIT_LAYERLEVEL" val="1_1"/>
  <p:tag name="KSO_WM_DIAGRAM_GROUP_CODE" val="l1-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
  <p:tag name="KSO_WM_TEMPLATE_CATEGORY" val="custom"/>
  <p:tag name="KSO_WM_TEMPLATE_INDEX" val="106"/>
  <p:tag name="KSO_WM_UNIT_INDEX" val="1"/>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6"/>
  <p:tag name="KSO_WM_TEMPLATE_CATEGORY" val="custom"/>
  <p:tag name="KSO_WM_TEMPLATE_INDEX" val="106"/>
  <p:tag name="KSO_WM_UNIT_INDEX" val="6"/>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1"/>
  <p:tag name="KSO_WM_TEMPLATE_CATEGORY" val="custom"/>
  <p:tag name="KSO_WM_TEMPLATE_INDEX" val="106"/>
  <p:tag name="KSO_WM_UNIT_INDEX" val="11"/>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8*a*1"/>
  <p:tag name="KSO_WM_UNIT_CLEAR" val="1"/>
  <p:tag name="KSO_WM_UNIT_LAYERLEVEL" val="1"/>
  <p:tag name="KSO_WM_UNIT_VALUE" val="4"/>
  <p:tag name="KSO_WM_UNIT_ISCONTENTSTITLE" val="1"/>
  <p:tag name="KSO_WM_UNIT_HIGHLIGHT" val="0"/>
  <p:tag name="KSO_WM_UNIT_COMPATIBLE" val="0"/>
  <p:tag name="KSO_WM_UNIT_PRESET_TEXT" val="Contents"/>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1"/>
  <p:tag name="KSO_WM_TEMPLATE_CATEGORY" val="custom"/>
  <p:tag name="KSO_WM_TEMPLATE_INDEX" val="106"/>
  <p:tag name="KSO_WM_UNIT_INDEX" val="11"/>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3_1"/>
  <p:tag name="KSO_WM_UNIT_ID" val="custom106_8*l_h_f*1_3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4"/>
  <p:tag name="KSO_WM_UNIT_ID" val="custom106_8*l_i*1_4"/>
  <p:tag name="KSO_WM_UNIT_CLEAR" val="1"/>
  <p:tag name="KSO_WM_UNIT_LAYERLEVEL" val="1_1"/>
  <p:tag name="KSO_WM_DIAGRAM_GROUP_CODE" val="l1-1"/>
  <p:tag name="KSO_WM_UNIT_USESOURCEFORMAT_APPLY" val="1"/>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2_1"/>
  <p:tag name="KSO_WM_UNIT_ID" val="custom106_8*l_h_f*1_2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3"/>
  <p:tag name="KSO_WM_UNIT_ID" val="custom106_8*l_i*1_3"/>
  <p:tag name="KSO_WM_UNIT_CLEAR" val="1"/>
  <p:tag name="KSO_WM_UNIT_LAYERLEVEL" val="1_1"/>
  <p:tag name="KSO_WM_DIAGRAM_GROUP_CODE" val="l1-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1_1"/>
  <p:tag name="KSO_WM_UNIT_ID" val="custom106_8*l_h_f*1_1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2"/>
  <p:tag name="KSO_WM_UNIT_ID" val="custom106_8*l_i*1_2"/>
  <p:tag name="KSO_WM_UNIT_CLEAR" val="1"/>
  <p:tag name="KSO_WM_UNIT_LAYERLEVEL" val="1_1"/>
  <p:tag name="KSO_WM_DIAGRAM_GROUP_CODE" val="l1-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
  <p:tag name="KSO_WM_UNIT_ID" val="custom106_8*l_i*1_1"/>
  <p:tag name="KSO_WM_UNIT_CLEAR" val="1"/>
  <p:tag name="KSO_WM_UNIT_LAYERLEVEL" val="1_1"/>
  <p:tag name="KSO_WM_DIAGRAM_GROUP_CODE" val="l1-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
  <p:tag name="KSO_WM_TEMPLATE_CATEGORY" val="custom"/>
  <p:tag name="KSO_WM_TEMPLATE_INDEX" val="106"/>
  <p:tag name="KSO_WM_UNIT_INDEX" val="1"/>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6"/>
  <p:tag name="KSO_WM_TEMPLATE_CATEGORY" val="custom"/>
  <p:tag name="KSO_WM_TEMPLATE_INDEX" val="106"/>
  <p:tag name="KSO_WM_UNIT_INDEX" val="6"/>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8*a*1"/>
  <p:tag name="KSO_WM_UNIT_CLEAR" val="1"/>
  <p:tag name="KSO_WM_UNIT_LAYERLEVEL" val="1"/>
  <p:tag name="KSO_WM_UNIT_VALUE" val="4"/>
  <p:tag name="KSO_WM_UNIT_ISCONTENTSTITLE" val="1"/>
  <p:tag name="KSO_WM_UNIT_HIGHLIGHT" val="0"/>
  <p:tag name="KSO_WM_UNIT_COMPATIBLE" val="0"/>
  <p:tag name="KSO_WM_UNIT_PRESET_TEXT" val="Contents"/>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1"/>
  <p:tag name="KSO_WM_TEMPLATE_CATEGORY" val="custom"/>
  <p:tag name="KSO_WM_TEMPLATE_INDEX" val="106"/>
  <p:tag name="KSO_WM_UNIT_INDEX" val="11"/>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8*a*1"/>
  <p:tag name="KSO_WM_UNIT_CLEAR" val="1"/>
  <p:tag name="KSO_WM_UNIT_LAYERLEVEL" val="1"/>
  <p:tag name="KSO_WM_UNIT_VALUE" val="4"/>
  <p:tag name="KSO_WM_UNIT_ISCONTENTSTITLE" val="1"/>
  <p:tag name="KSO_WM_UNIT_HIGHLIGHT" val="0"/>
  <p:tag name="KSO_WM_UNIT_COMPATIBLE" val="0"/>
  <p:tag name="KSO_WM_UNIT_PRESET_TEXT" val="Contents"/>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3_1"/>
  <p:tag name="KSO_WM_UNIT_ID" val="custom106_8*l_h_f*1_3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4"/>
  <p:tag name="KSO_WM_UNIT_ID" val="custom106_8*l_i*1_4"/>
  <p:tag name="KSO_WM_UNIT_CLEAR" val="1"/>
  <p:tag name="KSO_WM_UNIT_LAYERLEVEL" val="1_1"/>
  <p:tag name="KSO_WM_DIAGRAM_GROUP_CODE" val="l1-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2_1"/>
  <p:tag name="KSO_WM_UNIT_ID" val="custom106_8*l_h_f*1_2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3"/>
  <p:tag name="KSO_WM_UNIT_ID" val="custom106_8*l_i*1_3"/>
  <p:tag name="KSO_WM_UNIT_CLEAR" val="1"/>
  <p:tag name="KSO_WM_UNIT_LAYERLEVEL" val="1_1"/>
  <p:tag name="KSO_WM_DIAGRAM_GROUP_CODE" val="l1-1"/>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1_1"/>
  <p:tag name="KSO_WM_UNIT_ID" val="custom106_8*l_h_f*1_1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2"/>
  <p:tag name="KSO_WM_UNIT_ID" val="custom106_8*l_i*1_2"/>
  <p:tag name="KSO_WM_UNIT_CLEAR" val="1"/>
  <p:tag name="KSO_WM_UNIT_LAYERLEVEL" val="1_1"/>
  <p:tag name="KSO_WM_DIAGRAM_GROUP_CODE" val="l1-1"/>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7"/>
  <p:tag name="KSO_WM_SLIDE_INDEX" val="27"/>
  <p:tag name="KSO_WM_SLIDE_ITEM_CNT" val="1"/>
  <p:tag name="KSO_WM_SLIDE_LAYOUT" val="a"/>
  <p:tag name="KSO_WM_SLIDE_LAYOUT_CNT" val="1"/>
  <p:tag name="KSO_WM_SLIDE_TYPE" val="endPage"/>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7*a*1"/>
  <p:tag name="KSO_WM_UNIT_CLEAR" val="1"/>
  <p:tag name="KSO_WM_UNIT_LAYERLEVEL" val="1"/>
  <p:tag name="KSO_WM_UNIT_VALUE" val="8"/>
  <p:tag name="KSO_WM_UNIT_ISCONTENTSTITLE" val="0"/>
  <p:tag name="KSO_WM_UNIT_HIGHLIGHT" val="0"/>
  <p:tag name="KSO_WM_UNIT_COMPATIBLE" val="0"/>
  <p:tag name="KSO_WM_UNIT_PRESET_TEXT" val="THANKS"/>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3_1"/>
  <p:tag name="KSO_WM_UNIT_ID" val="custom106_8*l_h_f*1_3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4"/>
  <p:tag name="KSO_WM_UNIT_ID" val="custom106_8*l_i*1_4"/>
  <p:tag name="KSO_WM_UNIT_CLEAR" val="1"/>
  <p:tag name="KSO_WM_UNIT_LAYERLEVEL" val="1_1"/>
  <p:tag name="KSO_WM_DIAGRAM_GROUP_CODE" val="l1-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2_1"/>
  <p:tag name="KSO_WM_UNIT_ID" val="custom106_8*l_h_f*1_2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3"/>
  <p:tag name="KSO_WM_UNIT_ID" val="custom106_8*l_i*1_3"/>
  <p:tag name="KSO_WM_UNIT_CLEAR" val="1"/>
  <p:tag name="KSO_WM_UNIT_LAYERLEVEL" val="1_1"/>
  <p:tag name="KSO_WM_DIAGRAM_GROUP_CODE" val="l1-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1_1"/>
  <p:tag name="KSO_WM_UNIT_ID" val="custom106_8*l_h_f*1_1_1"/>
  <p:tag name="KSO_WM_UNIT_CLEAR" val="1"/>
  <p:tag name="KSO_WM_UNIT_LAYERLEVEL" val="1_1_1"/>
  <p:tag name="KSO_WM_UNIT_VALUE" val="16"/>
  <p:tag name="KSO_WM_UNIT_HIGHLIGHT" val="0"/>
  <p:tag name="KSO_WM_UNIT_COMPATIBLE" val="0"/>
  <p:tag name="KSO_WM_UNIT_PRESET_TEXT_INDEX" val="3"/>
  <p:tag name="KSO_WM_DIAGRAM_GROUP_CODE" val="l1-1"/>
  <p:tag name="KSO_WM_UNIT_PRESET_TEXT_LEN" val="17"/>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2"/>
  <p:tag name="KSO_WM_UNIT_ID" val="custom106_8*l_i*1_2"/>
  <p:tag name="KSO_WM_UNIT_CLEAR" val="1"/>
  <p:tag name="KSO_WM_UNIT_LAYERLEVEL" val="1_1"/>
  <p:tag name="KSO_WM_DIAGRAM_GROUP_CODE" val="l1-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1*a*1"/>
  <p:tag name="KSO_WM_UNIT_CLEAR" val="1"/>
  <p:tag name="KSO_WM_UNIT_LAYERLEVEL" val="1"/>
  <p:tag name="KSO_WM_UNIT_VALUE" val="24"/>
  <p:tag name="KSO_WM_UNIT_ISCONTENTSTITLE" val="0"/>
  <p:tag name="KSO_WM_UNIT_HIGHLIGHT" val="0"/>
  <p:tag name="KSO_WM_UNIT_COMPATIBLE" val="0"/>
  <p:tag name="KSO_WM_UNIT_PRESET_TEXT_INDEX" val="3"/>
  <p:tag name="KSO_WM_UNIT_PRESET_TEXT_LEN" val="17"/>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3"/>
  <p:tag name="KSO_WM_SLIDE_INDEX" val="3"/>
  <p:tag name="KSO_WM_SLIDE_ITEM_CNT" val="2"/>
  <p:tag name="KSO_WM_SLIDE_LAYOUT" val="a_f"/>
  <p:tag name="KSO_WM_SLIDE_LAYOUT_CNT" val="1_2"/>
  <p:tag name="KSO_WM_SLIDE_TYPE" val="text"/>
  <p:tag name="KSO_WM_BEAUTIFY_FLAG" val="#wm#"/>
  <p:tag name="KSO_WM_SLIDE_POSITION" val="33*118"/>
  <p:tag name="KSO_WM_SLIDE_SIZE" val="653*336"/>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
  <p:tag name="KSO_WM_SLIDE_INDEX" val="2"/>
  <p:tag name="KSO_WM_SLIDE_ITEM_CNT" val="1"/>
  <p:tag name="KSO_WM_SLIDE_LAYOUT" val="a_f"/>
  <p:tag name="KSO_WM_SLIDE_LAYOUT_CNT" val="1_1"/>
  <p:tag name="KSO_WM_SLIDE_TYPE" val="text"/>
  <p:tag name="KSO_WM_BEAUTIFY_FLAG" val="#wm#"/>
  <p:tag name="KSO_WM_SLIDE_POSITION" val="55*108"/>
  <p:tag name="KSO_WM_SLIDE_SIZE" val="620*367"/>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2*f*1"/>
  <p:tag name="KSO_WM_UNIT_CLEAR" val="1"/>
  <p:tag name="KSO_WM_UNIT_LAYERLEVEL" val="1"/>
  <p:tag name="KSO_WM_UNIT_VALUE" val="200"/>
  <p:tag name="KSO_WM_UNIT_HIGHLIGHT" val="0"/>
  <p:tag name="KSO_WM_UNIT_COMPATIBLE" val="0"/>
  <p:tag name="KSO_WM_UNIT_PRESET_TEXT_INDEX" val="5"/>
  <p:tag name="KSO_WM_UNIT_PRESET_TEXT_LEN" val="232"/>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1"/>
  <p:tag name="KSO_WM_UNIT_ID" val="custom106_14*n_i*1_1"/>
  <p:tag name="KSO_WM_UNIT_CLEAR" val="1"/>
  <p:tag name="KSO_WM_UNIT_LAYERLEVEL" val="1_1"/>
  <p:tag name="KSO_WM_DIAGRAM_GROUP_CODE" val="n1-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3*a*1"/>
  <p:tag name="KSO_WM_UNIT_CLEAR" val="1"/>
  <p:tag name="KSO_WM_UNIT_LAYERLEVEL" val="1"/>
  <p:tag name="KSO_WM_UNIT_VALUE" val="22"/>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2"/>
  <p:tag name="KSO_WM_UNIT_ID" val="custom106_14*n_i*1_2"/>
  <p:tag name="KSO_WM_UNIT_CLEAR" val="1"/>
  <p:tag name="KSO_WM_UNIT_LAYERLEVEL" val="1_1"/>
  <p:tag name="KSO_WM_DIAGRAM_GROUP_CODE" val="n1-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h_f"/>
  <p:tag name="KSO_WM_UNIT_INDEX" val="1_2_1"/>
  <p:tag name="KSO_WM_UNIT_ID" val="custom106_14*n_h_f*1_2_1"/>
  <p:tag name="KSO_WM_UNIT_CLEAR" val="1"/>
  <p:tag name="KSO_WM_UNIT_LAYERLEVEL" val="1_1_1"/>
  <p:tag name="KSO_WM_UNIT_VALUE" val="18"/>
  <p:tag name="KSO_WM_UNIT_HIGHLIGHT" val="0"/>
  <p:tag name="KSO_WM_UNIT_COMPATIBLE" val="0"/>
  <p:tag name="KSO_WM_UNIT_PRESET_TEXT_INDEX" val="3"/>
  <p:tag name="KSO_WM_DIAGRAM_GROUP_CODE" val="n1-1"/>
  <p:tag name="KSO_WM_UNIT_PRESET_TEXT_LEN" val="17"/>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h_f"/>
  <p:tag name="KSO_WM_UNIT_INDEX" val="1_2_2"/>
  <p:tag name="KSO_WM_UNIT_ID" val="custom106_14*n_h_f*1_2_2"/>
  <p:tag name="KSO_WM_UNIT_CLEAR" val="1"/>
  <p:tag name="KSO_WM_UNIT_LAYERLEVEL" val="1_1_1"/>
  <p:tag name="KSO_WM_UNIT_VALUE" val="18"/>
  <p:tag name="KSO_WM_UNIT_HIGHLIGHT" val="0"/>
  <p:tag name="KSO_WM_UNIT_COMPATIBLE" val="0"/>
  <p:tag name="KSO_WM_UNIT_PRESET_TEXT_INDEX" val="3"/>
  <p:tag name="KSO_WM_DIAGRAM_GROUP_CODE" val="n1-1"/>
  <p:tag name="KSO_WM_UNIT_PRESET_TEXT_LEN" val="17"/>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3"/>
  <p:tag name="KSO_WM_UNIT_ID" val="custom106_14*n_i*1_3"/>
  <p:tag name="KSO_WM_UNIT_CLEAR" val="1"/>
  <p:tag name="KSO_WM_UNIT_LAYERLEVEL" val="1_1"/>
  <p:tag name="KSO_WM_DIAGRAM_GROUP_CODE" val="n1-1"/>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4"/>
  <p:tag name="KSO_WM_UNIT_ID" val="custom106_14*n_i*1_4"/>
  <p:tag name="KSO_WM_UNIT_CLEAR" val="1"/>
  <p:tag name="KSO_WM_UNIT_LAYERLEVEL" val="1_1"/>
  <p:tag name="KSO_WM_DIAGRAM_GROUP_CODE" val="n1-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h_a"/>
  <p:tag name="KSO_WM_UNIT_INDEX" val="1_1_1"/>
  <p:tag name="KSO_WM_UNIT_ID" val="custom106_14*n_h_a*1_1_1"/>
  <p:tag name="KSO_WM_UNIT_CLEAR" val="1"/>
  <p:tag name="KSO_WM_UNIT_LAYERLEVEL" val="1_1_1"/>
  <p:tag name="KSO_WM_UNIT_VALUE" val="20"/>
  <p:tag name="KSO_WM_UNIT_HIGHLIGHT" val="0"/>
  <p:tag name="KSO_WM_UNIT_COMPATIBLE" val="0"/>
  <p:tag name="KSO_WM_UNIT_PRESET_TEXT_INDEX" val="3"/>
  <p:tag name="KSO_WM_DIAGRAM_GROUP_CODE" val="n1-1"/>
  <p:tag name="KSO_WM_UNIT_PRESET_TEXT_LEN" val="5"/>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1"/>
  <p:tag name="KSO_WM_UNIT_ID" val="custom106_14*n_i*1_1"/>
  <p:tag name="KSO_WM_UNIT_CLEAR" val="1"/>
  <p:tag name="KSO_WM_UNIT_LAYERLEVEL" val="1_1"/>
  <p:tag name="KSO_WM_DIAGRAM_GROUP_CODE" val="n1-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2"/>
  <p:tag name="KSO_WM_UNIT_ID" val="custom106_14*n_i*1_2"/>
  <p:tag name="KSO_WM_UNIT_CLEAR" val="1"/>
  <p:tag name="KSO_WM_UNIT_LAYERLEVEL" val="1_1"/>
  <p:tag name="KSO_WM_DIAGRAM_GROUP_CODE" val="n1-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1"/>
  <p:tag name="KSO_WM_UNIT_ID" val="custom106_14*n_i*1_1"/>
  <p:tag name="KSO_WM_UNIT_CLEAR" val="1"/>
  <p:tag name="KSO_WM_UNIT_LAYERLEVEL" val="1_1"/>
  <p:tag name="KSO_WM_DIAGRAM_GROUP_CODE" val="n1-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2"/>
  <p:tag name="KSO_WM_UNIT_ID" val="custom106_14*n_i*1_2"/>
  <p:tag name="KSO_WM_UNIT_CLEAR" val="1"/>
  <p:tag name="KSO_WM_UNIT_LAYERLEVEL" val="1_1"/>
  <p:tag name="KSO_WM_DIAGRAM_GROUP_CODE" val="n1-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3*f*1"/>
  <p:tag name="KSO_WM_UNIT_CLEAR" val="1"/>
  <p:tag name="KSO_WM_UNIT_LAYERLEVEL" val="1"/>
  <p:tag name="KSO_WM_UNIT_VALUE" val="168"/>
  <p:tag name="KSO_WM_UNIT_HIGHLIGHT" val="0"/>
  <p:tag name="KSO_WM_UNIT_COMPATIBLE" val="0"/>
  <p:tag name="KSO_WM_UNIT_PRESET_TEXT_INDEX" val="5"/>
  <p:tag name="KSO_WM_UNIT_PRESET_TEXT_LEN" val="232"/>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1"/>
  <p:tag name="KSO_WM_UNIT_ID" val="custom106_14*n_i*1_1"/>
  <p:tag name="KSO_WM_UNIT_CLEAR" val="1"/>
  <p:tag name="KSO_WM_UNIT_LAYERLEVEL" val="1_1"/>
  <p:tag name="KSO_WM_DIAGRAM_GROUP_CODE" val="n1-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12"/>
  <p:tag name="KSO_WM_SLIDE_INDEX" val="12"/>
  <p:tag name="KSO_WM_SLIDE_ITEM_CNT" val="2"/>
  <p:tag name="KSO_WM_SLIDE_LAYOUT" val="a_b_e"/>
  <p:tag name="KSO_WM_SLIDE_LAYOUT_CNT" val="1_1_1"/>
  <p:tag name="KSO_WM_SLIDE_TYPE" val="sectionTitle"/>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e"/>
  <p:tag name="KSO_WM_UNIT_INDEX" val="1"/>
  <p:tag name="KSO_WM_UNIT_ID" val="custom106_12*e*1"/>
  <p:tag name="KSO_WM_UNIT_CLEAR" val="1"/>
  <p:tag name="KSO_WM_UNIT_LAYERLEVEL" val="1"/>
  <p:tag name="KSO_WM_UNIT_VALUE" val="3"/>
  <p:tag name="KSO_WM_UNIT_HIGHLIGHT" val="0"/>
  <p:tag name="KSO_WM_UNIT_COMPATIBLE" val="1"/>
  <p:tag name="KSO_WM_UNIT_PRESET_TEXT" val="01"/>
</p:tagLst>
</file>

<file path=ppt/tags/tag53.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
  <p:tag name="KSO_WM_UNIT_VALUE" val="8"/>
  <p:tag name="KSO_WM_UNIT_HIGHLIGHT" val="0"/>
  <p:tag name="KSO_WM_UNIT_COMPATIBLE" val="1"/>
  <p:tag name="KSO_WM_UNIT_PRESET_TEXT" val="PART ONE"/>
  <p:tag name="KSO_WM_TAG_VERSION" val="1.0"/>
  <p:tag name="KSO_WM_BEAUTIFY_FLAG" val="#wm#"/>
  <p:tag name="KSO_WM_UNIT_TYPE" val="i"/>
  <p:tag name="KSO_WM_UNIT_ID" val="custom106_12*i*2"/>
  <p:tag name="KSO_WM_TEMPLATE_CATEGORY" val="custom"/>
  <p:tag name="KSO_WM_TEMPLATE_INDEX" val="106"/>
  <p:tag name="KSO_WM_UNIT_INDEX" val="2"/>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12*a*1"/>
  <p:tag name="KSO_WM_UNIT_CLEAR" val="1"/>
  <p:tag name="KSO_WM_UNIT_LAYERLEVEL" val="1"/>
  <p:tag name="KSO_WM_UNIT_VALUE" val="17"/>
  <p:tag name="KSO_WM_UNIT_ISCONTENTSTITLE" val="0"/>
  <p:tag name="KSO_WM_UNIT_HIGHLIGHT" val="0"/>
  <p:tag name="KSO_WM_UNIT_COMPATIBLE" val="0"/>
  <p:tag name="KSO_WM_UNIT_PRESET_TEXT_INDEX" val="3"/>
  <p:tag name="KSO_WM_UNIT_PRESET_TEXT_LEN" val="17"/>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4"/>
  <p:tag name="KSO_WM_SLIDE_INDEX" val="4"/>
  <p:tag name="KSO_WM_SLIDE_ITEM_CNT" val="2"/>
  <p:tag name="KSO_WM_SLIDE_LAYOUT" val="a_f_d"/>
  <p:tag name="KSO_WM_SLIDE_LAYOUT_CNT" val="1_1_1"/>
  <p:tag name="KSO_WM_SLIDE_TYPE" val="text"/>
  <p:tag name="KSO_WM_BEAUTIFY_FLAG" val="#wm#"/>
  <p:tag name="KSO_WM_SLIDE_POSITION" val="50*57"/>
  <p:tag name="KSO_WM_SLIDE_SIZE" val="632*426"/>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4*a*1"/>
  <p:tag name="KSO_WM_UNIT_CLEAR" val="1"/>
  <p:tag name="KSO_WM_UNIT_LAYERLEVEL" val="1"/>
  <p:tag name="KSO_WM_UNIT_VALUE" val="24"/>
  <p:tag name="KSO_WM_UNIT_ISCONTENTSTITLE" val="0"/>
  <p:tag name="KSO_WM_UNIT_HIGHLIGHT" val="0"/>
  <p:tag name="KSO_WM_UNIT_COMPATIBLE" val="0"/>
  <p:tag name="KSO_WM_UNIT_PRESET_TEXT_INDEX" val="3"/>
  <p:tag name="KSO_WM_UNIT_PRESET_TEXT_LEN" val="17"/>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4*f*1"/>
  <p:tag name="KSO_WM_UNIT_CLEAR" val="1"/>
  <p:tag name="KSO_WM_UNIT_LAYERLEVEL" val="1"/>
  <p:tag name="KSO_WM_UNIT_VALUE" val="132"/>
  <p:tag name="KSO_WM_UNIT_HIGHLIGHT" val="0"/>
  <p:tag name="KSO_WM_UNIT_COMPATIBLE" val="0"/>
  <p:tag name="KSO_WM_UNIT_PRESET_TEXT_INDEX" val="5"/>
  <p:tag name="KSO_WM_UNIT_PRESET_TEXT_LEN" val="232"/>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4"/>
  <p:tag name="KSO_WM_SLIDE_INDEX" val="4"/>
  <p:tag name="KSO_WM_SLIDE_ITEM_CNT" val="2"/>
  <p:tag name="KSO_WM_SLIDE_LAYOUT" val="a_f_d"/>
  <p:tag name="KSO_WM_SLIDE_LAYOUT_CNT" val="1_1_1"/>
  <p:tag name="KSO_WM_SLIDE_TYPE" val="text"/>
  <p:tag name="KSO_WM_BEAUTIFY_FLAG" val="#wm#"/>
  <p:tag name="KSO_WM_SLIDE_POSITION" val="50*57"/>
  <p:tag name="KSO_WM_SLIDE_SIZE" val="632*426"/>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4*a*1"/>
  <p:tag name="KSO_WM_UNIT_CLEAR" val="1"/>
  <p:tag name="KSO_WM_UNIT_LAYERLEVEL" val="1"/>
  <p:tag name="KSO_WM_UNIT_VALUE" val="24"/>
  <p:tag name="KSO_WM_UNIT_ISCONTENTSTITLE" val="0"/>
  <p:tag name="KSO_WM_UNIT_HIGHLIGHT" val="0"/>
  <p:tag name="KSO_WM_UNIT_COMPATIBLE" val="0"/>
  <p:tag name="KSO_WM_UNIT_PRESET_TEXT_INDEX" val="3"/>
  <p:tag name="KSO_WM_UNIT_PRESET_TEXT_LEN" val="17"/>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2"/>
  <p:tag name="KSO_WM_UNIT_ID" val="custom106_3*f*2"/>
  <p:tag name="KSO_WM_UNIT_CLEAR" val="1"/>
  <p:tag name="KSO_WM_UNIT_LAYERLEVEL" val="1"/>
  <p:tag name="KSO_WM_UNIT_VALUE" val="168"/>
  <p:tag name="KSO_WM_UNIT_HIGHLIGHT" val="0"/>
  <p:tag name="KSO_WM_UNIT_COMPATIBLE" val="0"/>
  <p:tag name="KSO_WM_UNIT_PRESET_TEXT_INDEX" val="5"/>
  <p:tag name="KSO_WM_UNIT_PRESET_TEXT_LEN" val="232"/>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4*f*1"/>
  <p:tag name="KSO_WM_UNIT_CLEAR" val="1"/>
  <p:tag name="KSO_WM_UNIT_LAYERLEVEL" val="1"/>
  <p:tag name="KSO_WM_UNIT_VALUE" val="132"/>
  <p:tag name="KSO_WM_UNIT_HIGHLIGHT" val="0"/>
  <p:tag name="KSO_WM_UNIT_COMPATIBLE" val="0"/>
  <p:tag name="KSO_WM_UNIT_PRESET_TEXT_INDEX" val="5"/>
  <p:tag name="KSO_WM_UNIT_PRESET_TEXT_LEN" val="232"/>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4"/>
  <p:tag name="KSO_WM_SLIDE_INDEX" val="4"/>
  <p:tag name="KSO_WM_SLIDE_ITEM_CNT" val="2"/>
  <p:tag name="KSO_WM_SLIDE_LAYOUT" val="a_f_d"/>
  <p:tag name="KSO_WM_SLIDE_LAYOUT_CNT" val="1_1_1"/>
  <p:tag name="KSO_WM_SLIDE_TYPE" val="text"/>
  <p:tag name="KSO_WM_BEAUTIFY_FLAG" val="#wm#"/>
  <p:tag name="KSO_WM_SLIDE_POSITION" val="50*57"/>
  <p:tag name="KSO_WM_SLIDE_SIZE" val="632*426"/>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4*a*1"/>
  <p:tag name="KSO_WM_UNIT_CLEAR" val="1"/>
  <p:tag name="KSO_WM_UNIT_LAYERLEVEL" val="1"/>
  <p:tag name="KSO_WM_UNIT_VALUE" val="24"/>
  <p:tag name="KSO_WM_UNIT_ISCONTENTSTITLE" val="0"/>
  <p:tag name="KSO_WM_UNIT_HIGHLIGHT" val="0"/>
  <p:tag name="KSO_WM_UNIT_COMPATIBLE" val="0"/>
  <p:tag name="KSO_WM_UNIT_PRESET_TEXT_INDEX" val="3"/>
  <p:tag name="KSO_WM_UNIT_PRESET_TEXT_LEN" val="17"/>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f"/>
  <p:tag name="KSO_WM_UNIT_INDEX" val="1"/>
  <p:tag name="KSO_WM_UNIT_ID" val="custom106_4*f*1"/>
  <p:tag name="KSO_WM_UNIT_CLEAR" val="1"/>
  <p:tag name="KSO_WM_UNIT_LAYERLEVEL" val="1"/>
  <p:tag name="KSO_WM_UNIT_VALUE" val="132"/>
  <p:tag name="KSO_WM_UNIT_HIGHLIGHT" val="0"/>
  <p:tag name="KSO_WM_UNIT_COMPATIBLE" val="0"/>
  <p:tag name="KSO_WM_UNIT_PRESET_TEXT_INDEX" val="5"/>
  <p:tag name="KSO_WM_UNIT_PRESET_TEXT_LEN" val="232"/>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12"/>
  <p:tag name="KSO_WM_SLIDE_INDEX" val="12"/>
  <p:tag name="KSO_WM_SLIDE_ITEM_CNT" val="2"/>
  <p:tag name="KSO_WM_SLIDE_LAYOUT" val="a_b_e"/>
  <p:tag name="KSO_WM_SLIDE_LAYOUT_CNT" val="1_1_1"/>
  <p:tag name="KSO_WM_SLIDE_TYPE" val="sectionTitle"/>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e"/>
  <p:tag name="KSO_WM_UNIT_INDEX" val="1"/>
  <p:tag name="KSO_WM_UNIT_ID" val="custom106_12*e*1"/>
  <p:tag name="KSO_WM_UNIT_CLEAR" val="1"/>
  <p:tag name="KSO_WM_UNIT_LAYERLEVEL" val="1"/>
  <p:tag name="KSO_WM_UNIT_VALUE" val="3"/>
  <p:tag name="KSO_WM_UNIT_HIGHLIGHT" val="0"/>
  <p:tag name="KSO_WM_UNIT_COMPATIBLE" val="1"/>
  <p:tag name="KSO_WM_UNIT_PRESET_TEXT" val="01"/>
</p:tagLst>
</file>

<file path=ppt/tags/tag66.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
  <p:tag name="KSO_WM_UNIT_VALUE" val="8"/>
  <p:tag name="KSO_WM_UNIT_HIGHLIGHT" val="0"/>
  <p:tag name="KSO_WM_UNIT_COMPATIBLE" val="1"/>
  <p:tag name="KSO_WM_UNIT_PRESET_TEXT" val="PART ONE"/>
  <p:tag name="KSO_WM_TAG_VERSION" val="1.0"/>
  <p:tag name="KSO_WM_BEAUTIFY_FLAG" val="#wm#"/>
  <p:tag name="KSO_WM_UNIT_TYPE" val="i"/>
  <p:tag name="KSO_WM_UNIT_ID" val="custom106_12*i*2"/>
  <p:tag name="KSO_WM_TEMPLATE_CATEGORY" val="custom"/>
  <p:tag name="KSO_WM_TEMPLATE_INDEX" val="106"/>
  <p:tag name="KSO_WM_UNIT_INDEX" val="2"/>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12*a*1"/>
  <p:tag name="KSO_WM_UNIT_CLEAR" val="1"/>
  <p:tag name="KSO_WM_UNIT_LAYERLEVEL" val="1"/>
  <p:tag name="KSO_WM_UNIT_VALUE" val="17"/>
  <p:tag name="KSO_WM_UNIT_ISCONTENTSTITLE" val="0"/>
  <p:tag name="KSO_WM_UNIT_HIGHLIGHT" val="0"/>
  <p:tag name="KSO_WM_UNIT_COMPATIBLE" val="0"/>
  <p:tag name="KSO_WM_UNIT_PRESET_TEXT_INDEX" val="3"/>
  <p:tag name="KSO_WM_UNIT_PRESET_TEXT_LEN" val="17"/>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19"/>
  <p:tag name="KSO_WM_SLIDE_INDEX" val="19"/>
  <p:tag name="KSO_WM_SLIDE_ITEM_CNT" val="1"/>
  <p:tag name="KSO_WM_SLIDE_LAYOUT" val="a_l"/>
  <p:tag name="KSO_WM_SLIDE_LAYOUT_CNT" val="1_1"/>
  <p:tag name="KSO_WM_SLIDE_TYPE" val="text"/>
  <p:tag name="KSO_WM_BEAUTIFY_FLAG" val="#wm#"/>
  <p:tag name="KSO_WM_SLIDE_POSITION" val="106*211"/>
  <p:tag name="KSO_WM_SLIDE_SIZE" val="549*126"/>
  <p:tag name="KSO_WM_DIAGRAM_GROUP_CODE" val="l1-2"/>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19*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1_1"/>
  <p:tag name="KSO_WM_UNIT_ID" val="custom106_19*l_h_f*1_1_1"/>
  <p:tag name="KSO_WM_UNIT_CLEAR" val="1"/>
  <p:tag name="KSO_WM_UNIT_LAYERLEVEL" val="1_1_1"/>
  <p:tag name="KSO_WM_UNIT_VALUE" val="156"/>
  <p:tag name="KSO_WM_UNIT_HIGHLIGHT" val="0"/>
  <p:tag name="KSO_WM_UNIT_COMPATIBLE" val="0"/>
  <p:tag name="KSO_WM_UNIT_PRESET_TEXT_INDEX" val="5"/>
  <p:tag name="KSO_WM_DIAGRAM_GROUP_CODE" val="l1-2"/>
  <p:tag name="KSO_WM_UNIT_PRESET_TEXT_LEN" val="232"/>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1"/>
  <p:tag name="KSO_WM_UNIT_ID" val="custom106_16*n_i*1_1"/>
  <p:tag name="KSO_WM_UNIT_CLEAR" val="1"/>
  <p:tag name="KSO_WM_UNIT_LAYERLEVEL" val="1_1"/>
  <p:tag name="KSO_WM_DIAGRAM_GROUP_CODE" val="n1-1"/>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2"/>
  <p:tag name="KSO_WM_UNIT_ID" val="custom106_16*n_i*1_2"/>
  <p:tag name="KSO_WM_UNIT_CLEAR" val="1"/>
  <p:tag name="KSO_WM_UNIT_LAYERLEVEL" val="1_1"/>
  <p:tag name="KSO_WM_DIAGRAM_GROUP_CODE" val="n1-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3"/>
  <p:tag name="KSO_WM_UNIT_ID" val="custom106_16*n_i*1_3"/>
  <p:tag name="KSO_WM_UNIT_CLEAR" val="1"/>
  <p:tag name="KSO_WM_UNIT_LAYERLEVEL" val="1_1"/>
  <p:tag name="KSO_WM_DIAGRAM_GROUP_CODE" val="n1-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n_i"/>
  <p:tag name="KSO_WM_UNIT_INDEX" val="1_4"/>
  <p:tag name="KSO_WM_UNIT_ID" val="custom106_16*n_i*1_4"/>
  <p:tag name="KSO_WM_UNIT_CLEAR" val="1"/>
  <p:tag name="KSO_WM_UNIT_LAYERLEVEL" val="1_1"/>
  <p:tag name="KSO_WM_DIAGRAM_GROUP_CODE" val="n1-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19*i*0"/>
  <p:tag name="KSO_WM_TEMPLATE_CATEGORY" val="custom"/>
  <p:tag name="KSO_WM_TEMPLATE_INDEX" val="106"/>
  <p:tag name="KSO_WM_UNIT_INDEX" val="0"/>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
  <p:tag name="KSO_WM_UNIT_ID" val="custom106_19*l_i*1_1"/>
  <p:tag name="KSO_WM_UNIT_CLEAR" val="1"/>
  <p:tag name="KSO_WM_UNIT_LAYERLEVEL" val="1_1"/>
  <p:tag name="KSO_WM_DIAGRAM_GROUP_CODE" val="l1-2"/>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2"/>
  <p:tag name="KSO_WM_UNIT_ID" val="custom106_19*l_i*1_2"/>
  <p:tag name="KSO_WM_UNIT_CLEAR" val="1"/>
  <p:tag name="KSO_WM_UNIT_LAYERLEVEL" val="1_1"/>
  <p:tag name="KSO_WM_DIAGRAM_GROUP_CODE" val="l1-2"/>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5*i*3"/>
  <p:tag name="KSO_WM_TEMPLATE_CATEGORY" val="custom"/>
  <p:tag name="KSO_WM_TEMPLATE_INDEX" val="106"/>
  <p:tag name="KSO_WM_UNIT_INDEX" val="3"/>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5*i*3"/>
  <p:tag name="KSO_WM_TEMPLATE_CATEGORY" val="custom"/>
  <p:tag name="KSO_WM_TEMPLATE_INDEX" val="106"/>
  <p:tag name="KSO_WM_UNIT_INDEX" val="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
  <p:tag name="KSO_WM_UNIT_ID" val="custom106_8*l_i*1_1"/>
  <p:tag name="KSO_WM_UNIT_CLEAR" val="1"/>
  <p:tag name="KSO_WM_UNIT_LAYERLEVEL" val="1_1"/>
  <p:tag name="KSO_WM_DIAGRAM_GROUP_CODE" val="l1-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5*i*3"/>
  <p:tag name="KSO_WM_TEMPLATE_CATEGORY" val="custom"/>
  <p:tag name="KSO_WM_TEMPLATE_INDEX" val="106"/>
  <p:tag name="KSO_WM_UNIT_INDEX" val="3"/>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5*i*3"/>
  <p:tag name="KSO_WM_TEMPLATE_CATEGORY" val="custom"/>
  <p:tag name="KSO_WM_TEMPLATE_INDEX" val="106"/>
  <p:tag name="KSO_WM_UNIT_INDEX" val="3"/>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06"/>
  <p:tag name="KSO_WM_TAG_VERSION" val="1.0"/>
  <p:tag name="KSO_WM_SLIDE_ID" val="custom106_23"/>
  <p:tag name="KSO_WM_SLIDE_INDEX" val="23"/>
  <p:tag name="KSO_WM_SLIDE_ITEM_CNT" val="5"/>
  <p:tag name="KSO_WM_SLIDE_LAYOUT" val="a_l"/>
  <p:tag name="KSO_WM_SLIDE_LAYOUT_CNT" val="1_1"/>
  <p:tag name="KSO_WM_SLIDE_TYPE" val="text"/>
  <p:tag name="KSO_WM_BEAUTIFY_FLAG" val="#wm#"/>
  <p:tag name="KSO_WM_SLIDE_POSITION" val="47*167"/>
  <p:tag name="KSO_WM_SLIDE_SIZE" val="626*217"/>
  <p:tag name="KSO_WM_DIAGRAM_GROUP_CODE" val="l1-2"/>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3*i*0"/>
  <p:tag name="KSO_WM_TEMPLATE_CATEGORY" val="custom"/>
  <p:tag name="KSO_WM_TEMPLATE_INDEX" val="106"/>
  <p:tag name="KSO_WM_UNIT_INDEX" val="0"/>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3*i*7"/>
  <p:tag name="KSO_WM_TEMPLATE_CATEGORY" val="custom"/>
  <p:tag name="KSO_WM_TEMPLATE_INDEX" val="106"/>
  <p:tag name="KSO_WM_UNIT_INDEX" val="7"/>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3*i*14"/>
  <p:tag name="KSO_WM_TEMPLATE_CATEGORY" val="custom"/>
  <p:tag name="KSO_WM_TEMPLATE_INDEX" val="106"/>
  <p:tag name="KSO_WM_UNIT_INDEX" val="14"/>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3*i*21"/>
  <p:tag name="KSO_WM_TEMPLATE_CATEGORY" val="custom"/>
  <p:tag name="KSO_WM_TEMPLATE_INDEX" val="106"/>
  <p:tag name="KSO_WM_UNIT_INDEX" val="21"/>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23*i*28"/>
  <p:tag name="KSO_WM_TEMPLATE_CATEGORY" val="custom"/>
  <p:tag name="KSO_WM_TEMPLATE_INDEX" val="106"/>
  <p:tag name="KSO_WM_UNIT_INDEX" val="28"/>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a"/>
  <p:tag name="KSO_WM_UNIT_INDEX" val="1"/>
  <p:tag name="KSO_WM_UNIT_ID" val="custom106_23*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5_1"/>
  <p:tag name="KSO_WM_UNIT_ID" val="custom106_23*l_h_f*1_5_1"/>
  <p:tag name="KSO_WM_UNIT_CLEAR" val="1"/>
  <p:tag name="KSO_WM_UNIT_LAYERLEVEL" val="1_1_1"/>
  <p:tag name="KSO_WM_UNIT_VALUE" val="22"/>
  <p:tag name="KSO_WM_UNIT_HIGHLIGHT" val="0"/>
  <p:tag name="KSO_WM_UNIT_COMPATIBLE" val="0"/>
  <p:tag name="KSO_WM_UNIT_PRESET_TEXT_INDEX" val="3"/>
  <p:tag name="KSO_WM_DIAGRAM_GROUP_CODE" val="l1-2"/>
  <p:tag name="KSO_WM_UNIT_PRESET_TEXT_LEN" val="17"/>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06_8*i*1"/>
  <p:tag name="KSO_WM_TEMPLATE_CATEGORY" val="custom"/>
  <p:tag name="KSO_WM_TEMPLATE_INDEX" val="106"/>
  <p:tag name="KSO_WM_UNIT_INDEX" val="1"/>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9"/>
  <p:tag name="KSO_WM_UNIT_ID" val="custom106_23*l_i*1_9"/>
  <p:tag name="KSO_WM_UNIT_CLEAR" val="1"/>
  <p:tag name="KSO_WM_UNIT_LAYERLEVEL" val="1_1"/>
  <p:tag name="KSO_WM_DIAGRAM_GROUP_CODE" val="l1-2"/>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10"/>
  <p:tag name="KSO_WM_UNIT_ID" val="custom106_23*l_i*1_10"/>
  <p:tag name="KSO_WM_UNIT_CLEAR" val="1"/>
  <p:tag name="KSO_WM_UNIT_LAYERLEVEL" val="1_1"/>
  <p:tag name="KSO_WM_DIAGRAM_GROUP_CODE" val="l1-2"/>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4_1"/>
  <p:tag name="KSO_WM_UNIT_ID" val="custom106_23*l_h_f*1_4_1"/>
  <p:tag name="KSO_WM_UNIT_CLEAR" val="1"/>
  <p:tag name="KSO_WM_UNIT_LAYERLEVEL" val="1_1_1"/>
  <p:tag name="KSO_WM_UNIT_VALUE" val="22"/>
  <p:tag name="KSO_WM_UNIT_HIGHLIGHT" val="0"/>
  <p:tag name="KSO_WM_UNIT_COMPATIBLE" val="0"/>
  <p:tag name="KSO_WM_UNIT_PRESET_TEXT_INDEX" val="3"/>
  <p:tag name="KSO_WM_DIAGRAM_GROUP_CODE" val="l1-2"/>
  <p:tag name="KSO_WM_UNIT_PRESET_TEXT_LEN" val="17"/>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7"/>
  <p:tag name="KSO_WM_UNIT_ID" val="custom106_23*l_i*1_7"/>
  <p:tag name="KSO_WM_UNIT_CLEAR" val="1"/>
  <p:tag name="KSO_WM_UNIT_LAYERLEVEL" val="1_1"/>
  <p:tag name="KSO_WM_DIAGRAM_GROUP_CODE" val="l1-2"/>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8"/>
  <p:tag name="KSO_WM_UNIT_ID" val="custom106_23*l_i*1_8"/>
  <p:tag name="KSO_WM_UNIT_CLEAR" val="1"/>
  <p:tag name="KSO_WM_UNIT_LAYERLEVEL" val="1_1"/>
  <p:tag name="KSO_WM_DIAGRAM_GROUP_CODE" val="l1-2"/>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3_1"/>
  <p:tag name="KSO_WM_UNIT_ID" val="custom106_23*l_h_f*1_3_1"/>
  <p:tag name="KSO_WM_UNIT_CLEAR" val="1"/>
  <p:tag name="KSO_WM_UNIT_LAYERLEVEL" val="1_1_1"/>
  <p:tag name="KSO_WM_UNIT_VALUE" val="22"/>
  <p:tag name="KSO_WM_UNIT_HIGHLIGHT" val="0"/>
  <p:tag name="KSO_WM_UNIT_COMPATIBLE" val="0"/>
  <p:tag name="KSO_WM_UNIT_PRESET_TEXT_INDEX" val="3"/>
  <p:tag name="KSO_WM_DIAGRAM_GROUP_CODE" val="l1-2"/>
  <p:tag name="KSO_WM_UNIT_PRESET_TEXT_LEN" val="17"/>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5"/>
  <p:tag name="KSO_WM_UNIT_ID" val="custom106_23*l_i*1_5"/>
  <p:tag name="KSO_WM_UNIT_CLEAR" val="1"/>
  <p:tag name="KSO_WM_UNIT_LAYERLEVEL" val="1_1"/>
  <p:tag name="KSO_WM_DIAGRAM_GROUP_CODE" val="l1-2"/>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6"/>
  <p:tag name="KSO_WM_UNIT_ID" val="custom106_23*l_i*1_6"/>
  <p:tag name="KSO_WM_UNIT_CLEAR" val="1"/>
  <p:tag name="KSO_WM_UNIT_LAYERLEVEL" val="1_1"/>
  <p:tag name="KSO_WM_DIAGRAM_GROUP_CODE" val="l1-2"/>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h_f"/>
  <p:tag name="KSO_WM_UNIT_INDEX" val="1_2_1"/>
  <p:tag name="KSO_WM_UNIT_ID" val="custom106_23*l_h_f*1_2_1"/>
  <p:tag name="KSO_WM_UNIT_CLEAR" val="1"/>
  <p:tag name="KSO_WM_UNIT_LAYERLEVEL" val="1_1_1"/>
  <p:tag name="KSO_WM_UNIT_VALUE" val="22"/>
  <p:tag name="KSO_WM_UNIT_HIGHLIGHT" val="0"/>
  <p:tag name="KSO_WM_UNIT_COMPATIBLE" val="0"/>
  <p:tag name="KSO_WM_UNIT_PRESET_TEXT_INDEX" val="3"/>
  <p:tag name="KSO_WM_DIAGRAM_GROUP_CODE" val="l1-2"/>
  <p:tag name="KSO_WM_UNIT_PRESET_TEXT_LEN" val="17"/>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06"/>
  <p:tag name="KSO_WM_UNIT_TYPE" val="l_i"/>
  <p:tag name="KSO_WM_UNIT_INDEX" val="1_3"/>
  <p:tag name="KSO_WM_UNIT_ID" val="custom106_23*l_i*1_3"/>
  <p:tag name="KSO_WM_UNIT_CLEAR" val="1"/>
  <p:tag name="KSO_WM_UNIT_LAYERLEVEL" val="1_1"/>
  <p:tag name="KSO_WM_DIAGRAM_GROUP_CODE" val="l1-2"/>
  <p:tag name="KSO_WM_UNIT_USESOURCEFORMAT_APPLY" val="1"/>
</p:tagLst>
</file>

<file path=ppt/theme/theme1.xml><?xml version="1.0" encoding="utf-8"?>
<a:theme xmlns:a="http://schemas.openxmlformats.org/drawingml/2006/main" name="A000120140530A99PPBG">
  <a:themeElements>
    <a:clrScheme name="自定义 1">
      <a:dk1>
        <a:srgbClr val="4B4D4F"/>
      </a:dk1>
      <a:lt1>
        <a:srgbClr val="FFFFFF"/>
      </a:lt1>
      <a:dk2>
        <a:srgbClr val="3D3F41"/>
      </a:dk2>
      <a:lt2>
        <a:srgbClr val="FFFFFF"/>
      </a:lt2>
      <a:accent1>
        <a:srgbClr val="DC5C31"/>
      </a:accent1>
      <a:accent2>
        <a:srgbClr val="EA9B26"/>
      </a:accent2>
      <a:accent3>
        <a:srgbClr val="D36D8D"/>
      </a:accent3>
      <a:accent4>
        <a:srgbClr val="D46E5A"/>
      </a:accent4>
      <a:accent5>
        <a:srgbClr val="FCCF86"/>
      </a:accent5>
      <a:accent6>
        <a:srgbClr val="AA5ED4"/>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19049</Words>
  <Application>Microsoft Office PowerPoint</Application>
  <PresentationFormat>全屏显示(4:3)</PresentationFormat>
  <Paragraphs>1293</Paragraphs>
  <Slides>164</Slides>
  <Notes>21</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164</vt:i4>
      </vt:variant>
    </vt:vector>
  </HeadingPairs>
  <TitlesOfParts>
    <vt:vector size="191" baseType="lpstr">
      <vt:lpstr>Adidas Unity</vt:lpstr>
      <vt:lpstr>Arial Unicode MS</vt:lpstr>
      <vt:lpstr>Broadway BT</vt:lpstr>
      <vt:lpstr>Gill Sans</vt:lpstr>
      <vt:lpstr>Gungsuh</vt:lpstr>
      <vt:lpstr>LiHei Pro</vt:lpstr>
      <vt:lpstr>仿宋</vt:lpstr>
      <vt:lpstr>仿宋_GB2312</vt:lpstr>
      <vt:lpstr>黑体</vt:lpstr>
      <vt:lpstr>华文仿宋</vt:lpstr>
      <vt:lpstr>苹方 常规</vt:lpstr>
      <vt:lpstr>苹方 特粗</vt:lpstr>
      <vt:lpstr>宋体</vt:lpstr>
      <vt:lpstr>微软雅黑</vt:lpstr>
      <vt:lpstr>文星标宋</vt:lpstr>
      <vt:lpstr>幼圆</vt:lpstr>
      <vt:lpstr>Agency FB</vt:lpstr>
      <vt:lpstr>Arial</vt:lpstr>
      <vt:lpstr>Arial Rounded MT Bold</vt:lpstr>
      <vt:lpstr>Baskerville Old Face</vt:lpstr>
      <vt:lpstr>Calibri</vt:lpstr>
      <vt:lpstr>Impact</vt:lpstr>
      <vt:lpstr>Times New Roman</vt:lpstr>
      <vt:lpstr>Tw Cen MT</vt:lpstr>
      <vt:lpstr>Wingdings</vt:lpstr>
      <vt:lpstr>Wingdings 2</vt:lpstr>
      <vt:lpstr>A000120140530A99PPBG</vt:lpstr>
      <vt:lpstr>铸就市南品质教育</vt:lpstr>
      <vt:lpstr>聚焦核心素养  铸就市南品质教育</vt:lpstr>
      <vt:lpstr>PowerPoint 演示文稿</vt:lpstr>
      <vt:lpstr>PowerPoint 演示文稿</vt:lpstr>
      <vt:lpstr>PowerPoint 演示文稿</vt:lpstr>
      <vt:lpstr>面对新要求，我们思考：</vt:lpstr>
      <vt:lpstr>    一、科研引领教育变革       四位一体  规划品质教育未来</vt:lpstr>
      <vt:lpstr>PowerPoint 演示文稿</vt:lpstr>
      <vt:lpstr>《区域全面实现教育现代化的推进路径的研究》课题</vt:lpstr>
      <vt:lpstr>《数字化环境下学生学习方式转变的实践研究》课题</vt:lpstr>
      <vt:lpstr>PowerPoint 演示文稿</vt:lpstr>
      <vt:lpstr>《数字化环境下学生学习方式转变的实践研究》课题</vt:lpstr>
      <vt:lpstr>《数字化环境下学生学习方式转变的实践研究》课题</vt:lpstr>
      <vt:lpstr>《数字化环境下学生学习方式转变的实践研究》课题</vt:lpstr>
      <vt:lpstr>《数字化环境下学生学习方式转变的实践研究》课题</vt:lpstr>
      <vt:lpstr>PowerPoint 演示文稿</vt:lpstr>
      <vt:lpstr>青岛市第四届教育科研优秀成果奖 我区共获8个奖项：</vt:lpstr>
      <vt:lpstr>山东省教科院成立大会</vt:lpstr>
      <vt:lpstr>青岛市 “支点·教育论坛”</vt:lpstr>
      <vt:lpstr>PowerPoint 演示文稿</vt:lpstr>
      <vt:lpstr>PowerPoint 演示文稿</vt:lpstr>
      <vt:lpstr>PowerPoint 演示文稿</vt:lpstr>
      <vt:lpstr>PowerPoint 演示文稿</vt:lpstr>
      <vt:lpstr>我们先后邀请到:</vt:lpstr>
      <vt:lpstr>PowerPoint 演示文稿</vt:lpstr>
      <vt:lpstr>PowerPoint 演示文稿</vt:lpstr>
      <vt:lpstr>PowerPoint 演示文稿</vt:lpstr>
      <vt:lpstr>PowerPoint 演示文稿</vt:lpstr>
      <vt:lpstr>6项课题成功立项中国教育学会十三五规划课题</vt:lpstr>
      <vt:lpstr>二、聚焦学生核心素养 区校联动 深化课程与教学改革</vt:lpstr>
      <vt:lpstr>PowerPoint 演示文稿</vt:lpstr>
      <vt:lpstr>PowerPoint 演示文稿</vt:lpstr>
      <vt:lpstr>PowerPoint 演示文稿</vt:lpstr>
      <vt:lpstr>PowerPoint 演示文稿</vt:lpstr>
      <vt:lpstr>PowerPoint 演示文稿</vt:lpstr>
      <vt:lpstr>初中语文学科课程整合分类明细</vt:lpstr>
      <vt:lpstr>初中语文学科课程整合分类明细</vt:lpstr>
      <vt:lpstr>初中语文学科课程整合分类明细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初小衔接技术性：</vt:lpstr>
      <vt:lpstr>初小衔接技术性：</vt:lpstr>
      <vt:lpstr>初小衔接技术性：</vt:lpstr>
      <vt:lpstr>PowerPoint 演示文稿</vt:lpstr>
      <vt:lpstr>借助“四大联盟”，典型带动引领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实行区校联动，共建共享共赢</vt:lpstr>
      <vt:lpstr>PowerPoint 演示文稿</vt:lpstr>
      <vt:lpstr>PowerPoint 演示文稿</vt:lpstr>
      <vt:lpstr>PowerPoint 演示文稿</vt:lpstr>
      <vt:lpstr>市南区初中学校课程一览表</vt:lpstr>
      <vt:lpstr>市南区初中学校课程一览表</vt:lpstr>
      <vt:lpstr>市南区初中学校课程一览表</vt:lpstr>
      <vt:lpstr>市南区初中学校课程一览表</vt:lpstr>
      <vt:lpstr>市南区初中学校课程一览表</vt:lpstr>
      <vt:lpstr>市南区初中学校课程一览表</vt:lpstr>
      <vt:lpstr>市南区初中学校课程一览表</vt:lpstr>
      <vt:lpstr>市南区初中学校课程一览表</vt:lpstr>
      <vt:lpstr>市南区初中学校课程一览表</vt:lpstr>
      <vt:lpstr>青岛七中尝试探索 “乐在七中”七类走班课程</vt:lpstr>
      <vt:lpstr>青岛七中尝试探索 “乐在七中”七类走班课程</vt:lpstr>
      <vt:lpstr>我区各中小学校在国家课程校本化研究</vt:lpstr>
      <vt:lpstr>PowerPoint 演示文稿</vt:lpstr>
      <vt:lpstr>（1）主题活动，提升幼儿园课程建设能力</vt:lpstr>
      <vt:lpstr>PowerPoint 演示文稿</vt:lpstr>
      <vt:lpstr>（1）主题活动，提升幼儿园课程建设能力</vt:lpstr>
      <vt:lpstr>（1）主题活动，提升幼儿园课程建设能力</vt:lpstr>
      <vt:lpstr>（2）示范引领，带动园本课程实施力</vt:lpstr>
      <vt:lpstr>（2）示范引领，带动园本课程实施力</vt:lpstr>
      <vt:lpstr>PowerPoint 演示文稿</vt:lpstr>
      <vt:lpstr>1.学科项目推进研究</vt:lpstr>
      <vt:lpstr>1.学科项目推进研究</vt:lpstr>
      <vt:lpstr>1.学科项目推进研究</vt:lpstr>
      <vt:lpstr>2.教学问题实践研究 </vt:lpstr>
      <vt:lpstr>2.教学问题实践研究 </vt:lpstr>
      <vt:lpstr>2.教学问题实践研究 </vt:lpstr>
      <vt:lpstr>3.德育一体化专题研究 </vt:lpstr>
      <vt:lpstr>3.德育一体化专题研究 </vt:lpstr>
      <vt:lpstr>3.德育一体化专题研究 </vt:lpstr>
      <vt:lpstr>3.德育一体化专题研究 </vt:lpstr>
      <vt:lpstr>3.德育一体化专题研究 </vt:lpstr>
      <vt:lpstr>中小学各学科参加德育课例省赛情况一览表</vt:lpstr>
      <vt:lpstr>3.德育一体化专题研究 </vt:lpstr>
      <vt:lpstr>3.德育一体化专题研究 </vt:lpstr>
      <vt:lpstr>4.幼小衔接深度研究</vt:lpstr>
      <vt:lpstr>4.幼小衔接深度研究</vt:lpstr>
      <vt:lpstr>4.幼小衔接深度研究</vt:lpstr>
      <vt:lpstr>4.幼小衔接深度研究</vt:lpstr>
      <vt:lpstr>PowerPoint 演示文稿</vt:lpstr>
      <vt:lpstr>PowerPoint 演示文稿</vt:lpstr>
      <vt:lpstr>PowerPoint 演示文稿</vt:lpstr>
      <vt:lpstr>PowerPoint 演示文稿</vt:lpstr>
      <vt:lpstr>三、实施“五格三全”培训工程  整合优势  锻造品格教师队伍</vt:lpstr>
      <vt:lpstr>PowerPoint 演示文稿</vt:lpstr>
      <vt:lpstr>1.统筹规划培训目标</vt:lpstr>
      <vt:lpstr>PowerPoint 演示文稿</vt:lpstr>
      <vt:lpstr>2.系统建设培训课程</vt:lpstr>
      <vt:lpstr>PowerPoint 演示文稿</vt:lpstr>
      <vt:lpstr>PowerPoint 演示文稿</vt:lpstr>
      <vt:lpstr>PowerPoint 演示文稿</vt:lpstr>
      <vt:lpstr>PowerPoint 演示文稿</vt:lpstr>
      <vt:lpstr>PowerPoint 演示文稿</vt:lpstr>
      <vt:lpstr>3. 培训实践融合推进</vt:lpstr>
      <vt:lpstr>小学数学骨干班本学期培训与实践一览表</vt:lpstr>
      <vt:lpstr>3. 培训实践融合推进</vt:lpstr>
      <vt:lpstr>4. 多元评价有效跟进</vt:lpstr>
      <vt:lpstr> “市南区教师素养提升品格教师培养工程” 培训情况一览</vt:lpstr>
      <vt:lpstr>PowerPoint 演示文稿</vt:lpstr>
      <vt:lpstr> 1.依托基地平台推进专项培训</vt:lpstr>
      <vt:lpstr>2.依托读书工程推动专业阅读</vt:lpstr>
      <vt:lpstr>2.依托读书工程推动专业阅读</vt:lpstr>
      <vt:lpstr>3.依托远程研修推动校本研究</vt:lpstr>
      <vt:lpstr>2016年市南区初中各校远程研修 必修项目学习情况统计表</vt:lpstr>
      <vt:lpstr>2016年市南区小学各校远程研修 必修项目学习情况统计表</vt:lpstr>
      <vt:lpstr>PowerPoint 演示文稿</vt:lpstr>
      <vt:lpstr>2016年市南区市级以上教学研究成果</vt:lpstr>
      <vt:lpstr>2016年市南区市级以上教学研究成果</vt:lpstr>
      <vt:lpstr>2016年市南区市级以上教学研究成果</vt:lpstr>
      <vt:lpstr>2016年市南区市级以上教学研究成果</vt:lpstr>
      <vt:lpstr>2016年市南区市级以上教学研究成果</vt:lpstr>
      <vt:lpstr>PowerPoint 演示文稿</vt:lpstr>
      <vt:lpstr>PowerPoint 演示文稿</vt:lpstr>
      <vt:lpstr>一、加强自身建设，做好面向质量时代的转型准备</vt:lpstr>
      <vt:lpstr>一、加强自身建设，做好面向质量时代的转型准备</vt:lpstr>
      <vt:lpstr>一、加强自身建设，做好面向质量时代的转型准备</vt:lpstr>
      <vt:lpstr>一、加强自身建设，做好面向质量时代的转型准备</vt:lpstr>
      <vt:lpstr>PowerPoint 演示文稿</vt:lpstr>
      <vt:lpstr>PowerPoint 演示文稿</vt:lpstr>
      <vt:lpstr>二、基于核心素养，进一步深化课程改革                                             铸就市南品质教育</vt:lpstr>
      <vt:lpstr>PowerPoint 演示文稿</vt:lpstr>
      <vt:lpstr>PowerPoint 演示文稿</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hp</cp:lastModifiedBy>
  <cp:revision>110</cp:revision>
  <dcterms:created xsi:type="dcterms:W3CDTF">2016-12-12T03:26:00Z</dcterms:created>
  <dcterms:modified xsi:type="dcterms:W3CDTF">2016-12-14T05:19:14Z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