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8"/>
  </p:notesMasterIdLst>
  <p:sldIdLst>
    <p:sldId id="279" r:id="rId3"/>
    <p:sldId id="491" r:id="rId4"/>
    <p:sldId id="290" r:id="rId5"/>
    <p:sldId id="437" r:id="rId6"/>
    <p:sldId id="288" r:id="rId7"/>
    <p:sldId id="388" r:id="rId8"/>
    <p:sldId id="259" r:id="rId9"/>
    <p:sldId id="260" r:id="rId10"/>
    <p:sldId id="440" r:id="rId11"/>
    <p:sldId id="289" r:id="rId12"/>
    <p:sldId id="261" r:id="rId13"/>
    <p:sldId id="262" r:id="rId14"/>
    <p:sldId id="263" r:id="rId15"/>
    <p:sldId id="264" r:id="rId16"/>
    <p:sldId id="265" r:id="rId17"/>
    <p:sldId id="349" r:id="rId18"/>
    <p:sldId id="351" r:id="rId19"/>
    <p:sldId id="335" r:id="rId20"/>
    <p:sldId id="347" r:id="rId21"/>
    <p:sldId id="346" r:id="rId22"/>
    <p:sldId id="337" r:id="rId23"/>
    <p:sldId id="340" r:id="rId24"/>
    <p:sldId id="342" r:id="rId25"/>
    <p:sldId id="343" r:id="rId26"/>
    <p:sldId id="267" r:id="rId27"/>
    <p:sldId id="268" r:id="rId28"/>
    <p:sldId id="269" r:id="rId29"/>
    <p:sldId id="270" r:id="rId30"/>
    <p:sldId id="291" r:id="rId31"/>
    <p:sldId id="271" r:id="rId32"/>
    <p:sldId id="272" r:id="rId33"/>
    <p:sldId id="273" r:id="rId34"/>
    <p:sldId id="352" r:id="rId35"/>
    <p:sldId id="353" r:id="rId36"/>
    <p:sldId id="354" r:id="rId37"/>
    <p:sldId id="355" r:id="rId38"/>
    <p:sldId id="356" r:id="rId39"/>
    <p:sldId id="357" r:id="rId40"/>
    <p:sldId id="358" r:id="rId41"/>
    <p:sldId id="359" r:id="rId42"/>
    <p:sldId id="360" r:id="rId43"/>
    <p:sldId id="361" r:id="rId44"/>
    <p:sldId id="362" r:id="rId45"/>
    <p:sldId id="363" r:id="rId46"/>
    <p:sldId id="364" r:id="rId47"/>
    <p:sldId id="365" r:id="rId48"/>
    <p:sldId id="366" r:id="rId49"/>
    <p:sldId id="367" r:id="rId50"/>
    <p:sldId id="368" r:id="rId51"/>
    <p:sldId id="369" r:id="rId52"/>
    <p:sldId id="370" r:id="rId53"/>
    <p:sldId id="372" r:id="rId54"/>
    <p:sldId id="441" r:id="rId55"/>
    <p:sldId id="442" r:id="rId56"/>
    <p:sldId id="294" r:id="rId57"/>
  </p:sldIdLst>
  <p:sldSz cx="9144000" cy="5143500" type="screen16x9"/>
  <p:notesSz cx="6858000" cy="9144000"/>
  <p:embeddedFontLst>
    <p:embeddedFont>
      <p:font typeface="微软雅黑" panose="020B0503020204020204" pitchFamily="34" charset="-122"/>
      <p:regular r:id="rId62"/>
    </p:embeddedFont>
    <p:embeddedFont>
      <p:font typeface="华文新魏" panose="02010800040101010101" charset="-122"/>
      <p:regular r:id="rId63"/>
    </p:embeddedFont>
    <p:embeddedFont>
      <p:font typeface="方正华隶简体" panose="03000509000000000000" pitchFamily="65" charset="-122"/>
      <p:regular r:id="rId64"/>
    </p:embeddedFont>
    <p:embeddedFont>
      <p:font typeface="Calibri" panose="020F0502020204030204" pitchFamily="34" charset="0"/>
      <p:regular r:id="rId65"/>
      <p:bold r:id="rId66"/>
      <p:italic r:id="rId67"/>
      <p:boldItalic r:id="rId68"/>
    </p:embeddedFont>
  </p:embeddedFont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9CE"/>
    <a:srgbClr val="1D8DE5"/>
    <a:srgbClr val="B88C00"/>
    <a:srgbClr val="1C3F98"/>
    <a:srgbClr val="84AADC"/>
    <a:srgbClr val="00B050"/>
    <a:srgbClr val="00D661"/>
    <a:srgbClr val="007635"/>
    <a:srgbClr val="31859C"/>
    <a:srgbClr val="739E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81" d="100"/>
          <a:sy n="81" d="100"/>
        </p:scale>
        <p:origin x="-752" y="-64"/>
      </p:cViewPr>
      <p:guideLst>
        <p:guide orient="horz" pos="1620"/>
        <p:guide pos="2880"/>
        <p:guide pos="51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8" Type="http://schemas.openxmlformats.org/officeDocument/2006/relationships/font" Target="fonts/font7.fntdata"/><Relationship Id="rId67" Type="http://schemas.openxmlformats.org/officeDocument/2006/relationships/font" Target="fonts/font6.fntdata"/><Relationship Id="rId66" Type="http://schemas.openxmlformats.org/officeDocument/2006/relationships/font" Target="fonts/font5.fntdata"/><Relationship Id="rId65" Type="http://schemas.openxmlformats.org/officeDocument/2006/relationships/font" Target="fonts/font4.fntdata"/><Relationship Id="rId64" Type="http://schemas.openxmlformats.org/officeDocument/2006/relationships/font" Target="fonts/font3.fntdata"/><Relationship Id="rId63" Type="http://schemas.openxmlformats.org/officeDocument/2006/relationships/font" Target="fonts/font2.fntdata"/><Relationship Id="rId62" Type="http://schemas.openxmlformats.org/officeDocument/2006/relationships/font" Target="fonts/font1.fntdata"/><Relationship Id="rId61" Type="http://schemas.openxmlformats.org/officeDocument/2006/relationships/tableStyles" Target="tableStyles.xml"/><Relationship Id="rId60" Type="http://schemas.openxmlformats.org/officeDocument/2006/relationships/viewProps" Target="viewProps.xml"/><Relationship Id="rId6" Type="http://schemas.openxmlformats.org/officeDocument/2006/relationships/slide" Target="slides/slide4.xml"/><Relationship Id="rId59" Type="http://schemas.openxmlformats.org/officeDocument/2006/relationships/presProps" Target="presProps.xml"/><Relationship Id="rId58" Type="http://schemas.openxmlformats.org/officeDocument/2006/relationships/notesMaster" Target="notesMasters/notesMaster1.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B18C57-0F74-46F1-B007-FA38DE612A2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D5293D-173F-4F20-9EC3-EFF456A9179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2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347613"/>
            <a:ext cx="8229600" cy="3456385"/>
          </a:xfrm>
        </p:spPr>
        <p:txBody>
          <a:bodyPr/>
          <a:lstStyle>
            <a:lvl1pPr>
              <a:lnSpc>
                <a:spcPct val="150000"/>
              </a:lnSpc>
              <a:defRPr sz="2400">
                <a:latin typeface="微软雅黑" panose="020B0503020204020204" pitchFamily="34" charset="-122"/>
                <a:ea typeface="微软雅黑" panose="020B0503020204020204" pitchFamily="34" charset="-122"/>
              </a:defRPr>
            </a:lvl1pPr>
            <a:lvl2pPr>
              <a:lnSpc>
                <a:spcPct val="150000"/>
              </a:lnSpc>
              <a:defRPr>
                <a:latin typeface="微软雅黑" panose="020B0503020204020204" pitchFamily="34" charset="-122"/>
                <a:ea typeface="微软雅黑" panose="020B0503020204020204" pitchFamily="34" charset="-122"/>
              </a:defRPr>
            </a:lvl2pPr>
            <a:lvl3pPr>
              <a:lnSpc>
                <a:spcPct val="150000"/>
              </a:lnSpc>
              <a:defRPr>
                <a:latin typeface="微软雅黑" panose="020B0503020204020204" pitchFamily="34" charset="-122"/>
                <a:ea typeface="微软雅黑" panose="020B0503020204020204" pitchFamily="34" charset="-122"/>
              </a:defRPr>
            </a:lvl3pPr>
            <a:lvl4pPr>
              <a:lnSpc>
                <a:spcPct val="150000"/>
              </a:lnSpc>
              <a:defRPr>
                <a:latin typeface="微软雅黑" panose="020B0503020204020204" pitchFamily="34" charset="-122"/>
                <a:ea typeface="微软雅黑" panose="020B0503020204020204" pitchFamily="34" charset="-122"/>
              </a:defRPr>
            </a:lvl4pPr>
            <a:lvl5pPr>
              <a:lnSpc>
                <a:spcPct val="150000"/>
              </a:lnSpc>
              <a:defRPr>
                <a:latin typeface="微软雅黑" panose="020B0503020204020204" pitchFamily="34" charset="-122"/>
                <a:ea typeface="微软雅黑" panose="020B0503020204020204" pitchFamily="34" charset="-122"/>
              </a:defRPr>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2" name="标题 1"/>
          <p:cNvSpPr>
            <a:spLocks noGrp="1"/>
          </p:cNvSpPr>
          <p:nvPr>
            <p:ph type="title"/>
          </p:nvPr>
        </p:nvSpPr>
        <p:spPr>
          <a:xfrm>
            <a:off x="843408" y="123478"/>
            <a:ext cx="7401000" cy="722677"/>
          </a:xfrm>
        </p:spPr>
        <p:txBody>
          <a:bodyPr/>
          <a:lstStyle>
            <a:lvl1pPr algn="l">
              <a:defRPr sz="3200" b="1">
                <a:solidFill>
                  <a:srgbClr val="B88C00"/>
                </a:solidFill>
                <a:latin typeface="微软雅黑" panose="020B0503020204020204" pitchFamily="34" charset="-122"/>
                <a:ea typeface="微软雅黑" panose="020B0503020204020204" pitchFamily="34" charset="-122"/>
              </a:defRPr>
            </a:lvl1pPr>
          </a:lstStyle>
          <a:p>
            <a:r>
              <a:rPr lang="zh-CN" altLang="en-US" noProof="1" smtClean="0"/>
              <a:t>单击此处编辑母版标题样式</a:t>
            </a:r>
            <a:endParaRPr lang="zh-CN" altLang="en-US" noProof="1"/>
          </a:p>
        </p:txBody>
      </p:sp>
      <p:sp>
        <p:nvSpPr>
          <p:cNvPr id="6" name="矩形 5"/>
          <p:cNvSpPr/>
          <p:nvPr userDrawn="1"/>
        </p:nvSpPr>
        <p:spPr>
          <a:xfrm>
            <a:off x="16778" y="51470"/>
            <a:ext cx="9072000" cy="5040560"/>
          </a:xfrm>
          <a:prstGeom prst="rect">
            <a:avLst/>
          </a:prstGeom>
          <a:noFill/>
          <a:ln w="107950">
            <a:solidFill>
              <a:srgbClr val="B8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userDrawn="1"/>
        </p:nvSpPr>
        <p:spPr>
          <a:xfrm rot="13362365">
            <a:off x="-179813" y="4886274"/>
            <a:ext cx="504056" cy="411510"/>
          </a:xfrm>
          <a:prstGeom prst="triangle">
            <a:avLst/>
          </a:prstGeom>
          <a:solidFill>
            <a:srgbClr val="B8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userDrawn="1"/>
        </p:nvSpPr>
        <p:spPr>
          <a:xfrm rot="13562017" flipV="1">
            <a:off x="8774938" y="-154285"/>
            <a:ext cx="504056" cy="411510"/>
          </a:xfrm>
          <a:prstGeom prst="triangle">
            <a:avLst/>
          </a:prstGeom>
          <a:solidFill>
            <a:srgbClr val="B8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347613"/>
            <a:ext cx="8229600" cy="3456385"/>
          </a:xfrm>
        </p:spPr>
        <p:txBody>
          <a:bodyPr/>
          <a:lstStyle>
            <a:lvl1pPr>
              <a:lnSpc>
                <a:spcPct val="150000"/>
              </a:lnSpc>
              <a:defRPr sz="2200">
                <a:latin typeface="微软雅黑" panose="020B0503020204020204" pitchFamily="34" charset="-122"/>
                <a:ea typeface="微软雅黑" panose="020B0503020204020204" pitchFamily="34" charset="-122"/>
              </a:defRPr>
            </a:lvl1pPr>
            <a:lvl2pPr>
              <a:lnSpc>
                <a:spcPct val="150000"/>
              </a:lnSpc>
              <a:defRPr>
                <a:latin typeface="微软雅黑" panose="020B0503020204020204" pitchFamily="34" charset="-122"/>
                <a:ea typeface="微软雅黑" panose="020B0503020204020204" pitchFamily="34" charset="-122"/>
              </a:defRPr>
            </a:lvl2pPr>
            <a:lvl3pPr>
              <a:lnSpc>
                <a:spcPct val="150000"/>
              </a:lnSpc>
              <a:defRPr>
                <a:latin typeface="微软雅黑" panose="020B0503020204020204" pitchFamily="34" charset="-122"/>
                <a:ea typeface="微软雅黑" panose="020B0503020204020204" pitchFamily="34" charset="-122"/>
              </a:defRPr>
            </a:lvl3pPr>
            <a:lvl4pPr>
              <a:lnSpc>
                <a:spcPct val="150000"/>
              </a:lnSpc>
              <a:defRPr>
                <a:latin typeface="微软雅黑" panose="020B0503020204020204" pitchFamily="34" charset="-122"/>
                <a:ea typeface="微软雅黑" panose="020B0503020204020204" pitchFamily="34" charset="-122"/>
              </a:defRPr>
            </a:lvl4pPr>
            <a:lvl5pPr>
              <a:lnSpc>
                <a:spcPct val="150000"/>
              </a:lnSpc>
              <a:defRPr>
                <a:latin typeface="微软雅黑" panose="020B0503020204020204" pitchFamily="34" charset="-122"/>
                <a:ea typeface="微软雅黑" panose="020B0503020204020204" pitchFamily="34" charset="-122"/>
              </a:defRPr>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grpSp>
        <p:nvGrpSpPr>
          <p:cNvPr id="22" name="组合 21"/>
          <p:cNvGrpSpPr/>
          <p:nvPr userDrawn="1"/>
        </p:nvGrpSpPr>
        <p:grpSpPr>
          <a:xfrm>
            <a:off x="0" y="51470"/>
            <a:ext cx="2267744" cy="961302"/>
            <a:chOff x="0" y="51470"/>
            <a:chExt cx="2267744" cy="961302"/>
          </a:xfrm>
          <a:solidFill>
            <a:srgbClr val="5489CE"/>
          </a:solidFill>
        </p:grpSpPr>
        <p:sp>
          <p:nvSpPr>
            <p:cNvPr id="7" name="等腰三角形 6"/>
            <p:cNvSpPr/>
            <p:nvPr userDrawn="1"/>
          </p:nvSpPr>
          <p:spPr>
            <a:xfrm>
              <a:off x="1475656" y="51470"/>
              <a:ext cx="473712" cy="475352"/>
            </a:xfrm>
            <a:prstGeom prst="triangle">
              <a:avLst/>
            </a:prstGeom>
            <a:solidFill>
              <a:srgbClr val="1C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V="1">
              <a:off x="107504" y="537420"/>
              <a:ext cx="473712" cy="475352"/>
            </a:xfrm>
            <a:prstGeom prst="triangle">
              <a:avLst/>
            </a:prstGeom>
            <a:solidFill>
              <a:srgbClr val="007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163186"/>
              <a:ext cx="2267744"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userDrawn="1"/>
          </p:nvSpPr>
          <p:spPr>
            <a:xfrm>
              <a:off x="343113" y="51837"/>
              <a:ext cx="1381435" cy="954000"/>
            </a:xfrm>
            <a:prstGeom prst="parallelogram">
              <a:avLst>
                <a:gd name="adj" fmla="val 48207"/>
              </a:avLst>
            </a:prstGeom>
            <a:solidFill>
              <a:srgbClr val="84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userDrawn="1"/>
        </p:nvSpPr>
        <p:spPr>
          <a:xfrm>
            <a:off x="2267744" y="162158"/>
            <a:ext cx="540000" cy="720000"/>
          </a:xfrm>
          <a:prstGeom prst="rect">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2808744" y="162158"/>
            <a:ext cx="540000" cy="720000"/>
          </a:xfrm>
          <a:prstGeom prst="rect">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3347864" y="162158"/>
            <a:ext cx="540000" cy="720000"/>
          </a:xfrm>
          <a:prstGeom prst="rect">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a:off x="3851920" y="162158"/>
            <a:ext cx="540000" cy="720000"/>
          </a:xfrm>
          <a:prstGeom prst="rect">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nvSpPr>
        <p:spPr>
          <a:xfrm>
            <a:off x="4382034" y="162158"/>
            <a:ext cx="540000" cy="720000"/>
          </a:xfrm>
          <a:prstGeom prst="rect">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nvSpPr>
        <p:spPr>
          <a:xfrm>
            <a:off x="4919274" y="162158"/>
            <a:ext cx="540000" cy="720000"/>
          </a:xfrm>
          <a:prstGeom prst="rect">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userDrawn="1"/>
        </p:nvSpPr>
        <p:spPr>
          <a:xfrm>
            <a:off x="5459274" y="162158"/>
            <a:ext cx="540000" cy="720000"/>
          </a:xfrm>
          <a:prstGeom prst="rect">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5999274" y="162158"/>
            <a:ext cx="540000" cy="720000"/>
          </a:xfrm>
          <a:prstGeom prst="rect">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userDrawn="1"/>
        </p:nvSpPr>
        <p:spPr>
          <a:xfrm>
            <a:off x="6539274" y="162158"/>
            <a:ext cx="540000" cy="720000"/>
          </a:xfrm>
          <a:prstGeom prst="rect">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nvSpPr>
        <p:spPr>
          <a:xfrm>
            <a:off x="7077788" y="162158"/>
            <a:ext cx="540000" cy="720000"/>
          </a:xfrm>
          <a:prstGeom prst="rect">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userDrawn="1"/>
        </p:nvSpPr>
        <p:spPr>
          <a:xfrm>
            <a:off x="7610210" y="168184"/>
            <a:ext cx="540000" cy="720000"/>
          </a:xfrm>
          <a:prstGeom prst="rect">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userDrawn="1"/>
        </p:nvSpPr>
        <p:spPr>
          <a:xfrm>
            <a:off x="8150210" y="168184"/>
            <a:ext cx="540000" cy="720000"/>
          </a:xfrm>
          <a:prstGeom prst="rect">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userDrawn="1"/>
        </p:nvSpPr>
        <p:spPr>
          <a:xfrm>
            <a:off x="8614135" y="168184"/>
            <a:ext cx="540000" cy="720000"/>
          </a:xfrm>
          <a:prstGeom prst="rect">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标题 1"/>
          <p:cNvSpPr>
            <a:spLocks noGrp="1"/>
          </p:cNvSpPr>
          <p:nvPr>
            <p:ph type="title"/>
          </p:nvPr>
        </p:nvSpPr>
        <p:spPr>
          <a:xfrm>
            <a:off x="1710078" y="143742"/>
            <a:ext cx="7401000" cy="722677"/>
          </a:xfrm>
        </p:spPr>
        <p:txBody>
          <a:bodyPr/>
          <a:lstStyle>
            <a:lvl1pPr algn="l">
              <a:defRPr sz="3200" b="1">
                <a:solidFill>
                  <a:schemeClr val="bg1"/>
                </a:solidFill>
                <a:latin typeface="微软雅黑" panose="020B0503020204020204" pitchFamily="34" charset="-122"/>
                <a:ea typeface="微软雅黑" panose="020B0503020204020204" pitchFamily="34" charset="-122"/>
              </a:defRPr>
            </a:lvl1pPr>
          </a:lstStyle>
          <a:p>
            <a:r>
              <a:rPr lang="zh-CN" altLang="en-US" noProof="1" smtClean="0"/>
              <a:t>单击此处编辑母版标题样式</a:t>
            </a:r>
            <a:endParaRPr lang="zh-CN" altLang="en-US"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10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cTn>
                              </p:par>
                              <p:par>
                                <p:cTn id="8" presetID="26" presetClass="emph" presetSubtype="0" fill="hold" grpId="0" nodeType="withEffect">
                                  <p:stCondLst>
                                    <p:cond delay="200"/>
                                  </p:stCondLst>
                                  <p:childTnLst>
                                    <p:animEffect transition="out" filter="fade">
                                      <p:cBhvr>
                                        <p:cTn id="9" dur="500" tmFilter="0, 0; .2, .5; .8, .5; 1, 0"/>
                                        <p:tgtEl>
                                          <p:spTgt spid="17"/>
                                        </p:tgtEl>
                                      </p:cBhvr>
                                    </p:animEffect>
                                    <p:animScale>
                                      <p:cBhvr>
                                        <p:cTn id="10" dur="250" autoRev="1" fill="hold"/>
                                        <p:tgtEl>
                                          <p:spTgt spid="17"/>
                                        </p:tgtEl>
                                      </p:cBhvr>
                                      <p:by x="105000" y="105000"/>
                                    </p:animScale>
                                  </p:childTnLst>
                                </p:cTn>
                              </p:par>
                              <p:par>
                                <p:cTn id="11" presetID="26" presetClass="emph" presetSubtype="0" fill="hold" grpId="0" nodeType="withEffect">
                                  <p:stCondLst>
                                    <p:cond delay="300"/>
                                  </p:stCondLst>
                                  <p:childTnLst>
                                    <p:animEffect transition="out" filter="fade">
                                      <p:cBhvr>
                                        <p:cTn id="12" dur="500" tmFilter="0, 0; .2, .5; .8, .5; 1, 0"/>
                                        <p:tgtEl>
                                          <p:spTgt spid="18"/>
                                        </p:tgtEl>
                                      </p:cBhvr>
                                    </p:animEffect>
                                    <p:animScale>
                                      <p:cBhvr>
                                        <p:cTn id="13" dur="250" autoRev="1" fill="hold"/>
                                        <p:tgtEl>
                                          <p:spTgt spid="18"/>
                                        </p:tgtEl>
                                      </p:cBhvr>
                                      <p:by x="105000" y="105000"/>
                                    </p:animScale>
                                  </p:childTnLst>
                                </p:cTn>
                              </p:par>
                              <p:par>
                                <p:cTn id="14" presetID="26" presetClass="emph" presetSubtype="0" fill="hold" grpId="0" nodeType="withEffect">
                                  <p:stCondLst>
                                    <p:cond delay="400"/>
                                  </p:stCondLst>
                                  <p:childTnLst>
                                    <p:animEffect transition="out" filter="fade">
                                      <p:cBhvr>
                                        <p:cTn id="15" dur="500" tmFilter="0, 0; .2, .5; .8, .5; 1, 0"/>
                                        <p:tgtEl>
                                          <p:spTgt spid="19"/>
                                        </p:tgtEl>
                                      </p:cBhvr>
                                    </p:animEffect>
                                    <p:animScale>
                                      <p:cBhvr>
                                        <p:cTn id="16" dur="250" autoRev="1" fill="hold"/>
                                        <p:tgtEl>
                                          <p:spTgt spid="19"/>
                                        </p:tgtEl>
                                      </p:cBhvr>
                                      <p:by x="105000" y="105000"/>
                                    </p:animScale>
                                  </p:childTnLst>
                                </p:cTn>
                              </p:par>
                              <p:par>
                                <p:cTn id="17" presetID="26" presetClass="emph" presetSubtype="0" fill="hold" grpId="0" nodeType="withEffect">
                                  <p:stCondLst>
                                    <p:cond delay="500"/>
                                  </p:stCondLst>
                                  <p:childTnLst>
                                    <p:animEffect transition="out" filter="fade">
                                      <p:cBhvr>
                                        <p:cTn id="18" dur="500" tmFilter="0, 0; .2, .5; .8, .5; 1, 0"/>
                                        <p:tgtEl>
                                          <p:spTgt spid="20"/>
                                        </p:tgtEl>
                                      </p:cBhvr>
                                    </p:animEffect>
                                    <p:animScale>
                                      <p:cBhvr>
                                        <p:cTn id="19" dur="250" autoRev="1" fill="hold"/>
                                        <p:tgtEl>
                                          <p:spTgt spid="20"/>
                                        </p:tgtEl>
                                      </p:cBhvr>
                                      <p:by x="105000" y="105000"/>
                                    </p:animScale>
                                  </p:childTnLst>
                                </p:cTn>
                              </p:par>
                              <p:par>
                                <p:cTn id="20" presetID="26" presetClass="emph" presetSubtype="0" fill="hold" grpId="0" nodeType="withEffect">
                                  <p:stCondLst>
                                    <p:cond delay="600"/>
                                  </p:stCondLst>
                                  <p:childTnLst>
                                    <p:animEffect transition="out" filter="fade">
                                      <p:cBhvr>
                                        <p:cTn id="21" dur="500" tmFilter="0, 0; .2, .5; .8, .5; 1, 0"/>
                                        <p:tgtEl>
                                          <p:spTgt spid="21"/>
                                        </p:tgtEl>
                                      </p:cBhvr>
                                    </p:animEffect>
                                    <p:animScale>
                                      <p:cBhvr>
                                        <p:cTn id="22" dur="250" autoRev="1" fill="hold"/>
                                        <p:tgtEl>
                                          <p:spTgt spid="21"/>
                                        </p:tgtEl>
                                      </p:cBhvr>
                                      <p:by x="105000" y="105000"/>
                                    </p:animScale>
                                  </p:childTnLst>
                                </p:cTn>
                              </p:par>
                              <p:par>
                                <p:cTn id="23" presetID="26" presetClass="emph" presetSubtype="0" fill="hold" grpId="0" nodeType="withEffect">
                                  <p:stCondLst>
                                    <p:cond delay="700"/>
                                  </p:stCondLst>
                                  <p:childTnLst>
                                    <p:animEffect transition="out" filter="fade">
                                      <p:cBhvr>
                                        <p:cTn id="24" dur="500" tmFilter="0, 0; .2, .5; .8, .5; 1, 0"/>
                                        <p:tgtEl>
                                          <p:spTgt spid="23"/>
                                        </p:tgtEl>
                                      </p:cBhvr>
                                    </p:animEffect>
                                    <p:animScale>
                                      <p:cBhvr>
                                        <p:cTn id="25" dur="250" autoRev="1" fill="hold"/>
                                        <p:tgtEl>
                                          <p:spTgt spid="23"/>
                                        </p:tgtEl>
                                      </p:cBhvr>
                                      <p:by x="105000" y="105000"/>
                                    </p:animScale>
                                  </p:childTnLst>
                                </p:cTn>
                              </p:par>
                              <p:par>
                                <p:cTn id="26" presetID="26" presetClass="emph" presetSubtype="0" fill="hold" grpId="0" nodeType="withEffect">
                                  <p:stCondLst>
                                    <p:cond delay="800"/>
                                  </p:stCondLst>
                                  <p:childTnLst>
                                    <p:animEffect transition="out" filter="fade">
                                      <p:cBhvr>
                                        <p:cTn id="27" dur="500" tmFilter="0, 0; .2, .5; .8, .5; 1, 0"/>
                                        <p:tgtEl>
                                          <p:spTgt spid="24"/>
                                        </p:tgtEl>
                                      </p:cBhvr>
                                    </p:animEffect>
                                    <p:animScale>
                                      <p:cBhvr>
                                        <p:cTn id="28" dur="250" autoRev="1" fill="hold"/>
                                        <p:tgtEl>
                                          <p:spTgt spid="24"/>
                                        </p:tgtEl>
                                      </p:cBhvr>
                                      <p:by x="105000" y="105000"/>
                                    </p:animScale>
                                  </p:childTnLst>
                                </p:cTn>
                              </p:par>
                              <p:par>
                                <p:cTn id="29" presetID="26" presetClass="emph" presetSubtype="0" fill="hold" grpId="0" nodeType="withEffect">
                                  <p:stCondLst>
                                    <p:cond delay="900"/>
                                  </p:stCondLst>
                                  <p:childTnLst>
                                    <p:animEffect transition="out" filter="fade">
                                      <p:cBhvr>
                                        <p:cTn id="30" dur="500" tmFilter="0, 0; .2, .5; .8, .5; 1, 0"/>
                                        <p:tgtEl>
                                          <p:spTgt spid="25"/>
                                        </p:tgtEl>
                                      </p:cBhvr>
                                    </p:animEffect>
                                    <p:animScale>
                                      <p:cBhvr>
                                        <p:cTn id="31" dur="250" autoRev="1" fill="hold"/>
                                        <p:tgtEl>
                                          <p:spTgt spid="25"/>
                                        </p:tgtEl>
                                      </p:cBhvr>
                                      <p:by x="105000" y="105000"/>
                                    </p:animScale>
                                  </p:childTnLst>
                                </p:cTn>
                              </p:par>
                              <p:par>
                                <p:cTn id="32" presetID="26" presetClass="emph" presetSubtype="0" fill="hold" grpId="0" nodeType="withEffect">
                                  <p:stCondLst>
                                    <p:cond delay="1000"/>
                                  </p:stCondLst>
                                  <p:childTnLst>
                                    <p:animEffect transition="out" filter="fade">
                                      <p:cBhvr>
                                        <p:cTn id="33" dur="500" tmFilter="0, 0; .2, .5; .8, .5; 1, 0"/>
                                        <p:tgtEl>
                                          <p:spTgt spid="26"/>
                                        </p:tgtEl>
                                      </p:cBhvr>
                                    </p:animEffect>
                                    <p:animScale>
                                      <p:cBhvr>
                                        <p:cTn id="34" dur="250" autoRev="1" fill="hold"/>
                                        <p:tgtEl>
                                          <p:spTgt spid="26"/>
                                        </p:tgtEl>
                                      </p:cBhvr>
                                      <p:by x="105000" y="105000"/>
                                    </p:animScale>
                                  </p:childTnLst>
                                </p:cTn>
                              </p:par>
                              <p:par>
                                <p:cTn id="35" presetID="26" presetClass="emph" presetSubtype="0" fill="hold" grpId="0" nodeType="withEffect">
                                  <p:stCondLst>
                                    <p:cond delay="1100"/>
                                  </p:stCondLst>
                                  <p:childTnLst>
                                    <p:animEffect transition="out" filter="fade">
                                      <p:cBhvr>
                                        <p:cTn id="36" dur="500" tmFilter="0, 0; .2, .5; .8, .5; 1, 0"/>
                                        <p:tgtEl>
                                          <p:spTgt spid="27"/>
                                        </p:tgtEl>
                                      </p:cBhvr>
                                    </p:animEffect>
                                    <p:animScale>
                                      <p:cBhvr>
                                        <p:cTn id="37" dur="250" autoRev="1" fill="hold"/>
                                        <p:tgtEl>
                                          <p:spTgt spid="27"/>
                                        </p:tgtEl>
                                      </p:cBhvr>
                                      <p:by x="105000" y="105000"/>
                                    </p:animScale>
                                  </p:childTnLst>
                                </p:cTn>
                              </p:par>
                              <p:par>
                                <p:cTn id="38" presetID="26" presetClass="emph" presetSubtype="0" fill="hold" grpId="0" nodeType="withEffect">
                                  <p:stCondLst>
                                    <p:cond delay="1200"/>
                                  </p:stCondLst>
                                  <p:childTnLst>
                                    <p:animEffect transition="out" filter="fade">
                                      <p:cBhvr>
                                        <p:cTn id="39" dur="500" tmFilter="0, 0; .2, .5; .8, .5; 1, 0"/>
                                        <p:tgtEl>
                                          <p:spTgt spid="28"/>
                                        </p:tgtEl>
                                      </p:cBhvr>
                                    </p:animEffect>
                                    <p:animScale>
                                      <p:cBhvr>
                                        <p:cTn id="40" dur="250" autoRev="1" fill="hold"/>
                                        <p:tgtEl>
                                          <p:spTgt spid="28"/>
                                        </p:tgtEl>
                                      </p:cBhvr>
                                      <p:by x="105000" y="105000"/>
                                    </p:animScale>
                                  </p:childTnLst>
                                </p:cTn>
                              </p:par>
                              <p:par>
                                <p:cTn id="41" presetID="26" presetClass="emph" presetSubtype="0" fill="hold" grpId="0" nodeType="withEffect">
                                  <p:stCondLst>
                                    <p:cond delay="1300"/>
                                  </p:stCondLst>
                                  <p:childTnLst>
                                    <p:animEffect transition="out" filter="fade">
                                      <p:cBhvr>
                                        <p:cTn id="42" dur="500" tmFilter="0, 0; .2, .5; .8, .5; 1, 0"/>
                                        <p:tgtEl>
                                          <p:spTgt spid="29"/>
                                        </p:tgtEl>
                                      </p:cBhvr>
                                    </p:animEffect>
                                    <p:animScale>
                                      <p:cBhvr>
                                        <p:cTn id="43" dur="250" autoRev="1" fill="hold"/>
                                        <p:tgtEl>
                                          <p:spTgt spid="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3" grpId="0" animBg="1"/>
      <p:bldP spid="24" grpId="0" animBg="1"/>
      <p:bldP spid="25" grpId="0" animBg="1"/>
      <p:bldP spid="26" grpId="0" animBg="1"/>
      <p:bldP spid="27" grpId="0" animBg="1"/>
      <p:bldP spid="28" grpId="0" animBg="1"/>
      <p:bldP spid="29"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347613"/>
            <a:ext cx="8229600" cy="3456385"/>
          </a:xfrm>
        </p:spPr>
        <p:txBody>
          <a:bodyPr/>
          <a:lstStyle>
            <a:lvl1pPr>
              <a:lnSpc>
                <a:spcPct val="150000"/>
              </a:lnSpc>
              <a:defRPr sz="2400">
                <a:latin typeface="微软雅黑" panose="020B0503020204020204" pitchFamily="34" charset="-122"/>
                <a:ea typeface="微软雅黑" panose="020B0503020204020204" pitchFamily="34" charset="-122"/>
              </a:defRPr>
            </a:lvl1pPr>
            <a:lvl2pPr>
              <a:lnSpc>
                <a:spcPct val="150000"/>
              </a:lnSpc>
              <a:defRPr>
                <a:latin typeface="微软雅黑" panose="020B0503020204020204" pitchFamily="34" charset="-122"/>
                <a:ea typeface="微软雅黑" panose="020B0503020204020204" pitchFamily="34" charset="-122"/>
              </a:defRPr>
            </a:lvl2pPr>
            <a:lvl3pPr>
              <a:lnSpc>
                <a:spcPct val="150000"/>
              </a:lnSpc>
              <a:defRPr>
                <a:latin typeface="微软雅黑" panose="020B0503020204020204" pitchFamily="34" charset="-122"/>
                <a:ea typeface="微软雅黑" panose="020B0503020204020204" pitchFamily="34" charset="-122"/>
              </a:defRPr>
            </a:lvl3pPr>
            <a:lvl4pPr>
              <a:lnSpc>
                <a:spcPct val="150000"/>
              </a:lnSpc>
              <a:defRPr>
                <a:latin typeface="微软雅黑" panose="020B0503020204020204" pitchFamily="34" charset="-122"/>
                <a:ea typeface="微软雅黑" panose="020B0503020204020204" pitchFamily="34" charset="-122"/>
              </a:defRPr>
            </a:lvl4pPr>
            <a:lvl5pPr>
              <a:lnSpc>
                <a:spcPct val="150000"/>
              </a:lnSpc>
              <a:defRPr>
                <a:latin typeface="微软雅黑" panose="020B0503020204020204" pitchFamily="34" charset="-122"/>
                <a:ea typeface="微软雅黑" panose="020B0503020204020204" pitchFamily="34" charset="-122"/>
              </a:defRPr>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等腰三角形 6"/>
          <p:cNvSpPr/>
          <p:nvPr userDrawn="1"/>
        </p:nvSpPr>
        <p:spPr>
          <a:xfrm>
            <a:off x="1475656" y="51470"/>
            <a:ext cx="473712" cy="475352"/>
          </a:xfrm>
          <a:prstGeom prst="triangle">
            <a:avLst/>
          </a:prstGeom>
          <a:solidFill>
            <a:srgbClr val="1C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V="1">
            <a:off x="116557" y="519730"/>
            <a:ext cx="473712" cy="475352"/>
          </a:xfrm>
          <a:prstGeom prst="triangle">
            <a:avLst/>
          </a:prstGeom>
          <a:solidFill>
            <a:srgbClr val="1C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163186"/>
            <a:ext cx="9144000" cy="720000"/>
          </a:xfrm>
          <a:prstGeom prst="rect">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userDrawn="1"/>
        </p:nvSpPr>
        <p:spPr>
          <a:xfrm>
            <a:off x="343113" y="51837"/>
            <a:ext cx="1381435" cy="954000"/>
          </a:xfrm>
          <a:prstGeom prst="parallelogram">
            <a:avLst>
              <a:gd name="adj" fmla="val 48207"/>
            </a:avLst>
          </a:prstGeom>
          <a:solidFill>
            <a:srgbClr val="84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743000" y="161629"/>
            <a:ext cx="7401000" cy="722677"/>
          </a:xfrm>
        </p:spPr>
        <p:txBody>
          <a:bodyPr/>
          <a:lstStyle>
            <a:lvl1pPr algn="l">
              <a:defRPr sz="3200" b="1">
                <a:solidFill>
                  <a:schemeClr val="bg1"/>
                </a:solidFill>
                <a:latin typeface="微软雅黑" panose="020B0503020204020204" pitchFamily="34" charset="-122"/>
                <a:ea typeface="微软雅黑" panose="020B0503020204020204" pitchFamily="34" charset="-122"/>
              </a:defRPr>
            </a:lvl1pPr>
          </a:lstStyle>
          <a:p>
            <a:r>
              <a:rPr lang="zh-CN" altLang="en-US" noProof="1" smtClean="0"/>
              <a:t>单击此处编辑母版标题样式</a:t>
            </a:r>
            <a:endParaRPr lang="zh-CN" altLang="en-US" noProof="1"/>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11560" y="267494"/>
            <a:ext cx="7761588" cy="857250"/>
          </a:xfrm>
          <a:noFill/>
        </p:spPr>
        <p:txBody>
          <a:bodyPr/>
          <a:lstStyle>
            <a:lvl1pPr algn="ctr">
              <a:defRPr/>
            </a:lvl1pPr>
          </a:lstStyle>
          <a:p>
            <a:r>
              <a:rPr lang="zh-CN" altLang="en-US" dirty="0" smtClean="0"/>
              <a:t>单击此处编辑母版标题样式</a:t>
            </a:r>
            <a:endParaRPr lang="zh-CN" altLang="en-US" dirty="0"/>
          </a:p>
        </p:txBody>
      </p:sp>
      <p:sp>
        <p:nvSpPr>
          <p:cNvPr id="10" name="矩形 9"/>
          <p:cNvSpPr/>
          <p:nvPr userDrawn="1"/>
        </p:nvSpPr>
        <p:spPr>
          <a:xfrm>
            <a:off x="-1" y="1562"/>
            <a:ext cx="3728175" cy="180000"/>
          </a:xfrm>
          <a:prstGeom prst="rect">
            <a:avLst/>
          </a:prstGeom>
          <a:solidFill>
            <a:srgbClr val="1D8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773688" y="1562"/>
            <a:ext cx="3728175" cy="180000"/>
          </a:xfrm>
          <a:prstGeom prst="rect">
            <a:avLst/>
          </a:prstGeom>
          <a:solidFill>
            <a:srgbClr val="1D8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1547377" y="1562"/>
            <a:ext cx="3728175" cy="180000"/>
          </a:xfrm>
          <a:prstGeom prst="rect">
            <a:avLst/>
          </a:prstGeom>
          <a:solidFill>
            <a:srgbClr val="1D8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2321066" y="1562"/>
            <a:ext cx="3728175" cy="180000"/>
          </a:xfrm>
          <a:prstGeom prst="rect">
            <a:avLst/>
          </a:prstGeom>
          <a:solidFill>
            <a:srgbClr val="1D8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3094755" y="1562"/>
            <a:ext cx="3728175" cy="180000"/>
          </a:xfrm>
          <a:prstGeom prst="rect">
            <a:avLst/>
          </a:prstGeom>
          <a:solidFill>
            <a:srgbClr val="1D8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3868444" y="1562"/>
            <a:ext cx="3728175" cy="180000"/>
          </a:xfrm>
          <a:prstGeom prst="rect">
            <a:avLst/>
          </a:prstGeom>
          <a:solidFill>
            <a:srgbClr val="1D8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4642133" y="1562"/>
            <a:ext cx="3728175" cy="180000"/>
          </a:xfrm>
          <a:prstGeom prst="rect">
            <a:avLst/>
          </a:prstGeom>
          <a:solidFill>
            <a:srgbClr val="1D8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5415824" y="1562"/>
            <a:ext cx="3728175" cy="180000"/>
          </a:xfrm>
          <a:prstGeom prst="rect">
            <a:avLst/>
          </a:prstGeom>
          <a:solidFill>
            <a:srgbClr val="1D8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userDrawn="1"/>
        </p:nvCxnSpPr>
        <p:spPr>
          <a:xfrm>
            <a:off x="8389" y="231896"/>
            <a:ext cx="9144000"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9" name="矩形 18"/>
          <p:cNvSpPr/>
          <p:nvPr userDrawn="1"/>
        </p:nvSpPr>
        <p:spPr>
          <a:xfrm flipV="1">
            <a:off x="2838" y="4973152"/>
            <a:ext cx="3728175" cy="180000"/>
          </a:xfrm>
          <a:prstGeom prst="rect">
            <a:avLst/>
          </a:prstGeom>
          <a:solidFill>
            <a:srgbClr val="1D8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nvSpPr>
        <p:spPr>
          <a:xfrm flipV="1">
            <a:off x="776527" y="4973152"/>
            <a:ext cx="3728175" cy="180000"/>
          </a:xfrm>
          <a:prstGeom prst="rect">
            <a:avLst/>
          </a:prstGeom>
          <a:solidFill>
            <a:srgbClr val="1D8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nvSpPr>
        <p:spPr>
          <a:xfrm flipV="1">
            <a:off x="1550216" y="4973152"/>
            <a:ext cx="3728175" cy="180000"/>
          </a:xfrm>
          <a:prstGeom prst="rect">
            <a:avLst/>
          </a:prstGeom>
          <a:solidFill>
            <a:srgbClr val="1D8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nvSpPr>
        <p:spPr>
          <a:xfrm flipV="1">
            <a:off x="2323905" y="4973152"/>
            <a:ext cx="3728175" cy="180000"/>
          </a:xfrm>
          <a:prstGeom prst="rect">
            <a:avLst/>
          </a:prstGeom>
          <a:solidFill>
            <a:srgbClr val="1D8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userDrawn="1"/>
        </p:nvSpPr>
        <p:spPr>
          <a:xfrm flipV="1">
            <a:off x="3097594" y="4973152"/>
            <a:ext cx="3728175" cy="180000"/>
          </a:xfrm>
          <a:prstGeom prst="rect">
            <a:avLst/>
          </a:prstGeom>
          <a:solidFill>
            <a:srgbClr val="1D8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flipV="1">
            <a:off x="3871283" y="4973152"/>
            <a:ext cx="3728175" cy="180000"/>
          </a:xfrm>
          <a:prstGeom prst="rect">
            <a:avLst/>
          </a:prstGeom>
          <a:solidFill>
            <a:srgbClr val="1D8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userDrawn="1"/>
        </p:nvSpPr>
        <p:spPr>
          <a:xfrm flipV="1">
            <a:off x="4644972" y="4973152"/>
            <a:ext cx="3728175" cy="180000"/>
          </a:xfrm>
          <a:prstGeom prst="rect">
            <a:avLst/>
          </a:prstGeom>
          <a:solidFill>
            <a:srgbClr val="1D8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nvSpPr>
        <p:spPr>
          <a:xfrm flipV="1">
            <a:off x="5418663" y="4973152"/>
            <a:ext cx="3728175" cy="180000"/>
          </a:xfrm>
          <a:prstGeom prst="rect">
            <a:avLst/>
          </a:prstGeom>
          <a:solidFill>
            <a:srgbClr val="1D8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26"/>
          <p:cNvCxnSpPr/>
          <p:nvPr userDrawn="1"/>
        </p:nvCxnSpPr>
        <p:spPr>
          <a:xfrm flipV="1">
            <a:off x="8389" y="4904470"/>
            <a:ext cx="9144000" cy="0"/>
          </a:xfrm>
          <a:prstGeom prst="line">
            <a:avLst/>
          </a:prstGeom>
          <a:ln w="9525">
            <a:solidFill>
              <a:srgbClr val="00B0F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矩形 2"/>
          <p:cNvSpPr/>
          <p:nvPr userDrawn="1"/>
        </p:nvSpPr>
        <p:spPr>
          <a:xfrm>
            <a:off x="16778" y="51470"/>
            <a:ext cx="9072000" cy="5040560"/>
          </a:xfrm>
          <a:prstGeom prst="rect">
            <a:avLst/>
          </a:prstGeom>
          <a:noFill/>
          <a:ln w="107950">
            <a:solidFill>
              <a:srgbClr val="548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userDrawn="1"/>
        </p:nvSpPr>
        <p:spPr>
          <a:xfrm rot="13362365">
            <a:off x="-179813" y="4886274"/>
            <a:ext cx="504056" cy="411510"/>
          </a:xfrm>
          <a:prstGeom prst="triangle">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userDrawn="1"/>
        </p:nvSpPr>
        <p:spPr>
          <a:xfrm rot="13562017" flipV="1">
            <a:off x="8774938" y="-154285"/>
            <a:ext cx="504056" cy="411510"/>
          </a:xfrm>
          <a:prstGeom prst="triangle">
            <a:avLst/>
          </a:prstGeom>
          <a:solidFill>
            <a:srgbClr val="54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200151"/>
            <a:ext cx="4032504" cy="3394472"/>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tx1">
                    <a:lumMod val="95000"/>
                    <a:lumOff val="5000"/>
                  </a:schemeClr>
                </a:solidFill>
              </a:defRPr>
            </a:lvl1pPr>
          </a:lstStyle>
          <a:p>
            <a:r>
              <a:rPr lang="zh-CN" altLang="en-US" noProof="1" smtClean="0"/>
              <a:t>单击此处编辑母版标题样式</a:t>
            </a:r>
            <a:endParaRPr lang="zh-CN" altLang="en-US" noProof="1"/>
          </a:p>
        </p:txBody>
      </p:sp>
      <p:sp>
        <p:nvSpPr>
          <p:cNvPr id="3" name="日期占位符 1027"/>
          <p:cNvSpPr>
            <a:spLocks noGrp="1"/>
          </p:cNvSpPr>
          <p:nvPr>
            <p:ph type="dt" sz="half" idx="10"/>
          </p:nvPr>
        </p:nvSpPr>
        <p:spPr>
          <a:xfrm>
            <a:off x="457200" y="4683919"/>
            <a:ext cx="2133600" cy="357188"/>
          </a:xfrm>
          <a:prstGeom prst="rect">
            <a:avLst/>
          </a:prstGeom>
        </p:spPr>
        <p:txBody>
          <a:bodyPr/>
          <a:lstStyle>
            <a:lvl1pPr>
              <a:defRPr/>
            </a:lvl1pPr>
          </a:lstStyle>
          <a:p>
            <a:pPr>
              <a:defRPr/>
            </a:pPr>
            <a:endParaRPr lang="zh-CN" altLang="en-US"/>
          </a:p>
        </p:txBody>
      </p:sp>
      <p:sp>
        <p:nvSpPr>
          <p:cNvPr id="4" name="页脚占位符 1028"/>
          <p:cNvSpPr>
            <a:spLocks noGrp="1"/>
          </p:cNvSpPr>
          <p:nvPr>
            <p:ph type="ftr" sz="quarter" idx="11"/>
          </p:nvPr>
        </p:nvSpPr>
        <p:spPr>
          <a:xfrm>
            <a:off x="3124200" y="4683919"/>
            <a:ext cx="2895600" cy="357188"/>
          </a:xfrm>
          <a:prstGeom prst="rect">
            <a:avLst/>
          </a:prstGeom>
        </p:spPr>
        <p:txBody>
          <a:bodyPr/>
          <a:lstStyle>
            <a:lvl1pPr>
              <a:defRPr/>
            </a:lvl1pPr>
          </a:lstStyle>
          <a:p>
            <a:pPr>
              <a:defRPr/>
            </a:pPr>
            <a:endParaRPr lang="zh-CN"/>
          </a:p>
        </p:txBody>
      </p:sp>
      <p:sp>
        <p:nvSpPr>
          <p:cNvPr id="5" name="灯片编号占位符 1029"/>
          <p:cNvSpPr>
            <a:spLocks noGrp="1"/>
          </p:cNvSpPr>
          <p:nvPr>
            <p:ph type="sldNum" sz="quarter" idx="12"/>
          </p:nvPr>
        </p:nvSpPr>
        <p:spPr>
          <a:xfrm>
            <a:off x="6553200" y="4683919"/>
            <a:ext cx="2133600" cy="357188"/>
          </a:xfrm>
          <a:prstGeom prst="rect">
            <a:avLst/>
          </a:prstGeom>
        </p:spPr>
        <p:txBody>
          <a:bodyPr/>
          <a:lstStyle>
            <a:lvl1pPr>
              <a:defRPr/>
            </a:lvl1pPr>
          </a:lstStyle>
          <a:p>
            <a:pPr>
              <a:defRPr/>
            </a:pPr>
            <a:fld id="{E9FCF098-1EA1-422F-818B-0F638547EA9E}" type="slidenum">
              <a:rPr lang="zh-CN" altLang="en-US"/>
            </a:fld>
            <a:endParaRPr lang="zh-CN" alt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027"/>
          <p:cNvSpPr>
            <a:spLocks noGrp="1"/>
          </p:cNvSpPr>
          <p:nvPr>
            <p:ph type="dt" sz="half" idx="10"/>
          </p:nvPr>
        </p:nvSpPr>
        <p:spPr>
          <a:xfrm>
            <a:off x="457200" y="4683919"/>
            <a:ext cx="2133600" cy="357188"/>
          </a:xfrm>
          <a:prstGeom prst="rect">
            <a:avLst/>
          </a:prstGeom>
        </p:spPr>
        <p:txBody>
          <a:bodyPr/>
          <a:lstStyle>
            <a:lvl1pPr>
              <a:defRPr/>
            </a:lvl1pPr>
          </a:lstStyle>
          <a:p>
            <a:pPr>
              <a:defRPr/>
            </a:pPr>
            <a:endParaRPr lang="zh-CN" altLang="en-US"/>
          </a:p>
        </p:txBody>
      </p:sp>
      <p:sp>
        <p:nvSpPr>
          <p:cNvPr id="3" name="页脚占位符 1028"/>
          <p:cNvSpPr>
            <a:spLocks noGrp="1"/>
          </p:cNvSpPr>
          <p:nvPr>
            <p:ph type="ftr" sz="quarter" idx="11"/>
          </p:nvPr>
        </p:nvSpPr>
        <p:spPr>
          <a:xfrm>
            <a:off x="3124200" y="4683919"/>
            <a:ext cx="2895600" cy="357188"/>
          </a:xfrm>
          <a:prstGeom prst="rect">
            <a:avLst/>
          </a:prstGeom>
        </p:spPr>
        <p:txBody>
          <a:bodyPr/>
          <a:lstStyle>
            <a:lvl1pPr>
              <a:defRPr/>
            </a:lvl1pPr>
          </a:lstStyle>
          <a:p>
            <a:pPr>
              <a:defRPr/>
            </a:pPr>
            <a:endParaRPr lang="zh-CN"/>
          </a:p>
        </p:txBody>
      </p:sp>
      <p:sp>
        <p:nvSpPr>
          <p:cNvPr id="4" name="灯片编号占位符 1029"/>
          <p:cNvSpPr>
            <a:spLocks noGrp="1"/>
          </p:cNvSpPr>
          <p:nvPr>
            <p:ph type="sldNum" sz="quarter" idx="12"/>
          </p:nvPr>
        </p:nvSpPr>
        <p:spPr>
          <a:xfrm>
            <a:off x="6553200" y="4683919"/>
            <a:ext cx="2133600" cy="357188"/>
          </a:xfrm>
          <a:prstGeom prst="rect">
            <a:avLst/>
          </a:prstGeom>
        </p:spPr>
        <p:txBody>
          <a:bodyPr/>
          <a:lstStyle>
            <a:lvl1pPr>
              <a:defRPr/>
            </a:lvl1pPr>
          </a:lstStyle>
          <a:p>
            <a:pPr>
              <a:defRPr/>
            </a:pPr>
            <a:fld id="{956EA986-87F7-4C72-8E4C-98500EDDEAEC}" type="slidenum">
              <a:rPr lang="zh-CN" altLang="en-US"/>
            </a:fld>
            <a:endParaRPr lang="zh-CN" alt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347613"/>
            <a:ext cx="8229600" cy="3456385"/>
          </a:xfrm>
        </p:spPr>
        <p:txBody>
          <a:bodyPr/>
          <a:lstStyle>
            <a:lvl1pPr>
              <a:lnSpc>
                <a:spcPct val="150000"/>
              </a:lnSpc>
              <a:defRPr sz="2200">
                <a:latin typeface="微软雅黑" panose="020B0503020204020204" pitchFamily="34" charset="-122"/>
                <a:ea typeface="微软雅黑" panose="020B0503020204020204" pitchFamily="34" charset="-122"/>
              </a:defRPr>
            </a:lvl1pPr>
            <a:lvl2pPr>
              <a:lnSpc>
                <a:spcPct val="150000"/>
              </a:lnSpc>
              <a:defRPr>
                <a:latin typeface="微软雅黑" panose="020B0503020204020204" pitchFamily="34" charset="-122"/>
                <a:ea typeface="微软雅黑" panose="020B0503020204020204" pitchFamily="34" charset="-122"/>
              </a:defRPr>
            </a:lvl2pPr>
            <a:lvl3pPr>
              <a:lnSpc>
                <a:spcPct val="150000"/>
              </a:lnSpc>
              <a:defRPr>
                <a:latin typeface="微软雅黑" panose="020B0503020204020204" pitchFamily="34" charset="-122"/>
                <a:ea typeface="微软雅黑" panose="020B0503020204020204" pitchFamily="34" charset="-122"/>
              </a:defRPr>
            </a:lvl3pPr>
            <a:lvl4pPr>
              <a:lnSpc>
                <a:spcPct val="150000"/>
              </a:lnSpc>
              <a:defRPr>
                <a:latin typeface="微软雅黑" panose="020B0503020204020204" pitchFamily="34" charset="-122"/>
                <a:ea typeface="微软雅黑" panose="020B0503020204020204" pitchFamily="34" charset="-122"/>
              </a:defRPr>
            </a:lvl4pPr>
            <a:lvl5pPr>
              <a:lnSpc>
                <a:spcPct val="150000"/>
              </a:lnSpc>
              <a:defRPr>
                <a:latin typeface="微软雅黑" panose="020B0503020204020204" pitchFamily="34" charset="-122"/>
                <a:ea typeface="微软雅黑" panose="020B0503020204020204" pitchFamily="34" charset="-122"/>
              </a:defRPr>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grpSp>
        <p:nvGrpSpPr>
          <p:cNvPr id="22" name="组合 21"/>
          <p:cNvGrpSpPr/>
          <p:nvPr userDrawn="1"/>
        </p:nvGrpSpPr>
        <p:grpSpPr>
          <a:xfrm>
            <a:off x="0" y="51470"/>
            <a:ext cx="2267744" cy="961302"/>
            <a:chOff x="0" y="51470"/>
            <a:chExt cx="2267744" cy="961302"/>
          </a:xfrm>
        </p:grpSpPr>
        <p:sp>
          <p:nvSpPr>
            <p:cNvPr id="7" name="等腰三角形 6"/>
            <p:cNvSpPr/>
            <p:nvPr userDrawn="1"/>
          </p:nvSpPr>
          <p:spPr>
            <a:xfrm>
              <a:off x="1475656" y="51470"/>
              <a:ext cx="473712" cy="475352"/>
            </a:xfrm>
            <a:prstGeom prst="triangle">
              <a:avLst/>
            </a:prstGeom>
            <a:solidFill>
              <a:srgbClr val="102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V="1">
              <a:off x="107504" y="537420"/>
              <a:ext cx="473712" cy="475352"/>
            </a:xfrm>
            <a:prstGeom prst="triangle">
              <a:avLst/>
            </a:prstGeom>
            <a:solidFill>
              <a:srgbClr val="102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163186"/>
              <a:ext cx="2267744" cy="720000"/>
            </a:xfrm>
            <a:prstGeom prst="rect">
              <a:avLst/>
            </a:prstGeom>
            <a:solidFill>
              <a:srgbClr val="1C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userDrawn="1"/>
          </p:nvSpPr>
          <p:spPr>
            <a:xfrm>
              <a:off x="343113" y="51837"/>
              <a:ext cx="1381435" cy="954000"/>
            </a:xfrm>
            <a:prstGeom prst="parallelogram">
              <a:avLst>
                <a:gd name="adj" fmla="val 48207"/>
              </a:avLst>
            </a:prstGeom>
            <a:solidFill>
              <a:srgbClr val="265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userDrawn="1"/>
        </p:nvSpPr>
        <p:spPr>
          <a:xfrm>
            <a:off x="2267744" y="162158"/>
            <a:ext cx="540000" cy="720000"/>
          </a:xfrm>
          <a:prstGeom prst="rect">
            <a:avLst/>
          </a:prstGeom>
          <a:solidFill>
            <a:srgbClr val="1C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2801124" y="162158"/>
            <a:ext cx="540000" cy="720000"/>
          </a:xfrm>
          <a:prstGeom prst="rect">
            <a:avLst/>
          </a:prstGeom>
          <a:solidFill>
            <a:srgbClr val="1C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3340244" y="162158"/>
            <a:ext cx="540000" cy="720000"/>
          </a:xfrm>
          <a:prstGeom prst="rect">
            <a:avLst/>
          </a:prstGeom>
          <a:solidFill>
            <a:srgbClr val="1C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a:off x="3844300" y="162158"/>
            <a:ext cx="540000" cy="720000"/>
          </a:xfrm>
          <a:prstGeom prst="rect">
            <a:avLst/>
          </a:prstGeom>
          <a:solidFill>
            <a:srgbClr val="1C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nvSpPr>
        <p:spPr>
          <a:xfrm>
            <a:off x="4374414" y="162158"/>
            <a:ext cx="540000" cy="720000"/>
          </a:xfrm>
          <a:prstGeom prst="rect">
            <a:avLst/>
          </a:prstGeom>
          <a:solidFill>
            <a:srgbClr val="1C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nvSpPr>
        <p:spPr>
          <a:xfrm>
            <a:off x="4911654" y="162158"/>
            <a:ext cx="540000" cy="720000"/>
          </a:xfrm>
          <a:prstGeom prst="rect">
            <a:avLst/>
          </a:prstGeom>
          <a:solidFill>
            <a:srgbClr val="1C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userDrawn="1"/>
        </p:nvSpPr>
        <p:spPr>
          <a:xfrm>
            <a:off x="5451654" y="162158"/>
            <a:ext cx="540000" cy="720000"/>
          </a:xfrm>
          <a:prstGeom prst="rect">
            <a:avLst/>
          </a:prstGeom>
          <a:solidFill>
            <a:srgbClr val="1C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5991654" y="162158"/>
            <a:ext cx="540000" cy="720000"/>
          </a:xfrm>
          <a:prstGeom prst="rect">
            <a:avLst/>
          </a:prstGeom>
          <a:solidFill>
            <a:srgbClr val="1C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userDrawn="1"/>
        </p:nvSpPr>
        <p:spPr>
          <a:xfrm>
            <a:off x="6531654" y="162158"/>
            <a:ext cx="540000" cy="720000"/>
          </a:xfrm>
          <a:prstGeom prst="rect">
            <a:avLst/>
          </a:prstGeom>
          <a:solidFill>
            <a:srgbClr val="1C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nvSpPr>
        <p:spPr>
          <a:xfrm>
            <a:off x="7070168" y="162158"/>
            <a:ext cx="540000" cy="720000"/>
          </a:xfrm>
          <a:prstGeom prst="rect">
            <a:avLst/>
          </a:prstGeom>
          <a:solidFill>
            <a:srgbClr val="1C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userDrawn="1"/>
        </p:nvSpPr>
        <p:spPr>
          <a:xfrm>
            <a:off x="7602590" y="168184"/>
            <a:ext cx="540000" cy="720000"/>
          </a:xfrm>
          <a:prstGeom prst="rect">
            <a:avLst/>
          </a:prstGeom>
          <a:solidFill>
            <a:srgbClr val="1C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userDrawn="1"/>
        </p:nvSpPr>
        <p:spPr>
          <a:xfrm>
            <a:off x="8142590" y="168184"/>
            <a:ext cx="540000" cy="720000"/>
          </a:xfrm>
          <a:prstGeom prst="rect">
            <a:avLst/>
          </a:prstGeom>
          <a:solidFill>
            <a:srgbClr val="1C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userDrawn="1"/>
        </p:nvSpPr>
        <p:spPr>
          <a:xfrm>
            <a:off x="8606515" y="168184"/>
            <a:ext cx="540000" cy="720000"/>
          </a:xfrm>
          <a:prstGeom prst="rect">
            <a:avLst/>
          </a:prstGeom>
          <a:solidFill>
            <a:srgbClr val="1C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标题 1"/>
          <p:cNvSpPr>
            <a:spLocks noGrp="1"/>
          </p:cNvSpPr>
          <p:nvPr>
            <p:ph type="title"/>
          </p:nvPr>
        </p:nvSpPr>
        <p:spPr>
          <a:xfrm>
            <a:off x="1710078" y="135927"/>
            <a:ext cx="7401000" cy="722677"/>
          </a:xfrm>
        </p:spPr>
        <p:txBody>
          <a:bodyPr/>
          <a:lstStyle>
            <a:lvl1pPr algn="l">
              <a:defRPr sz="3200" b="1">
                <a:solidFill>
                  <a:schemeClr val="bg1"/>
                </a:solidFill>
                <a:latin typeface="微软雅黑" panose="020B0503020204020204" pitchFamily="34" charset="-122"/>
                <a:ea typeface="微软雅黑" panose="020B0503020204020204" pitchFamily="34" charset="-122"/>
              </a:defRPr>
            </a:lvl1pPr>
          </a:lstStyle>
          <a:p>
            <a:r>
              <a:rPr lang="zh-CN" altLang="en-US" noProof="1" smtClean="0"/>
              <a:t>单击此处编辑母版标题样式</a:t>
            </a:r>
            <a:endParaRPr lang="zh-CN" altLang="en-US"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250" fill="hold"/>
                                        <p:tgtEl>
                                          <p:spTgt spid="22"/>
                                        </p:tgtEl>
                                        <p:attrNameLst>
                                          <p:attrName>ppt_w</p:attrName>
                                        </p:attrNameLst>
                                      </p:cBhvr>
                                      <p:tavLst>
                                        <p:tav tm="0">
                                          <p:val>
                                            <p:fltVal val="0"/>
                                          </p:val>
                                        </p:tav>
                                        <p:tav tm="100000">
                                          <p:val>
                                            <p:strVal val="#ppt_w"/>
                                          </p:val>
                                        </p:tav>
                                      </p:tavLst>
                                    </p:anim>
                                    <p:anim calcmode="lin" valueType="num">
                                      <p:cBhvr>
                                        <p:cTn id="8" dur="250" fill="hold"/>
                                        <p:tgtEl>
                                          <p:spTgt spid="22"/>
                                        </p:tgtEl>
                                        <p:attrNameLst>
                                          <p:attrName>ppt_h</p:attrName>
                                        </p:attrNameLst>
                                      </p:cBhvr>
                                      <p:tavLst>
                                        <p:tav tm="0">
                                          <p:val>
                                            <p:fltVal val="0"/>
                                          </p:val>
                                        </p:tav>
                                        <p:tav tm="100000">
                                          <p:val>
                                            <p:strVal val="#ppt_h"/>
                                          </p:val>
                                        </p:tav>
                                      </p:tavLst>
                                    </p:anim>
                                    <p:animEffect transition="in" filter="fade">
                                      <p:cBhvr>
                                        <p:cTn id="9" dur="250"/>
                                        <p:tgtEl>
                                          <p:spTgt spid="22"/>
                                        </p:tgtEl>
                                      </p:cBhvr>
                                    </p:animEffect>
                                  </p:childTnLst>
                                </p:cTn>
                              </p:par>
                              <p:par>
                                <p:cTn id="10" presetID="53" presetClass="entr" presetSubtype="16" fill="hold" grpId="0" nodeType="withEffect">
                                  <p:stCondLst>
                                    <p:cond delay="100"/>
                                  </p:stCondLst>
                                  <p:childTnLst>
                                    <p:set>
                                      <p:cBhvr>
                                        <p:cTn id="11" dur="1" fill="hold">
                                          <p:stCondLst>
                                            <p:cond delay="0"/>
                                          </p:stCondLst>
                                        </p:cTn>
                                        <p:tgtEl>
                                          <p:spTgt spid="16"/>
                                        </p:tgtEl>
                                        <p:attrNameLst>
                                          <p:attrName>style.visibility</p:attrName>
                                        </p:attrNameLst>
                                      </p:cBhvr>
                                      <p:to>
                                        <p:strVal val="visible"/>
                                      </p:to>
                                    </p:set>
                                    <p:anim calcmode="lin" valueType="num">
                                      <p:cBhvr>
                                        <p:cTn id="12" dur="250" fill="hold"/>
                                        <p:tgtEl>
                                          <p:spTgt spid="16"/>
                                        </p:tgtEl>
                                        <p:attrNameLst>
                                          <p:attrName>ppt_w</p:attrName>
                                        </p:attrNameLst>
                                      </p:cBhvr>
                                      <p:tavLst>
                                        <p:tav tm="0">
                                          <p:val>
                                            <p:fltVal val="0"/>
                                          </p:val>
                                        </p:tav>
                                        <p:tav tm="100000">
                                          <p:val>
                                            <p:strVal val="#ppt_w"/>
                                          </p:val>
                                        </p:tav>
                                      </p:tavLst>
                                    </p:anim>
                                    <p:anim calcmode="lin" valueType="num">
                                      <p:cBhvr>
                                        <p:cTn id="13" dur="250" fill="hold"/>
                                        <p:tgtEl>
                                          <p:spTgt spid="16"/>
                                        </p:tgtEl>
                                        <p:attrNameLst>
                                          <p:attrName>ppt_h</p:attrName>
                                        </p:attrNameLst>
                                      </p:cBhvr>
                                      <p:tavLst>
                                        <p:tav tm="0">
                                          <p:val>
                                            <p:fltVal val="0"/>
                                          </p:val>
                                        </p:tav>
                                        <p:tav tm="100000">
                                          <p:val>
                                            <p:strVal val="#ppt_h"/>
                                          </p:val>
                                        </p:tav>
                                      </p:tavLst>
                                    </p:anim>
                                    <p:animEffect transition="in" filter="fade">
                                      <p:cBhvr>
                                        <p:cTn id="14" dur="250"/>
                                        <p:tgtEl>
                                          <p:spTgt spid="16"/>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17"/>
                                        </p:tgtEl>
                                        <p:attrNameLst>
                                          <p:attrName>style.visibility</p:attrName>
                                        </p:attrNameLst>
                                      </p:cBhvr>
                                      <p:to>
                                        <p:strVal val="visible"/>
                                      </p:to>
                                    </p:set>
                                    <p:anim calcmode="lin" valueType="num">
                                      <p:cBhvr>
                                        <p:cTn id="17" dur="250" fill="hold"/>
                                        <p:tgtEl>
                                          <p:spTgt spid="17"/>
                                        </p:tgtEl>
                                        <p:attrNameLst>
                                          <p:attrName>ppt_w</p:attrName>
                                        </p:attrNameLst>
                                      </p:cBhvr>
                                      <p:tavLst>
                                        <p:tav tm="0">
                                          <p:val>
                                            <p:fltVal val="0"/>
                                          </p:val>
                                        </p:tav>
                                        <p:tav tm="100000">
                                          <p:val>
                                            <p:strVal val="#ppt_w"/>
                                          </p:val>
                                        </p:tav>
                                      </p:tavLst>
                                    </p:anim>
                                    <p:anim calcmode="lin" valueType="num">
                                      <p:cBhvr>
                                        <p:cTn id="18" dur="250" fill="hold"/>
                                        <p:tgtEl>
                                          <p:spTgt spid="17"/>
                                        </p:tgtEl>
                                        <p:attrNameLst>
                                          <p:attrName>ppt_h</p:attrName>
                                        </p:attrNameLst>
                                      </p:cBhvr>
                                      <p:tavLst>
                                        <p:tav tm="0">
                                          <p:val>
                                            <p:fltVal val="0"/>
                                          </p:val>
                                        </p:tav>
                                        <p:tav tm="100000">
                                          <p:val>
                                            <p:strVal val="#ppt_h"/>
                                          </p:val>
                                        </p:tav>
                                      </p:tavLst>
                                    </p:anim>
                                    <p:animEffect transition="in" filter="fade">
                                      <p:cBhvr>
                                        <p:cTn id="19" dur="250"/>
                                        <p:tgtEl>
                                          <p:spTgt spid="17"/>
                                        </p:tgtEl>
                                      </p:cBhvr>
                                    </p:animEffect>
                                  </p:childTnLst>
                                </p:cTn>
                              </p:par>
                              <p:par>
                                <p:cTn id="20" presetID="53" presetClass="entr" presetSubtype="16" fill="hold" grpId="0" nodeType="withEffect">
                                  <p:stCondLst>
                                    <p:cond delay="300"/>
                                  </p:stCondLst>
                                  <p:childTnLst>
                                    <p:set>
                                      <p:cBhvr>
                                        <p:cTn id="21" dur="1" fill="hold">
                                          <p:stCondLst>
                                            <p:cond delay="0"/>
                                          </p:stCondLst>
                                        </p:cTn>
                                        <p:tgtEl>
                                          <p:spTgt spid="18"/>
                                        </p:tgtEl>
                                        <p:attrNameLst>
                                          <p:attrName>style.visibility</p:attrName>
                                        </p:attrNameLst>
                                      </p:cBhvr>
                                      <p:to>
                                        <p:strVal val="visible"/>
                                      </p:to>
                                    </p:set>
                                    <p:anim calcmode="lin" valueType="num">
                                      <p:cBhvr>
                                        <p:cTn id="22" dur="250" fill="hold"/>
                                        <p:tgtEl>
                                          <p:spTgt spid="18"/>
                                        </p:tgtEl>
                                        <p:attrNameLst>
                                          <p:attrName>ppt_w</p:attrName>
                                        </p:attrNameLst>
                                      </p:cBhvr>
                                      <p:tavLst>
                                        <p:tav tm="0">
                                          <p:val>
                                            <p:fltVal val="0"/>
                                          </p:val>
                                        </p:tav>
                                        <p:tav tm="100000">
                                          <p:val>
                                            <p:strVal val="#ppt_w"/>
                                          </p:val>
                                        </p:tav>
                                      </p:tavLst>
                                    </p:anim>
                                    <p:anim calcmode="lin" valueType="num">
                                      <p:cBhvr>
                                        <p:cTn id="23" dur="250" fill="hold"/>
                                        <p:tgtEl>
                                          <p:spTgt spid="18"/>
                                        </p:tgtEl>
                                        <p:attrNameLst>
                                          <p:attrName>ppt_h</p:attrName>
                                        </p:attrNameLst>
                                      </p:cBhvr>
                                      <p:tavLst>
                                        <p:tav tm="0">
                                          <p:val>
                                            <p:fltVal val="0"/>
                                          </p:val>
                                        </p:tav>
                                        <p:tav tm="100000">
                                          <p:val>
                                            <p:strVal val="#ppt_h"/>
                                          </p:val>
                                        </p:tav>
                                      </p:tavLst>
                                    </p:anim>
                                    <p:animEffect transition="in" filter="fade">
                                      <p:cBhvr>
                                        <p:cTn id="24" dur="250"/>
                                        <p:tgtEl>
                                          <p:spTgt spid="18"/>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19"/>
                                        </p:tgtEl>
                                        <p:attrNameLst>
                                          <p:attrName>style.visibility</p:attrName>
                                        </p:attrNameLst>
                                      </p:cBhvr>
                                      <p:to>
                                        <p:strVal val="visible"/>
                                      </p:to>
                                    </p:set>
                                    <p:anim calcmode="lin" valueType="num">
                                      <p:cBhvr>
                                        <p:cTn id="27" dur="250" fill="hold"/>
                                        <p:tgtEl>
                                          <p:spTgt spid="19"/>
                                        </p:tgtEl>
                                        <p:attrNameLst>
                                          <p:attrName>ppt_w</p:attrName>
                                        </p:attrNameLst>
                                      </p:cBhvr>
                                      <p:tavLst>
                                        <p:tav tm="0">
                                          <p:val>
                                            <p:fltVal val="0"/>
                                          </p:val>
                                        </p:tav>
                                        <p:tav tm="100000">
                                          <p:val>
                                            <p:strVal val="#ppt_w"/>
                                          </p:val>
                                        </p:tav>
                                      </p:tavLst>
                                    </p:anim>
                                    <p:anim calcmode="lin" valueType="num">
                                      <p:cBhvr>
                                        <p:cTn id="28" dur="250" fill="hold"/>
                                        <p:tgtEl>
                                          <p:spTgt spid="19"/>
                                        </p:tgtEl>
                                        <p:attrNameLst>
                                          <p:attrName>ppt_h</p:attrName>
                                        </p:attrNameLst>
                                      </p:cBhvr>
                                      <p:tavLst>
                                        <p:tav tm="0">
                                          <p:val>
                                            <p:fltVal val="0"/>
                                          </p:val>
                                        </p:tav>
                                        <p:tav tm="100000">
                                          <p:val>
                                            <p:strVal val="#ppt_h"/>
                                          </p:val>
                                        </p:tav>
                                      </p:tavLst>
                                    </p:anim>
                                    <p:animEffect transition="in" filter="fade">
                                      <p:cBhvr>
                                        <p:cTn id="29" dur="250"/>
                                        <p:tgtEl>
                                          <p:spTgt spid="19"/>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20"/>
                                        </p:tgtEl>
                                        <p:attrNameLst>
                                          <p:attrName>style.visibility</p:attrName>
                                        </p:attrNameLst>
                                      </p:cBhvr>
                                      <p:to>
                                        <p:strVal val="visible"/>
                                      </p:to>
                                    </p:set>
                                    <p:anim calcmode="lin" valueType="num">
                                      <p:cBhvr>
                                        <p:cTn id="32" dur="250" fill="hold"/>
                                        <p:tgtEl>
                                          <p:spTgt spid="20"/>
                                        </p:tgtEl>
                                        <p:attrNameLst>
                                          <p:attrName>ppt_w</p:attrName>
                                        </p:attrNameLst>
                                      </p:cBhvr>
                                      <p:tavLst>
                                        <p:tav tm="0">
                                          <p:val>
                                            <p:fltVal val="0"/>
                                          </p:val>
                                        </p:tav>
                                        <p:tav tm="100000">
                                          <p:val>
                                            <p:strVal val="#ppt_w"/>
                                          </p:val>
                                        </p:tav>
                                      </p:tavLst>
                                    </p:anim>
                                    <p:anim calcmode="lin" valueType="num">
                                      <p:cBhvr>
                                        <p:cTn id="33" dur="250" fill="hold"/>
                                        <p:tgtEl>
                                          <p:spTgt spid="20"/>
                                        </p:tgtEl>
                                        <p:attrNameLst>
                                          <p:attrName>ppt_h</p:attrName>
                                        </p:attrNameLst>
                                      </p:cBhvr>
                                      <p:tavLst>
                                        <p:tav tm="0">
                                          <p:val>
                                            <p:fltVal val="0"/>
                                          </p:val>
                                        </p:tav>
                                        <p:tav tm="100000">
                                          <p:val>
                                            <p:strVal val="#ppt_h"/>
                                          </p:val>
                                        </p:tav>
                                      </p:tavLst>
                                    </p:anim>
                                    <p:animEffect transition="in" filter="fade">
                                      <p:cBhvr>
                                        <p:cTn id="34" dur="250"/>
                                        <p:tgtEl>
                                          <p:spTgt spid="20"/>
                                        </p:tgtEl>
                                      </p:cBhvr>
                                    </p:animEffect>
                                  </p:childTnLst>
                                </p:cTn>
                              </p:par>
                              <p:par>
                                <p:cTn id="35" presetID="53" presetClass="entr" presetSubtype="16" fill="hold" grpId="0" nodeType="withEffect">
                                  <p:stCondLst>
                                    <p:cond delay="600"/>
                                  </p:stCondLst>
                                  <p:childTnLst>
                                    <p:set>
                                      <p:cBhvr>
                                        <p:cTn id="36" dur="1" fill="hold">
                                          <p:stCondLst>
                                            <p:cond delay="0"/>
                                          </p:stCondLst>
                                        </p:cTn>
                                        <p:tgtEl>
                                          <p:spTgt spid="21"/>
                                        </p:tgtEl>
                                        <p:attrNameLst>
                                          <p:attrName>style.visibility</p:attrName>
                                        </p:attrNameLst>
                                      </p:cBhvr>
                                      <p:to>
                                        <p:strVal val="visible"/>
                                      </p:to>
                                    </p:set>
                                    <p:anim calcmode="lin" valueType="num">
                                      <p:cBhvr>
                                        <p:cTn id="37" dur="250" fill="hold"/>
                                        <p:tgtEl>
                                          <p:spTgt spid="21"/>
                                        </p:tgtEl>
                                        <p:attrNameLst>
                                          <p:attrName>ppt_w</p:attrName>
                                        </p:attrNameLst>
                                      </p:cBhvr>
                                      <p:tavLst>
                                        <p:tav tm="0">
                                          <p:val>
                                            <p:fltVal val="0"/>
                                          </p:val>
                                        </p:tav>
                                        <p:tav tm="100000">
                                          <p:val>
                                            <p:strVal val="#ppt_w"/>
                                          </p:val>
                                        </p:tav>
                                      </p:tavLst>
                                    </p:anim>
                                    <p:anim calcmode="lin" valueType="num">
                                      <p:cBhvr>
                                        <p:cTn id="38" dur="250" fill="hold"/>
                                        <p:tgtEl>
                                          <p:spTgt spid="21"/>
                                        </p:tgtEl>
                                        <p:attrNameLst>
                                          <p:attrName>ppt_h</p:attrName>
                                        </p:attrNameLst>
                                      </p:cBhvr>
                                      <p:tavLst>
                                        <p:tav tm="0">
                                          <p:val>
                                            <p:fltVal val="0"/>
                                          </p:val>
                                        </p:tav>
                                        <p:tav tm="100000">
                                          <p:val>
                                            <p:strVal val="#ppt_h"/>
                                          </p:val>
                                        </p:tav>
                                      </p:tavLst>
                                    </p:anim>
                                    <p:animEffect transition="in" filter="fade">
                                      <p:cBhvr>
                                        <p:cTn id="39" dur="250"/>
                                        <p:tgtEl>
                                          <p:spTgt spid="21"/>
                                        </p:tgtEl>
                                      </p:cBhvr>
                                    </p:animEffect>
                                  </p:childTnLst>
                                </p:cTn>
                              </p:par>
                              <p:par>
                                <p:cTn id="40" presetID="53" presetClass="entr" presetSubtype="16" fill="hold" grpId="0" nodeType="withEffect">
                                  <p:stCondLst>
                                    <p:cond delay="700"/>
                                  </p:stCondLst>
                                  <p:childTnLst>
                                    <p:set>
                                      <p:cBhvr>
                                        <p:cTn id="41" dur="1" fill="hold">
                                          <p:stCondLst>
                                            <p:cond delay="0"/>
                                          </p:stCondLst>
                                        </p:cTn>
                                        <p:tgtEl>
                                          <p:spTgt spid="23"/>
                                        </p:tgtEl>
                                        <p:attrNameLst>
                                          <p:attrName>style.visibility</p:attrName>
                                        </p:attrNameLst>
                                      </p:cBhvr>
                                      <p:to>
                                        <p:strVal val="visible"/>
                                      </p:to>
                                    </p:set>
                                    <p:anim calcmode="lin" valueType="num">
                                      <p:cBhvr>
                                        <p:cTn id="42" dur="250" fill="hold"/>
                                        <p:tgtEl>
                                          <p:spTgt spid="23"/>
                                        </p:tgtEl>
                                        <p:attrNameLst>
                                          <p:attrName>ppt_w</p:attrName>
                                        </p:attrNameLst>
                                      </p:cBhvr>
                                      <p:tavLst>
                                        <p:tav tm="0">
                                          <p:val>
                                            <p:fltVal val="0"/>
                                          </p:val>
                                        </p:tav>
                                        <p:tav tm="100000">
                                          <p:val>
                                            <p:strVal val="#ppt_w"/>
                                          </p:val>
                                        </p:tav>
                                      </p:tavLst>
                                    </p:anim>
                                    <p:anim calcmode="lin" valueType="num">
                                      <p:cBhvr>
                                        <p:cTn id="43" dur="250" fill="hold"/>
                                        <p:tgtEl>
                                          <p:spTgt spid="23"/>
                                        </p:tgtEl>
                                        <p:attrNameLst>
                                          <p:attrName>ppt_h</p:attrName>
                                        </p:attrNameLst>
                                      </p:cBhvr>
                                      <p:tavLst>
                                        <p:tav tm="0">
                                          <p:val>
                                            <p:fltVal val="0"/>
                                          </p:val>
                                        </p:tav>
                                        <p:tav tm="100000">
                                          <p:val>
                                            <p:strVal val="#ppt_h"/>
                                          </p:val>
                                        </p:tav>
                                      </p:tavLst>
                                    </p:anim>
                                    <p:animEffect transition="in" filter="fade">
                                      <p:cBhvr>
                                        <p:cTn id="44" dur="250"/>
                                        <p:tgtEl>
                                          <p:spTgt spid="23"/>
                                        </p:tgtEl>
                                      </p:cBhvr>
                                    </p:animEffect>
                                  </p:childTnLst>
                                </p:cTn>
                              </p:par>
                              <p:par>
                                <p:cTn id="45" presetID="53" presetClass="entr" presetSubtype="16" fill="hold" grpId="0" nodeType="withEffect">
                                  <p:stCondLst>
                                    <p:cond delay="800"/>
                                  </p:stCondLst>
                                  <p:childTnLst>
                                    <p:set>
                                      <p:cBhvr>
                                        <p:cTn id="46" dur="1" fill="hold">
                                          <p:stCondLst>
                                            <p:cond delay="0"/>
                                          </p:stCondLst>
                                        </p:cTn>
                                        <p:tgtEl>
                                          <p:spTgt spid="24"/>
                                        </p:tgtEl>
                                        <p:attrNameLst>
                                          <p:attrName>style.visibility</p:attrName>
                                        </p:attrNameLst>
                                      </p:cBhvr>
                                      <p:to>
                                        <p:strVal val="visible"/>
                                      </p:to>
                                    </p:set>
                                    <p:anim calcmode="lin" valueType="num">
                                      <p:cBhvr>
                                        <p:cTn id="47" dur="250" fill="hold"/>
                                        <p:tgtEl>
                                          <p:spTgt spid="24"/>
                                        </p:tgtEl>
                                        <p:attrNameLst>
                                          <p:attrName>ppt_w</p:attrName>
                                        </p:attrNameLst>
                                      </p:cBhvr>
                                      <p:tavLst>
                                        <p:tav tm="0">
                                          <p:val>
                                            <p:fltVal val="0"/>
                                          </p:val>
                                        </p:tav>
                                        <p:tav tm="100000">
                                          <p:val>
                                            <p:strVal val="#ppt_w"/>
                                          </p:val>
                                        </p:tav>
                                      </p:tavLst>
                                    </p:anim>
                                    <p:anim calcmode="lin" valueType="num">
                                      <p:cBhvr>
                                        <p:cTn id="48" dur="250" fill="hold"/>
                                        <p:tgtEl>
                                          <p:spTgt spid="24"/>
                                        </p:tgtEl>
                                        <p:attrNameLst>
                                          <p:attrName>ppt_h</p:attrName>
                                        </p:attrNameLst>
                                      </p:cBhvr>
                                      <p:tavLst>
                                        <p:tav tm="0">
                                          <p:val>
                                            <p:fltVal val="0"/>
                                          </p:val>
                                        </p:tav>
                                        <p:tav tm="100000">
                                          <p:val>
                                            <p:strVal val="#ppt_h"/>
                                          </p:val>
                                        </p:tav>
                                      </p:tavLst>
                                    </p:anim>
                                    <p:animEffect transition="in" filter="fade">
                                      <p:cBhvr>
                                        <p:cTn id="49" dur="250"/>
                                        <p:tgtEl>
                                          <p:spTgt spid="24"/>
                                        </p:tgtEl>
                                      </p:cBhvr>
                                    </p:animEffect>
                                  </p:childTnLst>
                                </p:cTn>
                              </p:par>
                              <p:par>
                                <p:cTn id="50" presetID="53" presetClass="entr" presetSubtype="16" fill="hold" grpId="0" nodeType="withEffect">
                                  <p:stCondLst>
                                    <p:cond delay="900"/>
                                  </p:stCondLst>
                                  <p:childTnLst>
                                    <p:set>
                                      <p:cBhvr>
                                        <p:cTn id="51" dur="1" fill="hold">
                                          <p:stCondLst>
                                            <p:cond delay="0"/>
                                          </p:stCondLst>
                                        </p:cTn>
                                        <p:tgtEl>
                                          <p:spTgt spid="25"/>
                                        </p:tgtEl>
                                        <p:attrNameLst>
                                          <p:attrName>style.visibility</p:attrName>
                                        </p:attrNameLst>
                                      </p:cBhvr>
                                      <p:to>
                                        <p:strVal val="visible"/>
                                      </p:to>
                                    </p:set>
                                    <p:anim calcmode="lin" valueType="num">
                                      <p:cBhvr>
                                        <p:cTn id="52" dur="250" fill="hold"/>
                                        <p:tgtEl>
                                          <p:spTgt spid="25"/>
                                        </p:tgtEl>
                                        <p:attrNameLst>
                                          <p:attrName>ppt_w</p:attrName>
                                        </p:attrNameLst>
                                      </p:cBhvr>
                                      <p:tavLst>
                                        <p:tav tm="0">
                                          <p:val>
                                            <p:fltVal val="0"/>
                                          </p:val>
                                        </p:tav>
                                        <p:tav tm="100000">
                                          <p:val>
                                            <p:strVal val="#ppt_w"/>
                                          </p:val>
                                        </p:tav>
                                      </p:tavLst>
                                    </p:anim>
                                    <p:anim calcmode="lin" valueType="num">
                                      <p:cBhvr>
                                        <p:cTn id="53" dur="250" fill="hold"/>
                                        <p:tgtEl>
                                          <p:spTgt spid="25"/>
                                        </p:tgtEl>
                                        <p:attrNameLst>
                                          <p:attrName>ppt_h</p:attrName>
                                        </p:attrNameLst>
                                      </p:cBhvr>
                                      <p:tavLst>
                                        <p:tav tm="0">
                                          <p:val>
                                            <p:fltVal val="0"/>
                                          </p:val>
                                        </p:tav>
                                        <p:tav tm="100000">
                                          <p:val>
                                            <p:strVal val="#ppt_h"/>
                                          </p:val>
                                        </p:tav>
                                      </p:tavLst>
                                    </p:anim>
                                    <p:animEffect transition="in" filter="fade">
                                      <p:cBhvr>
                                        <p:cTn id="54" dur="250"/>
                                        <p:tgtEl>
                                          <p:spTgt spid="25"/>
                                        </p:tgtEl>
                                      </p:cBhvr>
                                    </p:animEffect>
                                  </p:childTnLst>
                                </p:cTn>
                              </p:par>
                              <p:par>
                                <p:cTn id="55" presetID="53" presetClass="entr" presetSubtype="16" fill="hold" grpId="0" nodeType="withEffect">
                                  <p:stCondLst>
                                    <p:cond delay="1000"/>
                                  </p:stCondLst>
                                  <p:childTnLst>
                                    <p:set>
                                      <p:cBhvr>
                                        <p:cTn id="56" dur="1" fill="hold">
                                          <p:stCondLst>
                                            <p:cond delay="0"/>
                                          </p:stCondLst>
                                        </p:cTn>
                                        <p:tgtEl>
                                          <p:spTgt spid="26"/>
                                        </p:tgtEl>
                                        <p:attrNameLst>
                                          <p:attrName>style.visibility</p:attrName>
                                        </p:attrNameLst>
                                      </p:cBhvr>
                                      <p:to>
                                        <p:strVal val="visible"/>
                                      </p:to>
                                    </p:set>
                                    <p:anim calcmode="lin" valueType="num">
                                      <p:cBhvr>
                                        <p:cTn id="57" dur="250" fill="hold"/>
                                        <p:tgtEl>
                                          <p:spTgt spid="26"/>
                                        </p:tgtEl>
                                        <p:attrNameLst>
                                          <p:attrName>ppt_w</p:attrName>
                                        </p:attrNameLst>
                                      </p:cBhvr>
                                      <p:tavLst>
                                        <p:tav tm="0">
                                          <p:val>
                                            <p:fltVal val="0"/>
                                          </p:val>
                                        </p:tav>
                                        <p:tav tm="100000">
                                          <p:val>
                                            <p:strVal val="#ppt_w"/>
                                          </p:val>
                                        </p:tav>
                                      </p:tavLst>
                                    </p:anim>
                                    <p:anim calcmode="lin" valueType="num">
                                      <p:cBhvr>
                                        <p:cTn id="58" dur="250" fill="hold"/>
                                        <p:tgtEl>
                                          <p:spTgt spid="26"/>
                                        </p:tgtEl>
                                        <p:attrNameLst>
                                          <p:attrName>ppt_h</p:attrName>
                                        </p:attrNameLst>
                                      </p:cBhvr>
                                      <p:tavLst>
                                        <p:tav tm="0">
                                          <p:val>
                                            <p:fltVal val="0"/>
                                          </p:val>
                                        </p:tav>
                                        <p:tav tm="100000">
                                          <p:val>
                                            <p:strVal val="#ppt_h"/>
                                          </p:val>
                                        </p:tav>
                                      </p:tavLst>
                                    </p:anim>
                                    <p:animEffect transition="in" filter="fade">
                                      <p:cBhvr>
                                        <p:cTn id="59" dur="250"/>
                                        <p:tgtEl>
                                          <p:spTgt spid="26"/>
                                        </p:tgtEl>
                                      </p:cBhvr>
                                    </p:animEffect>
                                  </p:childTnLst>
                                </p:cTn>
                              </p:par>
                              <p:par>
                                <p:cTn id="60" presetID="53" presetClass="entr" presetSubtype="16" fill="hold" grpId="0" nodeType="withEffect">
                                  <p:stCondLst>
                                    <p:cond delay="1100"/>
                                  </p:stCondLst>
                                  <p:childTnLst>
                                    <p:set>
                                      <p:cBhvr>
                                        <p:cTn id="61" dur="1" fill="hold">
                                          <p:stCondLst>
                                            <p:cond delay="0"/>
                                          </p:stCondLst>
                                        </p:cTn>
                                        <p:tgtEl>
                                          <p:spTgt spid="27"/>
                                        </p:tgtEl>
                                        <p:attrNameLst>
                                          <p:attrName>style.visibility</p:attrName>
                                        </p:attrNameLst>
                                      </p:cBhvr>
                                      <p:to>
                                        <p:strVal val="visible"/>
                                      </p:to>
                                    </p:set>
                                    <p:anim calcmode="lin" valueType="num">
                                      <p:cBhvr>
                                        <p:cTn id="62" dur="250" fill="hold"/>
                                        <p:tgtEl>
                                          <p:spTgt spid="27"/>
                                        </p:tgtEl>
                                        <p:attrNameLst>
                                          <p:attrName>ppt_w</p:attrName>
                                        </p:attrNameLst>
                                      </p:cBhvr>
                                      <p:tavLst>
                                        <p:tav tm="0">
                                          <p:val>
                                            <p:fltVal val="0"/>
                                          </p:val>
                                        </p:tav>
                                        <p:tav tm="100000">
                                          <p:val>
                                            <p:strVal val="#ppt_w"/>
                                          </p:val>
                                        </p:tav>
                                      </p:tavLst>
                                    </p:anim>
                                    <p:anim calcmode="lin" valueType="num">
                                      <p:cBhvr>
                                        <p:cTn id="63" dur="250" fill="hold"/>
                                        <p:tgtEl>
                                          <p:spTgt spid="27"/>
                                        </p:tgtEl>
                                        <p:attrNameLst>
                                          <p:attrName>ppt_h</p:attrName>
                                        </p:attrNameLst>
                                      </p:cBhvr>
                                      <p:tavLst>
                                        <p:tav tm="0">
                                          <p:val>
                                            <p:fltVal val="0"/>
                                          </p:val>
                                        </p:tav>
                                        <p:tav tm="100000">
                                          <p:val>
                                            <p:strVal val="#ppt_h"/>
                                          </p:val>
                                        </p:tav>
                                      </p:tavLst>
                                    </p:anim>
                                    <p:animEffect transition="in" filter="fade">
                                      <p:cBhvr>
                                        <p:cTn id="64" dur="250"/>
                                        <p:tgtEl>
                                          <p:spTgt spid="27"/>
                                        </p:tgtEl>
                                      </p:cBhvr>
                                    </p:animEffect>
                                  </p:childTnLst>
                                </p:cTn>
                              </p:par>
                              <p:par>
                                <p:cTn id="65" presetID="53" presetClass="entr" presetSubtype="16" fill="hold" grpId="0" nodeType="withEffect">
                                  <p:stCondLst>
                                    <p:cond delay="1200"/>
                                  </p:stCondLst>
                                  <p:childTnLst>
                                    <p:set>
                                      <p:cBhvr>
                                        <p:cTn id="66" dur="1" fill="hold">
                                          <p:stCondLst>
                                            <p:cond delay="0"/>
                                          </p:stCondLst>
                                        </p:cTn>
                                        <p:tgtEl>
                                          <p:spTgt spid="28"/>
                                        </p:tgtEl>
                                        <p:attrNameLst>
                                          <p:attrName>style.visibility</p:attrName>
                                        </p:attrNameLst>
                                      </p:cBhvr>
                                      <p:to>
                                        <p:strVal val="visible"/>
                                      </p:to>
                                    </p:set>
                                    <p:anim calcmode="lin" valueType="num">
                                      <p:cBhvr>
                                        <p:cTn id="67" dur="250" fill="hold"/>
                                        <p:tgtEl>
                                          <p:spTgt spid="28"/>
                                        </p:tgtEl>
                                        <p:attrNameLst>
                                          <p:attrName>ppt_w</p:attrName>
                                        </p:attrNameLst>
                                      </p:cBhvr>
                                      <p:tavLst>
                                        <p:tav tm="0">
                                          <p:val>
                                            <p:fltVal val="0"/>
                                          </p:val>
                                        </p:tav>
                                        <p:tav tm="100000">
                                          <p:val>
                                            <p:strVal val="#ppt_w"/>
                                          </p:val>
                                        </p:tav>
                                      </p:tavLst>
                                    </p:anim>
                                    <p:anim calcmode="lin" valueType="num">
                                      <p:cBhvr>
                                        <p:cTn id="68" dur="250" fill="hold"/>
                                        <p:tgtEl>
                                          <p:spTgt spid="28"/>
                                        </p:tgtEl>
                                        <p:attrNameLst>
                                          <p:attrName>ppt_h</p:attrName>
                                        </p:attrNameLst>
                                      </p:cBhvr>
                                      <p:tavLst>
                                        <p:tav tm="0">
                                          <p:val>
                                            <p:fltVal val="0"/>
                                          </p:val>
                                        </p:tav>
                                        <p:tav tm="100000">
                                          <p:val>
                                            <p:strVal val="#ppt_h"/>
                                          </p:val>
                                        </p:tav>
                                      </p:tavLst>
                                    </p:anim>
                                    <p:animEffect transition="in" filter="fade">
                                      <p:cBhvr>
                                        <p:cTn id="69" dur="250"/>
                                        <p:tgtEl>
                                          <p:spTgt spid="28"/>
                                        </p:tgtEl>
                                      </p:cBhvr>
                                    </p:animEffect>
                                  </p:childTnLst>
                                </p:cTn>
                              </p:par>
                              <p:par>
                                <p:cTn id="70" presetID="53" presetClass="entr" presetSubtype="16" fill="hold" grpId="0" nodeType="withEffect">
                                  <p:stCondLst>
                                    <p:cond delay="1300"/>
                                  </p:stCondLst>
                                  <p:childTnLst>
                                    <p:set>
                                      <p:cBhvr>
                                        <p:cTn id="71" dur="1" fill="hold">
                                          <p:stCondLst>
                                            <p:cond delay="0"/>
                                          </p:stCondLst>
                                        </p:cTn>
                                        <p:tgtEl>
                                          <p:spTgt spid="29"/>
                                        </p:tgtEl>
                                        <p:attrNameLst>
                                          <p:attrName>style.visibility</p:attrName>
                                        </p:attrNameLst>
                                      </p:cBhvr>
                                      <p:to>
                                        <p:strVal val="visible"/>
                                      </p:to>
                                    </p:set>
                                    <p:anim calcmode="lin" valueType="num">
                                      <p:cBhvr>
                                        <p:cTn id="72" dur="250" fill="hold"/>
                                        <p:tgtEl>
                                          <p:spTgt spid="29"/>
                                        </p:tgtEl>
                                        <p:attrNameLst>
                                          <p:attrName>ppt_w</p:attrName>
                                        </p:attrNameLst>
                                      </p:cBhvr>
                                      <p:tavLst>
                                        <p:tav tm="0">
                                          <p:val>
                                            <p:fltVal val="0"/>
                                          </p:val>
                                        </p:tav>
                                        <p:tav tm="100000">
                                          <p:val>
                                            <p:strVal val="#ppt_w"/>
                                          </p:val>
                                        </p:tav>
                                      </p:tavLst>
                                    </p:anim>
                                    <p:anim calcmode="lin" valueType="num">
                                      <p:cBhvr>
                                        <p:cTn id="73" dur="250" fill="hold"/>
                                        <p:tgtEl>
                                          <p:spTgt spid="29"/>
                                        </p:tgtEl>
                                        <p:attrNameLst>
                                          <p:attrName>ppt_h</p:attrName>
                                        </p:attrNameLst>
                                      </p:cBhvr>
                                      <p:tavLst>
                                        <p:tav tm="0">
                                          <p:val>
                                            <p:fltVal val="0"/>
                                          </p:val>
                                        </p:tav>
                                        <p:tav tm="100000">
                                          <p:val>
                                            <p:strVal val="#ppt_h"/>
                                          </p:val>
                                        </p:tav>
                                      </p:tavLst>
                                    </p:anim>
                                    <p:animEffect transition="in" filter="fade">
                                      <p:cBhvr>
                                        <p:cTn id="74"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3" grpId="0" animBg="1"/>
      <p:bldP spid="24" grpId="0" animBg="1"/>
      <p:bldP spid="25" grpId="0" animBg="1"/>
      <p:bldP spid="26" grpId="0" animBg="1"/>
      <p:bldP spid="27" grpId="0" animBg="1"/>
      <p:bldP spid="28" grpId="0" animBg="1"/>
      <p:bldP spid="2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03598"/>
            <a:ext cx="8229600" cy="3456385"/>
          </a:xfrm>
        </p:spPr>
        <p:txBody>
          <a:bodyPr/>
          <a:lstStyle>
            <a:lvl1pPr>
              <a:lnSpc>
                <a:spcPct val="150000"/>
              </a:lnSpc>
              <a:defRPr sz="2200">
                <a:latin typeface="微软雅黑" panose="020B0503020204020204" pitchFamily="34" charset="-122"/>
                <a:ea typeface="微软雅黑" panose="020B0503020204020204" pitchFamily="34" charset="-122"/>
              </a:defRPr>
            </a:lvl1pPr>
            <a:lvl2pPr>
              <a:lnSpc>
                <a:spcPct val="150000"/>
              </a:lnSpc>
              <a:defRPr>
                <a:latin typeface="微软雅黑" panose="020B0503020204020204" pitchFamily="34" charset="-122"/>
                <a:ea typeface="微软雅黑" panose="020B0503020204020204" pitchFamily="34" charset="-122"/>
              </a:defRPr>
            </a:lvl2pPr>
            <a:lvl3pPr>
              <a:lnSpc>
                <a:spcPct val="150000"/>
              </a:lnSpc>
              <a:defRPr>
                <a:latin typeface="微软雅黑" panose="020B0503020204020204" pitchFamily="34" charset="-122"/>
                <a:ea typeface="微软雅黑" panose="020B0503020204020204" pitchFamily="34" charset="-122"/>
              </a:defRPr>
            </a:lvl3pPr>
            <a:lvl4pPr>
              <a:lnSpc>
                <a:spcPct val="150000"/>
              </a:lnSpc>
              <a:defRPr>
                <a:latin typeface="微软雅黑" panose="020B0503020204020204" pitchFamily="34" charset="-122"/>
                <a:ea typeface="微软雅黑" panose="020B0503020204020204" pitchFamily="34" charset="-122"/>
              </a:defRPr>
            </a:lvl4pPr>
            <a:lvl5pPr>
              <a:lnSpc>
                <a:spcPct val="150000"/>
              </a:lnSpc>
              <a:defRPr>
                <a:latin typeface="微软雅黑" panose="020B0503020204020204" pitchFamily="34" charset="-122"/>
                <a:ea typeface="微软雅黑" panose="020B0503020204020204" pitchFamily="34" charset="-122"/>
              </a:defRPr>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等腰三角形 6"/>
          <p:cNvSpPr/>
          <p:nvPr userDrawn="1"/>
        </p:nvSpPr>
        <p:spPr>
          <a:xfrm>
            <a:off x="1475656" y="51470"/>
            <a:ext cx="473712" cy="475352"/>
          </a:xfrm>
          <a:prstGeom prst="triangle">
            <a:avLst/>
          </a:prstGeom>
          <a:solidFill>
            <a:srgbClr val="102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V="1">
            <a:off x="107504" y="537420"/>
            <a:ext cx="473712" cy="475352"/>
          </a:xfrm>
          <a:prstGeom prst="triangle">
            <a:avLst/>
          </a:prstGeom>
          <a:solidFill>
            <a:srgbClr val="102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163186"/>
            <a:ext cx="9144000" cy="720000"/>
          </a:xfrm>
          <a:prstGeom prst="rect">
            <a:avLst/>
          </a:prstGeom>
          <a:solidFill>
            <a:srgbClr val="1C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userDrawn="1"/>
        </p:nvSpPr>
        <p:spPr>
          <a:xfrm>
            <a:off x="343113" y="51837"/>
            <a:ext cx="1381435" cy="954000"/>
          </a:xfrm>
          <a:prstGeom prst="parallelogram">
            <a:avLst>
              <a:gd name="adj" fmla="val 48207"/>
            </a:avLst>
          </a:prstGeom>
          <a:solidFill>
            <a:srgbClr val="265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1"/>
          <p:cNvSpPr>
            <a:spLocks noGrp="1"/>
          </p:cNvSpPr>
          <p:nvPr>
            <p:ph type="title"/>
          </p:nvPr>
        </p:nvSpPr>
        <p:spPr>
          <a:xfrm>
            <a:off x="1707504" y="123478"/>
            <a:ext cx="7401000" cy="722677"/>
          </a:xfrm>
        </p:spPr>
        <p:txBody>
          <a:bodyPr/>
          <a:lstStyle>
            <a:lvl1pPr algn="l">
              <a:defRPr sz="3200" b="1">
                <a:solidFill>
                  <a:schemeClr val="bg1"/>
                </a:solidFill>
                <a:latin typeface="微软雅黑" panose="020B0503020204020204" pitchFamily="34" charset="-122"/>
                <a:ea typeface="微软雅黑" panose="020B0503020204020204" pitchFamily="34" charset="-122"/>
              </a:defRPr>
            </a:lvl1pPr>
          </a:lstStyle>
          <a:p>
            <a:r>
              <a:rPr lang="zh-CN" altLang="en-US" noProof="1" smtClean="0"/>
              <a:t>单击此处编辑母版标题样式</a:t>
            </a:r>
            <a:endParaRPr lang="zh-CN" altLang="en-US" noProof="1"/>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347613"/>
            <a:ext cx="8229600" cy="3456385"/>
          </a:xfrm>
        </p:spPr>
        <p:txBody>
          <a:bodyPr/>
          <a:lstStyle>
            <a:lvl1pPr>
              <a:lnSpc>
                <a:spcPct val="150000"/>
              </a:lnSpc>
              <a:defRPr sz="2200">
                <a:latin typeface="微软雅黑" panose="020B0503020204020204" pitchFamily="34" charset="-122"/>
                <a:ea typeface="微软雅黑" panose="020B0503020204020204" pitchFamily="34" charset="-122"/>
              </a:defRPr>
            </a:lvl1pPr>
            <a:lvl2pPr>
              <a:lnSpc>
                <a:spcPct val="150000"/>
              </a:lnSpc>
              <a:defRPr>
                <a:latin typeface="微软雅黑" panose="020B0503020204020204" pitchFamily="34" charset="-122"/>
                <a:ea typeface="微软雅黑" panose="020B0503020204020204" pitchFamily="34" charset="-122"/>
              </a:defRPr>
            </a:lvl2pPr>
            <a:lvl3pPr>
              <a:lnSpc>
                <a:spcPct val="150000"/>
              </a:lnSpc>
              <a:defRPr>
                <a:latin typeface="微软雅黑" panose="020B0503020204020204" pitchFamily="34" charset="-122"/>
                <a:ea typeface="微软雅黑" panose="020B0503020204020204" pitchFamily="34" charset="-122"/>
              </a:defRPr>
            </a:lvl3pPr>
            <a:lvl4pPr>
              <a:lnSpc>
                <a:spcPct val="150000"/>
              </a:lnSpc>
              <a:defRPr>
                <a:latin typeface="微软雅黑" panose="020B0503020204020204" pitchFamily="34" charset="-122"/>
                <a:ea typeface="微软雅黑" panose="020B0503020204020204" pitchFamily="34" charset="-122"/>
              </a:defRPr>
            </a:lvl4pPr>
            <a:lvl5pPr>
              <a:lnSpc>
                <a:spcPct val="150000"/>
              </a:lnSpc>
              <a:defRPr>
                <a:latin typeface="微软雅黑" panose="020B0503020204020204" pitchFamily="34" charset="-122"/>
                <a:ea typeface="微软雅黑" panose="020B0503020204020204" pitchFamily="34" charset="-122"/>
              </a:defRPr>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grpSp>
        <p:nvGrpSpPr>
          <p:cNvPr id="22" name="组合 21"/>
          <p:cNvGrpSpPr/>
          <p:nvPr userDrawn="1"/>
        </p:nvGrpSpPr>
        <p:grpSpPr>
          <a:xfrm>
            <a:off x="0" y="51470"/>
            <a:ext cx="2267744" cy="961302"/>
            <a:chOff x="0" y="51470"/>
            <a:chExt cx="2267744" cy="961302"/>
          </a:xfrm>
          <a:solidFill>
            <a:srgbClr val="00B050"/>
          </a:solidFill>
        </p:grpSpPr>
        <p:sp>
          <p:nvSpPr>
            <p:cNvPr id="7" name="等腰三角形 6"/>
            <p:cNvSpPr/>
            <p:nvPr userDrawn="1"/>
          </p:nvSpPr>
          <p:spPr>
            <a:xfrm>
              <a:off x="1475656" y="51470"/>
              <a:ext cx="473712" cy="475352"/>
            </a:xfrm>
            <a:prstGeom prst="triangle">
              <a:avLst/>
            </a:prstGeom>
            <a:solidFill>
              <a:srgbClr val="007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V="1">
              <a:off x="107504" y="537420"/>
              <a:ext cx="473712" cy="475352"/>
            </a:xfrm>
            <a:prstGeom prst="triangle">
              <a:avLst/>
            </a:prstGeom>
            <a:solidFill>
              <a:srgbClr val="007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163186"/>
              <a:ext cx="2267744"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userDrawn="1"/>
          </p:nvSpPr>
          <p:spPr>
            <a:xfrm>
              <a:off x="343113" y="51837"/>
              <a:ext cx="1381435" cy="954000"/>
            </a:xfrm>
            <a:prstGeom prst="parallelogram">
              <a:avLst>
                <a:gd name="adj" fmla="val 48207"/>
              </a:avLst>
            </a:prstGeom>
            <a:solidFill>
              <a:srgbClr val="00D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userDrawn="1"/>
        </p:nvSpPr>
        <p:spPr>
          <a:xfrm>
            <a:off x="2267744" y="162158"/>
            <a:ext cx="540000" cy="72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2808744" y="162158"/>
            <a:ext cx="540000" cy="72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3347864" y="162158"/>
            <a:ext cx="540000" cy="72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a:off x="3851920" y="162158"/>
            <a:ext cx="540000" cy="72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nvSpPr>
        <p:spPr>
          <a:xfrm>
            <a:off x="4382034" y="162158"/>
            <a:ext cx="540000" cy="72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nvSpPr>
        <p:spPr>
          <a:xfrm>
            <a:off x="4919274" y="162158"/>
            <a:ext cx="540000" cy="72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userDrawn="1"/>
        </p:nvSpPr>
        <p:spPr>
          <a:xfrm>
            <a:off x="5459274" y="162158"/>
            <a:ext cx="540000" cy="72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5999274" y="162158"/>
            <a:ext cx="540000" cy="72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userDrawn="1"/>
        </p:nvSpPr>
        <p:spPr>
          <a:xfrm>
            <a:off x="6539274" y="162158"/>
            <a:ext cx="540000" cy="72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nvSpPr>
        <p:spPr>
          <a:xfrm>
            <a:off x="7077788" y="162158"/>
            <a:ext cx="540000" cy="72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userDrawn="1"/>
        </p:nvSpPr>
        <p:spPr>
          <a:xfrm>
            <a:off x="7610210" y="168184"/>
            <a:ext cx="540000" cy="72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userDrawn="1"/>
        </p:nvSpPr>
        <p:spPr>
          <a:xfrm>
            <a:off x="8150210" y="168184"/>
            <a:ext cx="540000" cy="72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userDrawn="1"/>
        </p:nvSpPr>
        <p:spPr>
          <a:xfrm>
            <a:off x="8614135" y="168184"/>
            <a:ext cx="540000" cy="72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userDrawn="1">
            <p:ph type="title"/>
          </p:nvPr>
        </p:nvSpPr>
        <p:spPr>
          <a:xfrm>
            <a:off x="1710078" y="151557"/>
            <a:ext cx="7401000" cy="722677"/>
          </a:xfrm>
        </p:spPr>
        <p:txBody>
          <a:bodyPr/>
          <a:lstStyle>
            <a:lvl1pPr algn="l">
              <a:defRPr sz="3200" b="1">
                <a:solidFill>
                  <a:schemeClr val="bg1"/>
                </a:solidFill>
                <a:latin typeface="微软雅黑" panose="020B0503020204020204" pitchFamily="34" charset="-122"/>
                <a:ea typeface="微软雅黑" panose="020B0503020204020204" pitchFamily="34" charset="-122"/>
              </a:defRPr>
            </a:lvl1pPr>
          </a:lstStyle>
          <a:p>
            <a:r>
              <a:rPr lang="zh-CN" altLang="en-US" noProof="1" smtClean="0"/>
              <a:t>单击此处编辑母版标题样式</a:t>
            </a:r>
            <a:endParaRPr lang="zh-CN" altLang="en-US"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100"/>
                                  </p:stCondLst>
                                  <p:childTnLst>
                                    <p:animEffect transition="out" filter="fade">
                                      <p:cBhvr>
                                        <p:cTn id="6" dur="500" tmFilter="0, 0; .2, .5; .8, .5; 1, 0"/>
                                        <p:tgtEl>
                                          <p:spTgt spid="16"/>
                                        </p:tgtEl>
                                      </p:cBhvr>
                                    </p:animEffect>
                                    <p:animScale>
                                      <p:cBhvr>
                                        <p:cTn id="7" dur="250" autoRev="1" fill="hold"/>
                                        <p:tgtEl>
                                          <p:spTgt spid="16"/>
                                        </p:tgtEl>
                                      </p:cBhvr>
                                      <p:by x="105000" y="105000"/>
                                    </p:animScale>
                                  </p:childTnLst>
                                </p:cTn>
                              </p:par>
                              <p:par>
                                <p:cTn id="8" presetID="26" presetClass="emph" presetSubtype="0" fill="hold" grpId="0" nodeType="withEffect">
                                  <p:stCondLst>
                                    <p:cond delay="200"/>
                                  </p:stCondLst>
                                  <p:childTnLst>
                                    <p:animEffect transition="out" filter="fade">
                                      <p:cBhvr>
                                        <p:cTn id="9" dur="500" tmFilter="0, 0; .2, .5; .8, .5; 1, 0"/>
                                        <p:tgtEl>
                                          <p:spTgt spid="17"/>
                                        </p:tgtEl>
                                      </p:cBhvr>
                                    </p:animEffect>
                                    <p:animScale>
                                      <p:cBhvr>
                                        <p:cTn id="10" dur="250" autoRev="1" fill="hold"/>
                                        <p:tgtEl>
                                          <p:spTgt spid="17"/>
                                        </p:tgtEl>
                                      </p:cBhvr>
                                      <p:by x="105000" y="105000"/>
                                    </p:animScale>
                                  </p:childTnLst>
                                </p:cTn>
                              </p:par>
                              <p:par>
                                <p:cTn id="11" presetID="26" presetClass="emph" presetSubtype="0" fill="hold" grpId="0" nodeType="withEffect">
                                  <p:stCondLst>
                                    <p:cond delay="300"/>
                                  </p:stCondLst>
                                  <p:childTnLst>
                                    <p:animEffect transition="out" filter="fade">
                                      <p:cBhvr>
                                        <p:cTn id="12" dur="500" tmFilter="0, 0; .2, .5; .8, .5; 1, 0"/>
                                        <p:tgtEl>
                                          <p:spTgt spid="18"/>
                                        </p:tgtEl>
                                      </p:cBhvr>
                                    </p:animEffect>
                                    <p:animScale>
                                      <p:cBhvr>
                                        <p:cTn id="13" dur="250" autoRev="1" fill="hold"/>
                                        <p:tgtEl>
                                          <p:spTgt spid="18"/>
                                        </p:tgtEl>
                                      </p:cBhvr>
                                      <p:by x="105000" y="105000"/>
                                    </p:animScale>
                                  </p:childTnLst>
                                </p:cTn>
                              </p:par>
                              <p:par>
                                <p:cTn id="14" presetID="26" presetClass="emph" presetSubtype="0" fill="hold" grpId="0" nodeType="withEffect">
                                  <p:stCondLst>
                                    <p:cond delay="400"/>
                                  </p:stCondLst>
                                  <p:childTnLst>
                                    <p:animEffect transition="out" filter="fade">
                                      <p:cBhvr>
                                        <p:cTn id="15" dur="500" tmFilter="0, 0; .2, .5; .8, .5; 1, 0"/>
                                        <p:tgtEl>
                                          <p:spTgt spid="19"/>
                                        </p:tgtEl>
                                      </p:cBhvr>
                                    </p:animEffect>
                                    <p:animScale>
                                      <p:cBhvr>
                                        <p:cTn id="16" dur="250" autoRev="1" fill="hold"/>
                                        <p:tgtEl>
                                          <p:spTgt spid="19"/>
                                        </p:tgtEl>
                                      </p:cBhvr>
                                      <p:by x="105000" y="105000"/>
                                    </p:animScale>
                                  </p:childTnLst>
                                </p:cTn>
                              </p:par>
                              <p:par>
                                <p:cTn id="17" presetID="26" presetClass="emph" presetSubtype="0" fill="hold" grpId="0" nodeType="withEffect">
                                  <p:stCondLst>
                                    <p:cond delay="500"/>
                                  </p:stCondLst>
                                  <p:childTnLst>
                                    <p:animEffect transition="out" filter="fade">
                                      <p:cBhvr>
                                        <p:cTn id="18" dur="500" tmFilter="0, 0; .2, .5; .8, .5; 1, 0"/>
                                        <p:tgtEl>
                                          <p:spTgt spid="20"/>
                                        </p:tgtEl>
                                      </p:cBhvr>
                                    </p:animEffect>
                                    <p:animScale>
                                      <p:cBhvr>
                                        <p:cTn id="19" dur="250" autoRev="1" fill="hold"/>
                                        <p:tgtEl>
                                          <p:spTgt spid="20"/>
                                        </p:tgtEl>
                                      </p:cBhvr>
                                      <p:by x="105000" y="105000"/>
                                    </p:animScale>
                                  </p:childTnLst>
                                </p:cTn>
                              </p:par>
                              <p:par>
                                <p:cTn id="20" presetID="26" presetClass="emph" presetSubtype="0" fill="hold" grpId="0" nodeType="withEffect">
                                  <p:stCondLst>
                                    <p:cond delay="600"/>
                                  </p:stCondLst>
                                  <p:childTnLst>
                                    <p:animEffect transition="out" filter="fade">
                                      <p:cBhvr>
                                        <p:cTn id="21" dur="500" tmFilter="0, 0; .2, .5; .8, .5; 1, 0"/>
                                        <p:tgtEl>
                                          <p:spTgt spid="21"/>
                                        </p:tgtEl>
                                      </p:cBhvr>
                                    </p:animEffect>
                                    <p:animScale>
                                      <p:cBhvr>
                                        <p:cTn id="22" dur="250" autoRev="1" fill="hold"/>
                                        <p:tgtEl>
                                          <p:spTgt spid="21"/>
                                        </p:tgtEl>
                                      </p:cBhvr>
                                      <p:by x="105000" y="105000"/>
                                    </p:animScale>
                                  </p:childTnLst>
                                </p:cTn>
                              </p:par>
                              <p:par>
                                <p:cTn id="23" presetID="26" presetClass="emph" presetSubtype="0" fill="hold" grpId="0" nodeType="withEffect">
                                  <p:stCondLst>
                                    <p:cond delay="700"/>
                                  </p:stCondLst>
                                  <p:childTnLst>
                                    <p:animEffect transition="out" filter="fade">
                                      <p:cBhvr>
                                        <p:cTn id="24" dur="500" tmFilter="0, 0; .2, .5; .8, .5; 1, 0"/>
                                        <p:tgtEl>
                                          <p:spTgt spid="23"/>
                                        </p:tgtEl>
                                      </p:cBhvr>
                                    </p:animEffect>
                                    <p:animScale>
                                      <p:cBhvr>
                                        <p:cTn id="25" dur="250" autoRev="1" fill="hold"/>
                                        <p:tgtEl>
                                          <p:spTgt spid="23"/>
                                        </p:tgtEl>
                                      </p:cBhvr>
                                      <p:by x="105000" y="105000"/>
                                    </p:animScale>
                                  </p:childTnLst>
                                </p:cTn>
                              </p:par>
                              <p:par>
                                <p:cTn id="26" presetID="26" presetClass="emph" presetSubtype="0" fill="hold" grpId="0" nodeType="withEffect">
                                  <p:stCondLst>
                                    <p:cond delay="800"/>
                                  </p:stCondLst>
                                  <p:childTnLst>
                                    <p:animEffect transition="out" filter="fade">
                                      <p:cBhvr>
                                        <p:cTn id="27" dur="500" tmFilter="0, 0; .2, .5; .8, .5; 1, 0"/>
                                        <p:tgtEl>
                                          <p:spTgt spid="24"/>
                                        </p:tgtEl>
                                      </p:cBhvr>
                                    </p:animEffect>
                                    <p:animScale>
                                      <p:cBhvr>
                                        <p:cTn id="28" dur="250" autoRev="1" fill="hold"/>
                                        <p:tgtEl>
                                          <p:spTgt spid="24"/>
                                        </p:tgtEl>
                                      </p:cBhvr>
                                      <p:by x="105000" y="105000"/>
                                    </p:animScale>
                                  </p:childTnLst>
                                </p:cTn>
                              </p:par>
                              <p:par>
                                <p:cTn id="29" presetID="26" presetClass="emph" presetSubtype="0" fill="hold" grpId="0" nodeType="withEffect">
                                  <p:stCondLst>
                                    <p:cond delay="900"/>
                                  </p:stCondLst>
                                  <p:childTnLst>
                                    <p:animEffect transition="out" filter="fade">
                                      <p:cBhvr>
                                        <p:cTn id="30" dur="500" tmFilter="0, 0; .2, .5; .8, .5; 1, 0"/>
                                        <p:tgtEl>
                                          <p:spTgt spid="25"/>
                                        </p:tgtEl>
                                      </p:cBhvr>
                                    </p:animEffect>
                                    <p:animScale>
                                      <p:cBhvr>
                                        <p:cTn id="31" dur="250" autoRev="1" fill="hold"/>
                                        <p:tgtEl>
                                          <p:spTgt spid="25"/>
                                        </p:tgtEl>
                                      </p:cBhvr>
                                      <p:by x="105000" y="105000"/>
                                    </p:animScale>
                                  </p:childTnLst>
                                </p:cTn>
                              </p:par>
                              <p:par>
                                <p:cTn id="32" presetID="26" presetClass="emph" presetSubtype="0" fill="hold" grpId="0" nodeType="withEffect">
                                  <p:stCondLst>
                                    <p:cond delay="1000"/>
                                  </p:stCondLst>
                                  <p:childTnLst>
                                    <p:animEffect transition="out" filter="fade">
                                      <p:cBhvr>
                                        <p:cTn id="33" dur="500" tmFilter="0, 0; .2, .5; .8, .5; 1, 0"/>
                                        <p:tgtEl>
                                          <p:spTgt spid="26"/>
                                        </p:tgtEl>
                                      </p:cBhvr>
                                    </p:animEffect>
                                    <p:animScale>
                                      <p:cBhvr>
                                        <p:cTn id="34" dur="250" autoRev="1" fill="hold"/>
                                        <p:tgtEl>
                                          <p:spTgt spid="26"/>
                                        </p:tgtEl>
                                      </p:cBhvr>
                                      <p:by x="105000" y="105000"/>
                                    </p:animScale>
                                  </p:childTnLst>
                                </p:cTn>
                              </p:par>
                              <p:par>
                                <p:cTn id="35" presetID="26" presetClass="emph" presetSubtype="0" fill="hold" grpId="0" nodeType="withEffect">
                                  <p:stCondLst>
                                    <p:cond delay="1100"/>
                                  </p:stCondLst>
                                  <p:childTnLst>
                                    <p:animEffect transition="out" filter="fade">
                                      <p:cBhvr>
                                        <p:cTn id="36" dur="500" tmFilter="0, 0; .2, .5; .8, .5; 1, 0"/>
                                        <p:tgtEl>
                                          <p:spTgt spid="27"/>
                                        </p:tgtEl>
                                      </p:cBhvr>
                                    </p:animEffect>
                                    <p:animScale>
                                      <p:cBhvr>
                                        <p:cTn id="37" dur="250" autoRev="1" fill="hold"/>
                                        <p:tgtEl>
                                          <p:spTgt spid="27"/>
                                        </p:tgtEl>
                                      </p:cBhvr>
                                      <p:by x="105000" y="105000"/>
                                    </p:animScale>
                                  </p:childTnLst>
                                </p:cTn>
                              </p:par>
                              <p:par>
                                <p:cTn id="38" presetID="26" presetClass="emph" presetSubtype="0" fill="hold" grpId="0" nodeType="withEffect">
                                  <p:stCondLst>
                                    <p:cond delay="1200"/>
                                  </p:stCondLst>
                                  <p:childTnLst>
                                    <p:animEffect transition="out" filter="fade">
                                      <p:cBhvr>
                                        <p:cTn id="39" dur="500" tmFilter="0, 0; .2, .5; .8, .5; 1, 0"/>
                                        <p:tgtEl>
                                          <p:spTgt spid="28"/>
                                        </p:tgtEl>
                                      </p:cBhvr>
                                    </p:animEffect>
                                    <p:animScale>
                                      <p:cBhvr>
                                        <p:cTn id="40" dur="250" autoRev="1" fill="hold"/>
                                        <p:tgtEl>
                                          <p:spTgt spid="28"/>
                                        </p:tgtEl>
                                      </p:cBhvr>
                                      <p:by x="105000" y="105000"/>
                                    </p:animScale>
                                  </p:childTnLst>
                                </p:cTn>
                              </p:par>
                              <p:par>
                                <p:cTn id="41" presetID="26" presetClass="emph" presetSubtype="0" fill="hold" grpId="0" nodeType="withEffect">
                                  <p:stCondLst>
                                    <p:cond delay="1300"/>
                                  </p:stCondLst>
                                  <p:childTnLst>
                                    <p:animEffect transition="out" filter="fade">
                                      <p:cBhvr>
                                        <p:cTn id="42" dur="500" tmFilter="0, 0; .2, .5; .8, .5; 1, 0"/>
                                        <p:tgtEl>
                                          <p:spTgt spid="29"/>
                                        </p:tgtEl>
                                      </p:cBhvr>
                                    </p:animEffect>
                                    <p:animScale>
                                      <p:cBhvr>
                                        <p:cTn id="43" dur="250" autoRev="1" fill="hold"/>
                                        <p:tgtEl>
                                          <p:spTgt spid="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3" grpId="0" animBg="1"/>
      <p:bldP spid="24" grpId="0" animBg="1"/>
      <p:bldP spid="25" grpId="0" animBg="1"/>
      <p:bldP spid="26" grpId="0" animBg="1"/>
      <p:bldP spid="27" grpId="0" animBg="1"/>
      <p:bldP spid="28" grpId="0" animBg="1"/>
      <p:bldP spid="29"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347613"/>
            <a:ext cx="8229600" cy="3456385"/>
          </a:xfrm>
        </p:spPr>
        <p:txBody>
          <a:bodyPr/>
          <a:lstStyle>
            <a:lvl1pPr>
              <a:lnSpc>
                <a:spcPct val="150000"/>
              </a:lnSpc>
              <a:defRPr sz="2400">
                <a:latin typeface="微软雅黑" panose="020B0503020204020204" pitchFamily="34" charset="-122"/>
                <a:ea typeface="微软雅黑" panose="020B0503020204020204" pitchFamily="34" charset="-122"/>
              </a:defRPr>
            </a:lvl1pPr>
            <a:lvl2pPr>
              <a:lnSpc>
                <a:spcPct val="150000"/>
              </a:lnSpc>
              <a:defRPr>
                <a:latin typeface="微软雅黑" panose="020B0503020204020204" pitchFamily="34" charset="-122"/>
                <a:ea typeface="微软雅黑" panose="020B0503020204020204" pitchFamily="34" charset="-122"/>
              </a:defRPr>
            </a:lvl2pPr>
            <a:lvl3pPr>
              <a:lnSpc>
                <a:spcPct val="150000"/>
              </a:lnSpc>
              <a:defRPr>
                <a:latin typeface="微软雅黑" panose="020B0503020204020204" pitchFamily="34" charset="-122"/>
                <a:ea typeface="微软雅黑" panose="020B0503020204020204" pitchFamily="34" charset="-122"/>
              </a:defRPr>
            </a:lvl3pPr>
            <a:lvl4pPr>
              <a:lnSpc>
                <a:spcPct val="150000"/>
              </a:lnSpc>
              <a:defRPr>
                <a:latin typeface="微软雅黑" panose="020B0503020204020204" pitchFamily="34" charset="-122"/>
                <a:ea typeface="微软雅黑" panose="020B0503020204020204" pitchFamily="34" charset="-122"/>
              </a:defRPr>
            </a:lvl4pPr>
            <a:lvl5pPr>
              <a:lnSpc>
                <a:spcPct val="150000"/>
              </a:lnSpc>
              <a:defRPr>
                <a:latin typeface="微软雅黑" panose="020B0503020204020204" pitchFamily="34" charset="-122"/>
                <a:ea typeface="微软雅黑" panose="020B0503020204020204" pitchFamily="34" charset="-122"/>
              </a:defRPr>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等腰三角形 6"/>
          <p:cNvSpPr/>
          <p:nvPr userDrawn="1"/>
        </p:nvSpPr>
        <p:spPr>
          <a:xfrm>
            <a:off x="1475656" y="51470"/>
            <a:ext cx="473712" cy="475352"/>
          </a:xfrm>
          <a:prstGeom prst="triangle">
            <a:avLst/>
          </a:prstGeom>
          <a:solidFill>
            <a:srgbClr val="007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V="1">
            <a:off x="116557" y="519730"/>
            <a:ext cx="473712" cy="475352"/>
          </a:xfrm>
          <a:prstGeom prst="triangle">
            <a:avLst/>
          </a:prstGeom>
          <a:solidFill>
            <a:srgbClr val="007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163186"/>
            <a:ext cx="9144000" cy="72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userDrawn="1"/>
        </p:nvSpPr>
        <p:spPr>
          <a:xfrm>
            <a:off x="343113" y="51837"/>
            <a:ext cx="1381435" cy="954000"/>
          </a:xfrm>
          <a:prstGeom prst="parallelogram">
            <a:avLst>
              <a:gd name="adj" fmla="val 48207"/>
            </a:avLst>
          </a:prstGeom>
          <a:solidFill>
            <a:srgbClr val="00D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743000" y="161629"/>
            <a:ext cx="7401000" cy="722677"/>
          </a:xfrm>
        </p:spPr>
        <p:txBody>
          <a:bodyPr/>
          <a:lstStyle>
            <a:lvl1pPr algn="l">
              <a:defRPr sz="3200" b="1">
                <a:solidFill>
                  <a:schemeClr val="bg1"/>
                </a:solidFill>
                <a:latin typeface="微软雅黑" panose="020B0503020204020204" pitchFamily="34" charset="-122"/>
                <a:ea typeface="微软雅黑" panose="020B0503020204020204" pitchFamily="34" charset="-122"/>
              </a:defRPr>
            </a:lvl1pPr>
          </a:lstStyle>
          <a:p>
            <a:r>
              <a:rPr lang="zh-CN" altLang="en-US" noProof="1" smtClean="0"/>
              <a:t>单击此处编辑母版标题样式</a:t>
            </a:r>
            <a:endParaRPr lang="zh-CN" altLang="en-US" noProof="1"/>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347613"/>
            <a:ext cx="8229600" cy="3456385"/>
          </a:xfrm>
        </p:spPr>
        <p:txBody>
          <a:bodyPr/>
          <a:lstStyle>
            <a:lvl1pPr>
              <a:lnSpc>
                <a:spcPct val="150000"/>
              </a:lnSpc>
              <a:defRPr sz="2200">
                <a:latin typeface="微软雅黑" panose="020B0503020204020204" pitchFamily="34" charset="-122"/>
                <a:ea typeface="微软雅黑" panose="020B0503020204020204" pitchFamily="34" charset="-122"/>
              </a:defRPr>
            </a:lvl1pPr>
            <a:lvl2pPr>
              <a:lnSpc>
                <a:spcPct val="150000"/>
              </a:lnSpc>
              <a:defRPr>
                <a:latin typeface="微软雅黑" panose="020B0503020204020204" pitchFamily="34" charset="-122"/>
                <a:ea typeface="微软雅黑" panose="020B0503020204020204" pitchFamily="34" charset="-122"/>
              </a:defRPr>
            </a:lvl2pPr>
            <a:lvl3pPr>
              <a:lnSpc>
                <a:spcPct val="150000"/>
              </a:lnSpc>
              <a:defRPr>
                <a:latin typeface="微软雅黑" panose="020B0503020204020204" pitchFamily="34" charset="-122"/>
                <a:ea typeface="微软雅黑" panose="020B0503020204020204" pitchFamily="34" charset="-122"/>
              </a:defRPr>
            </a:lvl3pPr>
            <a:lvl4pPr>
              <a:lnSpc>
                <a:spcPct val="150000"/>
              </a:lnSpc>
              <a:defRPr>
                <a:latin typeface="微软雅黑" panose="020B0503020204020204" pitchFamily="34" charset="-122"/>
                <a:ea typeface="微软雅黑" panose="020B0503020204020204" pitchFamily="34" charset="-122"/>
              </a:defRPr>
            </a:lvl4pPr>
            <a:lvl5pPr>
              <a:lnSpc>
                <a:spcPct val="150000"/>
              </a:lnSpc>
              <a:defRPr>
                <a:latin typeface="微软雅黑" panose="020B0503020204020204" pitchFamily="34" charset="-122"/>
                <a:ea typeface="微软雅黑" panose="020B0503020204020204" pitchFamily="34" charset="-122"/>
              </a:defRPr>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grpSp>
        <p:nvGrpSpPr>
          <p:cNvPr id="22" name="组合 21"/>
          <p:cNvGrpSpPr/>
          <p:nvPr userDrawn="1"/>
        </p:nvGrpSpPr>
        <p:grpSpPr>
          <a:xfrm>
            <a:off x="0" y="51470"/>
            <a:ext cx="2267744" cy="961302"/>
            <a:chOff x="0" y="51470"/>
            <a:chExt cx="2267744" cy="961302"/>
          </a:xfrm>
          <a:solidFill>
            <a:srgbClr val="B88C00"/>
          </a:solidFill>
        </p:grpSpPr>
        <p:sp>
          <p:nvSpPr>
            <p:cNvPr id="7" name="等腰三角形 6"/>
            <p:cNvSpPr/>
            <p:nvPr userDrawn="1"/>
          </p:nvSpPr>
          <p:spPr>
            <a:xfrm>
              <a:off x="1475656" y="51470"/>
              <a:ext cx="473712" cy="475352"/>
            </a:xfrm>
            <a:prstGeom prst="triangle">
              <a:avLst/>
            </a:prstGeom>
            <a:solidFill>
              <a:srgbClr val="765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V="1">
              <a:off x="107504" y="537420"/>
              <a:ext cx="473712" cy="475352"/>
            </a:xfrm>
            <a:prstGeom prst="triangle">
              <a:avLst/>
            </a:prstGeom>
            <a:solidFill>
              <a:srgbClr val="765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163186"/>
              <a:ext cx="2267744"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userDrawn="1"/>
          </p:nvSpPr>
          <p:spPr>
            <a:xfrm>
              <a:off x="343113" y="51837"/>
              <a:ext cx="1381435" cy="954000"/>
            </a:xfrm>
            <a:prstGeom prst="parallelogram">
              <a:avLst>
                <a:gd name="adj" fmla="val 48207"/>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userDrawn="1"/>
        </p:nvSpPr>
        <p:spPr>
          <a:xfrm>
            <a:off x="2267744" y="162158"/>
            <a:ext cx="540000" cy="720000"/>
          </a:xfrm>
          <a:prstGeom prst="rect">
            <a:avLst/>
          </a:prstGeom>
          <a:solidFill>
            <a:srgbClr val="B8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2808744" y="162158"/>
            <a:ext cx="540000" cy="720000"/>
          </a:xfrm>
          <a:prstGeom prst="rect">
            <a:avLst/>
          </a:prstGeom>
          <a:solidFill>
            <a:srgbClr val="B8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3347864" y="162158"/>
            <a:ext cx="540000" cy="720000"/>
          </a:xfrm>
          <a:prstGeom prst="rect">
            <a:avLst/>
          </a:prstGeom>
          <a:solidFill>
            <a:srgbClr val="B8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a:off x="3851920" y="162158"/>
            <a:ext cx="540000" cy="720000"/>
          </a:xfrm>
          <a:prstGeom prst="rect">
            <a:avLst/>
          </a:prstGeom>
          <a:solidFill>
            <a:srgbClr val="B8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nvSpPr>
        <p:spPr>
          <a:xfrm>
            <a:off x="4382034" y="162158"/>
            <a:ext cx="540000" cy="720000"/>
          </a:xfrm>
          <a:prstGeom prst="rect">
            <a:avLst/>
          </a:prstGeom>
          <a:solidFill>
            <a:srgbClr val="B8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nvSpPr>
        <p:spPr>
          <a:xfrm>
            <a:off x="4919274" y="162158"/>
            <a:ext cx="540000" cy="720000"/>
          </a:xfrm>
          <a:prstGeom prst="rect">
            <a:avLst/>
          </a:prstGeom>
          <a:solidFill>
            <a:srgbClr val="B8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userDrawn="1"/>
        </p:nvSpPr>
        <p:spPr>
          <a:xfrm>
            <a:off x="5459274" y="162158"/>
            <a:ext cx="540000" cy="720000"/>
          </a:xfrm>
          <a:prstGeom prst="rect">
            <a:avLst/>
          </a:prstGeom>
          <a:solidFill>
            <a:srgbClr val="B8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5999274" y="162158"/>
            <a:ext cx="540000" cy="720000"/>
          </a:xfrm>
          <a:prstGeom prst="rect">
            <a:avLst/>
          </a:prstGeom>
          <a:solidFill>
            <a:srgbClr val="B8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userDrawn="1"/>
        </p:nvSpPr>
        <p:spPr>
          <a:xfrm>
            <a:off x="6539274" y="162158"/>
            <a:ext cx="540000" cy="720000"/>
          </a:xfrm>
          <a:prstGeom prst="rect">
            <a:avLst/>
          </a:prstGeom>
          <a:solidFill>
            <a:srgbClr val="B8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nvSpPr>
        <p:spPr>
          <a:xfrm>
            <a:off x="7077788" y="162158"/>
            <a:ext cx="540000" cy="720000"/>
          </a:xfrm>
          <a:prstGeom prst="rect">
            <a:avLst/>
          </a:prstGeom>
          <a:solidFill>
            <a:srgbClr val="B8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userDrawn="1"/>
        </p:nvSpPr>
        <p:spPr>
          <a:xfrm>
            <a:off x="7610210" y="168184"/>
            <a:ext cx="540000" cy="720000"/>
          </a:xfrm>
          <a:prstGeom prst="rect">
            <a:avLst/>
          </a:prstGeom>
          <a:solidFill>
            <a:srgbClr val="B8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userDrawn="1"/>
        </p:nvSpPr>
        <p:spPr>
          <a:xfrm>
            <a:off x="8150210" y="168184"/>
            <a:ext cx="540000" cy="720000"/>
          </a:xfrm>
          <a:prstGeom prst="rect">
            <a:avLst/>
          </a:prstGeom>
          <a:solidFill>
            <a:srgbClr val="B8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userDrawn="1"/>
        </p:nvSpPr>
        <p:spPr>
          <a:xfrm>
            <a:off x="8614135" y="168184"/>
            <a:ext cx="540000" cy="720000"/>
          </a:xfrm>
          <a:prstGeom prst="rect">
            <a:avLst/>
          </a:prstGeom>
          <a:solidFill>
            <a:srgbClr val="B8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userDrawn="1">
            <p:ph type="title"/>
          </p:nvPr>
        </p:nvSpPr>
        <p:spPr>
          <a:xfrm>
            <a:off x="1710078" y="135927"/>
            <a:ext cx="7401000" cy="722677"/>
          </a:xfrm>
        </p:spPr>
        <p:txBody>
          <a:bodyPr/>
          <a:lstStyle>
            <a:lvl1pPr algn="l">
              <a:defRPr sz="3200" b="1">
                <a:solidFill>
                  <a:schemeClr val="bg1"/>
                </a:solidFill>
                <a:latin typeface="微软雅黑" panose="020B0503020204020204" pitchFamily="34" charset="-122"/>
                <a:ea typeface="微软雅黑" panose="020B0503020204020204" pitchFamily="34" charset="-122"/>
              </a:defRPr>
            </a:lvl1pPr>
          </a:lstStyle>
          <a:p>
            <a:r>
              <a:rPr lang="zh-CN" altLang="en-US" noProof="1" smtClean="0"/>
              <a:t>单击此处编辑母版标题样式</a:t>
            </a:r>
            <a:endParaRPr lang="zh-CN" altLang="en-US"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
                                  </p:stCondLst>
                                  <p:childTnLst>
                                    <p:set>
                                      <p:cBhvr>
                                        <p:cTn id="6" dur="1" fill="hold">
                                          <p:stCondLst>
                                            <p:cond delay="0"/>
                                          </p:stCondLst>
                                        </p:cTn>
                                        <p:tgtEl>
                                          <p:spTgt spid="16"/>
                                        </p:tgtEl>
                                        <p:attrNameLst>
                                          <p:attrName>style.visibility</p:attrName>
                                        </p:attrNameLst>
                                      </p:cBhvr>
                                      <p:to>
                                        <p:strVal val="visible"/>
                                      </p:to>
                                    </p:set>
                                    <p:anim calcmode="lin" valueType="num">
                                      <p:cBhvr>
                                        <p:cTn id="7" dur="250" fill="hold"/>
                                        <p:tgtEl>
                                          <p:spTgt spid="16"/>
                                        </p:tgtEl>
                                        <p:attrNameLst>
                                          <p:attrName>ppt_w</p:attrName>
                                        </p:attrNameLst>
                                      </p:cBhvr>
                                      <p:tavLst>
                                        <p:tav tm="0">
                                          <p:val>
                                            <p:fltVal val="0"/>
                                          </p:val>
                                        </p:tav>
                                        <p:tav tm="100000">
                                          <p:val>
                                            <p:strVal val="#ppt_w"/>
                                          </p:val>
                                        </p:tav>
                                      </p:tavLst>
                                    </p:anim>
                                    <p:anim calcmode="lin" valueType="num">
                                      <p:cBhvr>
                                        <p:cTn id="8" dur="250" fill="hold"/>
                                        <p:tgtEl>
                                          <p:spTgt spid="16"/>
                                        </p:tgtEl>
                                        <p:attrNameLst>
                                          <p:attrName>ppt_h</p:attrName>
                                        </p:attrNameLst>
                                      </p:cBhvr>
                                      <p:tavLst>
                                        <p:tav tm="0">
                                          <p:val>
                                            <p:fltVal val="0"/>
                                          </p:val>
                                        </p:tav>
                                        <p:tav tm="100000">
                                          <p:val>
                                            <p:strVal val="#ppt_h"/>
                                          </p:val>
                                        </p:tav>
                                      </p:tavLst>
                                    </p:anim>
                                    <p:animEffect transition="in" filter="fade">
                                      <p:cBhvr>
                                        <p:cTn id="9" dur="250"/>
                                        <p:tgtEl>
                                          <p:spTgt spid="16"/>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17"/>
                                        </p:tgtEl>
                                        <p:attrNameLst>
                                          <p:attrName>style.visibility</p:attrName>
                                        </p:attrNameLst>
                                      </p:cBhvr>
                                      <p:to>
                                        <p:strVal val="visible"/>
                                      </p:to>
                                    </p:set>
                                    <p:anim calcmode="lin" valueType="num">
                                      <p:cBhvr>
                                        <p:cTn id="12" dur="250" fill="hold"/>
                                        <p:tgtEl>
                                          <p:spTgt spid="17"/>
                                        </p:tgtEl>
                                        <p:attrNameLst>
                                          <p:attrName>ppt_w</p:attrName>
                                        </p:attrNameLst>
                                      </p:cBhvr>
                                      <p:tavLst>
                                        <p:tav tm="0">
                                          <p:val>
                                            <p:fltVal val="0"/>
                                          </p:val>
                                        </p:tav>
                                        <p:tav tm="100000">
                                          <p:val>
                                            <p:strVal val="#ppt_w"/>
                                          </p:val>
                                        </p:tav>
                                      </p:tavLst>
                                    </p:anim>
                                    <p:anim calcmode="lin" valueType="num">
                                      <p:cBhvr>
                                        <p:cTn id="13" dur="250" fill="hold"/>
                                        <p:tgtEl>
                                          <p:spTgt spid="17"/>
                                        </p:tgtEl>
                                        <p:attrNameLst>
                                          <p:attrName>ppt_h</p:attrName>
                                        </p:attrNameLst>
                                      </p:cBhvr>
                                      <p:tavLst>
                                        <p:tav tm="0">
                                          <p:val>
                                            <p:fltVal val="0"/>
                                          </p:val>
                                        </p:tav>
                                        <p:tav tm="100000">
                                          <p:val>
                                            <p:strVal val="#ppt_h"/>
                                          </p:val>
                                        </p:tav>
                                      </p:tavLst>
                                    </p:anim>
                                    <p:animEffect transition="in" filter="fade">
                                      <p:cBhvr>
                                        <p:cTn id="14" dur="250"/>
                                        <p:tgtEl>
                                          <p:spTgt spid="17"/>
                                        </p:tgtEl>
                                      </p:cBhvr>
                                    </p:animEffect>
                                  </p:childTnLst>
                                </p:cTn>
                              </p:par>
                              <p:par>
                                <p:cTn id="15" presetID="53" presetClass="entr" presetSubtype="16" fill="hold" grpId="0" nodeType="withEffect">
                                  <p:stCondLst>
                                    <p:cond delay="30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childTnLst>
                                </p:cTn>
                              </p:par>
                              <p:par>
                                <p:cTn id="20" presetID="53" presetClass="entr" presetSubtype="16" fill="hold" grpId="0" nodeType="withEffect">
                                  <p:stCondLst>
                                    <p:cond delay="4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250" fill="hold"/>
                                        <p:tgtEl>
                                          <p:spTgt spid="19"/>
                                        </p:tgtEl>
                                        <p:attrNameLst>
                                          <p:attrName>ppt_w</p:attrName>
                                        </p:attrNameLst>
                                      </p:cBhvr>
                                      <p:tavLst>
                                        <p:tav tm="0">
                                          <p:val>
                                            <p:fltVal val="0"/>
                                          </p:val>
                                        </p:tav>
                                        <p:tav tm="100000">
                                          <p:val>
                                            <p:strVal val="#ppt_w"/>
                                          </p:val>
                                        </p:tav>
                                      </p:tavLst>
                                    </p:anim>
                                    <p:anim calcmode="lin" valueType="num">
                                      <p:cBhvr>
                                        <p:cTn id="23" dur="250" fill="hold"/>
                                        <p:tgtEl>
                                          <p:spTgt spid="19"/>
                                        </p:tgtEl>
                                        <p:attrNameLst>
                                          <p:attrName>ppt_h</p:attrName>
                                        </p:attrNameLst>
                                      </p:cBhvr>
                                      <p:tavLst>
                                        <p:tav tm="0">
                                          <p:val>
                                            <p:fltVal val="0"/>
                                          </p:val>
                                        </p:tav>
                                        <p:tav tm="100000">
                                          <p:val>
                                            <p:strVal val="#ppt_h"/>
                                          </p:val>
                                        </p:tav>
                                      </p:tavLst>
                                    </p:anim>
                                    <p:animEffect transition="in" filter="fade">
                                      <p:cBhvr>
                                        <p:cTn id="24" dur="250"/>
                                        <p:tgtEl>
                                          <p:spTgt spid="19"/>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20"/>
                                        </p:tgtEl>
                                        <p:attrNameLst>
                                          <p:attrName>style.visibility</p:attrName>
                                        </p:attrNameLst>
                                      </p:cBhvr>
                                      <p:to>
                                        <p:strVal val="visible"/>
                                      </p:to>
                                    </p:set>
                                    <p:anim calcmode="lin" valueType="num">
                                      <p:cBhvr>
                                        <p:cTn id="27" dur="250" fill="hold"/>
                                        <p:tgtEl>
                                          <p:spTgt spid="20"/>
                                        </p:tgtEl>
                                        <p:attrNameLst>
                                          <p:attrName>ppt_w</p:attrName>
                                        </p:attrNameLst>
                                      </p:cBhvr>
                                      <p:tavLst>
                                        <p:tav tm="0">
                                          <p:val>
                                            <p:fltVal val="0"/>
                                          </p:val>
                                        </p:tav>
                                        <p:tav tm="100000">
                                          <p:val>
                                            <p:strVal val="#ppt_w"/>
                                          </p:val>
                                        </p:tav>
                                      </p:tavLst>
                                    </p:anim>
                                    <p:anim calcmode="lin" valueType="num">
                                      <p:cBhvr>
                                        <p:cTn id="28" dur="250" fill="hold"/>
                                        <p:tgtEl>
                                          <p:spTgt spid="20"/>
                                        </p:tgtEl>
                                        <p:attrNameLst>
                                          <p:attrName>ppt_h</p:attrName>
                                        </p:attrNameLst>
                                      </p:cBhvr>
                                      <p:tavLst>
                                        <p:tav tm="0">
                                          <p:val>
                                            <p:fltVal val="0"/>
                                          </p:val>
                                        </p:tav>
                                        <p:tav tm="100000">
                                          <p:val>
                                            <p:strVal val="#ppt_h"/>
                                          </p:val>
                                        </p:tav>
                                      </p:tavLst>
                                    </p:anim>
                                    <p:animEffect transition="in" filter="fade">
                                      <p:cBhvr>
                                        <p:cTn id="29" dur="250"/>
                                        <p:tgtEl>
                                          <p:spTgt spid="20"/>
                                        </p:tgtEl>
                                      </p:cBhvr>
                                    </p:animEffect>
                                  </p:childTnLst>
                                </p:cTn>
                              </p:par>
                              <p:par>
                                <p:cTn id="30" presetID="53" presetClass="entr" presetSubtype="16" fill="hold" grpId="0" nodeType="withEffect">
                                  <p:stCondLst>
                                    <p:cond delay="600"/>
                                  </p:stCondLst>
                                  <p:childTnLst>
                                    <p:set>
                                      <p:cBhvr>
                                        <p:cTn id="31" dur="1" fill="hold">
                                          <p:stCondLst>
                                            <p:cond delay="0"/>
                                          </p:stCondLst>
                                        </p:cTn>
                                        <p:tgtEl>
                                          <p:spTgt spid="21"/>
                                        </p:tgtEl>
                                        <p:attrNameLst>
                                          <p:attrName>style.visibility</p:attrName>
                                        </p:attrNameLst>
                                      </p:cBhvr>
                                      <p:to>
                                        <p:strVal val="visible"/>
                                      </p:to>
                                    </p:set>
                                    <p:anim calcmode="lin" valueType="num">
                                      <p:cBhvr>
                                        <p:cTn id="32" dur="250" fill="hold"/>
                                        <p:tgtEl>
                                          <p:spTgt spid="21"/>
                                        </p:tgtEl>
                                        <p:attrNameLst>
                                          <p:attrName>ppt_w</p:attrName>
                                        </p:attrNameLst>
                                      </p:cBhvr>
                                      <p:tavLst>
                                        <p:tav tm="0">
                                          <p:val>
                                            <p:fltVal val="0"/>
                                          </p:val>
                                        </p:tav>
                                        <p:tav tm="100000">
                                          <p:val>
                                            <p:strVal val="#ppt_w"/>
                                          </p:val>
                                        </p:tav>
                                      </p:tavLst>
                                    </p:anim>
                                    <p:anim calcmode="lin" valueType="num">
                                      <p:cBhvr>
                                        <p:cTn id="33" dur="250" fill="hold"/>
                                        <p:tgtEl>
                                          <p:spTgt spid="21"/>
                                        </p:tgtEl>
                                        <p:attrNameLst>
                                          <p:attrName>ppt_h</p:attrName>
                                        </p:attrNameLst>
                                      </p:cBhvr>
                                      <p:tavLst>
                                        <p:tav tm="0">
                                          <p:val>
                                            <p:fltVal val="0"/>
                                          </p:val>
                                        </p:tav>
                                        <p:tav tm="100000">
                                          <p:val>
                                            <p:strVal val="#ppt_h"/>
                                          </p:val>
                                        </p:tav>
                                      </p:tavLst>
                                    </p:anim>
                                    <p:animEffect transition="in" filter="fade">
                                      <p:cBhvr>
                                        <p:cTn id="34" dur="250"/>
                                        <p:tgtEl>
                                          <p:spTgt spid="21"/>
                                        </p:tgtEl>
                                      </p:cBhvr>
                                    </p:animEffect>
                                  </p:childTnLst>
                                </p:cTn>
                              </p:par>
                              <p:par>
                                <p:cTn id="35" presetID="53" presetClass="entr" presetSubtype="16" fill="hold" grpId="0" nodeType="withEffect">
                                  <p:stCondLst>
                                    <p:cond delay="700"/>
                                  </p:stCondLst>
                                  <p:childTnLst>
                                    <p:set>
                                      <p:cBhvr>
                                        <p:cTn id="36" dur="1" fill="hold">
                                          <p:stCondLst>
                                            <p:cond delay="0"/>
                                          </p:stCondLst>
                                        </p:cTn>
                                        <p:tgtEl>
                                          <p:spTgt spid="23"/>
                                        </p:tgtEl>
                                        <p:attrNameLst>
                                          <p:attrName>style.visibility</p:attrName>
                                        </p:attrNameLst>
                                      </p:cBhvr>
                                      <p:to>
                                        <p:strVal val="visible"/>
                                      </p:to>
                                    </p:set>
                                    <p:anim calcmode="lin" valueType="num">
                                      <p:cBhvr>
                                        <p:cTn id="37" dur="250" fill="hold"/>
                                        <p:tgtEl>
                                          <p:spTgt spid="23"/>
                                        </p:tgtEl>
                                        <p:attrNameLst>
                                          <p:attrName>ppt_w</p:attrName>
                                        </p:attrNameLst>
                                      </p:cBhvr>
                                      <p:tavLst>
                                        <p:tav tm="0">
                                          <p:val>
                                            <p:fltVal val="0"/>
                                          </p:val>
                                        </p:tav>
                                        <p:tav tm="100000">
                                          <p:val>
                                            <p:strVal val="#ppt_w"/>
                                          </p:val>
                                        </p:tav>
                                      </p:tavLst>
                                    </p:anim>
                                    <p:anim calcmode="lin" valueType="num">
                                      <p:cBhvr>
                                        <p:cTn id="38" dur="250" fill="hold"/>
                                        <p:tgtEl>
                                          <p:spTgt spid="23"/>
                                        </p:tgtEl>
                                        <p:attrNameLst>
                                          <p:attrName>ppt_h</p:attrName>
                                        </p:attrNameLst>
                                      </p:cBhvr>
                                      <p:tavLst>
                                        <p:tav tm="0">
                                          <p:val>
                                            <p:fltVal val="0"/>
                                          </p:val>
                                        </p:tav>
                                        <p:tav tm="100000">
                                          <p:val>
                                            <p:strVal val="#ppt_h"/>
                                          </p:val>
                                        </p:tav>
                                      </p:tavLst>
                                    </p:anim>
                                    <p:animEffect transition="in" filter="fade">
                                      <p:cBhvr>
                                        <p:cTn id="39" dur="250"/>
                                        <p:tgtEl>
                                          <p:spTgt spid="23"/>
                                        </p:tgtEl>
                                      </p:cBhvr>
                                    </p:animEffect>
                                  </p:childTnLst>
                                </p:cTn>
                              </p:par>
                              <p:par>
                                <p:cTn id="40" presetID="53" presetClass="entr" presetSubtype="16" fill="hold" grpId="0" nodeType="withEffect">
                                  <p:stCondLst>
                                    <p:cond delay="800"/>
                                  </p:stCondLst>
                                  <p:childTnLst>
                                    <p:set>
                                      <p:cBhvr>
                                        <p:cTn id="41" dur="1" fill="hold">
                                          <p:stCondLst>
                                            <p:cond delay="0"/>
                                          </p:stCondLst>
                                        </p:cTn>
                                        <p:tgtEl>
                                          <p:spTgt spid="24"/>
                                        </p:tgtEl>
                                        <p:attrNameLst>
                                          <p:attrName>style.visibility</p:attrName>
                                        </p:attrNameLst>
                                      </p:cBhvr>
                                      <p:to>
                                        <p:strVal val="visible"/>
                                      </p:to>
                                    </p:set>
                                    <p:anim calcmode="lin" valueType="num">
                                      <p:cBhvr>
                                        <p:cTn id="42" dur="250" fill="hold"/>
                                        <p:tgtEl>
                                          <p:spTgt spid="24"/>
                                        </p:tgtEl>
                                        <p:attrNameLst>
                                          <p:attrName>ppt_w</p:attrName>
                                        </p:attrNameLst>
                                      </p:cBhvr>
                                      <p:tavLst>
                                        <p:tav tm="0">
                                          <p:val>
                                            <p:fltVal val="0"/>
                                          </p:val>
                                        </p:tav>
                                        <p:tav tm="100000">
                                          <p:val>
                                            <p:strVal val="#ppt_w"/>
                                          </p:val>
                                        </p:tav>
                                      </p:tavLst>
                                    </p:anim>
                                    <p:anim calcmode="lin" valueType="num">
                                      <p:cBhvr>
                                        <p:cTn id="43" dur="250" fill="hold"/>
                                        <p:tgtEl>
                                          <p:spTgt spid="24"/>
                                        </p:tgtEl>
                                        <p:attrNameLst>
                                          <p:attrName>ppt_h</p:attrName>
                                        </p:attrNameLst>
                                      </p:cBhvr>
                                      <p:tavLst>
                                        <p:tav tm="0">
                                          <p:val>
                                            <p:fltVal val="0"/>
                                          </p:val>
                                        </p:tav>
                                        <p:tav tm="100000">
                                          <p:val>
                                            <p:strVal val="#ppt_h"/>
                                          </p:val>
                                        </p:tav>
                                      </p:tavLst>
                                    </p:anim>
                                    <p:animEffect transition="in" filter="fade">
                                      <p:cBhvr>
                                        <p:cTn id="44" dur="250"/>
                                        <p:tgtEl>
                                          <p:spTgt spid="24"/>
                                        </p:tgtEl>
                                      </p:cBhvr>
                                    </p:animEffect>
                                  </p:childTnLst>
                                </p:cTn>
                              </p:par>
                              <p:par>
                                <p:cTn id="45" presetID="53" presetClass="entr" presetSubtype="16" fill="hold" grpId="0" nodeType="withEffect">
                                  <p:stCondLst>
                                    <p:cond delay="900"/>
                                  </p:stCondLst>
                                  <p:childTnLst>
                                    <p:set>
                                      <p:cBhvr>
                                        <p:cTn id="46" dur="1" fill="hold">
                                          <p:stCondLst>
                                            <p:cond delay="0"/>
                                          </p:stCondLst>
                                        </p:cTn>
                                        <p:tgtEl>
                                          <p:spTgt spid="25"/>
                                        </p:tgtEl>
                                        <p:attrNameLst>
                                          <p:attrName>style.visibility</p:attrName>
                                        </p:attrNameLst>
                                      </p:cBhvr>
                                      <p:to>
                                        <p:strVal val="visible"/>
                                      </p:to>
                                    </p:set>
                                    <p:anim calcmode="lin" valueType="num">
                                      <p:cBhvr>
                                        <p:cTn id="47" dur="250" fill="hold"/>
                                        <p:tgtEl>
                                          <p:spTgt spid="25"/>
                                        </p:tgtEl>
                                        <p:attrNameLst>
                                          <p:attrName>ppt_w</p:attrName>
                                        </p:attrNameLst>
                                      </p:cBhvr>
                                      <p:tavLst>
                                        <p:tav tm="0">
                                          <p:val>
                                            <p:fltVal val="0"/>
                                          </p:val>
                                        </p:tav>
                                        <p:tav tm="100000">
                                          <p:val>
                                            <p:strVal val="#ppt_w"/>
                                          </p:val>
                                        </p:tav>
                                      </p:tavLst>
                                    </p:anim>
                                    <p:anim calcmode="lin" valueType="num">
                                      <p:cBhvr>
                                        <p:cTn id="48" dur="250" fill="hold"/>
                                        <p:tgtEl>
                                          <p:spTgt spid="25"/>
                                        </p:tgtEl>
                                        <p:attrNameLst>
                                          <p:attrName>ppt_h</p:attrName>
                                        </p:attrNameLst>
                                      </p:cBhvr>
                                      <p:tavLst>
                                        <p:tav tm="0">
                                          <p:val>
                                            <p:fltVal val="0"/>
                                          </p:val>
                                        </p:tav>
                                        <p:tav tm="100000">
                                          <p:val>
                                            <p:strVal val="#ppt_h"/>
                                          </p:val>
                                        </p:tav>
                                      </p:tavLst>
                                    </p:anim>
                                    <p:animEffect transition="in" filter="fade">
                                      <p:cBhvr>
                                        <p:cTn id="49" dur="250"/>
                                        <p:tgtEl>
                                          <p:spTgt spid="25"/>
                                        </p:tgtEl>
                                      </p:cBhvr>
                                    </p:animEffect>
                                  </p:childTnLst>
                                </p:cTn>
                              </p:par>
                              <p:par>
                                <p:cTn id="50" presetID="53" presetClass="entr" presetSubtype="16" fill="hold" grpId="0" nodeType="withEffect">
                                  <p:stCondLst>
                                    <p:cond delay="1000"/>
                                  </p:stCondLst>
                                  <p:childTnLst>
                                    <p:set>
                                      <p:cBhvr>
                                        <p:cTn id="51" dur="1" fill="hold">
                                          <p:stCondLst>
                                            <p:cond delay="0"/>
                                          </p:stCondLst>
                                        </p:cTn>
                                        <p:tgtEl>
                                          <p:spTgt spid="26"/>
                                        </p:tgtEl>
                                        <p:attrNameLst>
                                          <p:attrName>style.visibility</p:attrName>
                                        </p:attrNameLst>
                                      </p:cBhvr>
                                      <p:to>
                                        <p:strVal val="visible"/>
                                      </p:to>
                                    </p:set>
                                    <p:anim calcmode="lin" valueType="num">
                                      <p:cBhvr>
                                        <p:cTn id="52" dur="250" fill="hold"/>
                                        <p:tgtEl>
                                          <p:spTgt spid="26"/>
                                        </p:tgtEl>
                                        <p:attrNameLst>
                                          <p:attrName>ppt_w</p:attrName>
                                        </p:attrNameLst>
                                      </p:cBhvr>
                                      <p:tavLst>
                                        <p:tav tm="0">
                                          <p:val>
                                            <p:fltVal val="0"/>
                                          </p:val>
                                        </p:tav>
                                        <p:tav tm="100000">
                                          <p:val>
                                            <p:strVal val="#ppt_w"/>
                                          </p:val>
                                        </p:tav>
                                      </p:tavLst>
                                    </p:anim>
                                    <p:anim calcmode="lin" valueType="num">
                                      <p:cBhvr>
                                        <p:cTn id="53" dur="250" fill="hold"/>
                                        <p:tgtEl>
                                          <p:spTgt spid="26"/>
                                        </p:tgtEl>
                                        <p:attrNameLst>
                                          <p:attrName>ppt_h</p:attrName>
                                        </p:attrNameLst>
                                      </p:cBhvr>
                                      <p:tavLst>
                                        <p:tav tm="0">
                                          <p:val>
                                            <p:fltVal val="0"/>
                                          </p:val>
                                        </p:tav>
                                        <p:tav tm="100000">
                                          <p:val>
                                            <p:strVal val="#ppt_h"/>
                                          </p:val>
                                        </p:tav>
                                      </p:tavLst>
                                    </p:anim>
                                    <p:animEffect transition="in" filter="fade">
                                      <p:cBhvr>
                                        <p:cTn id="54" dur="250"/>
                                        <p:tgtEl>
                                          <p:spTgt spid="26"/>
                                        </p:tgtEl>
                                      </p:cBhvr>
                                    </p:animEffect>
                                  </p:childTnLst>
                                </p:cTn>
                              </p:par>
                              <p:par>
                                <p:cTn id="55" presetID="53" presetClass="entr" presetSubtype="16" fill="hold" grpId="0" nodeType="withEffect">
                                  <p:stCondLst>
                                    <p:cond delay="1100"/>
                                  </p:stCondLst>
                                  <p:childTnLst>
                                    <p:set>
                                      <p:cBhvr>
                                        <p:cTn id="56" dur="1" fill="hold">
                                          <p:stCondLst>
                                            <p:cond delay="0"/>
                                          </p:stCondLst>
                                        </p:cTn>
                                        <p:tgtEl>
                                          <p:spTgt spid="27"/>
                                        </p:tgtEl>
                                        <p:attrNameLst>
                                          <p:attrName>style.visibility</p:attrName>
                                        </p:attrNameLst>
                                      </p:cBhvr>
                                      <p:to>
                                        <p:strVal val="visible"/>
                                      </p:to>
                                    </p:set>
                                    <p:anim calcmode="lin" valueType="num">
                                      <p:cBhvr>
                                        <p:cTn id="57" dur="250" fill="hold"/>
                                        <p:tgtEl>
                                          <p:spTgt spid="27"/>
                                        </p:tgtEl>
                                        <p:attrNameLst>
                                          <p:attrName>ppt_w</p:attrName>
                                        </p:attrNameLst>
                                      </p:cBhvr>
                                      <p:tavLst>
                                        <p:tav tm="0">
                                          <p:val>
                                            <p:fltVal val="0"/>
                                          </p:val>
                                        </p:tav>
                                        <p:tav tm="100000">
                                          <p:val>
                                            <p:strVal val="#ppt_w"/>
                                          </p:val>
                                        </p:tav>
                                      </p:tavLst>
                                    </p:anim>
                                    <p:anim calcmode="lin" valueType="num">
                                      <p:cBhvr>
                                        <p:cTn id="58" dur="250" fill="hold"/>
                                        <p:tgtEl>
                                          <p:spTgt spid="27"/>
                                        </p:tgtEl>
                                        <p:attrNameLst>
                                          <p:attrName>ppt_h</p:attrName>
                                        </p:attrNameLst>
                                      </p:cBhvr>
                                      <p:tavLst>
                                        <p:tav tm="0">
                                          <p:val>
                                            <p:fltVal val="0"/>
                                          </p:val>
                                        </p:tav>
                                        <p:tav tm="100000">
                                          <p:val>
                                            <p:strVal val="#ppt_h"/>
                                          </p:val>
                                        </p:tav>
                                      </p:tavLst>
                                    </p:anim>
                                    <p:animEffect transition="in" filter="fade">
                                      <p:cBhvr>
                                        <p:cTn id="59" dur="250"/>
                                        <p:tgtEl>
                                          <p:spTgt spid="27"/>
                                        </p:tgtEl>
                                      </p:cBhvr>
                                    </p:animEffect>
                                  </p:childTnLst>
                                </p:cTn>
                              </p:par>
                              <p:par>
                                <p:cTn id="60" presetID="53" presetClass="entr" presetSubtype="16" fill="hold" grpId="0" nodeType="withEffect">
                                  <p:stCondLst>
                                    <p:cond delay="1200"/>
                                  </p:stCondLst>
                                  <p:childTnLst>
                                    <p:set>
                                      <p:cBhvr>
                                        <p:cTn id="61" dur="1" fill="hold">
                                          <p:stCondLst>
                                            <p:cond delay="0"/>
                                          </p:stCondLst>
                                        </p:cTn>
                                        <p:tgtEl>
                                          <p:spTgt spid="28"/>
                                        </p:tgtEl>
                                        <p:attrNameLst>
                                          <p:attrName>style.visibility</p:attrName>
                                        </p:attrNameLst>
                                      </p:cBhvr>
                                      <p:to>
                                        <p:strVal val="visible"/>
                                      </p:to>
                                    </p:set>
                                    <p:anim calcmode="lin" valueType="num">
                                      <p:cBhvr>
                                        <p:cTn id="62" dur="250" fill="hold"/>
                                        <p:tgtEl>
                                          <p:spTgt spid="28"/>
                                        </p:tgtEl>
                                        <p:attrNameLst>
                                          <p:attrName>ppt_w</p:attrName>
                                        </p:attrNameLst>
                                      </p:cBhvr>
                                      <p:tavLst>
                                        <p:tav tm="0">
                                          <p:val>
                                            <p:fltVal val="0"/>
                                          </p:val>
                                        </p:tav>
                                        <p:tav tm="100000">
                                          <p:val>
                                            <p:strVal val="#ppt_w"/>
                                          </p:val>
                                        </p:tav>
                                      </p:tavLst>
                                    </p:anim>
                                    <p:anim calcmode="lin" valueType="num">
                                      <p:cBhvr>
                                        <p:cTn id="63" dur="250" fill="hold"/>
                                        <p:tgtEl>
                                          <p:spTgt spid="28"/>
                                        </p:tgtEl>
                                        <p:attrNameLst>
                                          <p:attrName>ppt_h</p:attrName>
                                        </p:attrNameLst>
                                      </p:cBhvr>
                                      <p:tavLst>
                                        <p:tav tm="0">
                                          <p:val>
                                            <p:fltVal val="0"/>
                                          </p:val>
                                        </p:tav>
                                        <p:tav tm="100000">
                                          <p:val>
                                            <p:strVal val="#ppt_h"/>
                                          </p:val>
                                        </p:tav>
                                      </p:tavLst>
                                    </p:anim>
                                    <p:animEffect transition="in" filter="fade">
                                      <p:cBhvr>
                                        <p:cTn id="64" dur="250"/>
                                        <p:tgtEl>
                                          <p:spTgt spid="28"/>
                                        </p:tgtEl>
                                      </p:cBhvr>
                                    </p:animEffect>
                                  </p:childTnLst>
                                </p:cTn>
                              </p:par>
                              <p:par>
                                <p:cTn id="65" presetID="53" presetClass="entr" presetSubtype="16" fill="hold" grpId="0" nodeType="withEffect">
                                  <p:stCondLst>
                                    <p:cond delay="1300"/>
                                  </p:stCondLst>
                                  <p:childTnLst>
                                    <p:set>
                                      <p:cBhvr>
                                        <p:cTn id="66" dur="1" fill="hold">
                                          <p:stCondLst>
                                            <p:cond delay="0"/>
                                          </p:stCondLst>
                                        </p:cTn>
                                        <p:tgtEl>
                                          <p:spTgt spid="29"/>
                                        </p:tgtEl>
                                        <p:attrNameLst>
                                          <p:attrName>style.visibility</p:attrName>
                                        </p:attrNameLst>
                                      </p:cBhvr>
                                      <p:to>
                                        <p:strVal val="visible"/>
                                      </p:to>
                                    </p:set>
                                    <p:anim calcmode="lin" valueType="num">
                                      <p:cBhvr>
                                        <p:cTn id="67" dur="250" fill="hold"/>
                                        <p:tgtEl>
                                          <p:spTgt spid="29"/>
                                        </p:tgtEl>
                                        <p:attrNameLst>
                                          <p:attrName>ppt_w</p:attrName>
                                        </p:attrNameLst>
                                      </p:cBhvr>
                                      <p:tavLst>
                                        <p:tav tm="0">
                                          <p:val>
                                            <p:fltVal val="0"/>
                                          </p:val>
                                        </p:tav>
                                        <p:tav tm="100000">
                                          <p:val>
                                            <p:strVal val="#ppt_w"/>
                                          </p:val>
                                        </p:tav>
                                      </p:tavLst>
                                    </p:anim>
                                    <p:anim calcmode="lin" valueType="num">
                                      <p:cBhvr>
                                        <p:cTn id="68" dur="250" fill="hold"/>
                                        <p:tgtEl>
                                          <p:spTgt spid="29"/>
                                        </p:tgtEl>
                                        <p:attrNameLst>
                                          <p:attrName>ppt_h</p:attrName>
                                        </p:attrNameLst>
                                      </p:cBhvr>
                                      <p:tavLst>
                                        <p:tav tm="0">
                                          <p:val>
                                            <p:fltVal val="0"/>
                                          </p:val>
                                        </p:tav>
                                        <p:tav tm="100000">
                                          <p:val>
                                            <p:strVal val="#ppt_h"/>
                                          </p:val>
                                        </p:tav>
                                      </p:tavLst>
                                    </p:anim>
                                    <p:animEffect transition="in" filter="fade">
                                      <p:cBhvr>
                                        <p:cTn id="69"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3" grpId="0" animBg="1"/>
      <p:bldP spid="24" grpId="0" animBg="1"/>
      <p:bldP spid="25" grpId="0" animBg="1"/>
      <p:bldP spid="26" grpId="0" animBg="1"/>
      <p:bldP spid="27" grpId="0" animBg="1"/>
      <p:bldP spid="28" grpId="0" animBg="1"/>
      <p:bldP spid="29"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347613"/>
            <a:ext cx="8229600" cy="3456385"/>
          </a:xfrm>
        </p:spPr>
        <p:txBody>
          <a:bodyPr/>
          <a:lstStyle>
            <a:lvl1pPr>
              <a:lnSpc>
                <a:spcPct val="150000"/>
              </a:lnSpc>
              <a:defRPr sz="2400">
                <a:latin typeface="微软雅黑" panose="020B0503020204020204" pitchFamily="34" charset="-122"/>
                <a:ea typeface="微软雅黑" panose="020B0503020204020204" pitchFamily="34" charset="-122"/>
              </a:defRPr>
            </a:lvl1pPr>
            <a:lvl2pPr>
              <a:lnSpc>
                <a:spcPct val="150000"/>
              </a:lnSpc>
              <a:defRPr>
                <a:latin typeface="微软雅黑" panose="020B0503020204020204" pitchFamily="34" charset="-122"/>
                <a:ea typeface="微软雅黑" panose="020B0503020204020204" pitchFamily="34" charset="-122"/>
              </a:defRPr>
            </a:lvl2pPr>
            <a:lvl3pPr>
              <a:lnSpc>
                <a:spcPct val="150000"/>
              </a:lnSpc>
              <a:defRPr>
                <a:latin typeface="微软雅黑" panose="020B0503020204020204" pitchFamily="34" charset="-122"/>
                <a:ea typeface="微软雅黑" panose="020B0503020204020204" pitchFamily="34" charset="-122"/>
              </a:defRPr>
            </a:lvl3pPr>
            <a:lvl4pPr>
              <a:lnSpc>
                <a:spcPct val="150000"/>
              </a:lnSpc>
              <a:defRPr>
                <a:latin typeface="微软雅黑" panose="020B0503020204020204" pitchFamily="34" charset="-122"/>
                <a:ea typeface="微软雅黑" panose="020B0503020204020204" pitchFamily="34" charset="-122"/>
              </a:defRPr>
            </a:lvl4pPr>
            <a:lvl5pPr>
              <a:lnSpc>
                <a:spcPct val="150000"/>
              </a:lnSpc>
              <a:defRPr>
                <a:latin typeface="微软雅黑" panose="020B0503020204020204" pitchFamily="34" charset="-122"/>
                <a:ea typeface="微软雅黑" panose="020B0503020204020204" pitchFamily="34" charset="-122"/>
              </a:defRPr>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等腰三角形 6"/>
          <p:cNvSpPr/>
          <p:nvPr userDrawn="1"/>
        </p:nvSpPr>
        <p:spPr>
          <a:xfrm>
            <a:off x="1475656" y="51470"/>
            <a:ext cx="473712" cy="475352"/>
          </a:xfrm>
          <a:prstGeom prst="triangle">
            <a:avLst/>
          </a:prstGeom>
          <a:solidFill>
            <a:srgbClr val="765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V="1">
            <a:off x="116557" y="519730"/>
            <a:ext cx="473712" cy="475352"/>
          </a:xfrm>
          <a:prstGeom prst="triangle">
            <a:avLst/>
          </a:prstGeom>
          <a:solidFill>
            <a:srgbClr val="765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163186"/>
            <a:ext cx="9144000" cy="720000"/>
          </a:xfrm>
          <a:prstGeom prst="rect">
            <a:avLst/>
          </a:prstGeom>
          <a:solidFill>
            <a:srgbClr val="B8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userDrawn="1"/>
        </p:nvSpPr>
        <p:spPr>
          <a:xfrm>
            <a:off x="343113" y="51837"/>
            <a:ext cx="1381435" cy="954000"/>
          </a:xfrm>
          <a:prstGeom prst="parallelogram">
            <a:avLst>
              <a:gd name="adj" fmla="val 48207"/>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743000" y="123478"/>
            <a:ext cx="7401000" cy="722677"/>
          </a:xfrm>
        </p:spPr>
        <p:txBody>
          <a:bodyPr/>
          <a:lstStyle>
            <a:lvl1pPr algn="l">
              <a:defRPr sz="3200" b="1">
                <a:solidFill>
                  <a:schemeClr val="bg1"/>
                </a:solidFill>
                <a:latin typeface="微软雅黑" panose="020B0503020204020204" pitchFamily="34" charset="-122"/>
                <a:ea typeface="微软雅黑" panose="020B0503020204020204" pitchFamily="34" charset="-122"/>
              </a:defRPr>
            </a:lvl1pPr>
          </a:lstStyle>
          <a:p>
            <a:r>
              <a:rPr lang="zh-CN" altLang="en-US" noProof="1" smtClean="0"/>
              <a:t>单击此处编辑母版标题样式</a:t>
            </a:r>
            <a:endParaRPr lang="zh-CN" altLang="en-US" noProof="1"/>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9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347613"/>
            <a:ext cx="8229600" cy="3456385"/>
          </a:xfrm>
        </p:spPr>
        <p:txBody>
          <a:bodyPr/>
          <a:lstStyle>
            <a:lvl1pPr>
              <a:lnSpc>
                <a:spcPct val="150000"/>
              </a:lnSpc>
              <a:defRPr sz="2400">
                <a:latin typeface="微软雅黑" panose="020B0503020204020204" pitchFamily="34" charset="-122"/>
                <a:ea typeface="微软雅黑" panose="020B0503020204020204" pitchFamily="34" charset="-122"/>
              </a:defRPr>
            </a:lvl1pPr>
            <a:lvl2pPr>
              <a:lnSpc>
                <a:spcPct val="150000"/>
              </a:lnSpc>
              <a:defRPr>
                <a:latin typeface="微软雅黑" panose="020B0503020204020204" pitchFamily="34" charset="-122"/>
                <a:ea typeface="微软雅黑" panose="020B0503020204020204" pitchFamily="34" charset="-122"/>
              </a:defRPr>
            </a:lvl2pPr>
            <a:lvl3pPr>
              <a:lnSpc>
                <a:spcPct val="150000"/>
              </a:lnSpc>
              <a:defRPr>
                <a:latin typeface="微软雅黑" panose="020B0503020204020204" pitchFamily="34" charset="-122"/>
                <a:ea typeface="微软雅黑" panose="020B0503020204020204" pitchFamily="34" charset="-122"/>
              </a:defRPr>
            </a:lvl3pPr>
            <a:lvl4pPr>
              <a:lnSpc>
                <a:spcPct val="150000"/>
              </a:lnSpc>
              <a:defRPr>
                <a:latin typeface="微软雅黑" panose="020B0503020204020204" pitchFamily="34" charset="-122"/>
                <a:ea typeface="微软雅黑" panose="020B0503020204020204" pitchFamily="34" charset="-122"/>
              </a:defRPr>
            </a:lvl4pPr>
            <a:lvl5pPr>
              <a:lnSpc>
                <a:spcPct val="150000"/>
              </a:lnSpc>
              <a:defRPr>
                <a:latin typeface="微软雅黑" panose="020B0503020204020204" pitchFamily="34" charset="-122"/>
                <a:ea typeface="微软雅黑" panose="020B0503020204020204" pitchFamily="34" charset="-122"/>
              </a:defRPr>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9" name="矩形 8"/>
          <p:cNvSpPr/>
          <p:nvPr userDrawn="1"/>
        </p:nvSpPr>
        <p:spPr>
          <a:xfrm>
            <a:off x="0" y="163186"/>
            <a:ext cx="9144000" cy="720000"/>
          </a:xfrm>
          <a:prstGeom prst="rect">
            <a:avLst/>
          </a:prstGeom>
          <a:solidFill>
            <a:srgbClr val="B8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743000" y="123478"/>
            <a:ext cx="7401000" cy="722677"/>
          </a:xfrm>
        </p:spPr>
        <p:txBody>
          <a:bodyPr/>
          <a:lstStyle>
            <a:lvl1pPr algn="l">
              <a:defRPr sz="3200" b="1">
                <a:solidFill>
                  <a:schemeClr val="bg1"/>
                </a:solidFill>
                <a:latin typeface="微软雅黑" panose="020B0503020204020204" pitchFamily="34" charset="-122"/>
                <a:ea typeface="微软雅黑" panose="020B0503020204020204" pitchFamily="34" charset="-122"/>
              </a:defRPr>
            </a:lvl1pPr>
          </a:lstStyle>
          <a:p>
            <a:r>
              <a:rPr lang="zh-CN" altLang="en-US" noProof="1" smtClean="0"/>
              <a:t>单击此处编辑母版标题样式</a:t>
            </a:r>
            <a:endParaRPr lang="zh-CN" altLang="en-US" noProof="1"/>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347613"/>
            <a:ext cx="8229600" cy="3456385"/>
          </a:xfrm>
        </p:spPr>
        <p:txBody>
          <a:bodyPr/>
          <a:lstStyle>
            <a:lvl1pPr>
              <a:lnSpc>
                <a:spcPct val="150000"/>
              </a:lnSpc>
              <a:defRPr sz="2400">
                <a:latin typeface="微软雅黑" panose="020B0503020204020204" pitchFamily="34" charset="-122"/>
                <a:ea typeface="微软雅黑" panose="020B0503020204020204" pitchFamily="34" charset="-122"/>
              </a:defRPr>
            </a:lvl1pPr>
            <a:lvl2pPr>
              <a:lnSpc>
                <a:spcPct val="150000"/>
              </a:lnSpc>
              <a:defRPr>
                <a:latin typeface="微软雅黑" panose="020B0503020204020204" pitchFamily="34" charset="-122"/>
                <a:ea typeface="微软雅黑" panose="020B0503020204020204" pitchFamily="34" charset="-122"/>
              </a:defRPr>
            </a:lvl2pPr>
            <a:lvl3pPr>
              <a:lnSpc>
                <a:spcPct val="150000"/>
              </a:lnSpc>
              <a:defRPr>
                <a:latin typeface="微软雅黑" panose="020B0503020204020204" pitchFamily="34" charset="-122"/>
                <a:ea typeface="微软雅黑" panose="020B0503020204020204" pitchFamily="34" charset="-122"/>
              </a:defRPr>
            </a:lvl3pPr>
            <a:lvl4pPr>
              <a:lnSpc>
                <a:spcPct val="150000"/>
              </a:lnSpc>
              <a:defRPr>
                <a:latin typeface="微软雅黑" panose="020B0503020204020204" pitchFamily="34" charset="-122"/>
                <a:ea typeface="微软雅黑" panose="020B0503020204020204" pitchFamily="34" charset="-122"/>
              </a:defRPr>
            </a:lvl4pPr>
            <a:lvl5pPr>
              <a:lnSpc>
                <a:spcPct val="150000"/>
              </a:lnSpc>
              <a:defRPr>
                <a:latin typeface="微软雅黑" panose="020B0503020204020204" pitchFamily="34" charset="-122"/>
                <a:ea typeface="微软雅黑" panose="020B0503020204020204" pitchFamily="34" charset="-122"/>
              </a:defRPr>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9" name="矩形 8"/>
          <p:cNvSpPr/>
          <p:nvPr userDrawn="1"/>
        </p:nvSpPr>
        <p:spPr>
          <a:xfrm>
            <a:off x="0" y="123478"/>
            <a:ext cx="683568" cy="759707"/>
          </a:xfrm>
          <a:prstGeom prst="rect">
            <a:avLst/>
          </a:prstGeom>
          <a:solidFill>
            <a:srgbClr val="B8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059432" y="123478"/>
            <a:ext cx="7401000" cy="722677"/>
          </a:xfrm>
        </p:spPr>
        <p:txBody>
          <a:bodyPr/>
          <a:lstStyle>
            <a:lvl1pPr algn="l">
              <a:defRPr sz="3200" b="1">
                <a:solidFill>
                  <a:srgbClr val="B88C00"/>
                </a:solidFill>
                <a:latin typeface="微软雅黑" panose="020B0503020204020204" pitchFamily="34" charset="-122"/>
                <a:ea typeface="微软雅黑" panose="020B0503020204020204" pitchFamily="34" charset="-122"/>
              </a:defRPr>
            </a:lvl1pPr>
          </a:lstStyle>
          <a:p>
            <a:r>
              <a:rPr lang="zh-CN" altLang="en-US" noProof="1" smtClean="0"/>
              <a:t>单击此处编辑母版标题样式</a:t>
            </a:r>
            <a:endParaRPr lang="zh-CN" altLang="en-US" noProof="1"/>
          </a:p>
        </p:txBody>
      </p:sp>
      <p:cxnSp>
        <p:nvCxnSpPr>
          <p:cNvPr id="5" name="直接连接符 4"/>
          <p:cNvCxnSpPr/>
          <p:nvPr userDrawn="1"/>
        </p:nvCxnSpPr>
        <p:spPr>
          <a:xfrm>
            <a:off x="341784" y="867555"/>
            <a:ext cx="8406680" cy="0"/>
          </a:xfrm>
          <a:prstGeom prst="line">
            <a:avLst/>
          </a:prstGeom>
          <a:ln w="28575">
            <a:solidFill>
              <a:srgbClr val="B88C00"/>
            </a:solidFill>
            <a:tailEnd type="diamond"/>
          </a:ln>
        </p:spPr>
        <p:style>
          <a:lnRef idx="1">
            <a:schemeClr val="accent1"/>
          </a:lnRef>
          <a:fillRef idx="0">
            <a:schemeClr val="accent1"/>
          </a:fillRef>
          <a:effectRef idx="0">
            <a:schemeClr val="accent1"/>
          </a:effectRef>
          <a:fontRef idx="minor">
            <a:schemeClr val="tx1"/>
          </a:fontRef>
        </p:style>
      </p:cxnSp>
      <p:grpSp>
        <p:nvGrpSpPr>
          <p:cNvPr id="11" name="组合 11"/>
          <p:cNvGrpSpPr/>
          <p:nvPr userDrawn="1"/>
        </p:nvGrpSpPr>
        <p:grpSpPr bwMode="auto">
          <a:xfrm>
            <a:off x="457349" y="429160"/>
            <a:ext cx="452438" cy="454025"/>
            <a:chOff x="0" y="0"/>
            <a:chExt cx="649056" cy="649056"/>
          </a:xfrm>
        </p:grpSpPr>
        <p:sp>
          <p:nvSpPr>
            <p:cNvPr id="12" name="任意多边形 10"/>
            <p:cNvSpPr>
              <a:spLocks noChangeArrowheads="1"/>
            </p:cNvSpPr>
            <p:nvPr/>
          </p:nvSpPr>
          <p:spPr bwMode="auto">
            <a:xfrm>
              <a:off x="0" y="0"/>
              <a:ext cx="487134" cy="487134"/>
            </a:xfrm>
            <a:custGeom>
              <a:avLst/>
              <a:gdLst>
                <a:gd name="T0" fmla="*/ 242662 w 487134"/>
                <a:gd name="T1" fmla="*/ 487134 h 487134"/>
                <a:gd name="T2" fmla="*/ 0 w 487134"/>
                <a:gd name="T3" fmla="*/ 487134 h 487134"/>
                <a:gd name="T4" fmla="*/ 0 w 487134"/>
                <a:gd name="T5" fmla="*/ 0 h 487134"/>
                <a:gd name="T6" fmla="*/ 487134 w 487134"/>
                <a:gd name="T7" fmla="*/ 0 h 487134"/>
                <a:gd name="T8" fmla="*/ 487134 w 487134"/>
                <a:gd name="T9" fmla="*/ 242662 h 487134"/>
                <a:gd name="T10" fmla="*/ 0 60000 65536"/>
                <a:gd name="T11" fmla="*/ 0 60000 65536"/>
                <a:gd name="T12" fmla="*/ 0 60000 65536"/>
                <a:gd name="T13" fmla="*/ 0 60000 65536"/>
                <a:gd name="T14" fmla="*/ 0 60000 65536"/>
                <a:gd name="T15" fmla="*/ 0 w 487134"/>
                <a:gd name="T16" fmla="*/ 0 h 487134"/>
                <a:gd name="T17" fmla="*/ 487134 w 487134"/>
                <a:gd name="T18" fmla="*/ 487134 h 487134"/>
              </a:gdLst>
              <a:ahLst/>
              <a:cxnLst>
                <a:cxn ang="T10">
                  <a:pos x="T0" y="T1"/>
                </a:cxn>
                <a:cxn ang="T11">
                  <a:pos x="T2" y="T3"/>
                </a:cxn>
                <a:cxn ang="T12">
                  <a:pos x="T4" y="T5"/>
                </a:cxn>
                <a:cxn ang="T13">
                  <a:pos x="T6" y="T7"/>
                </a:cxn>
                <a:cxn ang="T14">
                  <a:pos x="T8" y="T9"/>
                </a:cxn>
              </a:cxnLst>
              <a:rect l="T15" t="T16" r="T17" b="T18"/>
              <a:pathLst>
                <a:path w="487134" h="487134">
                  <a:moveTo>
                    <a:pt x="242662" y="487134"/>
                  </a:moveTo>
                  <a:lnTo>
                    <a:pt x="0" y="487134"/>
                  </a:lnTo>
                  <a:lnTo>
                    <a:pt x="0" y="0"/>
                  </a:lnTo>
                  <a:lnTo>
                    <a:pt x="487134" y="0"/>
                  </a:lnTo>
                  <a:lnTo>
                    <a:pt x="487134" y="242662"/>
                  </a:lnTo>
                </a:path>
              </a:pathLst>
            </a:custGeom>
            <a:noFill/>
            <a:ln w="57150">
              <a:solidFill>
                <a:srgbClr val="FFFF00"/>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3" name="矩形 8"/>
            <p:cNvSpPr>
              <a:spLocks noChangeArrowheads="1"/>
            </p:cNvSpPr>
            <p:nvPr/>
          </p:nvSpPr>
          <p:spPr bwMode="auto">
            <a:xfrm>
              <a:off x="325212" y="325212"/>
              <a:ext cx="323844" cy="32384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E6E6EE"/>
        </a:solidFill>
        <a:effectLst/>
      </p:bgPr>
    </p:bg>
    <p:spTree>
      <p:nvGrpSpPr>
        <p:cNvPr id="1" name=""/>
        <p:cNvGrpSpPr/>
        <p:nvPr/>
      </p:nvGrpSpPr>
      <p:grpSpPr>
        <a:xfrm>
          <a:off x="0" y="0"/>
          <a:ext cx="0" cy="0"/>
          <a:chOff x="0" y="0"/>
          <a:chExt cx="0" cy="0"/>
        </a:xfrm>
      </p:grpSpPr>
      <p:sp>
        <p:nvSpPr>
          <p:cNvPr id="1026" name="标题 1025"/>
          <p:cNvSpPr>
            <a:spLocks noGrp="1" noChangeArrowheads="1"/>
          </p:cNvSpPr>
          <p:nvPr>
            <p:ph type="title" idx="4294967295"/>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1026"/>
          <p:cNvSpPr>
            <a:spLocks noGrp="1" noChangeArrowheads="1"/>
          </p:cNvSpPr>
          <p:nvPr>
            <p:ph type="body" idx="9"/>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lnSpc>
          <a:spcPct val="150000"/>
        </a:lnSpc>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lvl="1" indent="-285750" algn="l" rtl="0" eaLnBrk="0" fontAlgn="base" hangingPunct="0">
        <a:lnSpc>
          <a:spcPct val="150000"/>
        </a:lnSpc>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lvl="2" indent="-228600" algn="l" rtl="0" eaLnBrk="0" fontAlgn="base" hangingPunct="0">
        <a:lnSpc>
          <a:spcPct val="150000"/>
        </a:lnSpc>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lvl="3" indent="-228600" algn="l" rtl="0" eaLnBrk="0" fontAlgn="base" hangingPunct="0">
        <a:lnSpc>
          <a:spcPct val="150000"/>
        </a:lnSpc>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lvl="4" indent="-228600" algn="l" rtl="0" eaLnBrk="0" fontAlgn="base" hangingPunct="0">
        <a:lnSpc>
          <a:spcPct val="150000"/>
        </a:lnSpc>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2.png"/><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10.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2.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22522;&#20110;&#23398;&#29983;&#26680;&#24515;&#32032;&#20859;&#21457;&#23637;&#30340;_1_X&#35838;&#31243;_&#24314;&#26500;&#19982;&#23454;&#26045;_&#31398;&#26690;&#26757;.pdf"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5" Type="http://schemas.openxmlformats.org/officeDocument/2006/relationships/slideLayout" Target="../slideLayouts/slideLayout17.xml"/><Relationship Id="rId4" Type="http://schemas.openxmlformats.org/officeDocument/2006/relationships/image" Target="../media/image15.pn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015890"/>
            <a:ext cx="9144000" cy="3444240"/>
          </a:xfrm>
          <a:prstGeom prst="rect">
            <a:avLst/>
          </a:prstGeom>
          <a:solidFill>
            <a:srgbClr val="1C3F98"/>
          </a:solidFill>
        </p:spPr>
        <p:txBody>
          <a:bodyPr rot="0" spcFirstLastPara="0" vertOverflow="overflow" horzOverflow="overflow" vert="horz" wrap="square" lIns="91440" tIns="45720" rIns="91440" bIns="45720" numCol="1" spcCol="0" rtlCol="0" fromWordArt="0" anchor="ctr" anchorCtr="0" forceAA="0" compatLnSpc="1">
            <a:spAutoFit/>
          </a:bodyPr>
          <a:lstStyle/>
          <a:p>
            <a:pPr algn="ctr"/>
            <a:r>
              <a:rPr lang="en-US" altLang="zh-CN" sz="4400" kern="1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新魏" panose="02010800040101010101" charset="-122"/>
                <a:ea typeface="华文新魏" panose="02010800040101010101" charset="-122"/>
              </a:rPr>
              <a:t>        </a:t>
            </a:r>
            <a:r>
              <a:rPr lang="zh-CN" altLang="zh-CN" sz="4400" kern="1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新魏" panose="02010800040101010101" charset="-122"/>
                <a:ea typeface="华文新魏" panose="02010800040101010101" charset="-122"/>
              </a:rPr>
              <a:t>基于核心素养的校本课程建设</a:t>
            </a:r>
            <a:endParaRPr lang="zh-CN" altLang="zh-CN" sz="4400" kern="1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新魏" panose="02010800040101010101" charset="-122"/>
              <a:ea typeface="华文新魏" panose="02010800040101010101" charset="-122"/>
            </a:endParaRPr>
          </a:p>
          <a:p>
            <a:pPr algn="ctr"/>
            <a:r>
              <a:rPr lang="zh-CN" altLang="zh-CN" sz="4400" kern="1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新魏" panose="02010800040101010101" charset="-122"/>
                <a:ea typeface="华文新魏" panose="02010800040101010101" charset="-122"/>
              </a:rPr>
              <a:t>及评价实施策略</a:t>
            </a:r>
            <a:endParaRPr lang="zh-CN" altLang="zh-CN" sz="4400" kern="1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新魏" panose="02010800040101010101" charset="-122"/>
              <a:ea typeface="华文新魏" panose="02010800040101010101" charset="-122"/>
            </a:endParaRPr>
          </a:p>
          <a:p>
            <a:pPr algn="ctr"/>
            <a:endParaRPr lang="zh-CN" altLang="zh-CN" sz="4400" kern="1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新魏" panose="02010800040101010101" charset="-122"/>
              <a:ea typeface="华文新魏" panose="02010800040101010101" charset="-122"/>
            </a:endParaRPr>
          </a:p>
          <a:p>
            <a:pPr algn="ctr"/>
            <a:r>
              <a:rPr lang="zh-CN" altLang="zh-CN" sz="2800" kern="1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唐小俊    博士</a:t>
            </a:r>
            <a:r>
              <a:rPr lang="en-US" altLang="zh-CN" sz="2800" kern="1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a:t>
            </a:r>
            <a:r>
              <a:rPr lang="zh-CN" altLang="en-US" sz="2800" kern="1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副教授</a:t>
            </a:r>
            <a:endParaRPr lang="zh-CN" altLang="en-US" sz="2800" kern="1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a:p>
            <a:pPr algn="ctr"/>
            <a:r>
              <a:rPr lang="zh-CN" altLang="en-US" sz="2000" kern="1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   美国佛罗里达大学访问学者</a:t>
            </a:r>
            <a:endParaRPr lang="zh-CN" altLang="en-US" sz="2000" kern="1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a:p>
            <a:pPr algn="ctr"/>
            <a:r>
              <a:rPr lang="zh-CN" altLang="en-US" sz="2000" kern="1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南京师范大学硕士生导师</a:t>
            </a:r>
            <a:endParaRPr lang="zh-CN" altLang="en-US" sz="2000" kern="1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a:p>
            <a:pPr algn="ctr"/>
            <a:endParaRPr lang="zh-CN" altLang="en-US" sz="2000" kern="1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6516216" y="832507"/>
            <a:ext cx="2266731" cy="3454371"/>
          </a:xfrm>
          <a:prstGeom prst="rect">
            <a:avLst/>
          </a:prstGeom>
        </p:spPr>
      </p:pic>
      <p:sp>
        <p:nvSpPr>
          <p:cNvPr id="17" name="矩形 2"/>
          <p:cNvSpPr>
            <a:spLocks noChangeArrowheads="1"/>
          </p:cNvSpPr>
          <p:nvPr/>
        </p:nvSpPr>
        <p:spPr bwMode="auto">
          <a:xfrm>
            <a:off x="0" y="4948014"/>
            <a:ext cx="9144000" cy="220256"/>
          </a:xfrm>
          <a:prstGeom prst="rect">
            <a:avLst/>
          </a:prstGeom>
          <a:solidFill>
            <a:srgbClr val="B88C00"/>
          </a:solidFill>
          <a:ln w="12700">
            <a:solidFill>
              <a:srgbClr val="E7E7E7"/>
            </a:solidFill>
            <a:miter lim="800000"/>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Char char="–"/>
              <a:defRPr sz="2000">
                <a:solidFill>
                  <a:schemeClr val="accent1"/>
                </a:solidFill>
                <a:latin typeface="Arial" panose="020B0604020202020204" pitchFamily="34" charset="0"/>
                <a:ea typeface="仿宋_GB2312" pitchFamily="1" charset="-122"/>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a:spcBef>
                <a:spcPct val="0"/>
              </a:spcBef>
              <a:buFontTx/>
              <a:buNone/>
            </a:pPr>
            <a:endParaRPr lang="zh-CN" altLang="en-US" sz="1800">
              <a:solidFill>
                <a:schemeClr val="tx1"/>
              </a:solidFill>
              <a:ea typeface="宋体" panose="02010600030101010101" pitchFamily="2" charset="-122"/>
            </a:endParaRPr>
          </a:p>
        </p:txBody>
      </p:sp>
      <p:sp>
        <p:nvSpPr>
          <p:cNvPr id="2" name="标题 1"/>
          <p:cNvSpPr>
            <a:spLocks noGrp="1"/>
          </p:cNvSpPr>
          <p:nvPr>
            <p:ph type="title"/>
          </p:nvPr>
        </p:nvSpPr>
        <p:spPr>
          <a:xfrm>
            <a:off x="3347864" y="1995686"/>
            <a:ext cx="3816424" cy="857250"/>
          </a:xfrm>
        </p:spPr>
        <p:txBody>
          <a:bodyPr/>
          <a:lstStyle/>
          <a:p>
            <a:pPr algn="l"/>
            <a:r>
              <a:rPr lang="zh-CN" altLang="en-US" b="1" dirty="0" smtClean="0">
                <a:solidFill>
                  <a:srgbClr val="B88C00"/>
                </a:solidFill>
              </a:rPr>
              <a:t>何为核心素养</a:t>
            </a:r>
            <a:endParaRPr lang="zh-CN" altLang="en-US" b="1" dirty="0">
              <a:solidFill>
                <a:srgbClr val="B88C00"/>
              </a:solidFill>
            </a:endParaRPr>
          </a:p>
        </p:txBody>
      </p:sp>
      <p:sp>
        <p:nvSpPr>
          <p:cNvPr id="12" name="矩形 2"/>
          <p:cNvSpPr>
            <a:spLocks noChangeArrowheads="1"/>
          </p:cNvSpPr>
          <p:nvPr/>
        </p:nvSpPr>
        <p:spPr bwMode="auto">
          <a:xfrm>
            <a:off x="-1" y="-2956"/>
            <a:ext cx="9144000" cy="220256"/>
          </a:xfrm>
          <a:prstGeom prst="rect">
            <a:avLst/>
          </a:prstGeom>
          <a:solidFill>
            <a:srgbClr val="B88C00"/>
          </a:solidFill>
          <a:ln w="12700">
            <a:solidFill>
              <a:srgbClr val="E7E7E7"/>
            </a:solidFill>
            <a:miter lim="800000"/>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Char char="–"/>
              <a:defRPr sz="2000">
                <a:solidFill>
                  <a:schemeClr val="accent1"/>
                </a:solidFill>
                <a:latin typeface="Arial" panose="020B0604020202020204" pitchFamily="34" charset="0"/>
                <a:ea typeface="仿宋_GB2312" pitchFamily="1" charset="-122"/>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a:spcBef>
                <a:spcPct val="0"/>
              </a:spcBef>
              <a:buFontTx/>
              <a:buNone/>
            </a:pPr>
            <a:endParaRPr lang="zh-CN" altLang="en-US" sz="1800">
              <a:solidFill>
                <a:schemeClr val="tx1"/>
              </a:solidFill>
              <a:ea typeface="宋体" panose="02010600030101010101" pitchFamily="2" charset="-122"/>
            </a:endParaRPr>
          </a:p>
        </p:txBody>
      </p:sp>
      <p:grpSp>
        <p:nvGrpSpPr>
          <p:cNvPr id="8" name="组合 7"/>
          <p:cNvGrpSpPr/>
          <p:nvPr/>
        </p:nvGrpSpPr>
        <p:grpSpPr>
          <a:xfrm>
            <a:off x="1863725" y="1695699"/>
            <a:ext cx="1484139" cy="1380107"/>
            <a:chOff x="4119891" y="1203598"/>
            <a:chExt cx="1484139" cy="1380107"/>
          </a:xfrm>
        </p:grpSpPr>
        <p:sp>
          <p:nvSpPr>
            <p:cNvPr id="9" name="椭圆 8"/>
            <p:cNvSpPr/>
            <p:nvPr/>
          </p:nvSpPr>
          <p:spPr>
            <a:xfrm>
              <a:off x="4119891" y="1203598"/>
              <a:ext cx="1380107" cy="1380107"/>
            </a:xfrm>
            <a:prstGeom prst="ellipse">
              <a:avLst/>
            </a:prstGeom>
            <a:solidFill>
              <a:schemeClr val="bg1">
                <a:lumMod val="95000"/>
              </a:scheme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0" name="矩形 9"/>
            <p:cNvSpPr/>
            <p:nvPr/>
          </p:nvSpPr>
          <p:spPr>
            <a:xfrm>
              <a:off x="4233142" y="1323206"/>
              <a:ext cx="1370888" cy="1200329"/>
            </a:xfrm>
            <a:prstGeom prst="rect">
              <a:avLst/>
            </a:prstGeom>
          </p:spPr>
          <p:txBody>
            <a:bodyPr wrap="none">
              <a:spAutoFit/>
            </a:bodyPr>
            <a:lstStyle/>
            <a:p>
              <a:r>
                <a:rPr lang="zh-CN" altLang="en-US" sz="7200" b="1" dirty="0">
                  <a:solidFill>
                    <a:srgbClr val="B88C00"/>
                  </a:solidFill>
                  <a:effectLst>
                    <a:outerShdw blurRad="50800" dist="38100" algn="l" rotWithShape="0">
                      <a:prstClr val="black">
                        <a:alpha val="40000"/>
                      </a:prstClr>
                    </a:outerShdw>
                  </a:effectLst>
                  <a:latin typeface="方正华隶简体" panose="03000509000000000000" pitchFamily="65" charset="-122"/>
                  <a:ea typeface="方正华隶简体" panose="03000509000000000000" pitchFamily="65" charset="-122"/>
                </a:rPr>
                <a:t>三</a:t>
              </a:r>
              <a:r>
                <a:rPr lang="zh-CN" altLang="en-US" sz="7200" b="1" dirty="0" smtClean="0">
                  <a:solidFill>
                    <a:srgbClr val="365FAA"/>
                  </a:solidFill>
                  <a:effectLst>
                    <a:outerShdw blurRad="50800" dist="38100" algn="l" rotWithShape="0">
                      <a:prstClr val="black">
                        <a:alpha val="40000"/>
                      </a:prstClr>
                    </a:outerShdw>
                  </a:effectLst>
                  <a:latin typeface="方正华隶简体" panose="03000509000000000000" pitchFamily="65" charset="-122"/>
                  <a:ea typeface="方正华隶简体" panose="03000509000000000000" pitchFamily="65" charset="-122"/>
                </a:rPr>
                <a:t> </a:t>
              </a:r>
              <a:endParaRPr lang="zh-CN" altLang="en-US" sz="7200" dirty="0">
                <a:solidFill>
                  <a:srgbClr val="365FAA"/>
                </a:solidFill>
              </a:endParaRPr>
            </a:p>
          </p:txBody>
        </p:sp>
      </p:grpSp>
      <p:cxnSp>
        <p:nvCxnSpPr>
          <p:cNvPr id="11" name="直接连接符 10"/>
          <p:cNvCxnSpPr/>
          <p:nvPr/>
        </p:nvCxnSpPr>
        <p:spPr>
          <a:xfrm>
            <a:off x="8389" y="256856"/>
            <a:ext cx="9144000" cy="0"/>
          </a:xfrm>
          <a:prstGeom prst="line">
            <a:avLst/>
          </a:prstGeom>
          <a:ln w="9525">
            <a:solidFill>
              <a:srgbClr val="B88C00"/>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0882" y="4899451"/>
            <a:ext cx="9144000" cy="0"/>
          </a:xfrm>
          <a:prstGeom prst="line">
            <a:avLst/>
          </a:prstGeom>
          <a:ln w="9525">
            <a:solidFill>
              <a:srgbClr val="B88C00"/>
            </a:solidFill>
            <a:prstDash val="dash"/>
          </a:ln>
        </p:spPr>
        <p:style>
          <a:lnRef idx="1">
            <a:schemeClr val="accent1"/>
          </a:lnRef>
          <a:fillRef idx="0">
            <a:schemeClr val="accent1"/>
          </a:fillRef>
          <a:effectRef idx="0">
            <a:schemeClr val="accent1"/>
          </a:effectRef>
          <a:fontRef idx="minor">
            <a:schemeClr val="tx1"/>
          </a:fontRef>
        </p:style>
      </p:cxnSp>
      <p:pic>
        <p:nvPicPr>
          <p:cNvPr id="15" name="图片 2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2699841"/>
            <a:ext cx="1257137" cy="322211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14" presetClass="entr" presetSubtype="10" fill="hold" grpId="0" nodeType="withEffect">
                                  <p:stCondLst>
                                    <p:cond delay="50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par>
                          <p:cTn id="18" fill="hold">
                            <p:stCondLst>
                              <p:cond delay="1000"/>
                            </p:stCondLst>
                            <p:childTnLst>
                              <p:par>
                                <p:cTn id="19" presetID="2" presetClass="exit" presetSubtype="4" fill="hold" nodeType="afterEffect">
                                  <p:stCondLst>
                                    <p:cond delay="250"/>
                                  </p:stCondLst>
                                  <p:childTnLst>
                                    <p:anim calcmode="lin" valueType="num">
                                      <p:cBhvr additive="base">
                                        <p:cTn id="20" dur="500"/>
                                        <p:tgtEl>
                                          <p:spTgt spid="15"/>
                                        </p:tgtEl>
                                        <p:attrNameLst>
                                          <p:attrName>ppt_x</p:attrName>
                                        </p:attrNameLst>
                                      </p:cBhvr>
                                      <p:tavLst>
                                        <p:tav tm="0">
                                          <p:val>
                                            <p:strVal val="ppt_x"/>
                                          </p:val>
                                        </p:tav>
                                        <p:tav tm="100000">
                                          <p:val>
                                            <p:strVal val="ppt_x"/>
                                          </p:val>
                                        </p:tav>
                                      </p:tavLst>
                                    </p:anim>
                                    <p:anim calcmode="lin" valueType="num">
                                      <p:cBhvr additive="base">
                                        <p:cTn id="21" dur="500"/>
                                        <p:tgtEl>
                                          <p:spTgt spid="15"/>
                                        </p:tgtEl>
                                        <p:attrNameLst>
                                          <p:attrName>ppt_y</p:attrName>
                                        </p:attrNameLst>
                                      </p:cBhvr>
                                      <p:tavLst>
                                        <p:tav tm="0">
                                          <p:val>
                                            <p:strVal val="ppt_y"/>
                                          </p:val>
                                        </p:tav>
                                        <p:tav tm="100000">
                                          <p:val>
                                            <p:strVal val="1+ppt_h/2"/>
                                          </p:val>
                                        </p:tav>
                                      </p:tavLst>
                                    </p:anim>
                                    <p:set>
                                      <p:cBhvr>
                                        <p:cTn id="2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内容占位符 2"/>
          <p:cNvSpPr>
            <a:spLocks noGrp="1" noChangeArrowheads="1"/>
          </p:cNvSpPr>
          <p:nvPr>
            <p:ph idx="1"/>
          </p:nvPr>
        </p:nvSpPr>
        <p:spPr>
          <a:xfrm>
            <a:off x="457200" y="1347613"/>
            <a:ext cx="8147248" cy="1872209"/>
          </a:xfrm>
        </p:spPr>
        <p:txBody>
          <a:bodyPr/>
          <a:lstStyle/>
          <a:p>
            <a:pPr eaLnBrk="1" hangingPunct="1"/>
            <a:r>
              <a:rPr lang="zh-CN" altLang="en-US" dirty="0" smtClean="0"/>
              <a:t>世界经合组织（OECD）曾将素养一词简洁地界定如下：</a:t>
            </a:r>
            <a:endParaRPr lang="en-US" altLang="zh-CN" dirty="0" smtClean="0"/>
          </a:p>
          <a:p>
            <a:pPr lvl="1" eaLnBrk="1" hangingPunct="1"/>
            <a:r>
              <a:rPr lang="zh-CN" altLang="en-US" sz="2000" b="1" dirty="0" smtClean="0">
                <a:solidFill>
                  <a:srgbClr val="B88C00"/>
                </a:solidFill>
              </a:rPr>
              <a:t>“素养不只是知识与技能，它是在特定的情境中，通过利用和调动各种知识、技能、情感、态度以满足复杂需要的能力。”</a:t>
            </a:r>
            <a:endParaRPr lang="en-US" altLang="zh-CN" sz="2000" b="1" dirty="0" smtClean="0">
              <a:solidFill>
                <a:srgbClr val="B88C00"/>
              </a:solidFill>
            </a:endParaRPr>
          </a:p>
        </p:txBody>
      </p:sp>
      <p:sp>
        <p:nvSpPr>
          <p:cNvPr id="7170" name="标题 1"/>
          <p:cNvSpPr>
            <a:spLocks noGrp="1" noChangeArrowheads="1"/>
          </p:cNvSpPr>
          <p:nvPr>
            <p:ph type="title"/>
          </p:nvPr>
        </p:nvSpPr>
        <p:spPr/>
        <p:txBody>
          <a:bodyPr/>
          <a:lstStyle/>
          <a:p>
            <a:pPr eaLnBrk="1" hangingPunct="1"/>
            <a:r>
              <a:rPr lang="zh-CN" altLang="en-US" dirty="0" smtClean="0"/>
              <a:t>何为核心素养</a:t>
            </a:r>
            <a:endParaRPr lang="zh-CN" altLang="en-US" dirty="0" smtClean="0"/>
          </a:p>
        </p:txBody>
      </p:sp>
      <p:sp>
        <p:nvSpPr>
          <p:cNvPr id="4" name="TextBox 3"/>
          <p:cNvSpPr txBox="1"/>
          <p:nvPr/>
        </p:nvSpPr>
        <p:spPr>
          <a:xfrm>
            <a:off x="698269" y="106775"/>
            <a:ext cx="921403" cy="769441"/>
          </a:xfrm>
          <a:prstGeom prst="rect">
            <a:avLst/>
          </a:prstGeom>
          <a:noFill/>
        </p:spPr>
        <p:txBody>
          <a:bodyPr wrap="square" rtlCol="0">
            <a:spAutoFit/>
          </a:bodyPr>
          <a:lstStyle/>
          <a:p>
            <a:r>
              <a:rPr lang="zh-CN" altLang="en-US" sz="4400" dirty="0" smtClean="0">
                <a:solidFill>
                  <a:schemeClr val="bg1"/>
                </a:solidFill>
                <a:latin typeface="微软雅黑" panose="020B0503020204020204" pitchFamily="34" charset="-122"/>
                <a:ea typeface="微软雅黑" panose="020B0503020204020204" pitchFamily="34" charset="-122"/>
              </a:rPr>
              <a:t>三</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611560" y="3507854"/>
            <a:ext cx="8208912" cy="400110"/>
          </a:xfrm>
          <a:prstGeom prst="rect">
            <a:avLst/>
          </a:prstGeom>
        </p:spPr>
        <p:txBody>
          <a:bodyPr wrap="square">
            <a:spAutoFit/>
          </a:bodyPr>
          <a:lstStyle/>
          <a:p>
            <a:pPr eaLnBrk="1" hangingPunct="1"/>
            <a:r>
              <a:rPr lang="zh-CN" altLang="en-US" sz="2000" dirty="0">
                <a:latin typeface="微软雅黑" panose="020B0503020204020204" pitchFamily="34" charset="-122"/>
                <a:ea typeface="微软雅黑" panose="020B0503020204020204" pitchFamily="34" charset="-122"/>
              </a:rPr>
              <a:t>其中最关键、最根本的素养就是</a:t>
            </a:r>
            <a:r>
              <a:rPr lang="zh-CN" altLang="en-US" sz="2000" dirty="0">
                <a:solidFill>
                  <a:srgbClr val="B88C00"/>
                </a:solidFill>
                <a:latin typeface="微软雅黑" panose="020B0503020204020204" pitchFamily="34" charset="-122"/>
                <a:ea typeface="微软雅黑" panose="020B0503020204020204" pitchFamily="34" charset="-122"/>
              </a:rPr>
              <a:t>核心素养（key competencies）</a:t>
            </a:r>
            <a:r>
              <a:rPr lang="zh-CN" altLang="en-US"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pic>
        <p:nvPicPr>
          <p:cNvPr id="7" name="Picture 4" descr="树图标"/>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668344" y="3852917"/>
            <a:ext cx="1290583" cy="12905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内容占位符 2"/>
          <p:cNvSpPr>
            <a:spLocks noGrp="1" noChangeArrowheads="1"/>
          </p:cNvSpPr>
          <p:nvPr>
            <p:ph idx="1"/>
          </p:nvPr>
        </p:nvSpPr>
        <p:spPr/>
        <p:txBody>
          <a:bodyPr/>
          <a:lstStyle/>
          <a:p>
            <a:pPr eaLnBrk="1" hangingPunct="1"/>
            <a:r>
              <a:rPr lang="zh-CN" altLang="en-US" sz="2000" dirty="0" smtClean="0"/>
              <a:t>2006 年欧盟向各成员国推荐了关于核心素养 ( Key Competencies) 的建议案，将</a:t>
            </a:r>
            <a:r>
              <a:rPr lang="zh-CN" altLang="en-US" sz="2000" b="1" dirty="0" smtClean="0">
                <a:solidFill>
                  <a:srgbClr val="B88C00"/>
                </a:solidFill>
              </a:rPr>
              <a:t>核心素养</a:t>
            </a:r>
            <a:r>
              <a:rPr lang="zh-CN" altLang="en-US" sz="2000" dirty="0" smtClean="0"/>
              <a:t>定义为</a:t>
            </a:r>
            <a:r>
              <a:rPr lang="zh-CN" altLang="en-US" sz="2000" b="1" dirty="0" smtClean="0">
                <a:solidFill>
                  <a:srgbClr val="B88C00"/>
                </a:solidFill>
              </a:rPr>
              <a:t>“知识社会中每个人发展自我、融入社会及胜任工作所必需的一系列知识、技能和态度的集合。</a:t>
            </a:r>
            <a:r>
              <a:rPr lang="en-US" altLang="zh-CN" sz="2000" b="1" dirty="0" smtClean="0">
                <a:solidFill>
                  <a:srgbClr val="B88C00"/>
                </a:solidFill>
              </a:rPr>
              <a:t>”</a:t>
            </a:r>
            <a:endParaRPr lang="en-US" altLang="zh-CN" sz="2000" b="1" dirty="0" smtClean="0">
              <a:solidFill>
                <a:srgbClr val="B88C00"/>
              </a:solidFill>
            </a:endParaRPr>
          </a:p>
          <a:p>
            <a:pPr eaLnBrk="1" hangingPunct="1"/>
            <a:r>
              <a:rPr lang="zh-CN" altLang="en-US" sz="2000" dirty="0" smtClean="0"/>
              <a:t>建议案主要涉及母语、外语、数学与科学技术素养、信息素养、学习能力、公民与社会素养、创业精神以及艺术素养等</a:t>
            </a:r>
            <a:r>
              <a:rPr lang="zh-CN" altLang="en-US" sz="2000" b="1" dirty="0" smtClean="0">
                <a:solidFill>
                  <a:srgbClr val="B88C00"/>
                </a:solidFill>
              </a:rPr>
              <a:t>八大核心素养体系。”</a:t>
            </a:r>
            <a:endParaRPr lang="zh-CN" altLang="en-US" sz="2000" b="1" dirty="0" smtClean="0">
              <a:solidFill>
                <a:srgbClr val="B88C00"/>
              </a:solidFill>
            </a:endParaRPr>
          </a:p>
        </p:txBody>
      </p:sp>
      <p:sp>
        <p:nvSpPr>
          <p:cNvPr id="2" name="标题 1"/>
          <p:cNvSpPr>
            <a:spLocks noGrp="1"/>
          </p:cNvSpPr>
          <p:nvPr>
            <p:ph type="title"/>
          </p:nvPr>
        </p:nvSpPr>
        <p:spPr/>
        <p:txBody>
          <a:bodyPr/>
          <a:lstStyle/>
          <a:p>
            <a:r>
              <a:rPr lang="zh-CN" altLang="en-US" dirty="0"/>
              <a:t>何为核心素养</a:t>
            </a:r>
            <a:endParaRPr lang="zh-CN" altLang="en-US" dirty="0"/>
          </a:p>
        </p:txBody>
      </p:sp>
      <p:sp>
        <p:nvSpPr>
          <p:cNvPr id="4" name="TextBox 3"/>
          <p:cNvSpPr txBox="1"/>
          <p:nvPr/>
        </p:nvSpPr>
        <p:spPr>
          <a:xfrm>
            <a:off x="698269" y="106775"/>
            <a:ext cx="921403" cy="769441"/>
          </a:xfrm>
          <a:prstGeom prst="rect">
            <a:avLst/>
          </a:prstGeom>
          <a:noFill/>
        </p:spPr>
        <p:txBody>
          <a:bodyPr wrap="square" rtlCol="0">
            <a:spAutoFit/>
          </a:bodyPr>
          <a:lstStyle/>
          <a:p>
            <a:r>
              <a:rPr lang="zh-CN" altLang="en-US" sz="4400" dirty="0" smtClean="0">
                <a:solidFill>
                  <a:schemeClr val="bg1"/>
                </a:solidFill>
                <a:latin typeface="微软雅黑" panose="020B0503020204020204" pitchFamily="34" charset="-122"/>
                <a:ea typeface="微软雅黑" panose="020B0503020204020204" pitchFamily="34" charset="-122"/>
              </a:rPr>
              <a:t>三</a:t>
            </a:r>
            <a:endParaRPr lang="zh-CN" altLang="en-US" sz="4400" dirty="0">
              <a:solidFill>
                <a:schemeClr val="bg1"/>
              </a:solidFill>
              <a:latin typeface="微软雅黑" panose="020B0503020204020204" pitchFamily="34" charset="-122"/>
              <a:ea typeface="微软雅黑" panose="020B0503020204020204" pitchFamily="34" charset="-122"/>
            </a:endParaRPr>
          </a:p>
        </p:txBody>
      </p:sp>
      <p:pic>
        <p:nvPicPr>
          <p:cNvPr id="5" name="Picture 4" descr="树图标"/>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668344" y="3852917"/>
            <a:ext cx="1290583" cy="12905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内容占位符 2"/>
          <p:cNvSpPr>
            <a:spLocks noGrp="1" noChangeArrowheads="1"/>
          </p:cNvSpPr>
          <p:nvPr>
            <p:ph idx="1"/>
          </p:nvPr>
        </p:nvSpPr>
        <p:spPr/>
        <p:txBody>
          <a:bodyPr/>
          <a:lstStyle/>
          <a:p>
            <a:pPr eaLnBrk="1" hangingPunct="1"/>
            <a:r>
              <a:rPr lang="zh-CN" altLang="en-US" sz="2000" dirty="0" smtClean="0"/>
              <a:t>在美国，核心素养被理解为指向“21世纪主题”所确立的各种素养，其包括</a:t>
            </a:r>
            <a:r>
              <a:rPr lang="zh-CN" altLang="en-US" sz="2000" b="1" dirty="0" smtClean="0">
                <a:solidFill>
                  <a:srgbClr val="B88C00"/>
                </a:solidFill>
              </a:rPr>
              <a:t>全球意识、金融、经济、商业和创业素养、健康素养、环境素养。</a:t>
            </a:r>
            <a:endParaRPr lang="zh-CN" altLang="en-US" sz="2000" b="1" dirty="0" smtClean="0">
              <a:solidFill>
                <a:srgbClr val="B88C00"/>
              </a:solidFill>
            </a:endParaRPr>
          </a:p>
          <a:p>
            <a:pPr eaLnBrk="1" hangingPunct="1"/>
            <a:r>
              <a:rPr lang="zh-CN" altLang="en-US" sz="2000" dirty="0" smtClean="0"/>
              <a:t>“21世纪主题”不仅要求建立学科知识和真实生活情境的联系，还要建立不同学科知识彼此之间的内在联系，它着眼于培养学生的跨学科意识和运用多学科知识解决复杂问题的能力。</a:t>
            </a:r>
            <a:endParaRPr lang="zh-CN" altLang="en-US" sz="2000" dirty="0" smtClean="0"/>
          </a:p>
        </p:txBody>
      </p:sp>
      <p:sp>
        <p:nvSpPr>
          <p:cNvPr id="2" name="标题 1"/>
          <p:cNvSpPr>
            <a:spLocks noGrp="1"/>
          </p:cNvSpPr>
          <p:nvPr>
            <p:ph type="title"/>
          </p:nvPr>
        </p:nvSpPr>
        <p:spPr/>
        <p:txBody>
          <a:bodyPr/>
          <a:lstStyle/>
          <a:p>
            <a:r>
              <a:rPr lang="zh-CN" altLang="en-US" dirty="0"/>
              <a:t>何为核心素养</a:t>
            </a:r>
            <a:endParaRPr lang="zh-CN" altLang="en-US" dirty="0"/>
          </a:p>
        </p:txBody>
      </p:sp>
      <p:sp>
        <p:nvSpPr>
          <p:cNvPr id="4" name="TextBox 3"/>
          <p:cNvSpPr txBox="1"/>
          <p:nvPr/>
        </p:nvSpPr>
        <p:spPr>
          <a:xfrm>
            <a:off x="698269" y="106775"/>
            <a:ext cx="921403" cy="769441"/>
          </a:xfrm>
          <a:prstGeom prst="rect">
            <a:avLst/>
          </a:prstGeom>
          <a:noFill/>
        </p:spPr>
        <p:txBody>
          <a:bodyPr wrap="square" rtlCol="0">
            <a:spAutoFit/>
          </a:bodyPr>
          <a:lstStyle/>
          <a:p>
            <a:r>
              <a:rPr lang="zh-CN" altLang="en-US" sz="4400" dirty="0" smtClean="0">
                <a:solidFill>
                  <a:schemeClr val="bg1"/>
                </a:solidFill>
                <a:latin typeface="微软雅黑" panose="020B0503020204020204" pitchFamily="34" charset="-122"/>
                <a:ea typeface="微软雅黑" panose="020B0503020204020204" pitchFamily="34" charset="-122"/>
              </a:rPr>
              <a:t>三</a:t>
            </a:r>
            <a:endParaRPr lang="zh-CN" altLang="en-US" sz="4400" dirty="0">
              <a:solidFill>
                <a:schemeClr val="bg1"/>
              </a:solidFill>
              <a:latin typeface="微软雅黑" panose="020B0503020204020204" pitchFamily="34" charset="-122"/>
              <a:ea typeface="微软雅黑" panose="020B0503020204020204" pitchFamily="34" charset="-122"/>
            </a:endParaRPr>
          </a:p>
        </p:txBody>
      </p:sp>
      <p:pic>
        <p:nvPicPr>
          <p:cNvPr id="5" name="Picture 4" descr="树图标"/>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668344" y="3852917"/>
            <a:ext cx="1290583" cy="12905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539553" y="1177666"/>
            <a:ext cx="8064896" cy="3698340"/>
            <a:chOff x="539553" y="1177666"/>
            <a:chExt cx="8064896" cy="3698340"/>
          </a:xfrm>
        </p:grpSpPr>
        <p:grpSp>
          <p:nvGrpSpPr>
            <p:cNvPr id="6" name="组合 5"/>
            <p:cNvGrpSpPr/>
            <p:nvPr/>
          </p:nvGrpSpPr>
          <p:grpSpPr>
            <a:xfrm>
              <a:off x="539553" y="1177666"/>
              <a:ext cx="8064896" cy="3698340"/>
              <a:chOff x="539553" y="1177666"/>
              <a:chExt cx="8064896" cy="3698340"/>
            </a:xfrm>
          </p:grpSpPr>
          <p:sp>
            <p:nvSpPr>
              <p:cNvPr id="7" name="矩形 6"/>
              <p:cNvSpPr/>
              <p:nvPr/>
            </p:nvSpPr>
            <p:spPr>
              <a:xfrm>
                <a:off x="539553" y="1177666"/>
                <a:ext cx="8064896" cy="3698340"/>
              </a:xfrm>
              <a:prstGeom prst="rect">
                <a:avLst/>
              </a:prstGeom>
              <a:solidFill>
                <a:schemeClr val="bg1">
                  <a:lumMod val="95000"/>
                </a:schemeClr>
              </a:solidFill>
              <a:ln>
                <a:noFill/>
              </a:ln>
              <a:effectLst>
                <a:outerShdw blurRad="50800" dist="38100" dir="5400000" algn="t"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800"/>
              </a:p>
            </p:txBody>
          </p:sp>
          <p:sp>
            <p:nvSpPr>
              <p:cNvPr id="8" name="矩形 7"/>
              <p:cNvSpPr/>
              <p:nvPr/>
            </p:nvSpPr>
            <p:spPr>
              <a:xfrm>
                <a:off x="726924" y="1357687"/>
                <a:ext cx="7690155" cy="33382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800"/>
              </a:p>
            </p:txBody>
          </p:sp>
        </p:grpSp>
        <p:sp>
          <p:nvSpPr>
            <p:cNvPr id="9" name="矩形 9"/>
            <p:cNvSpPr>
              <a:spLocks noChangeArrowheads="1"/>
            </p:cNvSpPr>
            <p:nvPr/>
          </p:nvSpPr>
          <p:spPr bwMode="auto">
            <a:xfrm>
              <a:off x="1421800" y="1312273"/>
              <a:ext cx="68451" cy="251365"/>
            </a:xfrm>
            <a:prstGeom prst="rect">
              <a:avLst/>
            </a:prstGeom>
            <a:solidFill>
              <a:srgbClr val="FFC000"/>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0243" name="内容占位符 2"/>
          <p:cNvSpPr>
            <a:spLocks noGrp="1" noChangeArrowheads="1"/>
          </p:cNvSpPr>
          <p:nvPr>
            <p:ph idx="1"/>
          </p:nvPr>
        </p:nvSpPr>
        <p:spPr>
          <a:xfrm>
            <a:off x="2195736" y="1995686"/>
            <a:ext cx="6221343" cy="2160240"/>
          </a:xfrm>
        </p:spPr>
        <p:txBody>
          <a:bodyPr/>
          <a:lstStyle/>
          <a:p>
            <a:pPr marL="0" indent="0" eaLnBrk="1" hangingPunct="1">
              <a:buNone/>
            </a:pPr>
            <a:r>
              <a:rPr lang="zh-CN" altLang="en-US" sz="2000" dirty="0" smtClean="0"/>
              <a:t>“核心素养”的核心既不是单纯的知识技能，也不是单纯的兴趣、动机与态度，</a:t>
            </a:r>
            <a:r>
              <a:rPr lang="zh-CN" altLang="en-US" sz="2000" b="1" dirty="0" smtClean="0">
                <a:solidFill>
                  <a:srgbClr val="B88C00"/>
                </a:solidFill>
              </a:rPr>
              <a:t>而在于重视运用知识、技能解决现实课题所必须的思考力、判断力与表达力及其人格品性。</a:t>
            </a:r>
            <a:r>
              <a:rPr lang="zh-CN" altLang="en-US" sz="2000" dirty="0" smtClean="0"/>
              <a:t>核心素养是课程发展的DNA。</a:t>
            </a:r>
            <a:endParaRPr lang="zh-CN" altLang="en-US" sz="2000" dirty="0" smtClean="0"/>
          </a:p>
        </p:txBody>
      </p:sp>
      <p:sp>
        <p:nvSpPr>
          <p:cNvPr id="2" name="标题 1"/>
          <p:cNvSpPr>
            <a:spLocks noGrp="1"/>
          </p:cNvSpPr>
          <p:nvPr>
            <p:ph type="title"/>
          </p:nvPr>
        </p:nvSpPr>
        <p:spPr/>
        <p:txBody>
          <a:bodyPr/>
          <a:lstStyle/>
          <a:p>
            <a:r>
              <a:rPr lang="zh-CN" altLang="en-US" dirty="0"/>
              <a:t>何为核心素养</a:t>
            </a:r>
            <a:endParaRPr lang="zh-CN" altLang="en-US" dirty="0"/>
          </a:p>
        </p:txBody>
      </p:sp>
      <p:sp>
        <p:nvSpPr>
          <p:cNvPr id="4" name="TextBox 3"/>
          <p:cNvSpPr txBox="1"/>
          <p:nvPr/>
        </p:nvSpPr>
        <p:spPr>
          <a:xfrm>
            <a:off x="698269" y="106775"/>
            <a:ext cx="921403" cy="769441"/>
          </a:xfrm>
          <a:prstGeom prst="rect">
            <a:avLst/>
          </a:prstGeom>
          <a:noFill/>
        </p:spPr>
        <p:txBody>
          <a:bodyPr wrap="square" rtlCol="0">
            <a:spAutoFit/>
          </a:bodyPr>
          <a:lstStyle/>
          <a:p>
            <a:r>
              <a:rPr lang="zh-CN" altLang="en-US" sz="4400" dirty="0" smtClean="0">
                <a:solidFill>
                  <a:schemeClr val="bg1"/>
                </a:solidFill>
                <a:latin typeface="微软雅黑" panose="020B0503020204020204" pitchFamily="34" charset="-122"/>
                <a:ea typeface="微软雅黑" panose="020B0503020204020204" pitchFamily="34" charset="-122"/>
              </a:rPr>
              <a:t>三</a:t>
            </a:r>
            <a:endParaRPr lang="zh-CN" altLang="en-US" sz="4400"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81403" y="2313015"/>
            <a:ext cx="1217695" cy="1427642"/>
          </a:xfrm>
          <a:prstGeom prst="rect">
            <a:avLst/>
          </a:prstGeom>
          <a:ln>
            <a:solidFill>
              <a:schemeClr val="bg1">
                <a:lumMod val="50000"/>
              </a:schemeClr>
            </a:solidFill>
          </a:ln>
          <a:effectLst>
            <a:outerShdw blurRad="63500" sx="102000" sy="102000" algn="ctr" rotWithShape="0">
              <a:prstClr val="black">
                <a:alpha val="40000"/>
              </a:prstClr>
            </a:outerShdw>
          </a:effectLst>
        </p:spPr>
      </p:pic>
      <p:sp>
        <p:nvSpPr>
          <p:cNvPr id="10" name="TextBox 10"/>
          <p:cNvSpPr>
            <a:spLocks noChangeArrowheads="1"/>
          </p:cNvSpPr>
          <p:nvPr/>
        </p:nvSpPr>
        <p:spPr bwMode="auto">
          <a:xfrm>
            <a:off x="1601774" y="1393690"/>
            <a:ext cx="20113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smtClean="0">
                <a:solidFill>
                  <a:srgbClr val="B88C00"/>
                </a:solidFill>
                <a:latin typeface="微软雅黑" panose="020B0503020204020204" pitchFamily="34" charset="-122"/>
                <a:ea typeface="微软雅黑" panose="020B0503020204020204" pitchFamily="34" charset="-122"/>
              </a:rPr>
              <a:t>钟启泉教授</a:t>
            </a:r>
            <a:endParaRPr lang="zh-CN" altLang="en-US" sz="2000" b="1" dirty="0">
              <a:solidFill>
                <a:srgbClr val="B88C00"/>
              </a:solidFill>
              <a:latin typeface="微软雅黑" panose="020B0503020204020204" pitchFamily="34" charset="-122"/>
              <a:ea typeface="微软雅黑" panose="020B0503020204020204" pitchFamily="34" charset="-122"/>
            </a:endParaRPr>
          </a:p>
        </p:txBody>
      </p:sp>
      <p:sp>
        <p:nvSpPr>
          <p:cNvPr id="12" name="矩形 11"/>
          <p:cNvSpPr/>
          <p:nvPr/>
        </p:nvSpPr>
        <p:spPr>
          <a:xfrm>
            <a:off x="1158970" y="4187356"/>
            <a:ext cx="7877526" cy="338554"/>
          </a:xfrm>
          <a:prstGeom prst="rect">
            <a:avLst/>
          </a:prstGeom>
        </p:spPr>
        <p:txBody>
          <a:bodyPr wrap="square">
            <a:spAutoFit/>
          </a:bodyPr>
          <a:lstStyle/>
          <a:p>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钟启泉.基于核心素养的课程发展:挑战与课题[J].全球教育展望，2016（1）.</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39553" y="1177666"/>
            <a:ext cx="8064896" cy="3698340"/>
            <a:chOff x="539553" y="1177666"/>
            <a:chExt cx="8064896" cy="3698340"/>
          </a:xfrm>
        </p:grpSpPr>
        <p:grpSp>
          <p:nvGrpSpPr>
            <p:cNvPr id="6" name="组合 5"/>
            <p:cNvGrpSpPr/>
            <p:nvPr/>
          </p:nvGrpSpPr>
          <p:grpSpPr>
            <a:xfrm>
              <a:off x="539553" y="1177666"/>
              <a:ext cx="8064896" cy="3698340"/>
              <a:chOff x="539553" y="1177666"/>
              <a:chExt cx="8064896" cy="3698340"/>
            </a:xfrm>
          </p:grpSpPr>
          <p:sp>
            <p:nvSpPr>
              <p:cNvPr id="8" name="矩形 7"/>
              <p:cNvSpPr/>
              <p:nvPr/>
            </p:nvSpPr>
            <p:spPr>
              <a:xfrm>
                <a:off x="539553" y="1177666"/>
                <a:ext cx="8064896" cy="3698340"/>
              </a:xfrm>
              <a:prstGeom prst="rect">
                <a:avLst/>
              </a:prstGeom>
              <a:solidFill>
                <a:schemeClr val="bg1">
                  <a:lumMod val="95000"/>
                </a:schemeClr>
              </a:solidFill>
              <a:ln>
                <a:noFill/>
              </a:ln>
              <a:effectLst>
                <a:outerShdw blurRad="50800" dist="38100" dir="5400000" algn="t"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800"/>
              </a:p>
            </p:txBody>
          </p:sp>
          <p:sp>
            <p:nvSpPr>
              <p:cNvPr id="9" name="矩形 8"/>
              <p:cNvSpPr/>
              <p:nvPr/>
            </p:nvSpPr>
            <p:spPr>
              <a:xfrm>
                <a:off x="726924" y="1357687"/>
                <a:ext cx="7690155" cy="33382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800"/>
              </a:p>
            </p:txBody>
          </p:sp>
        </p:grpSp>
        <p:sp>
          <p:nvSpPr>
            <p:cNvPr id="7" name="矩形 9"/>
            <p:cNvSpPr>
              <a:spLocks noChangeArrowheads="1"/>
            </p:cNvSpPr>
            <p:nvPr/>
          </p:nvSpPr>
          <p:spPr bwMode="auto">
            <a:xfrm>
              <a:off x="1421800" y="1312273"/>
              <a:ext cx="68451" cy="251365"/>
            </a:xfrm>
            <a:prstGeom prst="rect">
              <a:avLst/>
            </a:prstGeom>
            <a:solidFill>
              <a:srgbClr val="FFC000"/>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p>
              <a:pPr algn="ctr"/>
              <a:endParaRPr lang="zh-CN" altLang="zh-CN"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1267" name="内容占位符 2"/>
          <p:cNvSpPr>
            <a:spLocks noGrp="1" noChangeArrowheads="1"/>
          </p:cNvSpPr>
          <p:nvPr>
            <p:ph idx="1"/>
          </p:nvPr>
        </p:nvSpPr>
        <p:spPr>
          <a:xfrm>
            <a:off x="928247" y="1851670"/>
            <a:ext cx="7488832" cy="2064121"/>
          </a:xfrm>
        </p:spPr>
        <p:txBody>
          <a:bodyPr/>
          <a:lstStyle/>
          <a:p>
            <a:pPr marL="0" indent="0" eaLnBrk="1" hangingPunct="1">
              <a:buNone/>
            </a:pPr>
            <a:r>
              <a:rPr lang="zh-CN" altLang="en-US" sz="2000" dirty="0" smtClean="0"/>
              <a:t>“核心素养是人适应信息时代和知识社会的需要，解决复杂问题和适应不可预测情境的高级能力与人性能力，是对农业和工业时代“双基”的发展与超越，其核心是创造性思维能力和复杂交往能力。核心素养具有时代性、综合性、跨领域性和复杂性特点。</a:t>
            </a:r>
            <a:r>
              <a:rPr lang="zh-CN" altLang="en-US" dirty="0" smtClean="0"/>
              <a:t>”</a:t>
            </a:r>
            <a:endParaRPr lang="en-US" altLang="zh-CN" dirty="0" smtClean="0"/>
          </a:p>
        </p:txBody>
      </p:sp>
      <p:sp>
        <p:nvSpPr>
          <p:cNvPr id="2" name="标题 1"/>
          <p:cNvSpPr>
            <a:spLocks noGrp="1"/>
          </p:cNvSpPr>
          <p:nvPr>
            <p:ph type="title"/>
          </p:nvPr>
        </p:nvSpPr>
        <p:spPr/>
        <p:txBody>
          <a:bodyPr/>
          <a:lstStyle/>
          <a:p>
            <a:r>
              <a:rPr lang="zh-CN" altLang="en-US" dirty="0"/>
              <a:t>何为核心素养</a:t>
            </a:r>
            <a:endParaRPr lang="zh-CN" altLang="en-US" dirty="0"/>
          </a:p>
        </p:txBody>
      </p:sp>
      <p:sp>
        <p:nvSpPr>
          <p:cNvPr id="4" name="TextBox 3"/>
          <p:cNvSpPr txBox="1"/>
          <p:nvPr/>
        </p:nvSpPr>
        <p:spPr>
          <a:xfrm>
            <a:off x="698269" y="106775"/>
            <a:ext cx="921403" cy="769441"/>
          </a:xfrm>
          <a:prstGeom prst="rect">
            <a:avLst/>
          </a:prstGeom>
          <a:noFill/>
        </p:spPr>
        <p:txBody>
          <a:bodyPr wrap="square" rtlCol="0">
            <a:spAutoFit/>
          </a:bodyPr>
          <a:lstStyle/>
          <a:p>
            <a:r>
              <a:rPr lang="zh-CN" altLang="en-US" sz="4400" dirty="0" smtClean="0">
                <a:solidFill>
                  <a:schemeClr val="bg1"/>
                </a:solidFill>
                <a:latin typeface="微软雅黑" panose="020B0503020204020204" pitchFamily="34" charset="-122"/>
                <a:ea typeface="微软雅黑" panose="020B0503020204020204" pitchFamily="34" charset="-122"/>
              </a:rPr>
              <a:t>三</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
        <p:nvSpPr>
          <p:cNvPr id="10" name="TextBox 10"/>
          <p:cNvSpPr>
            <a:spLocks noChangeArrowheads="1"/>
          </p:cNvSpPr>
          <p:nvPr/>
        </p:nvSpPr>
        <p:spPr bwMode="auto">
          <a:xfrm>
            <a:off x="1601774" y="1393690"/>
            <a:ext cx="20113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B88C00"/>
                </a:solidFill>
                <a:latin typeface="微软雅黑" panose="020B0503020204020204" pitchFamily="34" charset="-122"/>
                <a:ea typeface="微软雅黑" panose="020B0503020204020204" pitchFamily="34" charset="-122"/>
              </a:rPr>
              <a:t>张华</a:t>
            </a:r>
            <a:r>
              <a:rPr lang="zh-CN" altLang="en-US" sz="2000" b="1" dirty="0" smtClean="0">
                <a:solidFill>
                  <a:srgbClr val="B88C00"/>
                </a:solidFill>
                <a:latin typeface="微软雅黑" panose="020B0503020204020204" pitchFamily="34" charset="-122"/>
                <a:ea typeface="微软雅黑" panose="020B0503020204020204" pitchFamily="34" charset="-122"/>
              </a:rPr>
              <a:t>教授</a:t>
            </a:r>
            <a:endParaRPr lang="zh-CN" altLang="en-US" sz="2000" b="1" dirty="0">
              <a:solidFill>
                <a:srgbClr val="B88C00"/>
              </a:solidFill>
              <a:latin typeface="微软雅黑" panose="020B0503020204020204" pitchFamily="34" charset="-122"/>
              <a:ea typeface="微软雅黑" panose="020B0503020204020204" pitchFamily="34" charset="-122"/>
            </a:endParaRPr>
          </a:p>
        </p:txBody>
      </p:sp>
      <p:sp>
        <p:nvSpPr>
          <p:cNvPr id="3" name="矩形 2"/>
          <p:cNvSpPr/>
          <p:nvPr/>
        </p:nvSpPr>
        <p:spPr>
          <a:xfrm>
            <a:off x="2267744" y="4107090"/>
            <a:ext cx="6480720" cy="369332"/>
          </a:xfrm>
          <a:prstGeom prst="rect">
            <a:avLst/>
          </a:prstGeom>
        </p:spPr>
        <p:txBody>
          <a:bodyPr wrap="square">
            <a:spAutoFit/>
          </a:bodyPr>
          <a:lstStyle/>
          <a:p>
            <a:pPr marL="0" indent="0" eaLnBrk="1" hangingPunct="1">
              <a:buNone/>
            </a:pP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张华.论核心素养的内涵[J].全球教育展望, 2016.(04).</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内容占位符 2"/>
          <p:cNvSpPr>
            <a:spLocks noGrp="1" noChangeArrowheads="1"/>
          </p:cNvSpPr>
          <p:nvPr>
            <p:ph idx="1"/>
          </p:nvPr>
        </p:nvSpPr>
        <p:spPr/>
        <p:txBody>
          <a:bodyPr/>
          <a:lstStyle/>
          <a:p>
            <a:pPr eaLnBrk="1" hangingPunct="1"/>
            <a:r>
              <a:rPr lang="zh-CN" altLang="en-US" sz="2000" dirty="0" smtClean="0"/>
              <a:t>以上对核心素养的界定与解释虽然彼此的表述存在较为明显的差异，但究其内涵来说实际上</a:t>
            </a:r>
            <a:r>
              <a:rPr lang="zh-CN" altLang="en-US" sz="2000" b="1" dirty="0" smtClean="0">
                <a:solidFill>
                  <a:srgbClr val="B88C00"/>
                </a:solidFill>
              </a:rPr>
              <a:t>都是指向新的时代（信息时代、新技术时代、知识经济时代）教育及社会对人才质量与规格的新要求</a:t>
            </a:r>
            <a:r>
              <a:rPr lang="zh-CN" altLang="en-US" sz="2000" dirty="0" smtClean="0"/>
              <a:t>，强调人的创造性思维、判断与决策能力的提升、社会责任感以及全球意识的培养，并指向未来社会复杂情境与不确定情境中运用跨学科、跨领域知识综合解决问题的能力。</a:t>
            </a:r>
            <a:endParaRPr lang="zh-CN" altLang="en-US" sz="2000" dirty="0" smtClean="0"/>
          </a:p>
        </p:txBody>
      </p:sp>
      <p:sp>
        <p:nvSpPr>
          <p:cNvPr id="2" name="标题 1"/>
          <p:cNvSpPr>
            <a:spLocks noGrp="1"/>
          </p:cNvSpPr>
          <p:nvPr>
            <p:ph type="title"/>
          </p:nvPr>
        </p:nvSpPr>
        <p:spPr/>
        <p:txBody>
          <a:bodyPr/>
          <a:lstStyle/>
          <a:p>
            <a:r>
              <a:rPr lang="zh-CN" altLang="en-US" dirty="0"/>
              <a:t>核心素养中的</a:t>
            </a:r>
            <a:r>
              <a:rPr lang="zh-CN" altLang="en-US" dirty="0" smtClean="0"/>
              <a:t>“家族相似”</a:t>
            </a:r>
            <a:endParaRPr lang="zh-CN" altLang="en-US" dirty="0"/>
          </a:p>
        </p:txBody>
      </p:sp>
    </p:spTree>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a:spLocks noGrp="1" noChangeArrowheads="1"/>
          </p:cNvSpPr>
          <p:nvPr>
            <p:ph idx="1"/>
          </p:nvPr>
        </p:nvSpPr>
        <p:spPr>
          <a:xfrm>
            <a:off x="457200" y="1203598"/>
            <a:ext cx="8229600" cy="3168352"/>
          </a:xfrm>
        </p:spPr>
        <p:txBody>
          <a:bodyPr/>
          <a:lstStyle/>
          <a:p>
            <a:pPr eaLnBrk="1" hangingPunct="1"/>
            <a:r>
              <a:rPr lang="zh-CN" altLang="en-US" sz="2000" dirty="0" smtClean="0"/>
              <a:t>而在新近颁布的《中国学生发展核心素养》总体框架中，学生发展</a:t>
            </a:r>
            <a:r>
              <a:rPr lang="zh-CN" altLang="en-US" sz="2000" b="1" dirty="0">
                <a:solidFill>
                  <a:srgbClr val="B88C00"/>
                </a:solidFill>
              </a:rPr>
              <a:t>核心素养被具体解释为“学生应具备的，能够适应终身发展和社会发展需要的必备品格和关键能力。”</a:t>
            </a:r>
            <a:endParaRPr lang="zh-CN" altLang="en-US" sz="2000" b="1" dirty="0">
              <a:solidFill>
                <a:srgbClr val="B88C00"/>
              </a:solidFill>
            </a:endParaRPr>
          </a:p>
          <a:p>
            <a:pPr eaLnBrk="1" hangingPunct="1"/>
            <a:r>
              <a:rPr lang="zh-CN" altLang="en-US" sz="2000" dirty="0"/>
              <a:t>在此框架中，核心素养是关于学生知识、技能、情感、态度、价值观等多方面要求的综合表现；是每一名学生获得成功生活、适应个人终生发展和社会发展都需要的、不可或缺的共同素养。</a:t>
            </a:r>
            <a:endParaRPr lang="zh-CN" altLang="en-US" sz="2000" dirty="0"/>
          </a:p>
        </p:txBody>
      </p:sp>
      <p:sp>
        <p:nvSpPr>
          <p:cNvPr id="2" name="标题 1"/>
          <p:cNvSpPr>
            <a:spLocks noGrp="1"/>
          </p:cNvSpPr>
          <p:nvPr>
            <p:ph type="title"/>
          </p:nvPr>
        </p:nvSpPr>
        <p:spPr/>
        <p:txBody>
          <a:bodyPr/>
          <a:lstStyle/>
          <a:p>
            <a:r>
              <a:rPr lang="zh-CN" altLang="en-US" dirty="0"/>
              <a:t>中国学生发展核心素养的总体框架</a:t>
            </a:r>
            <a:endParaRPr lang="zh-CN" altLang="en-US" dirty="0"/>
          </a:p>
        </p:txBody>
      </p:sp>
      <p:sp>
        <p:nvSpPr>
          <p:cNvPr id="4" name="TextBox 3"/>
          <p:cNvSpPr txBox="1"/>
          <p:nvPr/>
        </p:nvSpPr>
        <p:spPr>
          <a:xfrm>
            <a:off x="698269" y="106775"/>
            <a:ext cx="921403" cy="808990"/>
          </a:xfrm>
          <a:prstGeom prst="rect">
            <a:avLst/>
          </a:prstGeom>
          <a:noFill/>
        </p:spPr>
        <p:txBody>
          <a:bodyPr wrap="square" rtlCol="0">
            <a:spAutoFit/>
          </a:bodyPr>
          <a:lstStyle/>
          <a:p>
            <a:endParaRPr lang="zh-CN" altLang="en-US" sz="4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endParaRPr lang="zh-CN" altLang="en-US"/>
          </a:p>
        </p:txBody>
      </p:sp>
      <p:pic>
        <p:nvPicPr>
          <p:cNvPr id="-2147482623" name="内容占位符 -2147482624" descr="IMG_256"/>
          <p:cNvPicPr>
            <a:picLocks noChangeAspect="1"/>
          </p:cNvPicPr>
          <p:nvPr>
            <p:ph idx="1"/>
          </p:nvPr>
        </p:nvPicPr>
        <p:blipFill>
          <a:blip r:embed="rId1"/>
          <a:stretch>
            <a:fillRect/>
          </a:stretch>
        </p:blipFill>
        <p:spPr>
          <a:xfrm>
            <a:off x="1710055" y="852170"/>
            <a:ext cx="5028565" cy="425450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（一）文化基础</a:t>
            </a:r>
            <a:endParaRPr lang="zh-CN" altLang="en-US"/>
          </a:p>
          <a:p>
            <a:r>
              <a:rPr lang="zh-CN" altLang="en-US"/>
              <a:t>　　文化是人存在的根和魂。文化基础，重在强调能习得人文、科学等各领域的知识和技能，掌握和运用人类优秀智慧成果，涵养内在精神，追求真善美的统一，发展成为有宽厚文化基础、有更高精神追求的人。</a:t>
            </a:r>
            <a:endParaRPr lang="zh-CN" altLang="en-US"/>
          </a:p>
        </p:txBody>
      </p:sp>
      <p:sp>
        <p:nvSpPr>
          <p:cNvPr id="3" name="标题 2"/>
          <p:cNvSpPr>
            <a:spLocks noGrp="1"/>
          </p:cNvSpPr>
          <p:nvPr>
            <p:ph type="title"/>
          </p:nvPr>
        </p:nvSpPr>
        <p:spPr/>
        <p:txBody>
          <a:bodyPr/>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问题的导入：校本课程建设中存在</a:t>
            </a:r>
            <a:r>
              <a:rPr lang="zh-CN" altLang="en-US">
                <a:solidFill>
                  <a:srgbClr val="FF0000"/>
                </a:solidFill>
              </a:rPr>
              <a:t>什么样的问题</a:t>
            </a:r>
            <a:r>
              <a:rPr lang="zh-CN" altLang="en-US"/>
              <a:t>？</a:t>
            </a:r>
            <a:endParaRPr lang="zh-CN" altLang="en-US"/>
          </a:p>
          <a:p>
            <a:r>
              <a:rPr lang="zh-CN" altLang="en-US">
                <a:solidFill>
                  <a:srgbClr val="FF0000"/>
                </a:solidFill>
              </a:rPr>
              <a:t>为什么</a:t>
            </a:r>
            <a:r>
              <a:rPr lang="zh-CN" altLang="en-US"/>
              <a:t>要基于</a:t>
            </a:r>
            <a:r>
              <a:rPr lang="en-US" altLang="zh-CN"/>
              <a:t>“</a:t>
            </a:r>
            <a:r>
              <a:rPr lang="zh-CN" altLang="en-US"/>
              <a:t>核心素养</a:t>
            </a:r>
            <a:r>
              <a:rPr lang="en-US" altLang="zh-CN"/>
              <a:t>”</a:t>
            </a:r>
            <a:r>
              <a:rPr lang="zh-CN" altLang="en-US"/>
              <a:t>？</a:t>
            </a:r>
            <a:endParaRPr lang="zh-CN" altLang="en-US"/>
          </a:p>
          <a:p>
            <a:r>
              <a:rPr lang="zh-CN" altLang="en-US">
                <a:solidFill>
                  <a:srgbClr val="FF0000"/>
                </a:solidFill>
              </a:rPr>
              <a:t>何为</a:t>
            </a:r>
            <a:r>
              <a:rPr lang="en-US" altLang="zh-CN"/>
              <a:t>“</a:t>
            </a:r>
            <a:r>
              <a:rPr lang="zh-CN" altLang="en-US"/>
              <a:t>核心素养</a:t>
            </a:r>
            <a:r>
              <a:rPr lang="en-US" altLang="zh-CN"/>
              <a:t>”</a:t>
            </a:r>
            <a:r>
              <a:rPr lang="zh-CN" altLang="en-US"/>
              <a:t>？</a:t>
            </a:r>
            <a:endParaRPr lang="zh-CN" altLang="en-US"/>
          </a:p>
          <a:p>
            <a:r>
              <a:rPr lang="zh-CN" altLang="en-US">
                <a:solidFill>
                  <a:srgbClr val="FF0000"/>
                </a:solidFill>
              </a:rPr>
              <a:t>如何</a:t>
            </a:r>
            <a:r>
              <a:rPr lang="zh-CN" altLang="en-US"/>
              <a:t>基于核心素养进行校本课程建设与评价：理论与案例</a:t>
            </a:r>
            <a:endParaRPr lang="zh-CN" altLang="en-US"/>
          </a:p>
          <a:p>
            <a:r>
              <a:rPr lang="zh-CN" altLang="en-US"/>
              <a:t>主要的结论</a:t>
            </a:r>
            <a:endParaRPr lang="zh-CN" altLang="en-US"/>
          </a:p>
        </p:txBody>
      </p:sp>
      <p:sp>
        <p:nvSpPr>
          <p:cNvPr id="3" name="标题 2"/>
          <p:cNvSpPr>
            <a:spLocks noGrp="1"/>
          </p:cNvSpPr>
          <p:nvPr>
            <p:ph type="title"/>
          </p:nvPr>
        </p:nvSpPr>
        <p:spPr/>
        <p:txBody>
          <a:bodyPr/>
          <a:p>
            <a:r>
              <a:rPr lang="zh-CN" altLang="en-US"/>
              <a:t>报告的基本框架</a:t>
            </a: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457200" y="874395"/>
            <a:ext cx="8229600" cy="3929380"/>
          </a:xfrm>
        </p:spPr>
        <p:txBody>
          <a:bodyPr/>
          <a:p>
            <a:endParaRPr lang="zh-CN" altLang="en-US"/>
          </a:p>
          <a:p>
            <a:r>
              <a:rPr lang="zh-CN" altLang="en-US"/>
              <a:t>　　　1.</a:t>
            </a:r>
            <a:r>
              <a:rPr lang="zh-CN" altLang="en-US" b="1"/>
              <a:t>人文底蕴。</a:t>
            </a:r>
            <a:r>
              <a:rPr lang="zh-CN" altLang="en-US"/>
              <a:t>主要是学生在学习、理解、运用人文领域知识和技能等方面所形成的基本能力、情感态度和价值取向。具体包括人文积淀、人文情怀和审美情趣等基本要点。</a:t>
            </a:r>
            <a:endParaRPr lang="zh-CN" altLang="en-US"/>
          </a:p>
          <a:p>
            <a:r>
              <a:rPr lang="zh-CN" altLang="en-US"/>
              <a:t>　　2.</a:t>
            </a:r>
            <a:r>
              <a:rPr lang="zh-CN" altLang="en-US" b="1"/>
              <a:t>科学精神。</a:t>
            </a:r>
            <a:r>
              <a:rPr lang="zh-CN" altLang="en-US"/>
              <a:t>主要是学生在学习、理解、运用科学知识和技能等方面所形成的价值标准、思维方式和行为表现。具体包括理性思维、批判质疑、勇于探究等基本要点。</a:t>
            </a:r>
            <a:endParaRPr lang="zh-CN" altLang="en-US"/>
          </a:p>
        </p:txBody>
      </p:sp>
      <p:sp>
        <p:nvSpPr>
          <p:cNvPr id="3" name="标题 2"/>
          <p:cNvSpPr>
            <a:spLocks noGrp="1"/>
          </p:cNvSpPr>
          <p:nvPr>
            <p:ph type="title"/>
          </p:nvPr>
        </p:nvSpPr>
        <p:spPr/>
        <p:txBody>
          <a:bodyPr/>
          <a:p>
            <a:r>
              <a:rPr lang="zh-CN" altLang="en-US"/>
              <a:t>文化基础的内涵</a:t>
            </a: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457200" y="874395"/>
            <a:ext cx="8229600" cy="3929380"/>
          </a:xfrm>
        </p:spPr>
        <p:txBody>
          <a:bodyPr/>
          <a:p>
            <a:r>
              <a:rPr lang="zh-CN" altLang="en-US"/>
              <a:t>（二）自主发展</a:t>
            </a:r>
            <a:endParaRPr lang="zh-CN" altLang="en-US"/>
          </a:p>
          <a:p>
            <a:r>
              <a:rPr lang="zh-CN" altLang="en-US"/>
              <a:t>　　自主性是人作为主体的根本属性。自主发展，重在强调能有效管理自己的学习和生活，认识和发现自我价值，发掘自身潜力，有效应对复杂多变的环境，成就出彩人生，发展成为有明确人生方向、有生活品质的人。</a:t>
            </a:r>
            <a:endParaRPr lang="zh-CN" altLang="en-US"/>
          </a:p>
          <a:p>
            <a:r>
              <a:rPr lang="zh-CN" altLang="en-US"/>
              <a:t>　</a:t>
            </a:r>
            <a:endParaRPr lang="zh-CN" altLang="en-US"/>
          </a:p>
        </p:txBody>
      </p:sp>
      <p:sp>
        <p:nvSpPr>
          <p:cNvPr id="3" name="标题 2"/>
          <p:cNvSpPr>
            <a:spLocks noGrp="1"/>
          </p:cNvSpPr>
          <p:nvPr>
            <p:ph type="title"/>
          </p:nvPr>
        </p:nvSpPr>
        <p:spPr/>
        <p:txBody>
          <a:bodyPr/>
          <a:p>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ym typeface="+mn-ea"/>
              </a:rPr>
              <a:t>　3.学会学习。主要是学生在学习意识形成、学习方式方法选择、学习进程评估调控等方面的综合表现。具体包括乐学善学、勤于反思、信息意识等基本要点。</a:t>
            </a:r>
            <a:endParaRPr lang="zh-CN" altLang="en-US"/>
          </a:p>
          <a:p>
            <a:r>
              <a:rPr lang="zh-CN" altLang="en-US">
                <a:sym typeface="+mn-ea"/>
              </a:rPr>
              <a:t>　　4.健康生活。主要是学生在认识自我、发展身心、规划人生等方面的综合表现。具体包括珍爱生命、健全人格、自我管理等基本要点。</a:t>
            </a:r>
            <a:endParaRPr lang="zh-CN" altLang="en-US"/>
          </a:p>
          <a:p>
            <a:endParaRPr lang="zh-CN" altLang="en-US"/>
          </a:p>
        </p:txBody>
      </p:sp>
      <p:sp>
        <p:nvSpPr>
          <p:cNvPr id="3" name="标题 2"/>
          <p:cNvSpPr>
            <a:spLocks noGrp="1"/>
          </p:cNvSpPr>
          <p:nvPr>
            <p:ph type="title"/>
          </p:nvPr>
        </p:nvSpPr>
        <p:spPr/>
        <p:txBody>
          <a:bodyPr/>
          <a:p>
            <a:r>
              <a:rPr lang="zh-CN" altLang="zh-CN"/>
              <a:t>自主发展</a:t>
            </a:r>
            <a:endParaRPr lang="zh-CN" altLang="zh-C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（三）社会参与</a:t>
            </a:r>
            <a:endParaRPr lang="zh-CN" altLang="en-US"/>
          </a:p>
          <a:p>
            <a:r>
              <a:rPr lang="zh-CN" altLang="en-US"/>
              <a:t>　　社会性是人的本质属性。社会参与，重在强调能处理好自我与社会的关系，养成现代公民所必须遵守和履行的道德准则和行为规范，增强社会责任感，提升创新精神和实践能力，促进个人价值实现，推动社会发展进步，发展成为有理想信念、敢于担当的人。</a:t>
            </a:r>
            <a:endParaRPr lang="zh-CN" altLang="en-US"/>
          </a:p>
        </p:txBody>
      </p:sp>
      <p:sp>
        <p:nvSpPr>
          <p:cNvPr id="3" name="标题 2"/>
          <p:cNvSpPr>
            <a:spLocks noGrp="1"/>
          </p:cNvSpPr>
          <p:nvPr>
            <p:ph type="title"/>
          </p:nvPr>
        </p:nvSpPr>
        <p:spPr/>
        <p:txBody>
          <a:bodyPr/>
          <a:p>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457200" y="1009650"/>
            <a:ext cx="8229600" cy="3794125"/>
          </a:xfrm>
        </p:spPr>
        <p:txBody>
          <a:bodyPr/>
          <a:p>
            <a:r>
              <a:rPr lang="zh-CN" altLang="en-US"/>
              <a:t>5.责任担当。主要是学生在处理与社会、国家、国际等关系方面所形成的情感态度、价值取向和行为方式。具体包括社会责任、国家认同、国际理解等基本要点。</a:t>
            </a:r>
            <a:endParaRPr lang="zh-CN" altLang="en-US"/>
          </a:p>
          <a:p>
            <a:r>
              <a:rPr lang="zh-CN" altLang="en-US"/>
              <a:t>　6.实践创新。主要是学生在日常活动、问题解决、适应挑战等方面所形成的实践能力、创新意识和行为表现。具体包括劳动意识、问题解决、技术应用等基本要点。</a:t>
            </a:r>
            <a:endParaRPr lang="zh-CN" altLang="en-US"/>
          </a:p>
          <a:p>
            <a:r>
              <a:rPr lang="zh-CN" altLang="en-US" b="1">
                <a:solidFill>
                  <a:schemeClr val="tx1"/>
                </a:solidFill>
                <a:effectLst>
                  <a:outerShdw blurRad="38100" dist="19050" dir="2700000" algn="tl" rotWithShape="0">
                    <a:schemeClr val="dk1">
                      <a:alpha val="40000"/>
                    </a:schemeClr>
                  </a:outerShdw>
                </a:effectLst>
              </a:rPr>
              <a:t>六大素养还具体细化为人文积淀、国家认同、批判质疑等18个要点</a:t>
            </a:r>
            <a:endParaRPr lang="zh-CN" altLang="en-US" b="1">
              <a:solidFill>
                <a:schemeClr val="tx1"/>
              </a:solidFill>
              <a:effectLst>
                <a:outerShdw blurRad="38100" dist="19050" dir="2700000" algn="tl" rotWithShape="0">
                  <a:schemeClr val="dk1">
                    <a:alpha val="40000"/>
                  </a:schemeClr>
                </a:outerShdw>
              </a:effectLst>
            </a:endParaRPr>
          </a:p>
        </p:txBody>
      </p:sp>
      <p:sp>
        <p:nvSpPr>
          <p:cNvPr id="3" name="标题 2"/>
          <p:cNvSpPr>
            <a:spLocks noGrp="1"/>
          </p:cNvSpPr>
          <p:nvPr>
            <p:ph type="title"/>
          </p:nvPr>
        </p:nvSpPr>
        <p:spPr/>
        <p:txBody>
          <a:bodyPr/>
          <a:p>
            <a:r>
              <a:rPr lang="zh-CN" altLang="en-US"/>
              <a:t>社会参与的内涵</a:t>
            </a: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内容占位符 2"/>
          <p:cNvSpPr>
            <a:spLocks noGrp="1" noChangeArrowheads="1"/>
          </p:cNvSpPr>
          <p:nvPr>
            <p:ph idx="1"/>
          </p:nvPr>
        </p:nvSpPr>
        <p:spPr/>
        <p:txBody>
          <a:bodyPr/>
          <a:lstStyle/>
          <a:p>
            <a:pPr eaLnBrk="1" hangingPunct="1"/>
            <a:r>
              <a:rPr lang="zh-CN" altLang="en-US" sz="2000" dirty="0" smtClean="0"/>
              <a:t>以上对核心素养的界定与解释虽然彼此的表述存在较为明显的差异，但究其内涵来说实际上</a:t>
            </a:r>
            <a:r>
              <a:rPr lang="zh-CN" altLang="en-US" sz="2000" b="1" dirty="0" smtClean="0">
                <a:solidFill>
                  <a:srgbClr val="B88C00"/>
                </a:solidFill>
              </a:rPr>
              <a:t>都是指向新的时代（信息时代、新技术时代、知识经济时代）教育及社会对人才质量与规格的新要求</a:t>
            </a:r>
            <a:r>
              <a:rPr lang="zh-CN" altLang="en-US" sz="2000" dirty="0" smtClean="0"/>
              <a:t>，强调人的创造性思维、判断与决策能力的提升、社会责任感以及全球意识的培养，并指向未来社会复杂情境与不确定情境中运用跨学科、跨领域知识综合解决问题的能力。</a:t>
            </a:r>
            <a:endParaRPr lang="zh-CN" altLang="en-US" sz="2000" dirty="0" smtClean="0"/>
          </a:p>
        </p:txBody>
      </p:sp>
      <p:sp>
        <p:nvSpPr>
          <p:cNvPr id="2" name="标题 1"/>
          <p:cNvSpPr>
            <a:spLocks noGrp="1"/>
          </p:cNvSpPr>
          <p:nvPr>
            <p:ph type="title"/>
          </p:nvPr>
        </p:nvSpPr>
        <p:spPr/>
        <p:txBody>
          <a:bodyPr/>
          <a:lstStyle/>
          <a:p>
            <a:r>
              <a:rPr lang="zh-CN" altLang="en-US" dirty="0"/>
              <a:t>核心素养中的</a:t>
            </a:r>
            <a:r>
              <a:rPr lang="zh-CN" altLang="en-US" dirty="0" smtClean="0"/>
              <a:t>“家族相似”</a:t>
            </a:r>
            <a:endParaRPr lang="zh-CN" altLang="en-US" dirty="0"/>
          </a:p>
        </p:txBody>
      </p:sp>
    </p:spTree>
  </p:cSld>
  <p:clrMapOvr>
    <a:masterClrMapping/>
  </p:clrMapOvr>
  <p:transition spd="slow">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内容占位符 2"/>
          <p:cNvSpPr>
            <a:spLocks noGrp="1" noChangeArrowheads="1"/>
          </p:cNvSpPr>
          <p:nvPr>
            <p:ph idx="1"/>
          </p:nvPr>
        </p:nvSpPr>
        <p:spPr>
          <a:xfrm>
            <a:off x="457200" y="1347613"/>
            <a:ext cx="8229600" cy="2736305"/>
          </a:xfrm>
        </p:spPr>
        <p:txBody>
          <a:bodyPr/>
          <a:lstStyle/>
          <a:p>
            <a:pPr eaLnBrk="1" hangingPunct="1"/>
            <a:r>
              <a:rPr lang="zh-CN" altLang="en-US" sz="2000" dirty="0" smtClean="0"/>
              <a:t>对于双基目标来说，课程设计所要所面对的</a:t>
            </a:r>
            <a:r>
              <a:rPr lang="zh-CN" altLang="en-US" sz="2000" b="1" dirty="0" smtClean="0">
                <a:solidFill>
                  <a:srgbClr val="B88C00"/>
                </a:solidFill>
              </a:rPr>
              <a:t>核心主题</a:t>
            </a:r>
            <a:r>
              <a:rPr lang="zh-CN" altLang="en-US" sz="2000" dirty="0" smtClean="0"/>
              <a:t>是</a:t>
            </a:r>
            <a:r>
              <a:rPr lang="zh-CN" altLang="en-US" sz="2000" b="1" dirty="0" smtClean="0">
                <a:solidFill>
                  <a:srgbClr val="B88C00"/>
                </a:solidFill>
              </a:rPr>
              <a:t>如何使学生生获得更多的“基本知识和基本技能”以及教师如何更加有效地传递这些知识和技能。</a:t>
            </a:r>
            <a:endParaRPr lang="en-US" altLang="zh-CN" sz="2000" b="1" dirty="0" smtClean="0">
              <a:solidFill>
                <a:srgbClr val="B88C00"/>
              </a:solidFill>
            </a:endParaRPr>
          </a:p>
          <a:p>
            <a:pPr eaLnBrk="1" hangingPunct="1"/>
            <a:r>
              <a:rPr lang="zh-CN" altLang="en-US" sz="2000" dirty="0" smtClean="0"/>
              <a:t>此时理想的课程是</a:t>
            </a:r>
            <a:r>
              <a:rPr lang="en-US" altLang="zh-CN" sz="2000" dirty="0" smtClean="0"/>
              <a:t>“</a:t>
            </a:r>
            <a:r>
              <a:rPr lang="zh-CN" altLang="en-US" sz="2000" dirty="0" smtClean="0"/>
              <a:t>知识本位</a:t>
            </a:r>
            <a:r>
              <a:rPr lang="en-US" altLang="zh-CN" sz="2000" dirty="0" smtClean="0"/>
              <a:t>”</a:t>
            </a:r>
            <a:r>
              <a:rPr lang="zh-CN" altLang="en-US" sz="2000" dirty="0" smtClean="0"/>
              <a:t>，而此时理想的教师形象是拥有“一桶水”的“辛勤园丁”。教师的角色是“传道授业解惑”的知识权威和知识传递者的角色。</a:t>
            </a:r>
            <a:endParaRPr lang="zh-CN" altLang="en-US" sz="2000" dirty="0" smtClean="0"/>
          </a:p>
        </p:txBody>
      </p:sp>
      <p:sp>
        <p:nvSpPr>
          <p:cNvPr id="14338" name="标题 1"/>
          <p:cNvSpPr>
            <a:spLocks noGrp="1" noChangeArrowheads="1"/>
          </p:cNvSpPr>
          <p:nvPr>
            <p:ph type="title"/>
          </p:nvPr>
        </p:nvSpPr>
        <p:spPr/>
        <p:txBody>
          <a:bodyPr/>
          <a:lstStyle/>
          <a:p>
            <a:pPr eaLnBrk="1" hangingPunct="1"/>
            <a:r>
              <a:rPr lang="zh-CN" altLang="en-US" sz="2000" dirty="0" smtClean="0"/>
              <a:t>从“双基”、“三维目标”到核心素养：</a:t>
            </a:r>
            <a:br>
              <a:rPr lang="en-US" altLang="zh-CN" sz="2000" dirty="0" smtClean="0"/>
            </a:br>
            <a:r>
              <a:rPr lang="zh-CN" altLang="en-US" sz="2000" dirty="0" smtClean="0"/>
              <a:t>基础教育课课程变革主题的历史考察</a:t>
            </a:r>
            <a:endParaRPr lang="zh-CN" altLang="en-US" sz="2000" dirty="0" smtClean="0"/>
          </a:p>
        </p:txBody>
      </p:sp>
      <p:pic>
        <p:nvPicPr>
          <p:cNvPr id="4" name="图片 8"/>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956376" y="3363838"/>
            <a:ext cx="879421" cy="1561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内容占位符 2"/>
          <p:cNvSpPr>
            <a:spLocks noGrp="1" noChangeArrowheads="1"/>
          </p:cNvSpPr>
          <p:nvPr>
            <p:ph idx="1"/>
          </p:nvPr>
        </p:nvSpPr>
        <p:spPr/>
        <p:txBody>
          <a:bodyPr/>
          <a:lstStyle/>
          <a:p>
            <a:pPr eaLnBrk="1" hangingPunct="1"/>
            <a:r>
              <a:rPr lang="zh-CN" altLang="en-US" sz="2000" dirty="0" smtClean="0"/>
              <a:t>基础教育课程领域从双基目标到三维目标的改革，对课程的观念、学生的观念、教学的观念、教师的观念、角色以及角色行为提出了新的要求。从而使传统的课程观念和教师形象所未有的危机和挑战。</a:t>
            </a:r>
            <a:endParaRPr lang="zh-CN" altLang="en-US" sz="2000" dirty="0" smtClean="0"/>
          </a:p>
          <a:p>
            <a:pPr eaLnBrk="1" hangingPunct="1"/>
            <a:r>
              <a:rPr lang="zh-CN" altLang="en-US" sz="2000" dirty="0" smtClean="0"/>
              <a:t>在此背景下，课程的内容、结构、评价，学校课程的定位等构成了课程改革重要的主题。（国家课程校本化、校本课程特色化）</a:t>
            </a:r>
            <a:endParaRPr lang="zh-CN" altLang="en-US" sz="2000" dirty="0" smtClean="0"/>
          </a:p>
          <a:p>
            <a:pPr eaLnBrk="1" hangingPunct="1"/>
            <a:r>
              <a:rPr lang="zh-CN" altLang="en-US" sz="2000" dirty="0" smtClean="0"/>
              <a:t>而教师从</a:t>
            </a:r>
            <a:r>
              <a:rPr lang="en-US" altLang="zh-CN" sz="2000" dirty="0" smtClean="0"/>
              <a:t>“</a:t>
            </a:r>
            <a:r>
              <a:rPr lang="zh-CN" altLang="en-US" sz="2000" dirty="0" smtClean="0"/>
              <a:t>教学技术人员</a:t>
            </a:r>
            <a:r>
              <a:rPr lang="en-US" altLang="zh-CN" sz="2000" dirty="0" smtClean="0"/>
              <a:t>”</a:t>
            </a:r>
            <a:r>
              <a:rPr lang="zh-CN" altLang="en-US" sz="2000" dirty="0" smtClean="0"/>
              <a:t>到</a:t>
            </a:r>
            <a:r>
              <a:rPr lang="en-US" altLang="zh-CN" sz="2000" dirty="0" smtClean="0"/>
              <a:t>“</a:t>
            </a:r>
            <a:r>
              <a:rPr lang="zh-CN" altLang="en-US" sz="2000" dirty="0" smtClean="0"/>
              <a:t>课程开发者</a:t>
            </a:r>
            <a:r>
              <a:rPr lang="en-US" altLang="zh-CN" sz="2000" dirty="0" smtClean="0"/>
              <a:t>”</a:t>
            </a:r>
            <a:r>
              <a:rPr lang="zh-CN" altLang="en-US" sz="2000" dirty="0" smtClean="0"/>
              <a:t>成为教师专业发展的重要内容。</a:t>
            </a:r>
            <a:endParaRPr lang="zh-CN" altLang="en-US" sz="2000" dirty="0" smtClean="0"/>
          </a:p>
        </p:txBody>
      </p:sp>
      <p:sp>
        <p:nvSpPr>
          <p:cNvPr id="6" name="标题 5"/>
          <p:cNvSpPr>
            <a:spLocks noGrp="1"/>
          </p:cNvSpPr>
          <p:nvPr>
            <p:ph type="title"/>
          </p:nvPr>
        </p:nvSpPr>
        <p:spPr/>
        <p:txBody>
          <a:bodyPr/>
          <a:lstStyle/>
          <a:p>
            <a:r>
              <a:rPr lang="zh-CN" altLang="en-US" sz="2800" dirty="0"/>
              <a:t>双基到三维目标的转变与课程变革的主题</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内容占位符 2"/>
          <p:cNvSpPr>
            <a:spLocks noGrp="1" noChangeArrowheads="1"/>
          </p:cNvSpPr>
          <p:nvPr>
            <p:ph idx="1"/>
          </p:nvPr>
        </p:nvSpPr>
        <p:spPr/>
        <p:txBody>
          <a:bodyPr/>
          <a:lstStyle/>
          <a:p>
            <a:pPr eaLnBrk="1" hangingPunct="1"/>
            <a:r>
              <a:rPr lang="zh-CN" altLang="en-US" sz="2000" dirty="0" smtClean="0"/>
              <a:t>基于核心素养的课程，要求重新构建课程结构、课程内容、评价方式</a:t>
            </a:r>
            <a:endParaRPr lang="zh-CN" altLang="en-US" sz="2000" dirty="0" smtClean="0"/>
          </a:p>
          <a:p>
            <a:pPr eaLnBrk="1" hangingPunct="1"/>
            <a:r>
              <a:rPr lang="zh-CN" altLang="en-US" sz="2000" dirty="0" smtClean="0"/>
              <a:t>基于核心素养的教学，要求教师要抓住知识的本质，创设合适的教学情境，启发学生思考，让学生在掌握所学知识技能的同时，感悟知识的本质，积累思维和实践的经验，形成和发展核心素养。</a:t>
            </a:r>
            <a:endParaRPr lang="zh-CN" altLang="en-US" sz="2000" dirty="0" smtClean="0"/>
          </a:p>
          <a:p>
            <a:pPr eaLnBrk="1" hangingPunct="1"/>
            <a:r>
              <a:rPr lang="zh-CN" altLang="en-US" sz="2000" dirty="0" smtClean="0"/>
              <a:t>从三维目标到以核心素养为目标的转变，意味着教师的课程观念、角色以及行为又要进行整体性的转变。意味着学校层面对课程进行重新的规划与建设。</a:t>
            </a:r>
            <a:endParaRPr lang="zh-CN" altLang="en-US" sz="2000" dirty="0" smtClean="0"/>
          </a:p>
        </p:txBody>
      </p:sp>
      <p:sp>
        <p:nvSpPr>
          <p:cNvPr id="6" name="标题 5"/>
          <p:cNvSpPr>
            <a:spLocks noGrp="1"/>
          </p:cNvSpPr>
          <p:nvPr>
            <p:ph type="title"/>
          </p:nvPr>
        </p:nvSpPr>
        <p:spPr/>
        <p:txBody>
          <a:bodyPr/>
          <a:lstStyle/>
          <a:p>
            <a:r>
              <a:rPr lang="zh-CN" altLang="en-US" sz="2800" dirty="0"/>
              <a:t>从三维目标到核心素养：课程变革的主题</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2"/>
          <p:cNvSpPr>
            <a:spLocks noChangeArrowheads="1"/>
          </p:cNvSpPr>
          <p:nvPr/>
        </p:nvSpPr>
        <p:spPr bwMode="auto">
          <a:xfrm>
            <a:off x="0" y="4948014"/>
            <a:ext cx="9144000" cy="220256"/>
          </a:xfrm>
          <a:prstGeom prst="rect">
            <a:avLst/>
          </a:prstGeom>
          <a:solidFill>
            <a:srgbClr val="5489CE"/>
          </a:solidFill>
          <a:ln w="12700">
            <a:solidFill>
              <a:srgbClr val="E7E7E7"/>
            </a:solidFill>
            <a:miter lim="800000"/>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Char char="–"/>
              <a:defRPr sz="2000">
                <a:solidFill>
                  <a:schemeClr val="accent1"/>
                </a:solidFill>
                <a:latin typeface="Arial" panose="020B0604020202020204" pitchFamily="34" charset="0"/>
                <a:ea typeface="仿宋_GB2312" pitchFamily="1" charset="-122"/>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a:spcBef>
                <a:spcPct val="0"/>
              </a:spcBef>
              <a:buFontTx/>
              <a:buNone/>
            </a:pPr>
            <a:endParaRPr lang="zh-CN" altLang="en-US" sz="1800">
              <a:solidFill>
                <a:schemeClr val="tx1"/>
              </a:solidFill>
              <a:ea typeface="宋体" panose="02010600030101010101" pitchFamily="2" charset="-122"/>
            </a:endParaRPr>
          </a:p>
        </p:txBody>
      </p:sp>
      <p:sp>
        <p:nvSpPr>
          <p:cNvPr id="2" name="标题 1"/>
          <p:cNvSpPr>
            <a:spLocks noGrp="1"/>
          </p:cNvSpPr>
          <p:nvPr>
            <p:ph type="title"/>
          </p:nvPr>
        </p:nvSpPr>
        <p:spPr>
          <a:xfrm>
            <a:off x="1912676" y="1468195"/>
            <a:ext cx="5529494" cy="1835112"/>
          </a:xfrm>
        </p:spPr>
        <p:txBody>
          <a:bodyPr/>
          <a:lstStyle/>
          <a:p>
            <a:pPr algn="l"/>
            <a:r>
              <a:rPr lang="zh-CN" altLang="en-US" sz="3200" b="1" dirty="0">
                <a:ln w="22225">
                  <a:solidFill>
                    <a:schemeClr val="accent2"/>
                  </a:solidFill>
                  <a:prstDash val="solid"/>
                </a:ln>
                <a:solidFill>
                  <a:schemeClr val="accent2">
                    <a:lumMod val="40000"/>
                    <a:lumOff val="60000"/>
                  </a:schemeClr>
                </a:solidFill>
                <a:effectLst/>
              </a:rPr>
              <a:t>基于核心素养的</a:t>
            </a:r>
            <a:r>
              <a:rPr lang="en-US" altLang="zh-CN" sz="3200" b="1" dirty="0" smtClean="0">
                <a:ln w="22225">
                  <a:solidFill>
                    <a:schemeClr val="accent2"/>
                  </a:solidFill>
                  <a:prstDash val="solid"/>
                </a:ln>
                <a:solidFill>
                  <a:schemeClr val="accent2">
                    <a:lumMod val="40000"/>
                    <a:lumOff val="60000"/>
                  </a:schemeClr>
                </a:solidFill>
                <a:effectLst/>
              </a:rPr>
              <a:t>学</a:t>
            </a:r>
            <a:r>
              <a:rPr lang="zh-CN" altLang="en-US" sz="3200" b="1" dirty="0" smtClean="0">
                <a:ln w="22225">
                  <a:solidFill>
                    <a:schemeClr val="accent2"/>
                  </a:solidFill>
                  <a:prstDash val="solid"/>
                </a:ln>
                <a:solidFill>
                  <a:schemeClr val="accent2">
                    <a:lumMod val="40000"/>
                    <a:lumOff val="60000"/>
                  </a:schemeClr>
                </a:solidFill>
                <a:effectLst/>
              </a:rPr>
              <a:t>校课程建设</a:t>
            </a:r>
            <a:r>
              <a:rPr lang="zh-CN" altLang="en-US" sz="3200" b="1" dirty="0">
                <a:ln w="22225">
                  <a:solidFill>
                    <a:schemeClr val="accent2"/>
                  </a:solidFill>
                  <a:prstDash val="solid"/>
                </a:ln>
                <a:solidFill>
                  <a:schemeClr val="accent2">
                    <a:lumMod val="40000"/>
                    <a:lumOff val="60000"/>
                  </a:schemeClr>
                </a:solidFill>
                <a:effectLst/>
              </a:rPr>
              <a:t>的理论探索与案例分析</a:t>
            </a:r>
            <a:endParaRPr lang="zh-CN" altLang="en-US" sz="3200" b="1" dirty="0">
              <a:ln w="22225">
                <a:solidFill>
                  <a:schemeClr val="accent2"/>
                </a:solidFill>
                <a:prstDash val="solid"/>
              </a:ln>
              <a:solidFill>
                <a:schemeClr val="accent2">
                  <a:lumMod val="40000"/>
                  <a:lumOff val="60000"/>
                </a:schemeClr>
              </a:solidFill>
              <a:effectLst/>
            </a:endParaRPr>
          </a:p>
        </p:txBody>
      </p:sp>
      <p:sp>
        <p:nvSpPr>
          <p:cNvPr id="12" name="矩形 2"/>
          <p:cNvSpPr>
            <a:spLocks noChangeArrowheads="1"/>
          </p:cNvSpPr>
          <p:nvPr/>
        </p:nvSpPr>
        <p:spPr bwMode="auto">
          <a:xfrm>
            <a:off x="-1" y="-2956"/>
            <a:ext cx="9144000" cy="220256"/>
          </a:xfrm>
          <a:prstGeom prst="rect">
            <a:avLst/>
          </a:prstGeom>
          <a:solidFill>
            <a:srgbClr val="5489CE"/>
          </a:solidFill>
          <a:ln w="12700">
            <a:solidFill>
              <a:srgbClr val="E7E7E7"/>
            </a:solidFill>
            <a:miter lim="800000"/>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Char char="–"/>
              <a:defRPr sz="2000">
                <a:solidFill>
                  <a:schemeClr val="accent1"/>
                </a:solidFill>
                <a:latin typeface="Arial" panose="020B0604020202020204" pitchFamily="34" charset="0"/>
                <a:ea typeface="仿宋_GB2312" pitchFamily="1" charset="-122"/>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a:spcBef>
                <a:spcPct val="0"/>
              </a:spcBef>
              <a:buFontTx/>
              <a:buNone/>
            </a:pPr>
            <a:endParaRPr lang="zh-CN" altLang="en-US" sz="1800">
              <a:solidFill>
                <a:schemeClr val="tx1"/>
              </a:solidFill>
              <a:ea typeface="宋体" panose="02010600030101010101" pitchFamily="2" charset="-122"/>
            </a:endParaRPr>
          </a:p>
        </p:txBody>
      </p:sp>
      <p:grpSp>
        <p:nvGrpSpPr>
          <p:cNvPr id="8" name="组合 7"/>
          <p:cNvGrpSpPr/>
          <p:nvPr/>
        </p:nvGrpSpPr>
        <p:grpSpPr>
          <a:xfrm>
            <a:off x="467544" y="1695698"/>
            <a:ext cx="1484139" cy="1380107"/>
            <a:chOff x="4119891" y="1203598"/>
            <a:chExt cx="1484139" cy="1380107"/>
          </a:xfrm>
        </p:grpSpPr>
        <p:sp>
          <p:nvSpPr>
            <p:cNvPr id="9" name="椭圆 8"/>
            <p:cNvSpPr/>
            <p:nvPr/>
          </p:nvSpPr>
          <p:spPr>
            <a:xfrm>
              <a:off x="4119891" y="1203598"/>
              <a:ext cx="1380107" cy="1380107"/>
            </a:xfrm>
            <a:prstGeom prst="ellipse">
              <a:avLst/>
            </a:prstGeom>
            <a:solidFill>
              <a:schemeClr val="bg1">
                <a:lumMod val="95000"/>
              </a:scheme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0" name="矩形 9"/>
            <p:cNvSpPr/>
            <p:nvPr/>
          </p:nvSpPr>
          <p:spPr>
            <a:xfrm>
              <a:off x="4233142" y="1323206"/>
              <a:ext cx="1370888" cy="1200329"/>
            </a:xfrm>
            <a:prstGeom prst="rect">
              <a:avLst/>
            </a:prstGeom>
          </p:spPr>
          <p:txBody>
            <a:bodyPr wrap="none">
              <a:spAutoFit/>
            </a:bodyPr>
            <a:lstStyle/>
            <a:p>
              <a:r>
                <a:rPr lang="zh-CN" altLang="en-US" sz="7200" b="1" dirty="0" smtClean="0">
                  <a:solidFill>
                    <a:srgbClr val="5489CE"/>
                  </a:solidFill>
                  <a:effectLst>
                    <a:outerShdw blurRad="50800" dist="38100" algn="l" rotWithShape="0">
                      <a:prstClr val="black">
                        <a:alpha val="40000"/>
                      </a:prstClr>
                    </a:outerShdw>
                  </a:effectLst>
                  <a:latin typeface="方正华隶简体" panose="03000509000000000000" pitchFamily="65" charset="-122"/>
                  <a:ea typeface="方正华隶简体" panose="03000509000000000000" pitchFamily="65" charset="-122"/>
                </a:rPr>
                <a:t>四</a:t>
              </a:r>
              <a:r>
                <a:rPr lang="zh-CN" altLang="en-US" sz="7200" b="1" dirty="0" smtClean="0">
                  <a:solidFill>
                    <a:srgbClr val="365FAA"/>
                  </a:solidFill>
                  <a:effectLst>
                    <a:outerShdw blurRad="50800" dist="38100" algn="l" rotWithShape="0">
                      <a:prstClr val="black">
                        <a:alpha val="40000"/>
                      </a:prstClr>
                    </a:outerShdw>
                  </a:effectLst>
                  <a:latin typeface="方正华隶简体" panose="03000509000000000000" pitchFamily="65" charset="-122"/>
                  <a:ea typeface="方正华隶简体" panose="03000509000000000000" pitchFamily="65" charset="-122"/>
                </a:rPr>
                <a:t> </a:t>
              </a:r>
              <a:endParaRPr lang="zh-CN" altLang="en-US" sz="7200" dirty="0">
                <a:solidFill>
                  <a:srgbClr val="365FAA"/>
                </a:solidFill>
              </a:endParaRPr>
            </a:p>
          </p:txBody>
        </p:sp>
      </p:grpSp>
      <p:cxnSp>
        <p:nvCxnSpPr>
          <p:cNvPr id="11" name="直接连接符 10"/>
          <p:cNvCxnSpPr/>
          <p:nvPr/>
        </p:nvCxnSpPr>
        <p:spPr>
          <a:xfrm>
            <a:off x="8389" y="256856"/>
            <a:ext cx="9144000" cy="0"/>
          </a:xfrm>
          <a:prstGeom prst="line">
            <a:avLst/>
          </a:prstGeom>
          <a:ln w="9525">
            <a:solidFill>
              <a:srgbClr val="5489CE"/>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0882" y="4899451"/>
            <a:ext cx="9144000" cy="0"/>
          </a:xfrm>
          <a:prstGeom prst="line">
            <a:avLst/>
          </a:prstGeom>
          <a:ln w="9525">
            <a:solidFill>
              <a:srgbClr val="5489CE"/>
            </a:solidFill>
            <a:prstDash val="dash"/>
          </a:ln>
        </p:spPr>
        <p:style>
          <a:lnRef idx="1">
            <a:schemeClr val="accent1"/>
          </a:lnRef>
          <a:fillRef idx="0">
            <a:schemeClr val="accent1"/>
          </a:fillRef>
          <a:effectRef idx="0">
            <a:schemeClr val="accent1"/>
          </a:effectRef>
          <a:fontRef idx="minor">
            <a:schemeClr val="tx1"/>
          </a:fontRef>
        </p:style>
      </p:cxnSp>
      <p:pic>
        <p:nvPicPr>
          <p:cNvPr id="15" name="图片 2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55539" y="2699840"/>
            <a:ext cx="1257137" cy="322211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p:cNvPicPr>
            <a:picLocks noChangeAspect="1"/>
          </p:cNvPicPr>
          <p:nvPr/>
        </p:nvPicPr>
        <p:blipFill rotWithShape="1">
          <a:blip r:embed="rId2" cstate="print">
            <a:extLst>
              <a:ext uri="{28A0092B-C50C-407E-A947-70E740481C1C}">
                <a14:useLocalDpi xmlns:a14="http://schemas.microsoft.com/office/drawing/2010/main" val="0"/>
              </a:ext>
            </a:extLst>
          </a:blip>
          <a:srcRect l="5849" r="11058" b="11635"/>
          <a:stretch>
            <a:fillRect/>
          </a:stretch>
        </p:blipFill>
        <p:spPr>
          <a:xfrm>
            <a:off x="7542469" y="1563638"/>
            <a:ext cx="1328346" cy="1243122"/>
          </a:xfrm>
          <a:prstGeom prst="roundRect">
            <a:avLst>
              <a:gd name="adj" fmla="val 8594"/>
            </a:avLst>
          </a:prstGeom>
          <a:solidFill>
            <a:srgbClr val="FFFFFF">
              <a:shade val="85000"/>
            </a:srgbClr>
          </a:solid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14" presetClass="entr" presetSubtype="10" fill="hold" grpId="0" nodeType="withEffect">
                                  <p:stCondLst>
                                    <p:cond delay="50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par>
                          <p:cTn id="18" fill="hold">
                            <p:stCondLst>
                              <p:cond delay="1000"/>
                            </p:stCondLst>
                            <p:childTnLst>
                              <p:par>
                                <p:cTn id="19" presetID="2" presetClass="exit" presetSubtype="4" fill="hold" nodeType="afterEffect">
                                  <p:stCondLst>
                                    <p:cond delay="250"/>
                                  </p:stCondLst>
                                  <p:childTnLst>
                                    <p:anim calcmode="lin" valueType="num">
                                      <p:cBhvr additive="base">
                                        <p:cTn id="20" dur="500"/>
                                        <p:tgtEl>
                                          <p:spTgt spid="15"/>
                                        </p:tgtEl>
                                        <p:attrNameLst>
                                          <p:attrName>ppt_x</p:attrName>
                                        </p:attrNameLst>
                                      </p:cBhvr>
                                      <p:tavLst>
                                        <p:tav tm="0">
                                          <p:val>
                                            <p:strVal val="ppt_x"/>
                                          </p:val>
                                        </p:tav>
                                        <p:tav tm="100000">
                                          <p:val>
                                            <p:strVal val="ppt_x"/>
                                          </p:val>
                                        </p:tav>
                                      </p:tavLst>
                                    </p:anim>
                                    <p:anim calcmode="lin" valueType="num">
                                      <p:cBhvr additive="base">
                                        <p:cTn id="21" dur="500"/>
                                        <p:tgtEl>
                                          <p:spTgt spid="15"/>
                                        </p:tgtEl>
                                        <p:attrNameLst>
                                          <p:attrName>ppt_y</p:attrName>
                                        </p:attrNameLst>
                                      </p:cBhvr>
                                      <p:tavLst>
                                        <p:tav tm="0">
                                          <p:val>
                                            <p:strVal val="ppt_y"/>
                                          </p:val>
                                        </p:tav>
                                        <p:tav tm="100000">
                                          <p:val>
                                            <p:strVal val="1+ppt_h/2"/>
                                          </p:val>
                                        </p:tav>
                                      </p:tavLst>
                                    </p:anim>
                                    <p:set>
                                      <p:cBhvr>
                                        <p:cTn id="2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2"/>
          <p:cNvSpPr>
            <a:spLocks noChangeArrowheads="1"/>
          </p:cNvSpPr>
          <p:nvPr/>
        </p:nvSpPr>
        <p:spPr bwMode="auto">
          <a:xfrm>
            <a:off x="0" y="4948014"/>
            <a:ext cx="9144000" cy="220256"/>
          </a:xfrm>
          <a:prstGeom prst="rect">
            <a:avLst/>
          </a:prstGeom>
          <a:solidFill>
            <a:srgbClr val="1C3F98"/>
          </a:solidFill>
          <a:ln w="12700">
            <a:solidFill>
              <a:srgbClr val="E7E7E7"/>
            </a:solidFill>
            <a:miter lim="800000"/>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Char char="–"/>
              <a:defRPr sz="2000">
                <a:solidFill>
                  <a:schemeClr val="accent1"/>
                </a:solidFill>
                <a:latin typeface="Arial" panose="020B0604020202020204" pitchFamily="34" charset="0"/>
                <a:ea typeface="仿宋_GB2312" pitchFamily="1" charset="-122"/>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a:spcBef>
                <a:spcPct val="0"/>
              </a:spcBef>
              <a:buFontTx/>
              <a:buNone/>
            </a:pPr>
            <a:endParaRPr lang="zh-CN" altLang="en-US" sz="1800">
              <a:solidFill>
                <a:schemeClr val="tx1"/>
              </a:solidFill>
              <a:ea typeface="宋体" panose="02010600030101010101" pitchFamily="2" charset="-122"/>
            </a:endParaRPr>
          </a:p>
        </p:txBody>
      </p:sp>
      <p:sp>
        <p:nvSpPr>
          <p:cNvPr id="2" name="标题 1"/>
          <p:cNvSpPr>
            <a:spLocks noGrp="1"/>
          </p:cNvSpPr>
          <p:nvPr>
            <p:ph type="title"/>
          </p:nvPr>
        </p:nvSpPr>
        <p:spPr>
          <a:xfrm>
            <a:off x="3347864" y="1995686"/>
            <a:ext cx="3816424" cy="857250"/>
          </a:xfrm>
        </p:spPr>
        <p:txBody>
          <a:bodyPr/>
          <a:lstStyle/>
          <a:p>
            <a:pPr algn="l"/>
            <a:r>
              <a:rPr lang="zh-CN" altLang="en-US" b="1" dirty="0">
                <a:solidFill>
                  <a:srgbClr val="1C3F98"/>
                </a:solidFill>
              </a:rPr>
              <a:t>问题：</a:t>
            </a:r>
            <a:r>
              <a:rPr lang="zh-CN" altLang="en-US" sz="4000" b="1" dirty="0">
                <a:solidFill>
                  <a:srgbClr val="1C3F98"/>
                </a:solidFill>
              </a:rPr>
              <a:t>校本课程的繁荣与凌乱</a:t>
            </a:r>
            <a:endParaRPr lang="zh-CN" altLang="en-US" sz="4000" b="1" dirty="0">
              <a:solidFill>
                <a:srgbClr val="1C3F98"/>
              </a:solidFill>
            </a:endParaRPr>
          </a:p>
        </p:txBody>
      </p:sp>
      <p:sp>
        <p:nvSpPr>
          <p:cNvPr id="12" name="矩形 2"/>
          <p:cNvSpPr>
            <a:spLocks noChangeArrowheads="1"/>
          </p:cNvSpPr>
          <p:nvPr/>
        </p:nvSpPr>
        <p:spPr bwMode="auto">
          <a:xfrm>
            <a:off x="-1" y="-2956"/>
            <a:ext cx="9144000" cy="220256"/>
          </a:xfrm>
          <a:prstGeom prst="rect">
            <a:avLst/>
          </a:prstGeom>
          <a:solidFill>
            <a:srgbClr val="1C3F98"/>
          </a:solidFill>
          <a:ln w="12700">
            <a:solidFill>
              <a:srgbClr val="E7E7E7"/>
            </a:solidFill>
            <a:miter lim="800000"/>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Char char="–"/>
              <a:defRPr sz="2000">
                <a:solidFill>
                  <a:schemeClr val="accent1"/>
                </a:solidFill>
                <a:latin typeface="Arial" panose="020B0604020202020204" pitchFamily="34" charset="0"/>
                <a:ea typeface="仿宋_GB2312" pitchFamily="1" charset="-122"/>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a:spcBef>
                <a:spcPct val="0"/>
              </a:spcBef>
              <a:buFontTx/>
              <a:buNone/>
            </a:pPr>
            <a:endParaRPr lang="zh-CN" altLang="en-US" sz="1800">
              <a:solidFill>
                <a:schemeClr val="tx1"/>
              </a:solidFill>
              <a:ea typeface="宋体" panose="02010600030101010101" pitchFamily="2" charset="-122"/>
            </a:endParaRPr>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31640" y="1594352"/>
            <a:ext cx="2121233" cy="2023705"/>
          </a:xfrm>
          <a:prstGeom prst="rect">
            <a:avLst/>
          </a:prstGeom>
        </p:spPr>
      </p:pic>
      <p:cxnSp>
        <p:nvCxnSpPr>
          <p:cNvPr id="8" name="直接连接符 7"/>
          <p:cNvCxnSpPr/>
          <p:nvPr/>
        </p:nvCxnSpPr>
        <p:spPr>
          <a:xfrm>
            <a:off x="8389" y="241226"/>
            <a:ext cx="9144000" cy="0"/>
          </a:xfrm>
          <a:prstGeom prst="line">
            <a:avLst/>
          </a:prstGeom>
          <a:ln w="9525">
            <a:solidFill>
              <a:srgbClr val="1C3F98"/>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0882" y="4907266"/>
            <a:ext cx="9144000" cy="0"/>
          </a:xfrm>
          <a:prstGeom prst="line">
            <a:avLst/>
          </a:prstGeom>
          <a:ln w="9525">
            <a:solidFill>
              <a:srgbClr val="1C3F98"/>
            </a:solidFill>
            <a:prstDash val="dash"/>
          </a:ln>
        </p:spPr>
        <p:style>
          <a:lnRef idx="1">
            <a:schemeClr val="accent1"/>
          </a:lnRef>
          <a:fillRef idx="0">
            <a:schemeClr val="accent1"/>
          </a:fillRef>
          <a:effectRef idx="0">
            <a:schemeClr val="accent1"/>
          </a:effectRef>
          <a:fontRef idx="minor">
            <a:schemeClr val="tx1"/>
          </a:fontRef>
        </p:style>
      </p:cxnSp>
      <p:pic>
        <p:nvPicPr>
          <p:cNvPr id="15" name="图片 2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2606204"/>
            <a:ext cx="1257137" cy="322211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25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14" presetClass="entr" presetSubtype="10" fill="hold" grpId="0" nodeType="withEffect">
                                  <p:stCondLst>
                                    <p:cond delay="50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par>
                          <p:cTn id="17" fill="hold">
                            <p:stCondLst>
                              <p:cond delay="500"/>
                            </p:stCondLst>
                            <p:childTnLst>
                              <p:par>
                                <p:cTn id="18" presetID="2" presetClass="exit" presetSubtype="4" fill="hold" nodeType="afterEffect">
                                  <p:stCondLst>
                                    <p:cond delay="250"/>
                                  </p:stCondLst>
                                  <p:childTnLst>
                                    <p:anim calcmode="lin" valueType="num">
                                      <p:cBhvr additive="base">
                                        <p:cTn id="19" dur="500"/>
                                        <p:tgtEl>
                                          <p:spTgt spid="15"/>
                                        </p:tgtEl>
                                        <p:attrNameLst>
                                          <p:attrName>ppt_x</p:attrName>
                                        </p:attrNameLst>
                                      </p:cBhvr>
                                      <p:tavLst>
                                        <p:tav tm="0">
                                          <p:val>
                                            <p:strVal val="ppt_x"/>
                                          </p:val>
                                        </p:tav>
                                        <p:tav tm="100000">
                                          <p:val>
                                            <p:strVal val="ppt_x"/>
                                          </p:val>
                                        </p:tav>
                                      </p:tavLst>
                                    </p:anim>
                                    <p:anim calcmode="lin" valueType="num">
                                      <p:cBhvr additive="base">
                                        <p:cTn id="20" dur="500"/>
                                        <p:tgtEl>
                                          <p:spTgt spid="15"/>
                                        </p:tgtEl>
                                        <p:attrNameLst>
                                          <p:attrName>ppt_y</p:attrName>
                                        </p:attrNameLst>
                                      </p:cBhvr>
                                      <p:tavLst>
                                        <p:tav tm="0">
                                          <p:val>
                                            <p:strVal val="ppt_y"/>
                                          </p:val>
                                        </p:tav>
                                        <p:tav tm="100000">
                                          <p:val>
                                            <p:strVal val="1+ppt_h/2"/>
                                          </p:val>
                                        </p:tav>
                                      </p:tavLst>
                                    </p:anim>
                                    <p:set>
                                      <p:cBhvr>
                                        <p:cTn id="21"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内容占位符 2"/>
          <p:cNvSpPr>
            <a:spLocks noGrp="1" noChangeArrowheads="1"/>
          </p:cNvSpPr>
          <p:nvPr>
            <p:ph idx="1"/>
          </p:nvPr>
        </p:nvSpPr>
        <p:spPr>
          <a:xfrm>
            <a:off x="457200" y="1347613"/>
            <a:ext cx="8363272" cy="1728193"/>
          </a:xfrm>
        </p:spPr>
        <p:txBody>
          <a:bodyPr/>
          <a:lstStyle/>
          <a:p>
            <a:pPr eaLnBrk="1" hangingPunct="1"/>
            <a:r>
              <a:rPr lang="zh-CN" altLang="en-US" b="1" dirty="0" smtClean="0">
                <a:solidFill>
                  <a:srgbClr val="5489CE"/>
                </a:solidFill>
              </a:rPr>
              <a:t>“</a:t>
            </a:r>
            <a:endParaRPr lang="zh-CN" altLang="en-US" dirty="0" smtClean="0"/>
          </a:p>
        </p:txBody>
      </p:sp>
      <p:sp>
        <p:nvSpPr>
          <p:cNvPr id="17410" name="标题 1"/>
          <p:cNvSpPr>
            <a:spLocks noGrp="1" noChangeArrowheads="1"/>
          </p:cNvSpPr>
          <p:nvPr>
            <p:ph type="title"/>
          </p:nvPr>
        </p:nvSpPr>
        <p:spPr/>
        <p:txBody>
          <a:bodyPr/>
          <a:lstStyle/>
          <a:p>
            <a:pPr eaLnBrk="1" hangingPunct="1"/>
            <a:r>
              <a:rPr lang="zh-CN" altLang="en-US" sz="2800" dirty="0" smtClean="0"/>
              <a:t>理论探索：学校课程设计与评价的三个标准</a:t>
            </a:r>
            <a:endParaRPr lang="zh-CN" altLang="en-US" sz="2800" dirty="0" smtClean="0"/>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06497" y="866092"/>
            <a:ext cx="2304256" cy="945064"/>
          </a:xfrm>
          <a:prstGeom prst="rect">
            <a:avLst/>
          </a:prstGeom>
        </p:spPr>
      </p:pic>
      <p:sp>
        <p:nvSpPr>
          <p:cNvPr id="3" name="文本框 2"/>
          <p:cNvSpPr txBox="1"/>
          <p:nvPr/>
        </p:nvSpPr>
        <p:spPr>
          <a:xfrm>
            <a:off x="231140" y="1347470"/>
            <a:ext cx="8495030" cy="3078480"/>
          </a:xfrm>
          <a:prstGeom prst="rect">
            <a:avLst/>
          </a:prstGeom>
          <a:noFill/>
        </p:spPr>
        <p:txBody>
          <a:bodyPr wrap="square" rtlCol="0" anchor="t">
            <a:spAutoFit/>
          </a:bodyPr>
          <a:p>
            <a:pPr marL="0" indent="0" eaLnBrk="1" hangingPunct="1">
              <a:buNone/>
            </a:pPr>
            <a:r>
              <a:rPr lang="zh-CN" altLang="en-US" sz="2800" dirty="0" smtClean="0">
                <a:latin typeface="华文新魏" panose="02010800040101010101" charset="-122"/>
                <a:ea typeface="华文新魏" panose="02010800040101010101" charset="-122"/>
                <a:sym typeface="+mn-ea"/>
              </a:rPr>
              <a:t>是否能将课程围绕学生的核心素养展开？</a:t>
            </a:r>
            <a:endParaRPr lang="zh-CN" altLang="en-US" sz="2800" dirty="0" smtClean="0">
              <a:latin typeface="华文新魏" panose="02010800040101010101" charset="-122"/>
              <a:ea typeface="华文新魏" panose="02010800040101010101" charset="-122"/>
            </a:endParaRPr>
          </a:p>
          <a:p>
            <a:pPr marL="0" indent="0" eaLnBrk="1" hangingPunct="1">
              <a:buNone/>
            </a:pPr>
            <a:endParaRPr lang="zh-CN" altLang="en-US" sz="2800" dirty="0" smtClean="0">
              <a:latin typeface="华文新魏" panose="02010800040101010101" charset="-122"/>
              <a:ea typeface="华文新魏" panose="02010800040101010101" charset="-122"/>
              <a:sym typeface="+mn-ea"/>
            </a:endParaRPr>
          </a:p>
          <a:p>
            <a:pPr marL="0" indent="0" eaLnBrk="1" hangingPunct="1">
              <a:buNone/>
            </a:pPr>
            <a:r>
              <a:rPr lang="zh-CN" altLang="en-US" sz="2800" dirty="0" smtClean="0">
                <a:latin typeface="华文新魏" panose="02010800040101010101" charset="-122"/>
                <a:ea typeface="华文新魏" panose="02010800040101010101" charset="-122"/>
                <a:sym typeface="+mn-ea"/>
              </a:rPr>
              <a:t>是否能够在核心素养和学校课程框架之间建立实质而内在的关联？</a:t>
            </a:r>
            <a:endParaRPr lang="zh-CN" altLang="en-US" sz="2800" dirty="0" smtClean="0">
              <a:latin typeface="华文新魏" panose="02010800040101010101" charset="-122"/>
              <a:ea typeface="华文新魏" panose="02010800040101010101" charset="-122"/>
            </a:endParaRPr>
          </a:p>
          <a:p>
            <a:pPr marL="0" indent="0" eaLnBrk="1" hangingPunct="1">
              <a:buNone/>
            </a:pPr>
            <a:endParaRPr lang="zh-CN" altLang="en-US" sz="2800" dirty="0" smtClean="0">
              <a:latin typeface="华文新魏" panose="02010800040101010101" charset="-122"/>
              <a:ea typeface="华文新魏" panose="02010800040101010101" charset="-122"/>
              <a:sym typeface="+mn-ea"/>
            </a:endParaRPr>
          </a:p>
          <a:p>
            <a:pPr marL="0" indent="0" eaLnBrk="1" hangingPunct="1">
              <a:buNone/>
            </a:pPr>
            <a:r>
              <a:rPr lang="zh-CN" altLang="en-US" sz="2800" dirty="0" smtClean="0">
                <a:latin typeface="华文新魏" panose="02010800040101010101" charset="-122"/>
                <a:ea typeface="华文新魏" panose="02010800040101010101" charset="-122"/>
                <a:sym typeface="+mn-ea"/>
              </a:rPr>
              <a:t>是否能够保证每一门校本课程的质量为学生的核心素服务？</a:t>
            </a:r>
            <a:endParaRPr lang="zh-CN" altLang="en-US" sz="2800">
              <a:latin typeface="华文新魏" panose="02010800040101010101" charset="-122"/>
              <a:ea typeface="华文新魏" panose="020108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67544" y="555526"/>
            <a:ext cx="8229600" cy="857250"/>
          </a:xfrm>
        </p:spPr>
        <p:txBody>
          <a:bodyPr/>
          <a:lstStyle/>
          <a:p>
            <a:pPr algn="l"/>
            <a:r>
              <a:rPr lang="zh-CN" altLang="en-US" sz="3200" b="1" dirty="0">
                <a:solidFill>
                  <a:srgbClr val="5489CE"/>
                </a:solidFill>
              </a:rPr>
              <a:t>基于核心素养学校课程建设的五个水平等级</a:t>
            </a:r>
            <a:endParaRPr lang="zh-CN" altLang="en-US" sz="3200" b="1" dirty="0">
              <a:solidFill>
                <a:srgbClr val="5489CE"/>
              </a:solidFill>
            </a:endParaRPr>
          </a:p>
        </p:txBody>
      </p:sp>
      <p:sp>
        <p:nvSpPr>
          <p:cNvPr id="18435" name="内容占位符 2"/>
          <p:cNvSpPr>
            <a:spLocks noGrp="1" noChangeArrowheads="1"/>
          </p:cNvSpPr>
          <p:nvPr>
            <p:ph idx="4294967295"/>
          </p:nvPr>
        </p:nvSpPr>
        <p:spPr>
          <a:xfrm>
            <a:off x="0" y="1708150"/>
            <a:ext cx="8229600" cy="2735263"/>
          </a:xfrm>
        </p:spPr>
        <p:txBody>
          <a:bodyPr/>
          <a:lstStyle/>
          <a:p>
            <a:pPr eaLnBrk="1" hangingPunct="1"/>
            <a:r>
              <a:rPr lang="zh-CN" altLang="en-US" sz="2000" dirty="0" smtClean="0"/>
              <a:t>水平</a:t>
            </a:r>
            <a:r>
              <a:rPr lang="en-US" altLang="zh-CN" sz="2000" dirty="0" smtClean="0"/>
              <a:t>1</a:t>
            </a:r>
            <a:r>
              <a:rPr lang="zh-CN" altLang="en-US" sz="2000" dirty="0" smtClean="0"/>
              <a:t>：无关联的单一课程</a:t>
            </a:r>
            <a:endParaRPr lang="zh-CN" altLang="en-US" sz="2000" dirty="0" smtClean="0"/>
          </a:p>
          <a:p>
            <a:pPr eaLnBrk="1" hangingPunct="1"/>
            <a:r>
              <a:rPr lang="zh-CN" altLang="en-US" sz="2000" dirty="0" smtClean="0"/>
              <a:t>水平</a:t>
            </a:r>
            <a:r>
              <a:rPr lang="en-US" altLang="zh-CN" sz="2000" dirty="0" smtClean="0"/>
              <a:t>2</a:t>
            </a:r>
            <a:r>
              <a:rPr lang="zh-CN" altLang="en-US" sz="2000" dirty="0" smtClean="0"/>
              <a:t>：无关联的碎片课程</a:t>
            </a:r>
            <a:endParaRPr lang="zh-CN" altLang="en-US" sz="2000" dirty="0" smtClean="0"/>
          </a:p>
          <a:p>
            <a:pPr eaLnBrk="1" hangingPunct="1"/>
            <a:r>
              <a:rPr lang="zh-CN" altLang="en-US" sz="2000" dirty="0" smtClean="0"/>
              <a:t>水平</a:t>
            </a:r>
            <a:r>
              <a:rPr lang="en-US" altLang="zh-CN" sz="2000" dirty="0" smtClean="0"/>
              <a:t>3</a:t>
            </a:r>
            <a:r>
              <a:rPr lang="zh-CN" altLang="en-US" sz="2000" dirty="0" smtClean="0"/>
              <a:t>：表面关联的校本化课程</a:t>
            </a:r>
            <a:endParaRPr lang="zh-CN" altLang="en-US" sz="2000" dirty="0" smtClean="0"/>
          </a:p>
          <a:p>
            <a:pPr eaLnBrk="1" hangingPunct="1"/>
            <a:r>
              <a:rPr lang="zh-CN" altLang="en-US" sz="2000" dirty="0" smtClean="0"/>
              <a:t>水平</a:t>
            </a:r>
            <a:r>
              <a:rPr lang="en-US" altLang="zh-CN" sz="2000" dirty="0" smtClean="0"/>
              <a:t>4</a:t>
            </a:r>
            <a:r>
              <a:rPr lang="zh-CN" altLang="en-US" sz="2000" dirty="0" smtClean="0"/>
              <a:t>：部分实质关联的整体化课程</a:t>
            </a:r>
            <a:endParaRPr lang="zh-CN" altLang="en-US" sz="2000" dirty="0" smtClean="0"/>
          </a:p>
          <a:p>
            <a:pPr eaLnBrk="1" hangingPunct="1"/>
            <a:r>
              <a:rPr lang="zh-CN" altLang="en-US" sz="2000" dirty="0" smtClean="0"/>
              <a:t>水平</a:t>
            </a:r>
            <a:r>
              <a:rPr lang="en-US" altLang="zh-CN" sz="2000" dirty="0" smtClean="0"/>
              <a:t>5</a:t>
            </a:r>
            <a:r>
              <a:rPr lang="zh-CN" altLang="en-US" sz="2000" dirty="0" smtClean="0"/>
              <a:t>：统整化的素养课程</a:t>
            </a:r>
            <a:endParaRPr lang="zh-CN" altLang="en-US" sz="2000" dirty="0"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67544" y="411510"/>
            <a:ext cx="8229600" cy="1296144"/>
          </a:xfrm>
        </p:spPr>
        <p:txBody>
          <a:bodyPr/>
          <a:lstStyle/>
          <a:p>
            <a:pPr algn="l"/>
            <a:r>
              <a:rPr lang="zh-CN" altLang="en-US" sz="5400" dirty="0" smtClean="0">
                <a:sym typeface="+mn-ea"/>
              </a:rPr>
              <a:t>水平</a:t>
            </a:r>
            <a:r>
              <a:rPr lang="en-US" altLang="zh-CN" sz="5400" dirty="0" smtClean="0">
                <a:sym typeface="+mn-ea"/>
              </a:rPr>
              <a:t>1</a:t>
            </a:r>
            <a:r>
              <a:rPr lang="zh-CN" altLang="en-US" sz="5400" dirty="0" smtClean="0">
                <a:sym typeface="+mn-ea"/>
              </a:rPr>
              <a:t>：无关联的单一课程</a:t>
            </a:r>
            <a:endParaRPr lang="zh-CN" altLang="en-US" sz="5400" b="1" dirty="0">
              <a:solidFill>
                <a:srgbClr val="5489CE"/>
              </a:solidFill>
            </a:endParaRPr>
          </a:p>
        </p:txBody>
      </p:sp>
      <p:sp>
        <p:nvSpPr>
          <p:cNvPr id="19459" name="内容占位符 2"/>
          <p:cNvSpPr>
            <a:spLocks noGrp="1" noChangeArrowheads="1"/>
          </p:cNvSpPr>
          <p:nvPr>
            <p:ph idx="4294967295"/>
          </p:nvPr>
        </p:nvSpPr>
        <p:spPr>
          <a:xfrm>
            <a:off x="467544" y="2067694"/>
            <a:ext cx="8229600" cy="2376488"/>
          </a:xfrm>
        </p:spPr>
        <p:txBody>
          <a:bodyPr/>
          <a:lstStyle/>
          <a:p>
            <a:pPr eaLnBrk="1" hangingPunct="1"/>
            <a:r>
              <a:rPr lang="zh-CN" altLang="en-US" sz="2000" dirty="0" smtClean="0"/>
              <a:t>最大的问题是没有校本化课程或活动（学校课程）</a:t>
            </a:r>
            <a:endParaRPr lang="zh-CN" altLang="en-US" sz="2000" dirty="0" smtClean="0"/>
          </a:p>
          <a:p>
            <a:pPr eaLnBrk="1" hangingPunct="1"/>
            <a:r>
              <a:rPr lang="zh-CN" altLang="en-US" sz="2000" dirty="0" smtClean="0"/>
              <a:t>课程核心聚焦于考试学科，学校没有整体的课程规划，种类单一</a:t>
            </a:r>
            <a:endParaRPr lang="zh-CN" altLang="en-US" sz="2000" dirty="0" smtClean="0"/>
          </a:p>
          <a:p>
            <a:pPr eaLnBrk="1" hangingPunct="1"/>
            <a:r>
              <a:rPr lang="zh-CN" altLang="en-US" sz="2000" dirty="0" smtClean="0"/>
              <a:t>他们的核心素养只是应试能力，很少考虑学生将来所需的品质与关键能力等</a:t>
            </a:r>
            <a:endParaRPr lang="zh-CN" altLang="en-US" sz="2000" dirty="0" smtClean="0"/>
          </a:p>
          <a:p>
            <a:pPr eaLnBrk="1" hangingPunct="1"/>
            <a:r>
              <a:rPr lang="zh-CN" altLang="en-US" sz="2000" dirty="0" smtClean="0"/>
              <a:t>这一水平典型是县中模式</a:t>
            </a:r>
            <a:endParaRPr lang="zh-CN" altLang="en-US" sz="2000" dirty="0" smtClean="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最核心的问题是没有基于核心素养的课程</a:t>
            </a:r>
            <a:endParaRPr lang="zh-CN" altLang="en-US"/>
          </a:p>
          <a:p>
            <a:r>
              <a:rPr lang="zh-CN" altLang="en-US"/>
              <a:t>具有一定量的校本化课程和活动（丰富性）</a:t>
            </a:r>
            <a:endParaRPr lang="zh-CN" altLang="en-US"/>
          </a:p>
          <a:p>
            <a:r>
              <a:rPr lang="zh-CN" altLang="en-US"/>
              <a:t>来自于行政检查的压力或课程建设缺少规范，多却比较混乱</a:t>
            </a:r>
            <a:endParaRPr lang="zh-CN" altLang="en-US"/>
          </a:p>
          <a:p>
            <a:r>
              <a:rPr lang="zh-CN" altLang="en-US">
                <a:solidFill>
                  <a:srgbClr val="FF0000"/>
                </a:solidFill>
              </a:rPr>
              <a:t>碎片化的课程不能给学生带来深刻体验，反而让学生的学习生活变得凌乱而破碎</a:t>
            </a:r>
            <a:endParaRPr lang="zh-CN" altLang="en-US">
              <a:solidFill>
                <a:srgbClr val="FF0000"/>
              </a:solidFill>
            </a:endParaRPr>
          </a:p>
        </p:txBody>
      </p:sp>
      <p:sp>
        <p:nvSpPr>
          <p:cNvPr id="3" name="标题 2"/>
          <p:cNvSpPr>
            <a:spLocks noGrp="1"/>
          </p:cNvSpPr>
          <p:nvPr>
            <p:ph type="title"/>
          </p:nvPr>
        </p:nvSpPr>
        <p:spPr/>
        <p:txBody>
          <a:bodyPr/>
          <a:p>
            <a:r>
              <a:rPr lang="zh-CN" altLang="en-US"/>
              <a:t>水平</a:t>
            </a:r>
            <a:r>
              <a:rPr lang="en-US" altLang="zh-CN"/>
              <a:t>2</a:t>
            </a:r>
            <a:r>
              <a:rPr lang="zh-CN" altLang="en-US"/>
              <a:t>：无关联的碎片课程</a:t>
            </a:r>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学校有教完整的课程规划文本</a:t>
            </a:r>
            <a:endParaRPr lang="zh-CN" altLang="en-US"/>
          </a:p>
          <a:p>
            <a:r>
              <a:rPr lang="zh-CN" altLang="en-US"/>
              <a:t>课程框架与核心素养之间只有表面上的关联（表面上的逻辑）</a:t>
            </a:r>
            <a:endParaRPr lang="zh-CN" altLang="en-US"/>
          </a:p>
          <a:p>
            <a:r>
              <a:rPr lang="zh-CN" altLang="en-US"/>
              <a:t>虽然课程目标的覆盖面很全，却不一定是学生所需要的，</a:t>
            </a:r>
            <a:r>
              <a:rPr lang="zh-CN" altLang="en-US" b="1">
                <a:solidFill>
                  <a:srgbClr val="FF0000"/>
                </a:solidFill>
              </a:rPr>
              <a:t>在实施中也没有得到落实</a:t>
            </a:r>
            <a:r>
              <a:rPr lang="zh-CN" altLang="en-US">
                <a:solidFill>
                  <a:srgbClr val="FF0000"/>
                </a:solidFill>
              </a:rPr>
              <a:t>：如生存能力、实践能力、创新精神、全球意识、团队精神等等</a:t>
            </a:r>
            <a:endParaRPr lang="zh-CN" altLang="en-US">
              <a:solidFill>
                <a:srgbClr val="FF0000"/>
              </a:solidFill>
            </a:endParaRPr>
          </a:p>
          <a:p>
            <a:r>
              <a:rPr lang="zh-CN" altLang="en-US"/>
              <a:t>有很多的论证材料和现代意义的课程理念：如生命、个性等等</a:t>
            </a:r>
            <a:endParaRPr lang="zh-CN" altLang="en-US"/>
          </a:p>
        </p:txBody>
      </p:sp>
      <p:sp>
        <p:nvSpPr>
          <p:cNvPr id="3" name="标题 2"/>
          <p:cNvSpPr>
            <a:spLocks noGrp="1"/>
          </p:cNvSpPr>
          <p:nvPr>
            <p:ph type="title"/>
          </p:nvPr>
        </p:nvSpPr>
        <p:spPr/>
        <p:txBody>
          <a:bodyPr/>
          <a:p>
            <a:r>
              <a:rPr lang="zh-CN" altLang="en-US"/>
              <a:t>水平</a:t>
            </a:r>
            <a:r>
              <a:rPr lang="en-US" altLang="zh-CN"/>
              <a:t>3</a:t>
            </a:r>
            <a:r>
              <a:rPr lang="zh-CN" altLang="en-US"/>
              <a:t>：表面关联课程</a:t>
            </a:r>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课程规划与实际的课程建设有一致性</a:t>
            </a:r>
            <a:endParaRPr lang="zh-CN" altLang="en-US"/>
          </a:p>
          <a:p>
            <a:r>
              <a:rPr lang="zh-CN" altLang="en-US"/>
              <a:t>课程结构建立在清晰的目标上</a:t>
            </a:r>
            <a:endParaRPr lang="zh-CN" altLang="en-US"/>
          </a:p>
          <a:p>
            <a:r>
              <a:rPr lang="zh-CN" altLang="en-US"/>
              <a:t>课程的整体结构与核心素养之间并不存在实质性的关联</a:t>
            </a:r>
            <a:endParaRPr lang="zh-CN" altLang="en-US"/>
          </a:p>
          <a:p>
            <a:r>
              <a:rPr lang="zh-CN" altLang="en-US"/>
              <a:t>某一门课程清晰地指向某种核心素养</a:t>
            </a:r>
            <a:endParaRPr lang="zh-CN" altLang="en-US"/>
          </a:p>
          <a:p>
            <a:r>
              <a:rPr lang="zh-CN" altLang="en-US"/>
              <a:t>课程的实施与评价指向课程规划的目标，但缺乏统整性</a:t>
            </a:r>
            <a:endParaRPr lang="zh-CN" altLang="en-US"/>
          </a:p>
        </p:txBody>
      </p:sp>
      <p:sp>
        <p:nvSpPr>
          <p:cNvPr id="3" name="标题 2"/>
          <p:cNvSpPr>
            <a:spLocks noGrp="1"/>
          </p:cNvSpPr>
          <p:nvPr>
            <p:ph type="title"/>
          </p:nvPr>
        </p:nvSpPr>
        <p:spPr/>
        <p:txBody>
          <a:bodyPr/>
          <a:p>
            <a:r>
              <a:rPr lang="zh-CN" altLang="en-US"/>
              <a:t>水平</a:t>
            </a:r>
            <a:r>
              <a:rPr lang="en-US" altLang="zh-CN"/>
              <a:t>4</a:t>
            </a:r>
            <a:r>
              <a:rPr lang="zh-CN" altLang="en-US"/>
              <a:t>：部分实质关联课程</a:t>
            </a:r>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不仅课程框架上是完整的并指向学生的核心素养，更重要的是这种核心素养是适合这所学校的实际情况</a:t>
            </a:r>
            <a:endParaRPr lang="zh-CN" altLang="en-US"/>
          </a:p>
          <a:p>
            <a:r>
              <a:rPr lang="zh-CN" altLang="en-US">
                <a:solidFill>
                  <a:srgbClr val="FF0000"/>
                </a:solidFill>
              </a:rPr>
              <a:t>课程是丰富的，并且来源于对教师、学生的广泛调查基础之上的，符合学生的兴趣需要，具有可行性</a:t>
            </a:r>
            <a:endParaRPr lang="zh-CN" altLang="en-US">
              <a:solidFill>
                <a:srgbClr val="FF0000"/>
              </a:solidFill>
            </a:endParaRPr>
          </a:p>
          <a:p>
            <a:r>
              <a:rPr lang="zh-CN" altLang="en-US"/>
              <a:t>每一门课程之间存在相互联系、相互促进，并且具有具体可行的课程评价指标</a:t>
            </a:r>
            <a:endParaRPr lang="zh-CN" altLang="en-US"/>
          </a:p>
        </p:txBody>
      </p:sp>
      <p:sp>
        <p:nvSpPr>
          <p:cNvPr id="3" name="标题 2"/>
          <p:cNvSpPr>
            <a:spLocks noGrp="1"/>
          </p:cNvSpPr>
          <p:nvPr>
            <p:ph type="title"/>
          </p:nvPr>
        </p:nvSpPr>
        <p:spPr/>
        <p:txBody>
          <a:bodyPr/>
          <a:p>
            <a:r>
              <a:rPr lang="zh-CN" altLang="en-US"/>
              <a:t>水平</a:t>
            </a:r>
            <a:r>
              <a:rPr lang="en-US" altLang="zh-CN"/>
              <a:t>5</a:t>
            </a:r>
            <a:r>
              <a:rPr lang="zh-CN" altLang="en-US"/>
              <a:t>：有质量的整体性的素养课程</a:t>
            </a:r>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en-US" altLang="zh-CN"/>
              <a:t>D</a:t>
            </a:r>
            <a:r>
              <a:rPr lang="zh-CN" altLang="en-US"/>
              <a:t>小学原有的课程水平分析</a:t>
            </a:r>
            <a:endParaRPr lang="zh-CN" altLang="en-US"/>
          </a:p>
          <a:p>
            <a:r>
              <a:rPr lang="zh-CN" altLang="en-US"/>
              <a:t>对</a:t>
            </a:r>
            <a:r>
              <a:rPr lang="en-US" altLang="zh-CN"/>
              <a:t>D</a:t>
            </a:r>
            <a:r>
              <a:rPr lang="zh-CN" altLang="en-US"/>
              <a:t>小学课程的清理</a:t>
            </a:r>
            <a:endParaRPr lang="zh-CN" altLang="en-US"/>
          </a:p>
          <a:p>
            <a:r>
              <a:rPr lang="zh-CN" altLang="en-US"/>
              <a:t>核心素养问卷（学生与教师）</a:t>
            </a:r>
            <a:endParaRPr lang="zh-CN" altLang="en-US"/>
          </a:p>
          <a:p>
            <a:r>
              <a:rPr lang="zh-CN" altLang="en-US"/>
              <a:t>分析学生的学习需求</a:t>
            </a:r>
            <a:endParaRPr lang="zh-CN" altLang="en-US"/>
          </a:p>
          <a:p>
            <a:r>
              <a:rPr lang="zh-CN" altLang="en-US"/>
              <a:t>描述</a:t>
            </a:r>
            <a:r>
              <a:rPr lang="en-US" altLang="zh-CN"/>
              <a:t>D</a:t>
            </a:r>
            <a:r>
              <a:rPr lang="zh-CN" altLang="en-US"/>
              <a:t>小学的</a:t>
            </a:r>
            <a:r>
              <a:rPr lang="en-US" altLang="zh-CN"/>
              <a:t>“</a:t>
            </a:r>
            <a:r>
              <a:rPr lang="zh-CN" altLang="en-US"/>
              <a:t>核心素养</a:t>
            </a:r>
            <a:r>
              <a:rPr lang="en-US" altLang="zh-CN"/>
              <a:t>”</a:t>
            </a:r>
            <a:r>
              <a:rPr lang="zh-CN" altLang="en-US"/>
              <a:t>和课程领域</a:t>
            </a:r>
            <a:endParaRPr lang="zh-CN" altLang="en-US"/>
          </a:p>
          <a:p>
            <a:r>
              <a:rPr lang="zh-CN" altLang="en-US"/>
              <a:t>上海</a:t>
            </a:r>
            <a:r>
              <a:rPr lang="en-US" altLang="zh-CN"/>
              <a:t>D</a:t>
            </a:r>
            <a:r>
              <a:rPr lang="zh-CN" altLang="en-US"/>
              <a:t>小学课程建设的借鉴与反思</a:t>
            </a:r>
            <a:endParaRPr lang="zh-CN" altLang="en-US"/>
          </a:p>
        </p:txBody>
      </p:sp>
      <p:sp>
        <p:nvSpPr>
          <p:cNvPr id="3" name="标题 2"/>
          <p:cNvSpPr>
            <a:spLocks noGrp="1"/>
          </p:cNvSpPr>
          <p:nvPr>
            <p:ph type="title"/>
          </p:nvPr>
        </p:nvSpPr>
        <p:spPr>
          <a:xfrm>
            <a:off x="1710055" y="-366395"/>
            <a:ext cx="7400925" cy="1474470"/>
          </a:xfrm>
        </p:spPr>
        <p:txBody>
          <a:bodyPr/>
          <a:p>
            <a:r>
              <a:rPr lang="zh-CN" altLang="en-US" sz="2400"/>
              <a:t>案例分析：上海</a:t>
            </a:r>
            <a:r>
              <a:rPr lang="en-US" altLang="zh-CN" sz="2400"/>
              <a:t>D</a:t>
            </a:r>
            <a:r>
              <a:rPr lang="zh-CN" altLang="en-US" sz="2400"/>
              <a:t>小学基于核心素养的课程建设</a:t>
            </a:r>
            <a:endParaRPr lang="zh-CN" altLang="en-US" sz="2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457200" y="1097915"/>
            <a:ext cx="8229600" cy="3705860"/>
          </a:xfrm>
        </p:spPr>
        <p:txBody>
          <a:bodyPr/>
          <a:p>
            <a:r>
              <a:rPr lang="en-US" altLang="zh-CN"/>
              <a:t>D</a:t>
            </a:r>
            <a:r>
              <a:rPr lang="zh-CN" altLang="en-US"/>
              <a:t>小学是一所历史悠久的优质小学，特色是艺术，培养目标是</a:t>
            </a:r>
            <a:r>
              <a:rPr lang="en-US" altLang="zh-CN"/>
              <a:t>“</a:t>
            </a:r>
            <a:r>
              <a:rPr lang="zh-CN" altLang="en-US"/>
              <a:t>学会一技一艺，能够自立于社会</a:t>
            </a:r>
            <a:r>
              <a:rPr lang="en-US" altLang="zh-CN"/>
              <a:t>”</a:t>
            </a:r>
            <a:endParaRPr lang="en-US" altLang="zh-CN"/>
          </a:p>
          <a:p>
            <a:r>
              <a:rPr lang="en-US" altLang="zh-CN"/>
              <a:t>2001</a:t>
            </a:r>
            <a:r>
              <a:rPr lang="zh-CN" altLang="en-US"/>
              <a:t>年课改后，陆续开设校本化的</a:t>
            </a:r>
            <a:r>
              <a:rPr lang="en-US" altLang="zh-CN"/>
              <a:t>“</a:t>
            </a:r>
            <a:r>
              <a:rPr lang="zh-CN" altLang="en-US"/>
              <a:t>兴趣课</a:t>
            </a:r>
            <a:r>
              <a:rPr lang="en-US" altLang="zh-CN"/>
              <a:t>”</a:t>
            </a:r>
            <a:r>
              <a:rPr lang="zh-CN" altLang="en-US"/>
              <a:t>，到</a:t>
            </a:r>
            <a:r>
              <a:rPr lang="en-US" altLang="zh-CN"/>
              <a:t>2010</a:t>
            </a:r>
            <a:r>
              <a:rPr lang="zh-CN" altLang="en-US"/>
              <a:t>年已经开设了</a:t>
            </a:r>
            <a:r>
              <a:rPr lang="en-US" altLang="zh-CN"/>
              <a:t>50</a:t>
            </a:r>
            <a:r>
              <a:rPr lang="zh-CN" altLang="en-US"/>
              <a:t>多门课程，还有科技节、美术节、音乐节、体育节、安全节、男孩节、女孩节、公民活动等等</a:t>
            </a:r>
            <a:endParaRPr lang="zh-CN" altLang="en-US"/>
          </a:p>
          <a:p>
            <a:r>
              <a:rPr lang="zh-CN" altLang="en-US"/>
              <a:t>课程数量很多，有些课程重复交叉，呈现点状分布，缺乏统一的整体规划，属于水平</a:t>
            </a:r>
            <a:r>
              <a:rPr lang="en-US" altLang="zh-CN"/>
              <a:t>2</a:t>
            </a:r>
            <a:r>
              <a:rPr lang="zh-CN" altLang="en-US"/>
              <a:t>：无关联的碎片化课程。</a:t>
            </a:r>
            <a:endParaRPr lang="zh-CN" altLang="en-US"/>
          </a:p>
        </p:txBody>
      </p:sp>
      <p:sp>
        <p:nvSpPr>
          <p:cNvPr id="3" name="标题 2"/>
          <p:cNvSpPr>
            <a:spLocks noGrp="1"/>
          </p:cNvSpPr>
          <p:nvPr>
            <p:ph type="title"/>
          </p:nvPr>
        </p:nvSpPr>
        <p:spPr/>
        <p:txBody>
          <a:bodyPr/>
          <a:p>
            <a:r>
              <a:rPr lang="en-US" altLang="zh-CN">
                <a:sym typeface="+mn-ea"/>
              </a:rPr>
              <a:t>D</a:t>
            </a:r>
            <a:r>
              <a:rPr lang="zh-CN" altLang="en-US">
                <a:sym typeface="+mn-ea"/>
              </a:rPr>
              <a:t>小学原有的课程水平分析</a:t>
            </a:r>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我所开设课程的主题及培养目标</a:t>
            </a:r>
            <a:endParaRPr lang="zh-CN" altLang="en-US"/>
          </a:p>
          <a:p>
            <a:r>
              <a:rPr lang="zh-CN" altLang="en-US"/>
              <a:t>我是如何选择课程内容的</a:t>
            </a:r>
            <a:endParaRPr lang="zh-CN" altLang="en-US"/>
          </a:p>
          <a:p>
            <a:r>
              <a:rPr lang="zh-CN" altLang="en-US"/>
              <a:t>我是如何实施这一门课程的，我所选用的教学方式和学生组织方式有什么优点和问题</a:t>
            </a:r>
            <a:endParaRPr lang="zh-CN" altLang="en-US"/>
          </a:p>
          <a:p>
            <a:r>
              <a:rPr lang="zh-CN" altLang="en-US"/>
              <a:t>我在课程实施中所获得的经验及反思到的不足</a:t>
            </a:r>
            <a:endParaRPr lang="zh-CN" altLang="en-US"/>
          </a:p>
        </p:txBody>
      </p:sp>
      <p:sp>
        <p:nvSpPr>
          <p:cNvPr id="3" name="标题 2"/>
          <p:cNvSpPr>
            <a:spLocks noGrp="1"/>
          </p:cNvSpPr>
          <p:nvPr>
            <p:ph type="title"/>
          </p:nvPr>
        </p:nvSpPr>
        <p:spPr/>
        <p:txBody>
          <a:bodyPr/>
          <a:p>
            <a:r>
              <a:rPr lang="zh-CN" altLang="en-US" sz="2800"/>
              <a:t>课程清理（对所有课程项目清单进行整理）</a:t>
            </a:r>
            <a:endParaRPr lang="zh-CN" altLang="en-US"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457200" y="1111250"/>
            <a:ext cx="8229600" cy="3692525"/>
          </a:xfrm>
        </p:spPr>
        <p:txBody>
          <a:bodyPr/>
          <a:p>
            <a:r>
              <a:rPr lang="zh-CN" altLang="en-US"/>
              <a:t>随着新课程改革的展开与深入，校本课程的建设已经成为了每个学校的</a:t>
            </a:r>
            <a:r>
              <a:rPr lang="en-US" altLang="zh-CN"/>
              <a:t>“</a:t>
            </a:r>
            <a:r>
              <a:rPr lang="zh-CN" altLang="en-US"/>
              <a:t>新常态</a:t>
            </a:r>
            <a:r>
              <a:rPr lang="en-US" altLang="zh-CN"/>
              <a:t>”</a:t>
            </a:r>
            <a:endParaRPr lang="en-US" altLang="zh-CN"/>
          </a:p>
          <a:p>
            <a:r>
              <a:rPr lang="zh-CN" altLang="en-US"/>
              <a:t>国家课程的校本化、校本课程的活动化、活动课程的特色化、特色课程的精品化已经成为学校变革与发展的主要主题</a:t>
            </a:r>
            <a:endParaRPr lang="zh-CN" altLang="en-US"/>
          </a:p>
          <a:p>
            <a:r>
              <a:rPr lang="zh-CN" altLang="en-US"/>
              <a:t>问题是：校本课程的建设纷繁而凌乱，良莠不齐在新的课改形式下，如何找到一种建设与评价校本课程的标准，从而使得校本课程的建设科学、有序而合理。</a:t>
            </a:r>
            <a:endParaRPr lang="zh-CN" altLang="en-US"/>
          </a:p>
        </p:txBody>
      </p:sp>
      <p:sp>
        <p:nvSpPr>
          <p:cNvPr id="3" name="标题 2"/>
          <p:cNvSpPr>
            <a:spLocks noGrp="1"/>
          </p:cNvSpPr>
          <p:nvPr>
            <p:ph type="title"/>
          </p:nvPr>
        </p:nvSpPr>
        <p:spPr/>
        <p:txBody>
          <a:bodyPr/>
          <a:p>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根据核心素养的概念研制了《学生核心素养问卷》，用以了解</a:t>
            </a:r>
            <a:r>
              <a:rPr lang="en-US" altLang="zh-CN"/>
              <a:t>D</a:t>
            </a:r>
            <a:r>
              <a:rPr lang="zh-CN" altLang="en-US"/>
              <a:t>小学教师和学生的核心素养倾向</a:t>
            </a:r>
            <a:endParaRPr lang="zh-CN" altLang="en-US"/>
          </a:p>
          <a:p>
            <a:r>
              <a:rPr lang="zh-CN" altLang="en-US"/>
              <a:t>教师（超过</a:t>
            </a:r>
            <a:r>
              <a:rPr lang="en-US" altLang="zh-CN"/>
              <a:t>60%</a:t>
            </a:r>
            <a:r>
              <a:rPr lang="zh-CN" altLang="en-US"/>
              <a:t>）认为应该重点培养的核心素养从高到低排列如下：合作与交往能力、自我管理、创造性地解决问题、动手操作能力。（教师认为无法仅仅提供基础课完成）</a:t>
            </a:r>
            <a:endParaRPr lang="zh-CN" altLang="en-US"/>
          </a:p>
          <a:p>
            <a:r>
              <a:rPr lang="zh-CN" altLang="en-US"/>
              <a:t>学生则倾向健康素养、生活技能、合作交往等核心素养</a:t>
            </a:r>
            <a:endParaRPr lang="zh-CN" altLang="en-US"/>
          </a:p>
        </p:txBody>
      </p:sp>
      <p:sp>
        <p:nvSpPr>
          <p:cNvPr id="3" name="标题 2"/>
          <p:cNvSpPr>
            <a:spLocks noGrp="1"/>
          </p:cNvSpPr>
          <p:nvPr>
            <p:ph type="title"/>
          </p:nvPr>
        </p:nvSpPr>
        <p:spPr/>
        <p:txBody>
          <a:bodyPr/>
          <a:p>
            <a:r>
              <a:rPr lang="zh-CN" altLang="en-US"/>
              <a:t>核心素养问卷</a:t>
            </a:r>
            <a:endParaRPr lang="zh-C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在学校课程前期研究的基础上，进一步研制了《学生课程需求问卷》了解该校学生兴趣爱好、对各类课程的喜欢及参与程度、学生对课程的期望。</a:t>
            </a:r>
            <a:endParaRPr lang="zh-CN" altLang="en-US"/>
          </a:p>
          <a:p>
            <a:r>
              <a:rPr lang="zh-CN" altLang="en-US"/>
              <a:t>通过问卷与深入访谈最终发现，学生的兴趣主要集中于</a:t>
            </a:r>
            <a:r>
              <a:rPr lang="en-US" altLang="zh-CN"/>
              <a:t>“</a:t>
            </a:r>
            <a:r>
              <a:rPr lang="zh-CN" altLang="en-US"/>
              <a:t>健康</a:t>
            </a:r>
            <a:r>
              <a:rPr lang="en-US" altLang="zh-CN"/>
              <a:t>”</a:t>
            </a:r>
            <a:r>
              <a:rPr lang="zh-CN" altLang="en-US"/>
              <a:t>、</a:t>
            </a:r>
            <a:r>
              <a:rPr lang="en-US" altLang="zh-CN"/>
              <a:t>“</a:t>
            </a:r>
            <a:r>
              <a:rPr lang="zh-CN" altLang="en-US"/>
              <a:t>生活技能</a:t>
            </a:r>
            <a:r>
              <a:rPr lang="en-US" altLang="zh-CN"/>
              <a:t>”</a:t>
            </a:r>
            <a:r>
              <a:rPr lang="zh-CN" altLang="en-US"/>
              <a:t>、</a:t>
            </a:r>
            <a:r>
              <a:rPr lang="en-US" altLang="zh-CN"/>
              <a:t>“</a:t>
            </a:r>
            <a:r>
              <a:rPr lang="zh-CN" altLang="en-US"/>
              <a:t>团队合作</a:t>
            </a:r>
            <a:r>
              <a:rPr lang="en-US" altLang="zh-CN"/>
              <a:t>”</a:t>
            </a:r>
            <a:r>
              <a:rPr lang="zh-CN" altLang="en-US"/>
              <a:t>与</a:t>
            </a:r>
            <a:r>
              <a:rPr lang="en-US" altLang="zh-CN"/>
              <a:t>“</a:t>
            </a:r>
            <a:r>
              <a:rPr lang="zh-CN" altLang="en-US"/>
              <a:t>艺术人文</a:t>
            </a:r>
            <a:r>
              <a:rPr lang="en-US" altLang="zh-CN"/>
              <a:t>”</a:t>
            </a:r>
            <a:r>
              <a:rPr lang="zh-CN" altLang="en-US"/>
              <a:t>。</a:t>
            </a:r>
            <a:endParaRPr lang="zh-CN" altLang="en-US"/>
          </a:p>
          <a:p>
            <a:r>
              <a:rPr lang="zh-CN" altLang="en-US"/>
              <a:t>学生更喜欢</a:t>
            </a:r>
            <a:r>
              <a:rPr lang="en-US" altLang="zh-CN"/>
              <a:t>“</a:t>
            </a:r>
            <a:r>
              <a:rPr lang="zh-CN" altLang="en-US"/>
              <a:t>做中学</a:t>
            </a:r>
            <a:r>
              <a:rPr lang="en-US" altLang="zh-CN"/>
              <a:t>”</a:t>
            </a:r>
            <a:r>
              <a:rPr lang="zh-CN" altLang="en-US"/>
              <a:t>并希望通过实践活动的方式进行学习</a:t>
            </a:r>
            <a:endParaRPr lang="zh-CN" altLang="en-US"/>
          </a:p>
        </p:txBody>
      </p:sp>
      <p:sp>
        <p:nvSpPr>
          <p:cNvPr id="3" name="标题 2"/>
          <p:cNvSpPr>
            <a:spLocks noGrp="1"/>
          </p:cNvSpPr>
          <p:nvPr>
            <p:ph type="title"/>
          </p:nvPr>
        </p:nvSpPr>
        <p:spPr/>
        <p:txBody>
          <a:bodyPr/>
          <a:p>
            <a:r>
              <a:rPr lang="zh-CN" altLang="en-US"/>
              <a:t>分析学生的学习需求</a:t>
            </a:r>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经过了一些研究并和学校进行了深入的协商，最终确立以下几个核心素养与学校课程的开发建立关联：</a:t>
            </a:r>
            <a:endParaRPr lang="zh-CN" altLang="en-US"/>
          </a:p>
          <a:p>
            <a:r>
              <a:rPr lang="zh-CN" altLang="en-US"/>
              <a:t>团队合作</a:t>
            </a:r>
            <a:endParaRPr lang="zh-CN" altLang="en-US"/>
          </a:p>
          <a:p>
            <a:r>
              <a:rPr lang="zh-CN" altLang="en-US"/>
              <a:t>创意思维</a:t>
            </a:r>
            <a:endParaRPr lang="zh-CN" altLang="en-US"/>
          </a:p>
          <a:p>
            <a:r>
              <a:rPr lang="zh-CN" altLang="en-US"/>
              <a:t>自我管理</a:t>
            </a:r>
            <a:endParaRPr lang="zh-CN" altLang="en-US"/>
          </a:p>
          <a:p>
            <a:r>
              <a:rPr lang="zh-CN" altLang="en-US"/>
              <a:t>全球意识</a:t>
            </a:r>
            <a:endParaRPr lang="zh-CN" altLang="en-US"/>
          </a:p>
          <a:p>
            <a:endParaRPr lang="zh-CN" altLang="en-US"/>
          </a:p>
        </p:txBody>
      </p:sp>
      <p:sp>
        <p:nvSpPr>
          <p:cNvPr id="3" name="标题 2"/>
          <p:cNvSpPr>
            <a:spLocks noGrp="1"/>
          </p:cNvSpPr>
          <p:nvPr>
            <p:ph type="title"/>
          </p:nvPr>
        </p:nvSpPr>
        <p:spPr/>
        <p:txBody>
          <a:bodyPr/>
          <a:p>
            <a:r>
              <a:rPr lang="zh-CN" altLang="en-US"/>
              <a:t>描述</a:t>
            </a:r>
            <a:r>
              <a:rPr lang="en-US" altLang="zh-CN"/>
              <a:t>D</a:t>
            </a:r>
            <a:r>
              <a:rPr lang="zh-CN" altLang="en-US"/>
              <a:t>小学的</a:t>
            </a:r>
            <a:r>
              <a:rPr lang="en-US" altLang="zh-CN"/>
              <a:t>“</a:t>
            </a:r>
            <a:r>
              <a:rPr lang="zh-CN" altLang="en-US"/>
              <a:t>核心素养</a:t>
            </a:r>
            <a:r>
              <a:rPr lang="en-US" altLang="zh-CN"/>
              <a:t>”</a:t>
            </a:r>
            <a:endParaRPr lang="en-US" altLang="zh-CN"/>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457200" y="969010"/>
            <a:ext cx="8229600" cy="3834765"/>
          </a:xfrm>
        </p:spPr>
        <p:txBody>
          <a:bodyPr/>
          <a:p>
            <a:r>
              <a:rPr lang="zh-CN" altLang="en-US"/>
              <a:t>能够与家人、同学、教师、朋友友好交往，能够调整、反省、管理自己的行为，有智慧地解决日常交往中的难题</a:t>
            </a:r>
            <a:endParaRPr lang="zh-CN" altLang="en-US"/>
          </a:p>
          <a:p>
            <a:r>
              <a:rPr lang="zh-CN" altLang="en-US"/>
              <a:t>善于从多个角度思考问题，学会运用多种信息渠道创造性地解决问题或者制作出富有创意的作品</a:t>
            </a:r>
            <a:endParaRPr lang="zh-CN" altLang="en-US"/>
          </a:p>
          <a:p>
            <a:r>
              <a:rPr lang="zh-CN" altLang="en-US"/>
              <a:t>有一定的生活技能和动手操作能力，在活动中体验和发展自我</a:t>
            </a:r>
            <a:endParaRPr lang="zh-CN" altLang="en-US"/>
          </a:p>
          <a:p>
            <a:r>
              <a:rPr lang="zh-CN" altLang="en-US"/>
              <a:t>具有宽阔的文化视野，能够欣赏、评价东西方文化，至少掌握一门东西方文化的技艺</a:t>
            </a:r>
            <a:endParaRPr lang="zh-CN" altLang="en-US"/>
          </a:p>
        </p:txBody>
      </p:sp>
      <p:sp>
        <p:nvSpPr>
          <p:cNvPr id="3" name="标题 2"/>
          <p:cNvSpPr>
            <a:spLocks noGrp="1"/>
          </p:cNvSpPr>
          <p:nvPr>
            <p:ph type="title"/>
          </p:nvPr>
        </p:nvSpPr>
        <p:spPr/>
        <p:txBody>
          <a:bodyPr/>
          <a:p>
            <a:r>
              <a:rPr lang="zh-CN" altLang="en-US"/>
              <a:t>基于核心素养的课程目标描述</a:t>
            </a:r>
            <a:endParaRPr lang="zh-CN"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能够以口头和书面方式清楚有效向他人表达自己的想法和观点</a:t>
            </a:r>
            <a:endParaRPr lang="zh-CN" altLang="en-US"/>
          </a:p>
          <a:p>
            <a:r>
              <a:rPr lang="zh-CN" altLang="en-US"/>
              <a:t>明确自己在团队中所承担的任务，能够共同承担责任</a:t>
            </a:r>
            <a:endParaRPr lang="zh-CN" altLang="en-US"/>
          </a:p>
          <a:p>
            <a:r>
              <a:rPr lang="zh-CN" altLang="en-US"/>
              <a:t>积极倾听他人的意见，适时地利用集体的智慧</a:t>
            </a:r>
            <a:endParaRPr lang="zh-CN" altLang="en-US"/>
          </a:p>
          <a:p>
            <a:r>
              <a:rPr lang="zh-CN" altLang="en-US"/>
              <a:t>具有灵活性和变通性，为了达到共同的目标愿意做出必要的让步和妥协</a:t>
            </a:r>
            <a:endParaRPr lang="zh-CN" altLang="en-US"/>
          </a:p>
        </p:txBody>
      </p:sp>
      <p:sp>
        <p:nvSpPr>
          <p:cNvPr id="3" name="标题 2"/>
          <p:cNvSpPr>
            <a:spLocks noGrp="1"/>
          </p:cNvSpPr>
          <p:nvPr>
            <p:ph type="title"/>
          </p:nvPr>
        </p:nvSpPr>
        <p:spPr/>
        <p:txBody>
          <a:bodyPr/>
          <a:p>
            <a:r>
              <a:rPr lang="zh-CN" altLang="en-US" sz="2800"/>
              <a:t>核心素养的评价指标（以团队合作为例）</a:t>
            </a:r>
            <a:endParaRPr lang="zh-CN" altLang="en-US" sz="2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用知识</a:t>
            </a:r>
            <a:endParaRPr lang="zh-CN" altLang="en-US"/>
          </a:p>
          <a:p>
            <a:r>
              <a:rPr lang="zh-CN" altLang="en-US"/>
              <a:t>文化</a:t>
            </a:r>
            <a:endParaRPr lang="zh-CN" altLang="en-US"/>
          </a:p>
          <a:p>
            <a:r>
              <a:rPr lang="zh-CN" altLang="en-US"/>
              <a:t>科学</a:t>
            </a:r>
            <a:endParaRPr lang="zh-CN" altLang="en-US"/>
          </a:p>
          <a:p>
            <a:r>
              <a:rPr lang="zh-CN" altLang="en-US"/>
              <a:t>艺术</a:t>
            </a:r>
            <a:endParaRPr lang="zh-CN" altLang="en-US"/>
          </a:p>
          <a:p>
            <a:r>
              <a:rPr lang="zh-CN" altLang="en-US"/>
              <a:t>健康</a:t>
            </a:r>
            <a:endParaRPr lang="zh-CN" altLang="en-US"/>
          </a:p>
        </p:txBody>
      </p:sp>
      <p:sp>
        <p:nvSpPr>
          <p:cNvPr id="3" name="标题 2"/>
          <p:cNvSpPr>
            <a:spLocks noGrp="1"/>
          </p:cNvSpPr>
          <p:nvPr>
            <p:ph type="title"/>
          </p:nvPr>
        </p:nvSpPr>
        <p:spPr/>
        <p:txBody>
          <a:bodyPr/>
          <a:p>
            <a:r>
              <a:rPr lang="zh-CN" altLang="en-US"/>
              <a:t>基于核心素养的五大课程领域</a:t>
            </a:r>
            <a:endParaRPr lang="zh-CN"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en-US" altLang="zh-CN"/>
              <a:t>“</a:t>
            </a:r>
            <a:r>
              <a:rPr lang="zh-CN" altLang="en-US"/>
              <a:t>用知识</a:t>
            </a:r>
            <a:r>
              <a:rPr lang="en-US" altLang="zh-CN"/>
              <a:t>”</a:t>
            </a:r>
            <a:r>
              <a:rPr lang="zh-CN" altLang="en-US"/>
              <a:t>课程领域是一项整合校内外生活资源，贯穿学生学校、家庭生活的综合性活动体验课程</a:t>
            </a:r>
            <a:endParaRPr lang="zh-CN" altLang="en-US"/>
          </a:p>
          <a:p>
            <a:r>
              <a:rPr lang="zh-CN" altLang="en-US"/>
              <a:t>课程设计以学生</a:t>
            </a:r>
            <a:r>
              <a:rPr lang="en-US" altLang="zh-CN"/>
              <a:t>“</a:t>
            </a:r>
            <a:r>
              <a:rPr lang="zh-CN" altLang="en-US"/>
              <a:t>用知识</a:t>
            </a:r>
            <a:r>
              <a:rPr lang="en-US" altLang="zh-CN"/>
              <a:t>”</a:t>
            </a:r>
            <a:r>
              <a:rPr lang="zh-CN" altLang="en-US"/>
              <a:t>为目标，以渗透团队合作、创意思维、自我管理、自我管理与全球意识为核心。</a:t>
            </a:r>
            <a:endParaRPr lang="zh-CN" altLang="en-US"/>
          </a:p>
          <a:p>
            <a:endParaRPr lang="zh-CN" altLang="en-US"/>
          </a:p>
        </p:txBody>
      </p:sp>
      <p:sp>
        <p:nvSpPr>
          <p:cNvPr id="3" name="标题 2"/>
          <p:cNvSpPr>
            <a:spLocks noGrp="1"/>
          </p:cNvSpPr>
          <p:nvPr>
            <p:ph type="title"/>
          </p:nvPr>
        </p:nvSpPr>
        <p:spPr/>
        <p:txBody>
          <a:bodyPr/>
          <a:p>
            <a:r>
              <a:rPr lang="zh-CN" altLang="en-US"/>
              <a:t>用知识</a:t>
            </a:r>
            <a:endParaRPr lang="zh-CN"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文化领域的课程能够帮助学生对东西方文化的发展进程有一定的了解</a:t>
            </a:r>
            <a:endParaRPr lang="zh-CN" altLang="en-US"/>
          </a:p>
          <a:p>
            <a:r>
              <a:rPr lang="zh-CN" altLang="en-US"/>
              <a:t>对人类观念、生活方式、行为模式的多样性有所体验</a:t>
            </a:r>
            <a:endParaRPr lang="zh-CN" altLang="en-US"/>
          </a:p>
          <a:p>
            <a:r>
              <a:rPr lang="zh-CN" altLang="en-US"/>
              <a:t>对汉语与英语这两门语言技能和背景文化有进一步的认知</a:t>
            </a:r>
            <a:endParaRPr lang="zh-CN" altLang="en-US"/>
          </a:p>
        </p:txBody>
      </p:sp>
      <p:sp>
        <p:nvSpPr>
          <p:cNvPr id="3" name="标题 2"/>
          <p:cNvSpPr>
            <a:spLocks noGrp="1"/>
          </p:cNvSpPr>
          <p:nvPr>
            <p:ph type="title"/>
          </p:nvPr>
        </p:nvSpPr>
        <p:spPr/>
        <p:txBody>
          <a:bodyPr/>
          <a:p>
            <a:r>
              <a:rPr lang="zh-CN" altLang="en-US"/>
              <a:t>文化</a:t>
            </a:r>
            <a:endParaRPr lang="zh-CN"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科学领域的课程主要开拓学生的科学视野</a:t>
            </a:r>
            <a:endParaRPr lang="zh-CN" altLang="en-US"/>
          </a:p>
          <a:p>
            <a:r>
              <a:rPr lang="zh-CN" altLang="en-US"/>
              <a:t>对科学世界、科学发展的历程、科学的方法有进一步的了解</a:t>
            </a:r>
            <a:endParaRPr lang="zh-CN" altLang="en-US"/>
          </a:p>
          <a:p>
            <a:r>
              <a:rPr lang="zh-CN" altLang="en-US"/>
              <a:t>能够利用这些认识进行自主探索，进行有效地科学创造性活动</a:t>
            </a:r>
            <a:endParaRPr lang="zh-CN" altLang="en-US"/>
          </a:p>
        </p:txBody>
      </p:sp>
      <p:sp>
        <p:nvSpPr>
          <p:cNvPr id="3" name="标题 2"/>
          <p:cNvSpPr>
            <a:spLocks noGrp="1"/>
          </p:cNvSpPr>
          <p:nvPr>
            <p:ph type="title"/>
          </p:nvPr>
        </p:nvSpPr>
        <p:spPr/>
        <p:txBody>
          <a:bodyPr/>
          <a:p>
            <a:r>
              <a:rPr lang="zh-CN" altLang="en-US"/>
              <a:t>科学</a:t>
            </a:r>
            <a:endParaRPr lang="zh-CN"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艺术领域课程旨在让学生掌握各种富有表现力的艺术手段和方式，具有一定的审美情趣</a:t>
            </a:r>
            <a:endParaRPr lang="zh-CN" altLang="en-US"/>
          </a:p>
          <a:p>
            <a:r>
              <a:rPr lang="zh-CN" altLang="en-US"/>
              <a:t>能够比较东西方艺术的不同</a:t>
            </a:r>
            <a:endParaRPr lang="zh-CN" altLang="en-US"/>
          </a:p>
          <a:p>
            <a:r>
              <a:rPr lang="zh-CN" altLang="en-US"/>
              <a:t>能够利用特殊的物质手段进行艺术表现或创造</a:t>
            </a:r>
            <a:endParaRPr lang="zh-CN" altLang="en-US"/>
          </a:p>
        </p:txBody>
      </p:sp>
      <p:sp>
        <p:nvSpPr>
          <p:cNvPr id="3" name="标题 2"/>
          <p:cNvSpPr>
            <a:spLocks noGrp="1"/>
          </p:cNvSpPr>
          <p:nvPr>
            <p:ph type="title"/>
          </p:nvPr>
        </p:nvSpPr>
        <p:spPr/>
        <p:txBody>
          <a:bodyPr/>
          <a:p>
            <a:r>
              <a:rPr lang="zh-CN" altLang="en-US"/>
              <a:t>艺术</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2"/>
          <p:cNvSpPr>
            <a:spLocks noChangeArrowheads="1"/>
          </p:cNvSpPr>
          <p:nvPr/>
        </p:nvSpPr>
        <p:spPr bwMode="auto">
          <a:xfrm>
            <a:off x="0" y="4948014"/>
            <a:ext cx="9144000" cy="220256"/>
          </a:xfrm>
          <a:prstGeom prst="rect">
            <a:avLst/>
          </a:prstGeom>
          <a:solidFill>
            <a:srgbClr val="00B050"/>
          </a:solidFill>
          <a:ln w="12700">
            <a:solidFill>
              <a:srgbClr val="E7E7E7"/>
            </a:solidFill>
            <a:miter lim="800000"/>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Char char="–"/>
              <a:defRPr sz="2000">
                <a:solidFill>
                  <a:schemeClr val="accent1"/>
                </a:solidFill>
                <a:latin typeface="Arial" panose="020B0604020202020204" pitchFamily="34" charset="0"/>
                <a:ea typeface="仿宋_GB2312" pitchFamily="1" charset="-122"/>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a:spcBef>
                <a:spcPct val="0"/>
              </a:spcBef>
              <a:buFontTx/>
              <a:buNone/>
            </a:pPr>
            <a:endParaRPr lang="zh-CN" altLang="en-US" sz="1800">
              <a:solidFill>
                <a:schemeClr val="tx1"/>
              </a:solidFill>
              <a:ea typeface="宋体" panose="02010600030101010101" pitchFamily="2" charset="-122"/>
            </a:endParaRPr>
          </a:p>
        </p:txBody>
      </p:sp>
      <p:sp>
        <p:nvSpPr>
          <p:cNvPr id="2" name="标题 1"/>
          <p:cNvSpPr>
            <a:spLocks noGrp="1"/>
          </p:cNvSpPr>
          <p:nvPr>
            <p:ph type="title"/>
          </p:nvPr>
        </p:nvSpPr>
        <p:spPr>
          <a:xfrm>
            <a:off x="3347864" y="1995686"/>
            <a:ext cx="3816424" cy="857250"/>
          </a:xfrm>
        </p:spPr>
        <p:txBody>
          <a:bodyPr/>
          <a:lstStyle/>
          <a:p>
            <a:pPr algn="l"/>
            <a:r>
              <a:rPr lang="zh-CN" altLang="en-US" sz="3200" b="1" dirty="0" smtClean="0">
                <a:solidFill>
                  <a:srgbClr val="00B050"/>
                </a:solidFill>
              </a:rPr>
              <a:t>主要背景：为何要基于核心素养？</a:t>
            </a:r>
            <a:endParaRPr lang="zh-CN" altLang="en-US" sz="3200" b="1" dirty="0">
              <a:solidFill>
                <a:srgbClr val="00B050"/>
              </a:solidFill>
            </a:endParaRPr>
          </a:p>
        </p:txBody>
      </p:sp>
      <p:sp>
        <p:nvSpPr>
          <p:cNvPr id="12" name="矩形 2"/>
          <p:cNvSpPr>
            <a:spLocks noChangeArrowheads="1"/>
          </p:cNvSpPr>
          <p:nvPr/>
        </p:nvSpPr>
        <p:spPr bwMode="auto">
          <a:xfrm>
            <a:off x="-1" y="-13589"/>
            <a:ext cx="9144000" cy="220256"/>
          </a:xfrm>
          <a:prstGeom prst="rect">
            <a:avLst/>
          </a:prstGeom>
          <a:solidFill>
            <a:srgbClr val="00B050"/>
          </a:solidFill>
          <a:ln w="12700">
            <a:solidFill>
              <a:srgbClr val="E7E7E7"/>
            </a:solidFill>
            <a:miter lim="800000"/>
          </a:ln>
        </p:spPr>
        <p:txBody>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sym typeface="Arial" panose="020B0604020202020204" pitchFamily="34" charset="0"/>
              </a:defRPr>
            </a:lvl1pPr>
            <a:lvl2pPr marL="742950" indent="-285750">
              <a:spcBef>
                <a:spcPct val="20000"/>
              </a:spcBef>
              <a:buChar char="–"/>
              <a:defRPr sz="2000">
                <a:solidFill>
                  <a:schemeClr val="accent1"/>
                </a:solidFill>
                <a:latin typeface="Arial" panose="020B0604020202020204" pitchFamily="34" charset="0"/>
                <a:ea typeface="仿宋_GB2312" pitchFamily="1" charset="-122"/>
                <a:sym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sym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sym typeface="Arial" panose="020B0604020202020204" pitchFamily="34" charset="0"/>
              </a:defRPr>
            </a:lvl9pPr>
          </a:lstStyle>
          <a:p>
            <a:pPr>
              <a:spcBef>
                <a:spcPct val="0"/>
              </a:spcBef>
              <a:buFontTx/>
              <a:buNone/>
            </a:pPr>
            <a:endParaRPr lang="zh-CN" altLang="en-US" sz="1800">
              <a:solidFill>
                <a:schemeClr val="tx1"/>
              </a:solidFill>
              <a:ea typeface="宋体" panose="02010600030101010101" pitchFamily="2" charset="-122"/>
            </a:endParaRPr>
          </a:p>
        </p:txBody>
      </p:sp>
      <p:grpSp>
        <p:nvGrpSpPr>
          <p:cNvPr id="8" name="组合 7"/>
          <p:cNvGrpSpPr/>
          <p:nvPr/>
        </p:nvGrpSpPr>
        <p:grpSpPr>
          <a:xfrm>
            <a:off x="1863725" y="1695699"/>
            <a:ext cx="1484139" cy="1380107"/>
            <a:chOff x="4119891" y="1203598"/>
            <a:chExt cx="1484139" cy="1380107"/>
          </a:xfrm>
        </p:grpSpPr>
        <p:sp>
          <p:nvSpPr>
            <p:cNvPr id="9" name="椭圆 8"/>
            <p:cNvSpPr/>
            <p:nvPr/>
          </p:nvSpPr>
          <p:spPr>
            <a:xfrm>
              <a:off x="4119891" y="1203598"/>
              <a:ext cx="1380107" cy="1380107"/>
            </a:xfrm>
            <a:prstGeom prst="ellipse">
              <a:avLst/>
            </a:prstGeom>
            <a:solidFill>
              <a:schemeClr val="bg1">
                <a:lumMod val="95000"/>
              </a:scheme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0" name="矩形 9"/>
            <p:cNvSpPr/>
            <p:nvPr/>
          </p:nvSpPr>
          <p:spPr>
            <a:xfrm>
              <a:off x="4233142" y="1323206"/>
              <a:ext cx="1370888" cy="1200329"/>
            </a:xfrm>
            <a:prstGeom prst="rect">
              <a:avLst/>
            </a:prstGeom>
          </p:spPr>
          <p:txBody>
            <a:bodyPr wrap="none">
              <a:spAutoFit/>
            </a:bodyPr>
            <a:lstStyle/>
            <a:p>
              <a:r>
                <a:rPr lang="zh-CN" altLang="en-US" sz="7200" b="1" dirty="0" smtClean="0">
                  <a:solidFill>
                    <a:srgbClr val="00B050"/>
                  </a:solidFill>
                  <a:effectLst>
                    <a:outerShdw blurRad="50800" dist="38100" algn="l" rotWithShape="0">
                      <a:prstClr val="black">
                        <a:alpha val="40000"/>
                      </a:prstClr>
                    </a:outerShdw>
                  </a:effectLst>
                  <a:latin typeface="方正华隶简体" panose="03000509000000000000" pitchFamily="65" charset="-122"/>
                  <a:ea typeface="方正华隶简体" panose="03000509000000000000" pitchFamily="65" charset="-122"/>
                </a:rPr>
                <a:t>二</a:t>
              </a:r>
              <a:r>
                <a:rPr lang="zh-CN" altLang="en-US" sz="7200" b="1" dirty="0" smtClean="0">
                  <a:solidFill>
                    <a:srgbClr val="365FAA"/>
                  </a:solidFill>
                  <a:effectLst>
                    <a:outerShdw blurRad="50800" dist="38100" algn="l" rotWithShape="0">
                      <a:prstClr val="black">
                        <a:alpha val="40000"/>
                      </a:prstClr>
                    </a:outerShdw>
                  </a:effectLst>
                  <a:latin typeface="方正华隶简体" panose="03000509000000000000" pitchFamily="65" charset="-122"/>
                  <a:ea typeface="方正华隶简体" panose="03000509000000000000" pitchFamily="65" charset="-122"/>
                </a:rPr>
                <a:t> </a:t>
              </a:r>
              <a:endParaRPr lang="zh-CN" altLang="en-US" sz="7200" dirty="0">
                <a:solidFill>
                  <a:srgbClr val="365FAA"/>
                </a:solidFill>
              </a:endParaRPr>
            </a:p>
          </p:txBody>
        </p:sp>
      </p:grpSp>
      <p:cxnSp>
        <p:nvCxnSpPr>
          <p:cNvPr id="13" name="直接连接符 12"/>
          <p:cNvCxnSpPr/>
          <p:nvPr/>
        </p:nvCxnSpPr>
        <p:spPr>
          <a:xfrm>
            <a:off x="8389" y="241226"/>
            <a:ext cx="9144000" cy="0"/>
          </a:xfrm>
          <a:prstGeom prst="line">
            <a:avLst/>
          </a:prstGeom>
          <a:ln w="952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0882" y="4907266"/>
            <a:ext cx="9144000" cy="0"/>
          </a:xfrm>
          <a:prstGeom prst="line">
            <a:avLst/>
          </a:prstGeom>
          <a:ln w="9525">
            <a:solidFill>
              <a:srgbClr val="00B050"/>
            </a:solidFill>
            <a:prstDash val="dash"/>
          </a:ln>
        </p:spPr>
        <p:style>
          <a:lnRef idx="1">
            <a:schemeClr val="accent1"/>
          </a:lnRef>
          <a:fillRef idx="0">
            <a:schemeClr val="accent1"/>
          </a:fillRef>
          <a:effectRef idx="0">
            <a:schemeClr val="accent1"/>
          </a:effectRef>
          <a:fontRef idx="minor">
            <a:schemeClr val="tx1"/>
          </a:fontRef>
        </p:style>
      </p:cxnSp>
      <p:pic>
        <p:nvPicPr>
          <p:cNvPr id="15" name="图片 2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051720" y="2699841"/>
            <a:ext cx="1257137" cy="322211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14" presetClass="entr" presetSubtype="10" fill="hold" grpId="0" nodeType="withEffect">
                                  <p:stCondLst>
                                    <p:cond delay="50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par>
                          <p:cTn id="18" fill="hold">
                            <p:stCondLst>
                              <p:cond delay="1000"/>
                            </p:stCondLst>
                            <p:childTnLst>
                              <p:par>
                                <p:cTn id="19" presetID="2" presetClass="exit" presetSubtype="4" fill="hold" nodeType="afterEffect">
                                  <p:stCondLst>
                                    <p:cond delay="250"/>
                                  </p:stCondLst>
                                  <p:childTnLst>
                                    <p:anim calcmode="lin" valueType="num">
                                      <p:cBhvr additive="base">
                                        <p:cTn id="20" dur="500"/>
                                        <p:tgtEl>
                                          <p:spTgt spid="15"/>
                                        </p:tgtEl>
                                        <p:attrNameLst>
                                          <p:attrName>ppt_x</p:attrName>
                                        </p:attrNameLst>
                                      </p:cBhvr>
                                      <p:tavLst>
                                        <p:tav tm="0">
                                          <p:val>
                                            <p:strVal val="ppt_x"/>
                                          </p:val>
                                        </p:tav>
                                        <p:tav tm="100000">
                                          <p:val>
                                            <p:strVal val="ppt_x"/>
                                          </p:val>
                                        </p:tav>
                                      </p:tavLst>
                                    </p:anim>
                                    <p:anim calcmode="lin" valueType="num">
                                      <p:cBhvr additive="base">
                                        <p:cTn id="21" dur="500"/>
                                        <p:tgtEl>
                                          <p:spTgt spid="15"/>
                                        </p:tgtEl>
                                        <p:attrNameLst>
                                          <p:attrName>ppt_y</p:attrName>
                                        </p:attrNameLst>
                                      </p:cBhvr>
                                      <p:tavLst>
                                        <p:tav tm="0">
                                          <p:val>
                                            <p:strVal val="ppt_y"/>
                                          </p:val>
                                        </p:tav>
                                        <p:tav tm="100000">
                                          <p:val>
                                            <p:strVal val="1+ppt_h/2"/>
                                          </p:val>
                                        </p:tav>
                                      </p:tavLst>
                                    </p:anim>
                                    <p:set>
                                      <p:cBhvr>
                                        <p:cTn id="2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健康领域的课程主要帮助学生掌握基础的身心健康知识，养成良好的体育锻炼、卫生习惯等。</a:t>
            </a:r>
            <a:endParaRPr lang="zh-CN" altLang="en-US"/>
          </a:p>
          <a:p>
            <a:r>
              <a:rPr lang="zh-CN" altLang="en-US"/>
              <a:t>在各种体育活动中发展自己的特长爱好，感受团队合作的乐趣</a:t>
            </a:r>
            <a:endParaRPr lang="zh-CN" altLang="en-US"/>
          </a:p>
          <a:p>
            <a:endParaRPr lang="zh-CN" altLang="en-US"/>
          </a:p>
        </p:txBody>
      </p:sp>
      <p:sp>
        <p:nvSpPr>
          <p:cNvPr id="3" name="标题 2"/>
          <p:cNvSpPr>
            <a:spLocks noGrp="1"/>
          </p:cNvSpPr>
          <p:nvPr>
            <p:ph type="title"/>
          </p:nvPr>
        </p:nvSpPr>
        <p:spPr/>
        <p:txBody>
          <a:bodyPr/>
          <a:p>
            <a:r>
              <a:rPr lang="zh-CN" altLang="en-US"/>
              <a:t>健康</a:t>
            </a:r>
            <a:endParaRPr lang="zh-CN"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统一的课程规划而非碎片化的</a:t>
            </a:r>
            <a:endParaRPr lang="zh-CN" altLang="en-US"/>
          </a:p>
          <a:p>
            <a:r>
              <a:rPr lang="zh-CN" altLang="en-US"/>
              <a:t>用核心素养进行整合</a:t>
            </a:r>
            <a:endParaRPr lang="zh-CN" altLang="en-US"/>
          </a:p>
          <a:p>
            <a:r>
              <a:rPr lang="zh-CN" altLang="en-US"/>
              <a:t>课程是基于学生的兴趣与需要</a:t>
            </a:r>
            <a:endParaRPr lang="zh-CN" altLang="en-US"/>
          </a:p>
          <a:p>
            <a:r>
              <a:rPr lang="zh-CN" altLang="en-US"/>
              <a:t>具有可行性和可操作性</a:t>
            </a:r>
            <a:endParaRPr lang="zh-CN" altLang="en-US"/>
          </a:p>
          <a:p>
            <a:r>
              <a:rPr lang="zh-CN" altLang="en-US"/>
              <a:t>基于学校的传统与特色但却并不囿于学校的传统与特色</a:t>
            </a:r>
            <a:endParaRPr lang="zh-CN" altLang="en-US"/>
          </a:p>
        </p:txBody>
      </p:sp>
      <p:sp>
        <p:nvSpPr>
          <p:cNvPr id="3" name="标题 2"/>
          <p:cNvSpPr>
            <a:spLocks noGrp="1"/>
          </p:cNvSpPr>
          <p:nvPr>
            <p:ph type="title"/>
          </p:nvPr>
        </p:nvSpPr>
        <p:spPr/>
        <p:txBody>
          <a:bodyPr/>
          <a:p>
            <a:r>
              <a:rPr lang="zh-CN" altLang="en-US"/>
              <a:t>反思</a:t>
            </a:r>
            <a:endParaRPr lang="zh-CN"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hlinkClick r:id="rId1" action="ppaction://hlinkfile"/>
              </a:rPr>
              <a:t>清华大学附属小学课程建设的真实案例</a:t>
            </a:r>
            <a:endParaRPr lang="zh-CN" altLang="en-US"/>
          </a:p>
          <a:p>
            <a:endParaRPr lang="zh-CN" altLang="en-US"/>
          </a:p>
          <a:p>
            <a:r>
              <a:rPr lang="zh-CN" altLang="en-US"/>
              <a:t>教师可以讨论并发言</a:t>
            </a:r>
            <a:endParaRPr lang="zh-CN" altLang="en-US"/>
          </a:p>
        </p:txBody>
      </p:sp>
      <p:sp>
        <p:nvSpPr>
          <p:cNvPr id="3" name="标题 2"/>
          <p:cNvSpPr>
            <a:spLocks noGrp="1"/>
          </p:cNvSpPr>
          <p:nvPr>
            <p:ph type="title"/>
          </p:nvPr>
        </p:nvSpPr>
        <p:spPr/>
        <p:txBody>
          <a:bodyPr/>
          <a:p>
            <a:r>
              <a:rPr lang="zh-CN" altLang="en-US" sz="2400"/>
              <a:t>案例</a:t>
            </a:r>
            <a:r>
              <a:rPr lang="en-US" altLang="zh-CN" sz="2400"/>
              <a:t>2</a:t>
            </a:r>
            <a:r>
              <a:rPr lang="zh-CN" altLang="en-US" sz="2400"/>
              <a:t>：基于学生核心素养发展的</a:t>
            </a:r>
            <a:r>
              <a:rPr lang="en-US" altLang="zh-CN" sz="2400"/>
              <a:t>“1+x”</a:t>
            </a:r>
            <a:r>
              <a:rPr lang="zh-CN" altLang="en-US" sz="2400"/>
              <a:t>课程</a:t>
            </a:r>
            <a:endParaRPr lang="zh-CN" altLang="en-US" sz="24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剪去对角的矩形 63"/>
          <p:cNvSpPr/>
          <p:nvPr/>
        </p:nvSpPr>
        <p:spPr>
          <a:xfrm>
            <a:off x="3625289" y="1658031"/>
            <a:ext cx="1584176" cy="2304256"/>
          </a:xfrm>
          <a:prstGeom prst="snip2DiagRect">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2"/>
          <p:cNvSpPr>
            <a:spLocks noGrp="1"/>
          </p:cNvSpPr>
          <p:nvPr>
            <p:ph type="title"/>
          </p:nvPr>
        </p:nvSpPr>
        <p:spPr/>
        <p:txBody>
          <a:bodyPr/>
          <a:lstStyle/>
          <a:p>
            <a:r>
              <a:rPr lang="zh-CN" altLang="en-US" dirty="0"/>
              <a:t>主要结论</a:t>
            </a:r>
            <a:endParaRPr lang="zh-CN" altLang="en-US" dirty="0"/>
          </a:p>
        </p:txBody>
      </p:sp>
      <p:grpSp>
        <p:nvGrpSpPr>
          <p:cNvPr id="4" name="组合 3"/>
          <p:cNvGrpSpPr/>
          <p:nvPr/>
        </p:nvGrpSpPr>
        <p:grpSpPr>
          <a:xfrm>
            <a:off x="8355665" y="198816"/>
            <a:ext cx="674139" cy="673206"/>
            <a:chOff x="5087414" y="2061969"/>
            <a:chExt cx="1832716" cy="1830178"/>
          </a:xfrm>
        </p:grpSpPr>
        <p:sp>
          <p:nvSpPr>
            <p:cNvPr id="5" name="Freeform 651"/>
            <p:cNvSpPr/>
            <p:nvPr/>
          </p:nvSpPr>
          <p:spPr bwMode="auto">
            <a:xfrm>
              <a:off x="5477479" y="2161813"/>
              <a:ext cx="128612" cy="94767"/>
            </a:xfrm>
            <a:custGeom>
              <a:avLst/>
              <a:gdLst>
                <a:gd name="T0" fmla="*/ 11 w 64"/>
                <a:gd name="T1" fmla="*/ 47 h 47"/>
                <a:gd name="T2" fmla="*/ 17 w 64"/>
                <a:gd name="T3" fmla="*/ 45 h 47"/>
                <a:gd name="T4" fmla="*/ 57 w 64"/>
                <a:gd name="T5" fmla="*/ 20 h 47"/>
                <a:gd name="T6" fmla="*/ 62 w 64"/>
                <a:gd name="T7" fmla="*/ 7 h 47"/>
                <a:gd name="T8" fmla="*/ 48 w 64"/>
                <a:gd name="T9" fmla="*/ 3 h 47"/>
                <a:gd name="T10" fmla="*/ 6 w 64"/>
                <a:gd name="T11" fmla="*/ 29 h 47"/>
                <a:gd name="T12" fmla="*/ 3 w 64"/>
                <a:gd name="T13" fmla="*/ 42 h 47"/>
                <a:gd name="T14" fmla="*/ 11 w 64"/>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47">
                  <a:moveTo>
                    <a:pt x="11" y="47"/>
                  </a:moveTo>
                  <a:cubicBezTo>
                    <a:pt x="13" y="47"/>
                    <a:pt x="15" y="46"/>
                    <a:pt x="17" y="45"/>
                  </a:cubicBezTo>
                  <a:cubicBezTo>
                    <a:pt x="30" y="36"/>
                    <a:pt x="44" y="28"/>
                    <a:pt x="57" y="20"/>
                  </a:cubicBezTo>
                  <a:cubicBezTo>
                    <a:pt x="62" y="18"/>
                    <a:pt x="64" y="12"/>
                    <a:pt x="62" y="7"/>
                  </a:cubicBezTo>
                  <a:cubicBezTo>
                    <a:pt x="59" y="2"/>
                    <a:pt x="53" y="0"/>
                    <a:pt x="48" y="3"/>
                  </a:cubicBezTo>
                  <a:cubicBezTo>
                    <a:pt x="33" y="11"/>
                    <a:pt x="19" y="19"/>
                    <a:pt x="6" y="29"/>
                  </a:cubicBezTo>
                  <a:cubicBezTo>
                    <a:pt x="1" y="32"/>
                    <a:pt x="0" y="38"/>
                    <a:pt x="3" y="42"/>
                  </a:cubicBezTo>
                  <a:cubicBezTo>
                    <a:pt x="5" y="45"/>
                    <a:pt x="8" y="47"/>
                    <a:pt x="11"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52"/>
            <p:cNvSpPr/>
            <p:nvPr/>
          </p:nvSpPr>
          <p:spPr bwMode="auto">
            <a:xfrm>
              <a:off x="5211795" y="2412267"/>
              <a:ext cx="99843" cy="124381"/>
            </a:xfrm>
            <a:custGeom>
              <a:avLst/>
              <a:gdLst>
                <a:gd name="T0" fmla="*/ 7 w 50"/>
                <a:gd name="T1" fmla="*/ 60 h 62"/>
                <a:gd name="T2" fmla="*/ 12 w 50"/>
                <a:gd name="T3" fmla="*/ 62 h 62"/>
                <a:gd name="T4" fmla="*/ 20 w 50"/>
                <a:gd name="T5" fmla="*/ 57 h 62"/>
                <a:gd name="T6" fmla="*/ 47 w 50"/>
                <a:gd name="T7" fmla="*/ 18 h 62"/>
                <a:gd name="T8" fmla="*/ 45 w 50"/>
                <a:gd name="T9" fmla="*/ 4 h 62"/>
                <a:gd name="T10" fmla="*/ 31 w 50"/>
                <a:gd name="T11" fmla="*/ 6 h 62"/>
                <a:gd name="T12" fmla="*/ 3 w 50"/>
                <a:gd name="T13" fmla="*/ 47 h 62"/>
                <a:gd name="T14" fmla="*/ 7 w 50"/>
                <a:gd name="T15" fmla="*/ 6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62">
                  <a:moveTo>
                    <a:pt x="7" y="60"/>
                  </a:moveTo>
                  <a:cubicBezTo>
                    <a:pt x="8" y="61"/>
                    <a:pt x="10" y="62"/>
                    <a:pt x="12" y="62"/>
                  </a:cubicBezTo>
                  <a:cubicBezTo>
                    <a:pt x="15" y="62"/>
                    <a:pt x="19" y="60"/>
                    <a:pt x="20" y="57"/>
                  </a:cubicBezTo>
                  <a:cubicBezTo>
                    <a:pt x="29" y="43"/>
                    <a:pt x="38" y="30"/>
                    <a:pt x="47" y="18"/>
                  </a:cubicBezTo>
                  <a:cubicBezTo>
                    <a:pt x="50" y="13"/>
                    <a:pt x="50" y="7"/>
                    <a:pt x="45" y="4"/>
                  </a:cubicBezTo>
                  <a:cubicBezTo>
                    <a:pt x="41" y="0"/>
                    <a:pt x="34" y="1"/>
                    <a:pt x="31" y="6"/>
                  </a:cubicBezTo>
                  <a:cubicBezTo>
                    <a:pt x="21" y="19"/>
                    <a:pt x="12" y="33"/>
                    <a:pt x="3" y="47"/>
                  </a:cubicBezTo>
                  <a:cubicBezTo>
                    <a:pt x="0" y="51"/>
                    <a:pt x="2" y="57"/>
                    <a:pt x="7"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653"/>
            <p:cNvSpPr/>
            <p:nvPr/>
          </p:nvSpPr>
          <p:spPr bwMode="auto">
            <a:xfrm>
              <a:off x="5647551" y="2092430"/>
              <a:ext cx="138765" cy="71921"/>
            </a:xfrm>
            <a:custGeom>
              <a:avLst/>
              <a:gdLst>
                <a:gd name="T0" fmla="*/ 12 w 69"/>
                <a:gd name="T1" fmla="*/ 36 h 36"/>
                <a:gd name="T2" fmla="*/ 15 w 69"/>
                <a:gd name="T3" fmla="*/ 35 h 36"/>
                <a:gd name="T4" fmla="*/ 60 w 69"/>
                <a:gd name="T5" fmla="*/ 20 h 36"/>
                <a:gd name="T6" fmla="*/ 67 w 69"/>
                <a:gd name="T7" fmla="*/ 8 h 36"/>
                <a:gd name="T8" fmla="*/ 55 w 69"/>
                <a:gd name="T9" fmla="*/ 1 h 36"/>
                <a:gd name="T10" fmla="*/ 8 w 69"/>
                <a:gd name="T11" fmla="*/ 17 h 36"/>
                <a:gd name="T12" fmla="*/ 2 w 69"/>
                <a:gd name="T13" fmla="*/ 30 h 36"/>
                <a:gd name="T14" fmla="*/ 12 w 69"/>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36">
                  <a:moveTo>
                    <a:pt x="12" y="36"/>
                  </a:moveTo>
                  <a:cubicBezTo>
                    <a:pt x="13" y="36"/>
                    <a:pt x="14" y="36"/>
                    <a:pt x="15" y="35"/>
                  </a:cubicBezTo>
                  <a:cubicBezTo>
                    <a:pt x="30" y="30"/>
                    <a:pt x="45" y="25"/>
                    <a:pt x="60" y="20"/>
                  </a:cubicBezTo>
                  <a:cubicBezTo>
                    <a:pt x="66" y="19"/>
                    <a:pt x="69" y="13"/>
                    <a:pt x="67" y="8"/>
                  </a:cubicBezTo>
                  <a:cubicBezTo>
                    <a:pt x="66" y="3"/>
                    <a:pt x="60" y="0"/>
                    <a:pt x="55" y="1"/>
                  </a:cubicBezTo>
                  <a:cubicBezTo>
                    <a:pt x="39" y="5"/>
                    <a:pt x="23" y="11"/>
                    <a:pt x="8" y="17"/>
                  </a:cubicBezTo>
                  <a:cubicBezTo>
                    <a:pt x="3" y="19"/>
                    <a:pt x="0" y="25"/>
                    <a:pt x="2" y="30"/>
                  </a:cubicBezTo>
                  <a:cubicBezTo>
                    <a:pt x="4" y="34"/>
                    <a:pt x="8" y="36"/>
                    <a:pt x="12"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54"/>
            <p:cNvSpPr/>
            <p:nvPr/>
          </p:nvSpPr>
          <p:spPr bwMode="auto">
            <a:xfrm>
              <a:off x="5836238" y="2061969"/>
              <a:ext cx="137919" cy="49922"/>
            </a:xfrm>
            <a:custGeom>
              <a:avLst/>
              <a:gdLst>
                <a:gd name="T0" fmla="*/ 11 w 69"/>
                <a:gd name="T1" fmla="*/ 25 h 25"/>
                <a:gd name="T2" fmla="*/ 13 w 69"/>
                <a:gd name="T3" fmla="*/ 25 h 25"/>
                <a:gd name="T4" fmla="*/ 60 w 69"/>
                <a:gd name="T5" fmla="*/ 20 h 25"/>
                <a:gd name="T6" fmla="*/ 69 w 69"/>
                <a:gd name="T7" fmla="*/ 9 h 25"/>
                <a:gd name="T8" fmla="*/ 59 w 69"/>
                <a:gd name="T9" fmla="*/ 0 h 25"/>
                <a:gd name="T10" fmla="*/ 9 w 69"/>
                <a:gd name="T11" fmla="*/ 5 h 25"/>
                <a:gd name="T12" fmla="*/ 1 w 69"/>
                <a:gd name="T13" fmla="*/ 17 h 25"/>
                <a:gd name="T14" fmla="*/ 11 w 69"/>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25">
                  <a:moveTo>
                    <a:pt x="11" y="25"/>
                  </a:moveTo>
                  <a:cubicBezTo>
                    <a:pt x="12" y="25"/>
                    <a:pt x="12" y="25"/>
                    <a:pt x="13" y="25"/>
                  </a:cubicBezTo>
                  <a:cubicBezTo>
                    <a:pt x="28" y="23"/>
                    <a:pt x="44" y="21"/>
                    <a:pt x="60" y="20"/>
                  </a:cubicBezTo>
                  <a:cubicBezTo>
                    <a:pt x="65" y="20"/>
                    <a:pt x="69" y="15"/>
                    <a:pt x="69" y="9"/>
                  </a:cubicBezTo>
                  <a:cubicBezTo>
                    <a:pt x="69" y="4"/>
                    <a:pt x="64" y="0"/>
                    <a:pt x="59" y="0"/>
                  </a:cubicBezTo>
                  <a:cubicBezTo>
                    <a:pt x="42" y="1"/>
                    <a:pt x="26" y="3"/>
                    <a:pt x="9" y="5"/>
                  </a:cubicBezTo>
                  <a:cubicBezTo>
                    <a:pt x="4" y="6"/>
                    <a:pt x="0" y="11"/>
                    <a:pt x="1" y="17"/>
                  </a:cubicBezTo>
                  <a:cubicBezTo>
                    <a:pt x="2" y="22"/>
                    <a:pt x="6" y="25"/>
                    <a:pt x="11"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56"/>
            <p:cNvSpPr/>
            <p:nvPr/>
          </p:nvSpPr>
          <p:spPr bwMode="auto">
            <a:xfrm>
              <a:off x="5131413" y="2578109"/>
              <a:ext cx="82075" cy="134535"/>
            </a:xfrm>
            <a:custGeom>
              <a:avLst/>
              <a:gdLst>
                <a:gd name="T0" fmla="*/ 8 w 41"/>
                <a:gd name="T1" fmla="*/ 66 h 67"/>
                <a:gd name="T2" fmla="*/ 11 w 41"/>
                <a:gd name="T3" fmla="*/ 67 h 67"/>
                <a:gd name="T4" fmla="*/ 21 w 41"/>
                <a:gd name="T5" fmla="*/ 60 h 67"/>
                <a:gd name="T6" fmla="*/ 38 w 41"/>
                <a:gd name="T7" fmla="*/ 16 h 67"/>
                <a:gd name="T8" fmla="*/ 33 w 41"/>
                <a:gd name="T9" fmla="*/ 3 h 67"/>
                <a:gd name="T10" fmla="*/ 20 w 41"/>
                <a:gd name="T11" fmla="*/ 7 h 67"/>
                <a:gd name="T12" fmla="*/ 2 w 41"/>
                <a:gd name="T13" fmla="*/ 54 h 67"/>
                <a:gd name="T14" fmla="*/ 8 w 41"/>
                <a:gd name="T15" fmla="*/ 66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67">
                  <a:moveTo>
                    <a:pt x="8" y="66"/>
                  </a:moveTo>
                  <a:cubicBezTo>
                    <a:pt x="9" y="67"/>
                    <a:pt x="10" y="67"/>
                    <a:pt x="11" y="67"/>
                  </a:cubicBezTo>
                  <a:cubicBezTo>
                    <a:pt x="15" y="67"/>
                    <a:pt x="19" y="64"/>
                    <a:pt x="21" y="60"/>
                  </a:cubicBezTo>
                  <a:cubicBezTo>
                    <a:pt x="26" y="45"/>
                    <a:pt x="32" y="30"/>
                    <a:pt x="38" y="16"/>
                  </a:cubicBezTo>
                  <a:cubicBezTo>
                    <a:pt x="41" y="11"/>
                    <a:pt x="38" y="5"/>
                    <a:pt x="33" y="3"/>
                  </a:cubicBezTo>
                  <a:cubicBezTo>
                    <a:pt x="28" y="0"/>
                    <a:pt x="22" y="2"/>
                    <a:pt x="20" y="7"/>
                  </a:cubicBezTo>
                  <a:cubicBezTo>
                    <a:pt x="13" y="22"/>
                    <a:pt x="7" y="38"/>
                    <a:pt x="2" y="54"/>
                  </a:cubicBezTo>
                  <a:cubicBezTo>
                    <a:pt x="0" y="59"/>
                    <a:pt x="3" y="64"/>
                    <a:pt x="8" y="6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58"/>
            <p:cNvSpPr/>
            <p:nvPr/>
          </p:nvSpPr>
          <p:spPr bwMode="auto">
            <a:xfrm>
              <a:off x="5087414" y="2958021"/>
              <a:ext cx="46537" cy="136227"/>
            </a:xfrm>
            <a:custGeom>
              <a:avLst/>
              <a:gdLst>
                <a:gd name="T0" fmla="*/ 14 w 23"/>
                <a:gd name="T1" fmla="*/ 68 h 68"/>
                <a:gd name="T2" fmla="*/ 23 w 23"/>
                <a:gd name="T3" fmla="*/ 57 h 68"/>
                <a:gd name="T4" fmla="*/ 20 w 23"/>
                <a:gd name="T5" fmla="*/ 10 h 68"/>
                <a:gd name="T6" fmla="*/ 10 w 23"/>
                <a:gd name="T7" fmla="*/ 0 h 68"/>
                <a:gd name="T8" fmla="*/ 10 w 23"/>
                <a:gd name="T9" fmla="*/ 0 h 68"/>
                <a:gd name="T10" fmla="*/ 0 w 23"/>
                <a:gd name="T11" fmla="*/ 10 h 68"/>
                <a:gd name="T12" fmla="*/ 3 w 23"/>
                <a:gd name="T13" fmla="*/ 59 h 68"/>
                <a:gd name="T14" fmla="*/ 13 w 23"/>
                <a:gd name="T15" fmla="*/ 68 h 68"/>
                <a:gd name="T16" fmla="*/ 14 w 23"/>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8">
                  <a:moveTo>
                    <a:pt x="14" y="68"/>
                  </a:moveTo>
                  <a:cubicBezTo>
                    <a:pt x="19" y="68"/>
                    <a:pt x="23" y="63"/>
                    <a:pt x="23" y="57"/>
                  </a:cubicBezTo>
                  <a:cubicBezTo>
                    <a:pt x="21" y="42"/>
                    <a:pt x="20" y="26"/>
                    <a:pt x="20" y="10"/>
                  </a:cubicBezTo>
                  <a:cubicBezTo>
                    <a:pt x="20" y="4"/>
                    <a:pt x="16" y="0"/>
                    <a:pt x="10" y="0"/>
                  </a:cubicBezTo>
                  <a:cubicBezTo>
                    <a:pt x="10" y="0"/>
                    <a:pt x="10" y="0"/>
                    <a:pt x="10" y="0"/>
                  </a:cubicBezTo>
                  <a:cubicBezTo>
                    <a:pt x="5" y="0"/>
                    <a:pt x="0" y="4"/>
                    <a:pt x="0" y="10"/>
                  </a:cubicBezTo>
                  <a:cubicBezTo>
                    <a:pt x="0" y="26"/>
                    <a:pt x="1" y="43"/>
                    <a:pt x="3" y="59"/>
                  </a:cubicBezTo>
                  <a:cubicBezTo>
                    <a:pt x="3" y="64"/>
                    <a:pt x="8" y="68"/>
                    <a:pt x="13" y="68"/>
                  </a:cubicBezTo>
                  <a:cubicBezTo>
                    <a:pt x="13" y="68"/>
                    <a:pt x="13" y="68"/>
                    <a:pt x="14" y="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659"/>
            <p:cNvSpPr/>
            <p:nvPr/>
          </p:nvSpPr>
          <p:spPr bwMode="auto">
            <a:xfrm>
              <a:off x="6794057" y="2576416"/>
              <a:ext cx="82075" cy="131996"/>
            </a:xfrm>
            <a:custGeom>
              <a:avLst/>
              <a:gdLst>
                <a:gd name="T0" fmla="*/ 20 w 41"/>
                <a:gd name="T1" fmla="*/ 60 h 66"/>
                <a:gd name="T2" fmla="*/ 30 w 41"/>
                <a:gd name="T3" fmla="*/ 66 h 66"/>
                <a:gd name="T4" fmla="*/ 33 w 41"/>
                <a:gd name="T5" fmla="*/ 66 h 66"/>
                <a:gd name="T6" fmla="*/ 39 w 41"/>
                <a:gd name="T7" fmla="*/ 53 h 66"/>
                <a:gd name="T8" fmla="*/ 21 w 41"/>
                <a:gd name="T9" fmla="*/ 7 h 66"/>
                <a:gd name="T10" fmla="*/ 7 w 41"/>
                <a:gd name="T11" fmla="*/ 2 h 66"/>
                <a:gd name="T12" fmla="*/ 3 w 41"/>
                <a:gd name="T13" fmla="*/ 16 h 66"/>
                <a:gd name="T14" fmla="*/ 20 w 41"/>
                <a:gd name="T15" fmla="*/ 60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66">
                  <a:moveTo>
                    <a:pt x="20" y="60"/>
                  </a:moveTo>
                  <a:cubicBezTo>
                    <a:pt x="22" y="64"/>
                    <a:pt x="25" y="66"/>
                    <a:pt x="30" y="66"/>
                  </a:cubicBezTo>
                  <a:cubicBezTo>
                    <a:pt x="31" y="66"/>
                    <a:pt x="32" y="66"/>
                    <a:pt x="33" y="66"/>
                  </a:cubicBezTo>
                  <a:cubicBezTo>
                    <a:pt x="38" y="64"/>
                    <a:pt x="41" y="58"/>
                    <a:pt x="39" y="53"/>
                  </a:cubicBezTo>
                  <a:cubicBezTo>
                    <a:pt x="34" y="38"/>
                    <a:pt x="28" y="22"/>
                    <a:pt x="21" y="7"/>
                  </a:cubicBezTo>
                  <a:cubicBezTo>
                    <a:pt x="18" y="2"/>
                    <a:pt x="12" y="0"/>
                    <a:pt x="7" y="2"/>
                  </a:cubicBezTo>
                  <a:cubicBezTo>
                    <a:pt x="2" y="5"/>
                    <a:pt x="0" y="11"/>
                    <a:pt x="3" y="16"/>
                  </a:cubicBezTo>
                  <a:cubicBezTo>
                    <a:pt x="9" y="30"/>
                    <a:pt x="15" y="45"/>
                    <a:pt x="20"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660"/>
            <p:cNvSpPr/>
            <p:nvPr/>
          </p:nvSpPr>
          <p:spPr bwMode="auto">
            <a:xfrm>
              <a:off x="6858363" y="2760027"/>
              <a:ext cx="57537" cy="137919"/>
            </a:xfrm>
            <a:custGeom>
              <a:avLst/>
              <a:gdLst>
                <a:gd name="T0" fmla="*/ 1 w 29"/>
                <a:gd name="T1" fmla="*/ 13 h 69"/>
                <a:gd name="T2" fmla="*/ 9 w 29"/>
                <a:gd name="T3" fmla="*/ 60 h 69"/>
                <a:gd name="T4" fmla="*/ 19 w 29"/>
                <a:gd name="T5" fmla="*/ 69 h 69"/>
                <a:gd name="T6" fmla="*/ 20 w 29"/>
                <a:gd name="T7" fmla="*/ 69 h 69"/>
                <a:gd name="T8" fmla="*/ 29 w 29"/>
                <a:gd name="T9" fmla="*/ 58 h 69"/>
                <a:gd name="T10" fmla="*/ 20 w 29"/>
                <a:gd name="T11" fmla="*/ 9 h 69"/>
                <a:gd name="T12" fmla="*/ 9 w 29"/>
                <a:gd name="T13" fmla="*/ 1 h 69"/>
                <a:gd name="T14" fmla="*/ 1 w 29"/>
                <a:gd name="T15" fmla="*/ 13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69">
                  <a:moveTo>
                    <a:pt x="1" y="13"/>
                  </a:moveTo>
                  <a:cubicBezTo>
                    <a:pt x="4" y="29"/>
                    <a:pt x="7" y="44"/>
                    <a:pt x="9" y="60"/>
                  </a:cubicBezTo>
                  <a:cubicBezTo>
                    <a:pt x="9" y="65"/>
                    <a:pt x="14" y="69"/>
                    <a:pt x="19" y="69"/>
                  </a:cubicBezTo>
                  <a:cubicBezTo>
                    <a:pt x="19" y="69"/>
                    <a:pt x="19" y="69"/>
                    <a:pt x="20" y="69"/>
                  </a:cubicBezTo>
                  <a:cubicBezTo>
                    <a:pt x="25" y="68"/>
                    <a:pt x="29" y="63"/>
                    <a:pt x="29" y="58"/>
                  </a:cubicBezTo>
                  <a:cubicBezTo>
                    <a:pt x="27" y="41"/>
                    <a:pt x="24" y="25"/>
                    <a:pt x="20" y="9"/>
                  </a:cubicBezTo>
                  <a:cubicBezTo>
                    <a:pt x="19" y="4"/>
                    <a:pt x="14" y="0"/>
                    <a:pt x="9" y="1"/>
                  </a:cubicBezTo>
                  <a:cubicBezTo>
                    <a:pt x="3" y="3"/>
                    <a:pt x="0" y="8"/>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661"/>
            <p:cNvSpPr/>
            <p:nvPr/>
          </p:nvSpPr>
          <p:spPr bwMode="auto">
            <a:xfrm>
              <a:off x="6694214" y="2410575"/>
              <a:ext cx="99843" cy="123535"/>
            </a:xfrm>
            <a:custGeom>
              <a:avLst/>
              <a:gdLst>
                <a:gd name="T0" fmla="*/ 30 w 50"/>
                <a:gd name="T1" fmla="*/ 57 h 62"/>
                <a:gd name="T2" fmla="*/ 39 w 50"/>
                <a:gd name="T3" fmla="*/ 62 h 62"/>
                <a:gd name="T4" fmla="*/ 44 w 50"/>
                <a:gd name="T5" fmla="*/ 60 h 62"/>
                <a:gd name="T6" fmla="*/ 47 w 50"/>
                <a:gd name="T7" fmla="*/ 46 h 62"/>
                <a:gd name="T8" fmla="*/ 19 w 50"/>
                <a:gd name="T9" fmla="*/ 5 h 62"/>
                <a:gd name="T10" fmla="*/ 5 w 50"/>
                <a:gd name="T11" fmla="*/ 4 h 62"/>
                <a:gd name="T12" fmla="*/ 3 w 50"/>
                <a:gd name="T13" fmla="*/ 18 h 62"/>
                <a:gd name="T14" fmla="*/ 30 w 50"/>
                <a:gd name="T15" fmla="*/ 57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62">
                  <a:moveTo>
                    <a:pt x="30" y="57"/>
                  </a:moveTo>
                  <a:cubicBezTo>
                    <a:pt x="32" y="60"/>
                    <a:pt x="35" y="62"/>
                    <a:pt x="39" y="62"/>
                  </a:cubicBezTo>
                  <a:cubicBezTo>
                    <a:pt x="41" y="62"/>
                    <a:pt x="42" y="61"/>
                    <a:pt x="44" y="60"/>
                  </a:cubicBezTo>
                  <a:cubicBezTo>
                    <a:pt x="49" y="57"/>
                    <a:pt x="50" y="51"/>
                    <a:pt x="47" y="46"/>
                  </a:cubicBezTo>
                  <a:cubicBezTo>
                    <a:pt x="39" y="32"/>
                    <a:pt x="29" y="19"/>
                    <a:pt x="19" y="5"/>
                  </a:cubicBezTo>
                  <a:cubicBezTo>
                    <a:pt x="16" y="1"/>
                    <a:pt x="10" y="0"/>
                    <a:pt x="5" y="4"/>
                  </a:cubicBezTo>
                  <a:cubicBezTo>
                    <a:pt x="1" y="7"/>
                    <a:pt x="0" y="13"/>
                    <a:pt x="3" y="18"/>
                  </a:cubicBezTo>
                  <a:cubicBezTo>
                    <a:pt x="13" y="30"/>
                    <a:pt x="22" y="43"/>
                    <a:pt x="30"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662"/>
            <p:cNvSpPr/>
            <p:nvPr/>
          </p:nvSpPr>
          <p:spPr bwMode="auto">
            <a:xfrm>
              <a:off x="6030002" y="2061970"/>
              <a:ext cx="139611" cy="49922"/>
            </a:xfrm>
            <a:custGeom>
              <a:avLst/>
              <a:gdLst>
                <a:gd name="T0" fmla="*/ 10 w 70"/>
                <a:gd name="T1" fmla="*/ 20 h 25"/>
                <a:gd name="T2" fmla="*/ 57 w 70"/>
                <a:gd name="T3" fmla="*/ 25 h 25"/>
                <a:gd name="T4" fmla="*/ 59 w 70"/>
                <a:gd name="T5" fmla="*/ 25 h 25"/>
                <a:gd name="T6" fmla="*/ 69 w 70"/>
                <a:gd name="T7" fmla="*/ 17 h 25"/>
                <a:gd name="T8" fmla="*/ 61 w 70"/>
                <a:gd name="T9" fmla="*/ 5 h 25"/>
                <a:gd name="T10" fmla="*/ 11 w 70"/>
                <a:gd name="T11" fmla="*/ 0 h 25"/>
                <a:gd name="T12" fmla="*/ 1 w 70"/>
                <a:gd name="T13" fmla="*/ 9 h 25"/>
                <a:gd name="T14" fmla="*/ 10 w 70"/>
                <a:gd name="T15" fmla="*/ 2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5">
                  <a:moveTo>
                    <a:pt x="10" y="20"/>
                  </a:moveTo>
                  <a:cubicBezTo>
                    <a:pt x="26" y="21"/>
                    <a:pt x="42" y="22"/>
                    <a:pt x="57" y="25"/>
                  </a:cubicBezTo>
                  <a:cubicBezTo>
                    <a:pt x="58" y="25"/>
                    <a:pt x="58" y="25"/>
                    <a:pt x="59" y="25"/>
                  </a:cubicBezTo>
                  <a:cubicBezTo>
                    <a:pt x="64" y="25"/>
                    <a:pt x="68" y="21"/>
                    <a:pt x="69" y="17"/>
                  </a:cubicBezTo>
                  <a:cubicBezTo>
                    <a:pt x="70" y="11"/>
                    <a:pt x="66" y="6"/>
                    <a:pt x="61" y="5"/>
                  </a:cubicBezTo>
                  <a:cubicBezTo>
                    <a:pt x="44" y="3"/>
                    <a:pt x="28" y="1"/>
                    <a:pt x="11" y="0"/>
                  </a:cubicBezTo>
                  <a:cubicBezTo>
                    <a:pt x="6" y="0"/>
                    <a:pt x="1" y="4"/>
                    <a:pt x="1" y="9"/>
                  </a:cubicBezTo>
                  <a:cubicBezTo>
                    <a:pt x="0" y="15"/>
                    <a:pt x="5" y="20"/>
                    <a:pt x="10"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63"/>
            <p:cNvSpPr/>
            <p:nvPr/>
          </p:nvSpPr>
          <p:spPr bwMode="auto">
            <a:xfrm>
              <a:off x="5107721" y="3148400"/>
              <a:ext cx="70229" cy="136227"/>
            </a:xfrm>
            <a:custGeom>
              <a:avLst/>
              <a:gdLst>
                <a:gd name="T0" fmla="*/ 33 w 35"/>
                <a:gd name="T1" fmla="*/ 55 h 68"/>
                <a:gd name="T2" fmla="*/ 20 w 35"/>
                <a:gd name="T3" fmla="*/ 9 h 68"/>
                <a:gd name="T4" fmla="*/ 8 w 35"/>
                <a:gd name="T5" fmla="*/ 1 h 68"/>
                <a:gd name="T6" fmla="*/ 1 w 35"/>
                <a:gd name="T7" fmla="*/ 13 h 68"/>
                <a:gd name="T8" fmla="*/ 14 w 35"/>
                <a:gd name="T9" fmla="*/ 61 h 68"/>
                <a:gd name="T10" fmla="*/ 24 w 35"/>
                <a:gd name="T11" fmla="*/ 68 h 68"/>
                <a:gd name="T12" fmla="*/ 27 w 35"/>
                <a:gd name="T13" fmla="*/ 67 h 68"/>
                <a:gd name="T14" fmla="*/ 33 w 35"/>
                <a:gd name="T15" fmla="*/ 55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68">
                  <a:moveTo>
                    <a:pt x="33" y="55"/>
                  </a:moveTo>
                  <a:cubicBezTo>
                    <a:pt x="28" y="40"/>
                    <a:pt x="24" y="24"/>
                    <a:pt x="20" y="9"/>
                  </a:cubicBezTo>
                  <a:cubicBezTo>
                    <a:pt x="19" y="4"/>
                    <a:pt x="14" y="0"/>
                    <a:pt x="8" y="1"/>
                  </a:cubicBezTo>
                  <a:cubicBezTo>
                    <a:pt x="3" y="3"/>
                    <a:pt x="0" y="8"/>
                    <a:pt x="1" y="13"/>
                  </a:cubicBezTo>
                  <a:cubicBezTo>
                    <a:pt x="4" y="29"/>
                    <a:pt x="9" y="45"/>
                    <a:pt x="14" y="61"/>
                  </a:cubicBezTo>
                  <a:cubicBezTo>
                    <a:pt x="15" y="65"/>
                    <a:pt x="19" y="68"/>
                    <a:pt x="24" y="68"/>
                  </a:cubicBezTo>
                  <a:cubicBezTo>
                    <a:pt x="25" y="68"/>
                    <a:pt x="26" y="68"/>
                    <a:pt x="27" y="67"/>
                  </a:cubicBezTo>
                  <a:cubicBezTo>
                    <a:pt x="32" y="66"/>
                    <a:pt x="35" y="60"/>
                    <a:pt x="33"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64"/>
            <p:cNvSpPr/>
            <p:nvPr/>
          </p:nvSpPr>
          <p:spPr bwMode="auto">
            <a:xfrm>
              <a:off x="6399761" y="2161813"/>
              <a:ext cx="128612" cy="92228"/>
            </a:xfrm>
            <a:custGeom>
              <a:avLst/>
              <a:gdLst>
                <a:gd name="T0" fmla="*/ 7 w 64"/>
                <a:gd name="T1" fmla="*/ 20 h 46"/>
                <a:gd name="T2" fmla="*/ 47 w 64"/>
                <a:gd name="T3" fmla="*/ 44 h 46"/>
                <a:gd name="T4" fmla="*/ 53 w 64"/>
                <a:gd name="T5" fmla="*/ 46 h 46"/>
                <a:gd name="T6" fmla="*/ 61 w 64"/>
                <a:gd name="T7" fmla="*/ 42 h 46"/>
                <a:gd name="T8" fmla="*/ 59 w 64"/>
                <a:gd name="T9" fmla="*/ 28 h 46"/>
                <a:gd name="T10" fmla="*/ 16 w 64"/>
                <a:gd name="T11" fmla="*/ 2 h 46"/>
                <a:gd name="T12" fmla="*/ 3 w 64"/>
                <a:gd name="T13" fmla="*/ 6 h 46"/>
                <a:gd name="T14" fmla="*/ 7 w 64"/>
                <a:gd name="T15" fmla="*/ 2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46">
                  <a:moveTo>
                    <a:pt x="7" y="20"/>
                  </a:moveTo>
                  <a:cubicBezTo>
                    <a:pt x="21" y="27"/>
                    <a:pt x="34" y="35"/>
                    <a:pt x="47" y="44"/>
                  </a:cubicBezTo>
                  <a:cubicBezTo>
                    <a:pt x="49" y="45"/>
                    <a:pt x="51" y="46"/>
                    <a:pt x="53" y="46"/>
                  </a:cubicBezTo>
                  <a:cubicBezTo>
                    <a:pt x="56" y="46"/>
                    <a:pt x="59" y="44"/>
                    <a:pt x="61" y="42"/>
                  </a:cubicBezTo>
                  <a:cubicBezTo>
                    <a:pt x="64" y="37"/>
                    <a:pt x="63" y="31"/>
                    <a:pt x="59" y="28"/>
                  </a:cubicBezTo>
                  <a:cubicBezTo>
                    <a:pt x="45" y="18"/>
                    <a:pt x="31" y="10"/>
                    <a:pt x="16" y="2"/>
                  </a:cubicBezTo>
                  <a:cubicBezTo>
                    <a:pt x="11" y="0"/>
                    <a:pt x="5" y="1"/>
                    <a:pt x="3" y="6"/>
                  </a:cubicBezTo>
                  <a:cubicBezTo>
                    <a:pt x="0" y="11"/>
                    <a:pt x="2" y="17"/>
                    <a:pt x="7"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665"/>
            <p:cNvSpPr/>
            <p:nvPr/>
          </p:nvSpPr>
          <p:spPr bwMode="auto">
            <a:xfrm>
              <a:off x="6220381" y="2089892"/>
              <a:ext cx="137919" cy="74459"/>
            </a:xfrm>
            <a:custGeom>
              <a:avLst/>
              <a:gdLst>
                <a:gd name="T0" fmla="*/ 9 w 69"/>
                <a:gd name="T1" fmla="*/ 21 h 37"/>
                <a:gd name="T2" fmla="*/ 54 w 69"/>
                <a:gd name="T3" fmla="*/ 36 h 37"/>
                <a:gd name="T4" fmla="*/ 57 w 69"/>
                <a:gd name="T5" fmla="*/ 37 h 37"/>
                <a:gd name="T6" fmla="*/ 67 w 69"/>
                <a:gd name="T7" fmla="*/ 30 h 37"/>
                <a:gd name="T8" fmla="*/ 61 w 69"/>
                <a:gd name="T9" fmla="*/ 17 h 37"/>
                <a:gd name="T10" fmla="*/ 14 w 69"/>
                <a:gd name="T11" fmla="*/ 2 h 37"/>
                <a:gd name="T12" fmla="*/ 2 w 69"/>
                <a:gd name="T13" fmla="*/ 9 h 37"/>
                <a:gd name="T14" fmla="*/ 9 w 69"/>
                <a:gd name="T15" fmla="*/ 21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37">
                  <a:moveTo>
                    <a:pt x="9" y="21"/>
                  </a:moveTo>
                  <a:cubicBezTo>
                    <a:pt x="24" y="25"/>
                    <a:pt x="39" y="30"/>
                    <a:pt x="54" y="36"/>
                  </a:cubicBezTo>
                  <a:cubicBezTo>
                    <a:pt x="55" y="36"/>
                    <a:pt x="56" y="37"/>
                    <a:pt x="57" y="37"/>
                  </a:cubicBezTo>
                  <a:cubicBezTo>
                    <a:pt x="61" y="37"/>
                    <a:pt x="65" y="34"/>
                    <a:pt x="67" y="30"/>
                  </a:cubicBezTo>
                  <a:cubicBezTo>
                    <a:pt x="69" y="25"/>
                    <a:pt x="66" y="19"/>
                    <a:pt x="61" y="17"/>
                  </a:cubicBezTo>
                  <a:cubicBezTo>
                    <a:pt x="46" y="11"/>
                    <a:pt x="30" y="6"/>
                    <a:pt x="14" y="2"/>
                  </a:cubicBezTo>
                  <a:cubicBezTo>
                    <a:pt x="9" y="0"/>
                    <a:pt x="3" y="3"/>
                    <a:pt x="2" y="9"/>
                  </a:cubicBezTo>
                  <a:cubicBezTo>
                    <a:pt x="0" y="14"/>
                    <a:pt x="3" y="19"/>
                    <a:pt x="9"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666"/>
            <p:cNvSpPr/>
            <p:nvPr/>
          </p:nvSpPr>
          <p:spPr bwMode="auto">
            <a:xfrm>
              <a:off x="6314302" y="3746614"/>
              <a:ext cx="133688" cy="83767"/>
            </a:xfrm>
            <a:custGeom>
              <a:avLst/>
              <a:gdLst>
                <a:gd name="T0" fmla="*/ 51 w 67"/>
                <a:gd name="T1" fmla="*/ 2 h 42"/>
                <a:gd name="T2" fmla="*/ 7 w 67"/>
                <a:gd name="T3" fmla="*/ 22 h 42"/>
                <a:gd name="T4" fmla="*/ 2 w 67"/>
                <a:gd name="T5" fmla="*/ 35 h 42"/>
                <a:gd name="T6" fmla="*/ 11 w 67"/>
                <a:gd name="T7" fmla="*/ 42 h 42"/>
                <a:gd name="T8" fmla="*/ 15 w 67"/>
                <a:gd name="T9" fmla="*/ 41 h 42"/>
                <a:gd name="T10" fmla="*/ 60 w 67"/>
                <a:gd name="T11" fmla="*/ 20 h 42"/>
                <a:gd name="T12" fmla="*/ 64 w 67"/>
                <a:gd name="T13" fmla="*/ 7 h 42"/>
                <a:gd name="T14" fmla="*/ 51 w 67"/>
                <a:gd name="T15" fmla="*/ 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42">
                  <a:moveTo>
                    <a:pt x="51" y="2"/>
                  </a:moveTo>
                  <a:cubicBezTo>
                    <a:pt x="37" y="10"/>
                    <a:pt x="22" y="17"/>
                    <a:pt x="7" y="22"/>
                  </a:cubicBezTo>
                  <a:cubicBezTo>
                    <a:pt x="2" y="24"/>
                    <a:pt x="0" y="30"/>
                    <a:pt x="2" y="35"/>
                  </a:cubicBezTo>
                  <a:cubicBezTo>
                    <a:pt x="3" y="39"/>
                    <a:pt x="7" y="42"/>
                    <a:pt x="11" y="42"/>
                  </a:cubicBezTo>
                  <a:cubicBezTo>
                    <a:pt x="12" y="42"/>
                    <a:pt x="14" y="41"/>
                    <a:pt x="15" y="41"/>
                  </a:cubicBezTo>
                  <a:cubicBezTo>
                    <a:pt x="30" y="35"/>
                    <a:pt x="45" y="28"/>
                    <a:pt x="60" y="20"/>
                  </a:cubicBezTo>
                  <a:cubicBezTo>
                    <a:pt x="65" y="18"/>
                    <a:pt x="67" y="11"/>
                    <a:pt x="64" y="7"/>
                  </a:cubicBezTo>
                  <a:cubicBezTo>
                    <a:pt x="61" y="2"/>
                    <a:pt x="55" y="0"/>
                    <a:pt x="5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667"/>
            <p:cNvSpPr/>
            <p:nvPr/>
          </p:nvSpPr>
          <p:spPr bwMode="auto">
            <a:xfrm>
              <a:off x="6128153" y="3818535"/>
              <a:ext cx="137919" cy="63460"/>
            </a:xfrm>
            <a:custGeom>
              <a:avLst/>
              <a:gdLst>
                <a:gd name="T0" fmla="*/ 56 w 69"/>
                <a:gd name="T1" fmla="*/ 2 h 32"/>
                <a:gd name="T2" fmla="*/ 9 w 69"/>
                <a:gd name="T3" fmla="*/ 12 h 32"/>
                <a:gd name="T4" fmla="*/ 1 w 69"/>
                <a:gd name="T5" fmla="*/ 23 h 32"/>
                <a:gd name="T6" fmla="*/ 11 w 69"/>
                <a:gd name="T7" fmla="*/ 32 h 32"/>
                <a:gd name="T8" fmla="*/ 12 w 69"/>
                <a:gd name="T9" fmla="*/ 31 h 32"/>
                <a:gd name="T10" fmla="*/ 61 w 69"/>
                <a:gd name="T11" fmla="*/ 21 h 32"/>
                <a:gd name="T12" fmla="*/ 68 w 69"/>
                <a:gd name="T13" fmla="*/ 9 h 32"/>
                <a:gd name="T14" fmla="*/ 56 w 69"/>
                <a:gd name="T15" fmla="*/ 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32">
                  <a:moveTo>
                    <a:pt x="56" y="2"/>
                  </a:moveTo>
                  <a:cubicBezTo>
                    <a:pt x="40" y="6"/>
                    <a:pt x="25" y="9"/>
                    <a:pt x="9" y="12"/>
                  </a:cubicBezTo>
                  <a:cubicBezTo>
                    <a:pt x="4" y="13"/>
                    <a:pt x="0" y="18"/>
                    <a:pt x="1" y="23"/>
                  </a:cubicBezTo>
                  <a:cubicBezTo>
                    <a:pt x="2" y="28"/>
                    <a:pt x="6" y="32"/>
                    <a:pt x="11" y="32"/>
                  </a:cubicBezTo>
                  <a:cubicBezTo>
                    <a:pt x="11" y="32"/>
                    <a:pt x="12" y="32"/>
                    <a:pt x="12" y="31"/>
                  </a:cubicBezTo>
                  <a:cubicBezTo>
                    <a:pt x="29" y="29"/>
                    <a:pt x="45" y="25"/>
                    <a:pt x="61" y="21"/>
                  </a:cubicBezTo>
                  <a:cubicBezTo>
                    <a:pt x="66" y="19"/>
                    <a:pt x="69" y="14"/>
                    <a:pt x="68" y="9"/>
                  </a:cubicBezTo>
                  <a:cubicBezTo>
                    <a:pt x="66" y="3"/>
                    <a:pt x="61" y="0"/>
                    <a:pt x="56"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668"/>
            <p:cNvSpPr/>
            <p:nvPr/>
          </p:nvSpPr>
          <p:spPr bwMode="auto">
            <a:xfrm>
              <a:off x="6559679" y="2270118"/>
              <a:ext cx="116766" cy="109997"/>
            </a:xfrm>
            <a:custGeom>
              <a:avLst/>
              <a:gdLst>
                <a:gd name="T0" fmla="*/ 47 w 58"/>
                <a:gd name="T1" fmla="*/ 55 h 55"/>
                <a:gd name="T2" fmla="*/ 54 w 58"/>
                <a:gd name="T3" fmla="*/ 52 h 55"/>
                <a:gd name="T4" fmla="*/ 54 w 58"/>
                <a:gd name="T5" fmla="*/ 38 h 55"/>
                <a:gd name="T6" fmla="*/ 18 w 58"/>
                <a:gd name="T7" fmla="*/ 4 h 55"/>
                <a:gd name="T8" fmla="*/ 4 w 58"/>
                <a:gd name="T9" fmla="*/ 5 h 55"/>
                <a:gd name="T10" fmla="*/ 5 w 58"/>
                <a:gd name="T11" fmla="*/ 19 h 55"/>
                <a:gd name="T12" fmla="*/ 40 w 58"/>
                <a:gd name="T13" fmla="*/ 52 h 55"/>
                <a:gd name="T14" fmla="*/ 47 w 58"/>
                <a:gd name="T15" fmla="*/ 55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5">
                  <a:moveTo>
                    <a:pt x="47" y="55"/>
                  </a:moveTo>
                  <a:cubicBezTo>
                    <a:pt x="49" y="55"/>
                    <a:pt x="52" y="54"/>
                    <a:pt x="54" y="52"/>
                  </a:cubicBezTo>
                  <a:cubicBezTo>
                    <a:pt x="58" y="48"/>
                    <a:pt x="58" y="42"/>
                    <a:pt x="54" y="38"/>
                  </a:cubicBezTo>
                  <a:cubicBezTo>
                    <a:pt x="43" y="26"/>
                    <a:pt x="31" y="14"/>
                    <a:pt x="18" y="4"/>
                  </a:cubicBezTo>
                  <a:cubicBezTo>
                    <a:pt x="14" y="0"/>
                    <a:pt x="8" y="1"/>
                    <a:pt x="4" y="5"/>
                  </a:cubicBezTo>
                  <a:cubicBezTo>
                    <a:pt x="0" y="9"/>
                    <a:pt x="1" y="15"/>
                    <a:pt x="5" y="19"/>
                  </a:cubicBezTo>
                  <a:cubicBezTo>
                    <a:pt x="17" y="29"/>
                    <a:pt x="29" y="40"/>
                    <a:pt x="40" y="52"/>
                  </a:cubicBezTo>
                  <a:cubicBezTo>
                    <a:pt x="42" y="54"/>
                    <a:pt x="44" y="55"/>
                    <a:pt x="47"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669"/>
            <p:cNvSpPr/>
            <p:nvPr/>
          </p:nvSpPr>
          <p:spPr bwMode="auto">
            <a:xfrm>
              <a:off x="6484374" y="3638309"/>
              <a:ext cx="123535" cy="99843"/>
            </a:xfrm>
            <a:custGeom>
              <a:avLst/>
              <a:gdLst>
                <a:gd name="T0" fmla="*/ 44 w 62"/>
                <a:gd name="T1" fmla="*/ 3 h 50"/>
                <a:gd name="T2" fmla="*/ 6 w 62"/>
                <a:gd name="T3" fmla="*/ 32 h 50"/>
                <a:gd name="T4" fmla="*/ 3 w 62"/>
                <a:gd name="T5" fmla="*/ 46 h 50"/>
                <a:gd name="T6" fmla="*/ 12 w 62"/>
                <a:gd name="T7" fmla="*/ 50 h 50"/>
                <a:gd name="T8" fmla="*/ 17 w 62"/>
                <a:gd name="T9" fmla="*/ 48 h 50"/>
                <a:gd name="T10" fmla="*/ 57 w 62"/>
                <a:gd name="T11" fmla="*/ 18 h 50"/>
                <a:gd name="T12" fmla="*/ 58 w 62"/>
                <a:gd name="T13" fmla="*/ 4 h 50"/>
                <a:gd name="T14" fmla="*/ 44 w 62"/>
                <a:gd name="T15" fmla="*/ 3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50">
                  <a:moveTo>
                    <a:pt x="44" y="3"/>
                  </a:moveTo>
                  <a:cubicBezTo>
                    <a:pt x="32" y="13"/>
                    <a:pt x="19" y="23"/>
                    <a:pt x="6" y="32"/>
                  </a:cubicBezTo>
                  <a:cubicBezTo>
                    <a:pt x="2" y="35"/>
                    <a:pt x="0" y="41"/>
                    <a:pt x="3" y="46"/>
                  </a:cubicBezTo>
                  <a:cubicBezTo>
                    <a:pt x="5" y="49"/>
                    <a:pt x="9" y="50"/>
                    <a:pt x="12" y="50"/>
                  </a:cubicBezTo>
                  <a:cubicBezTo>
                    <a:pt x="14" y="50"/>
                    <a:pt x="16" y="50"/>
                    <a:pt x="17" y="48"/>
                  </a:cubicBezTo>
                  <a:cubicBezTo>
                    <a:pt x="31" y="39"/>
                    <a:pt x="44" y="29"/>
                    <a:pt x="57" y="18"/>
                  </a:cubicBezTo>
                  <a:cubicBezTo>
                    <a:pt x="61" y="15"/>
                    <a:pt x="62" y="9"/>
                    <a:pt x="58" y="4"/>
                  </a:cubicBezTo>
                  <a:cubicBezTo>
                    <a:pt x="54" y="0"/>
                    <a:pt x="48" y="0"/>
                    <a:pt x="4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670"/>
            <p:cNvSpPr/>
            <p:nvPr/>
          </p:nvSpPr>
          <p:spPr bwMode="auto">
            <a:xfrm>
              <a:off x="6632446" y="3496159"/>
              <a:ext cx="107458" cy="115920"/>
            </a:xfrm>
            <a:custGeom>
              <a:avLst/>
              <a:gdLst>
                <a:gd name="T0" fmla="*/ 49 w 54"/>
                <a:gd name="T1" fmla="*/ 4 h 58"/>
                <a:gd name="T2" fmla="*/ 35 w 54"/>
                <a:gd name="T3" fmla="*/ 5 h 58"/>
                <a:gd name="T4" fmla="*/ 4 w 54"/>
                <a:gd name="T5" fmla="*/ 42 h 58"/>
                <a:gd name="T6" fmla="*/ 5 w 54"/>
                <a:gd name="T7" fmla="*/ 56 h 58"/>
                <a:gd name="T8" fmla="*/ 12 w 54"/>
                <a:gd name="T9" fmla="*/ 58 h 58"/>
                <a:gd name="T10" fmla="*/ 19 w 54"/>
                <a:gd name="T11" fmla="*/ 55 h 58"/>
                <a:gd name="T12" fmla="*/ 51 w 54"/>
                <a:gd name="T13" fmla="*/ 18 h 58"/>
                <a:gd name="T14" fmla="*/ 49 w 54"/>
                <a:gd name="T15" fmla="*/ 4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8">
                  <a:moveTo>
                    <a:pt x="49" y="4"/>
                  </a:moveTo>
                  <a:cubicBezTo>
                    <a:pt x="45" y="0"/>
                    <a:pt x="38" y="1"/>
                    <a:pt x="35" y="5"/>
                  </a:cubicBezTo>
                  <a:cubicBezTo>
                    <a:pt x="25" y="18"/>
                    <a:pt x="15" y="30"/>
                    <a:pt x="4" y="42"/>
                  </a:cubicBezTo>
                  <a:cubicBezTo>
                    <a:pt x="0" y="46"/>
                    <a:pt x="1" y="52"/>
                    <a:pt x="5" y="56"/>
                  </a:cubicBezTo>
                  <a:cubicBezTo>
                    <a:pt x="7" y="58"/>
                    <a:pt x="9" y="58"/>
                    <a:pt x="12" y="58"/>
                  </a:cubicBezTo>
                  <a:cubicBezTo>
                    <a:pt x="14" y="58"/>
                    <a:pt x="17" y="57"/>
                    <a:pt x="19" y="55"/>
                  </a:cubicBezTo>
                  <a:cubicBezTo>
                    <a:pt x="30" y="43"/>
                    <a:pt x="41" y="31"/>
                    <a:pt x="51" y="18"/>
                  </a:cubicBezTo>
                  <a:cubicBezTo>
                    <a:pt x="54" y="13"/>
                    <a:pt x="53" y="7"/>
                    <a:pt x="49"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671"/>
            <p:cNvSpPr/>
            <p:nvPr/>
          </p:nvSpPr>
          <p:spPr bwMode="auto">
            <a:xfrm>
              <a:off x="6874439" y="2954636"/>
              <a:ext cx="45691" cy="139611"/>
            </a:xfrm>
            <a:custGeom>
              <a:avLst/>
              <a:gdLst>
                <a:gd name="T0" fmla="*/ 13 w 23"/>
                <a:gd name="T1" fmla="*/ 0 h 70"/>
                <a:gd name="T2" fmla="*/ 3 w 23"/>
                <a:gd name="T3" fmla="*/ 10 h 70"/>
                <a:gd name="T4" fmla="*/ 3 w 23"/>
                <a:gd name="T5" fmla="*/ 11 h 70"/>
                <a:gd name="T6" fmla="*/ 1 w 23"/>
                <a:gd name="T7" fmla="*/ 59 h 70"/>
                <a:gd name="T8" fmla="*/ 10 w 23"/>
                <a:gd name="T9" fmla="*/ 70 h 70"/>
                <a:gd name="T10" fmla="*/ 11 w 23"/>
                <a:gd name="T11" fmla="*/ 70 h 70"/>
                <a:gd name="T12" fmla="*/ 21 w 23"/>
                <a:gd name="T13" fmla="*/ 61 h 70"/>
                <a:gd name="T14" fmla="*/ 23 w 23"/>
                <a:gd name="T15" fmla="*/ 11 h 70"/>
                <a:gd name="T16" fmla="*/ 23 w 23"/>
                <a:gd name="T17" fmla="*/ 10 h 70"/>
                <a:gd name="T18" fmla="*/ 13 w 23"/>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70">
                  <a:moveTo>
                    <a:pt x="13" y="0"/>
                  </a:moveTo>
                  <a:cubicBezTo>
                    <a:pt x="8" y="0"/>
                    <a:pt x="3" y="5"/>
                    <a:pt x="3" y="10"/>
                  </a:cubicBezTo>
                  <a:cubicBezTo>
                    <a:pt x="3" y="11"/>
                    <a:pt x="3" y="11"/>
                    <a:pt x="3" y="11"/>
                  </a:cubicBezTo>
                  <a:cubicBezTo>
                    <a:pt x="3" y="27"/>
                    <a:pt x="2" y="43"/>
                    <a:pt x="1" y="59"/>
                  </a:cubicBezTo>
                  <a:cubicBezTo>
                    <a:pt x="0" y="64"/>
                    <a:pt x="4" y="69"/>
                    <a:pt x="10" y="70"/>
                  </a:cubicBezTo>
                  <a:cubicBezTo>
                    <a:pt x="10" y="70"/>
                    <a:pt x="10" y="70"/>
                    <a:pt x="11" y="70"/>
                  </a:cubicBezTo>
                  <a:cubicBezTo>
                    <a:pt x="16" y="70"/>
                    <a:pt x="20" y="66"/>
                    <a:pt x="21" y="61"/>
                  </a:cubicBezTo>
                  <a:cubicBezTo>
                    <a:pt x="22" y="45"/>
                    <a:pt x="23" y="28"/>
                    <a:pt x="23" y="11"/>
                  </a:cubicBezTo>
                  <a:cubicBezTo>
                    <a:pt x="23" y="10"/>
                    <a:pt x="23" y="10"/>
                    <a:pt x="23" y="10"/>
                  </a:cubicBezTo>
                  <a:cubicBezTo>
                    <a:pt x="23" y="5"/>
                    <a:pt x="19"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672"/>
            <p:cNvSpPr/>
            <p:nvPr/>
          </p:nvSpPr>
          <p:spPr bwMode="auto">
            <a:xfrm>
              <a:off x="6750058" y="3330318"/>
              <a:ext cx="89690" cy="127766"/>
            </a:xfrm>
            <a:custGeom>
              <a:avLst/>
              <a:gdLst>
                <a:gd name="T0" fmla="*/ 38 w 45"/>
                <a:gd name="T1" fmla="*/ 2 h 64"/>
                <a:gd name="T2" fmla="*/ 25 w 45"/>
                <a:gd name="T3" fmla="*/ 7 h 64"/>
                <a:gd name="T4" fmla="*/ 3 w 45"/>
                <a:gd name="T5" fmla="*/ 49 h 64"/>
                <a:gd name="T6" fmla="*/ 6 w 45"/>
                <a:gd name="T7" fmla="*/ 63 h 64"/>
                <a:gd name="T8" fmla="*/ 11 w 45"/>
                <a:gd name="T9" fmla="*/ 64 h 64"/>
                <a:gd name="T10" fmla="*/ 20 w 45"/>
                <a:gd name="T11" fmla="*/ 60 h 64"/>
                <a:gd name="T12" fmla="*/ 43 w 45"/>
                <a:gd name="T13" fmla="*/ 16 h 64"/>
                <a:gd name="T14" fmla="*/ 38 w 45"/>
                <a:gd name="T15" fmla="*/ 2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64">
                  <a:moveTo>
                    <a:pt x="38" y="2"/>
                  </a:moveTo>
                  <a:cubicBezTo>
                    <a:pt x="33" y="0"/>
                    <a:pt x="27" y="2"/>
                    <a:pt x="25" y="7"/>
                  </a:cubicBezTo>
                  <a:cubicBezTo>
                    <a:pt x="18" y="22"/>
                    <a:pt x="11" y="36"/>
                    <a:pt x="3" y="49"/>
                  </a:cubicBezTo>
                  <a:cubicBezTo>
                    <a:pt x="0" y="54"/>
                    <a:pt x="1" y="60"/>
                    <a:pt x="6" y="63"/>
                  </a:cubicBezTo>
                  <a:cubicBezTo>
                    <a:pt x="8" y="64"/>
                    <a:pt x="9" y="64"/>
                    <a:pt x="11" y="64"/>
                  </a:cubicBezTo>
                  <a:cubicBezTo>
                    <a:pt x="15" y="64"/>
                    <a:pt x="18" y="63"/>
                    <a:pt x="20" y="60"/>
                  </a:cubicBezTo>
                  <a:cubicBezTo>
                    <a:pt x="28" y="45"/>
                    <a:pt x="36" y="31"/>
                    <a:pt x="43" y="16"/>
                  </a:cubicBezTo>
                  <a:cubicBezTo>
                    <a:pt x="45" y="11"/>
                    <a:pt x="43" y="5"/>
                    <a:pt x="38"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673"/>
            <p:cNvSpPr/>
            <p:nvPr/>
          </p:nvSpPr>
          <p:spPr bwMode="auto">
            <a:xfrm>
              <a:off x="6832133" y="3148400"/>
              <a:ext cx="70229" cy="133688"/>
            </a:xfrm>
            <a:custGeom>
              <a:avLst/>
              <a:gdLst>
                <a:gd name="T0" fmla="*/ 26 w 35"/>
                <a:gd name="T1" fmla="*/ 1 h 67"/>
                <a:gd name="T2" fmla="*/ 14 w 35"/>
                <a:gd name="T3" fmla="*/ 9 h 67"/>
                <a:gd name="T4" fmla="*/ 1 w 35"/>
                <a:gd name="T5" fmla="*/ 54 h 67"/>
                <a:gd name="T6" fmla="*/ 8 w 35"/>
                <a:gd name="T7" fmla="*/ 67 h 67"/>
                <a:gd name="T8" fmla="*/ 11 w 35"/>
                <a:gd name="T9" fmla="*/ 67 h 67"/>
                <a:gd name="T10" fmla="*/ 20 w 35"/>
                <a:gd name="T11" fmla="*/ 61 h 67"/>
                <a:gd name="T12" fmla="*/ 34 w 35"/>
                <a:gd name="T13" fmla="*/ 13 h 67"/>
                <a:gd name="T14" fmla="*/ 26 w 35"/>
                <a:gd name="T15" fmla="*/ 1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67">
                  <a:moveTo>
                    <a:pt x="26" y="1"/>
                  </a:moveTo>
                  <a:cubicBezTo>
                    <a:pt x="21" y="0"/>
                    <a:pt x="15" y="3"/>
                    <a:pt x="14" y="9"/>
                  </a:cubicBezTo>
                  <a:cubicBezTo>
                    <a:pt x="11" y="24"/>
                    <a:pt x="6" y="39"/>
                    <a:pt x="1" y="54"/>
                  </a:cubicBezTo>
                  <a:cubicBezTo>
                    <a:pt x="0" y="59"/>
                    <a:pt x="3" y="65"/>
                    <a:pt x="8" y="67"/>
                  </a:cubicBezTo>
                  <a:cubicBezTo>
                    <a:pt x="9" y="67"/>
                    <a:pt x="10" y="67"/>
                    <a:pt x="11" y="67"/>
                  </a:cubicBezTo>
                  <a:cubicBezTo>
                    <a:pt x="15" y="67"/>
                    <a:pt x="19" y="65"/>
                    <a:pt x="20" y="61"/>
                  </a:cubicBezTo>
                  <a:cubicBezTo>
                    <a:pt x="26" y="45"/>
                    <a:pt x="30" y="29"/>
                    <a:pt x="34" y="13"/>
                  </a:cubicBezTo>
                  <a:cubicBezTo>
                    <a:pt x="35" y="7"/>
                    <a:pt x="31" y="2"/>
                    <a:pt x="2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674"/>
            <p:cNvSpPr/>
            <p:nvPr/>
          </p:nvSpPr>
          <p:spPr bwMode="auto">
            <a:xfrm>
              <a:off x="5742318" y="3818535"/>
              <a:ext cx="139611" cy="63460"/>
            </a:xfrm>
            <a:custGeom>
              <a:avLst/>
              <a:gdLst>
                <a:gd name="T0" fmla="*/ 61 w 70"/>
                <a:gd name="T1" fmla="*/ 12 h 32"/>
                <a:gd name="T2" fmla="*/ 14 w 70"/>
                <a:gd name="T3" fmla="*/ 2 h 32"/>
                <a:gd name="T4" fmla="*/ 2 w 70"/>
                <a:gd name="T5" fmla="*/ 9 h 32"/>
                <a:gd name="T6" fmla="*/ 9 w 70"/>
                <a:gd name="T7" fmla="*/ 21 h 32"/>
                <a:gd name="T8" fmla="*/ 57 w 70"/>
                <a:gd name="T9" fmla="*/ 32 h 32"/>
                <a:gd name="T10" fmla="*/ 59 w 70"/>
                <a:gd name="T11" fmla="*/ 32 h 32"/>
                <a:gd name="T12" fmla="*/ 69 w 70"/>
                <a:gd name="T13" fmla="*/ 23 h 32"/>
                <a:gd name="T14" fmla="*/ 61 w 70"/>
                <a:gd name="T15" fmla="*/ 1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32">
                  <a:moveTo>
                    <a:pt x="61" y="12"/>
                  </a:moveTo>
                  <a:cubicBezTo>
                    <a:pt x="45" y="9"/>
                    <a:pt x="29" y="6"/>
                    <a:pt x="14" y="2"/>
                  </a:cubicBezTo>
                  <a:cubicBezTo>
                    <a:pt x="9" y="0"/>
                    <a:pt x="3" y="3"/>
                    <a:pt x="2" y="9"/>
                  </a:cubicBezTo>
                  <a:cubicBezTo>
                    <a:pt x="0" y="14"/>
                    <a:pt x="4" y="19"/>
                    <a:pt x="9" y="21"/>
                  </a:cubicBezTo>
                  <a:cubicBezTo>
                    <a:pt x="25" y="25"/>
                    <a:pt x="41" y="29"/>
                    <a:pt x="57" y="32"/>
                  </a:cubicBezTo>
                  <a:cubicBezTo>
                    <a:pt x="58" y="32"/>
                    <a:pt x="58" y="32"/>
                    <a:pt x="59" y="32"/>
                  </a:cubicBezTo>
                  <a:cubicBezTo>
                    <a:pt x="64" y="32"/>
                    <a:pt x="68" y="28"/>
                    <a:pt x="69" y="23"/>
                  </a:cubicBezTo>
                  <a:cubicBezTo>
                    <a:pt x="70" y="18"/>
                    <a:pt x="66" y="13"/>
                    <a:pt x="61"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675"/>
            <p:cNvSpPr/>
            <p:nvPr/>
          </p:nvSpPr>
          <p:spPr bwMode="auto">
            <a:xfrm>
              <a:off x="5402174" y="3638309"/>
              <a:ext cx="121843" cy="99843"/>
            </a:xfrm>
            <a:custGeom>
              <a:avLst/>
              <a:gdLst>
                <a:gd name="T0" fmla="*/ 56 w 61"/>
                <a:gd name="T1" fmla="*/ 32 h 50"/>
                <a:gd name="T2" fmla="*/ 18 w 61"/>
                <a:gd name="T3" fmla="*/ 3 h 50"/>
                <a:gd name="T4" fmla="*/ 4 w 61"/>
                <a:gd name="T5" fmla="*/ 5 h 50"/>
                <a:gd name="T6" fmla="*/ 5 w 61"/>
                <a:gd name="T7" fmla="*/ 19 h 50"/>
                <a:gd name="T8" fmla="*/ 44 w 61"/>
                <a:gd name="T9" fmla="*/ 49 h 50"/>
                <a:gd name="T10" fmla="*/ 50 w 61"/>
                <a:gd name="T11" fmla="*/ 50 h 50"/>
                <a:gd name="T12" fmla="*/ 58 w 61"/>
                <a:gd name="T13" fmla="*/ 46 h 50"/>
                <a:gd name="T14" fmla="*/ 56 w 61"/>
                <a:gd name="T15" fmla="*/ 32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0">
                  <a:moveTo>
                    <a:pt x="56" y="32"/>
                  </a:moveTo>
                  <a:cubicBezTo>
                    <a:pt x="42" y="23"/>
                    <a:pt x="30" y="14"/>
                    <a:pt x="18" y="3"/>
                  </a:cubicBezTo>
                  <a:cubicBezTo>
                    <a:pt x="14" y="0"/>
                    <a:pt x="7" y="0"/>
                    <a:pt x="4" y="5"/>
                  </a:cubicBezTo>
                  <a:cubicBezTo>
                    <a:pt x="0" y="9"/>
                    <a:pt x="1" y="15"/>
                    <a:pt x="5" y="19"/>
                  </a:cubicBezTo>
                  <a:cubicBezTo>
                    <a:pt x="17" y="29"/>
                    <a:pt x="31" y="39"/>
                    <a:pt x="44" y="49"/>
                  </a:cubicBezTo>
                  <a:cubicBezTo>
                    <a:pt x="46" y="50"/>
                    <a:pt x="48" y="50"/>
                    <a:pt x="50" y="50"/>
                  </a:cubicBezTo>
                  <a:cubicBezTo>
                    <a:pt x="53" y="50"/>
                    <a:pt x="56" y="49"/>
                    <a:pt x="58" y="46"/>
                  </a:cubicBezTo>
                  <a:cubicBezTo>
                    <a:pt x="61" y="41"/>
                    <a:pt x="60" y="35"/>
                    <a:pt x="56"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676"/>
            <p:cNvSpPr/>
            <p:nvPr/>
          </p:nvSpPr>
          <p:spPr bwMode="auto">
            <a:xfrm>
              <a:off x="5330253" y="2271810"/>
              <a:ext cx="115920" cy="109997"/>
            </a:xfrm>
            <a:custGeom>
              <a:avLst/>
              <a:gdLst>
                <a:gd name="T0" fmla="*/ 54 w 58"/>
                <a:gd name="T1" fmla="*/ 5 h 55"/>
                <a:gd name="T2" fmla="*/ 40 w 58"/>
                <a:gd name="T3" fmla="*/ 4 h 55"/>
                <a:gd name="T4" fmla="*/ 4 w 58"/>
                <a:gd name="T5" fmla="*/ 38 h 55"/>
                <a:gd name="T6" fmla="*/ 5 w 58"/>
                <a:gd name="T7" fmla="*/ 52 h 55"/>
                <a:gd name="T8" fmla="*/ 11 w 58"/>
                <a:gd name="T9" fmla="*/ 55 h 55"/>
                <a:gd name="T10" fmla="*/ 19 w 58"/>
                <a:gd name="T11" fmla="*/ 51 h 55"/>
                <a:gd name="T12" fmla="*/ 53 w 58"/>
                <a:gd name="T13" fmla="*/ 19 h 55"/>
                <a:gd name="T14" fmla="*/ 54 w 58"/>
                <a:gd name="T15" fmla="*/ 5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5">
                  <a:moveTo>
                    <a:pt x="54" y="5"/>
                  </a:moveTo>
                  <a:cubicBezTo>
                    <a:pt x="51" y="1"/>
                    <a:pt x="44" y="0"/>
                    <a:pt x="40" y="4"/>
                  </a:cubicBezTo>
                  <a:cubicBezTo>
                    <a:pt x="28" y="14"/>
                    <a:pt x="16" y="26"/>
                    <a:pt x="4" y="38"/>
                  </a:cubicBezTo>
                  <a:cubicBezTo>
                    <a:pt x="0" y="42"/>
                    <a:pt x="1" y="48"/>
                    <a:pt x="5" y="52"/>
                  </a:cubicBezTo>
                  <a:cubicBezTo>
                    <a:pt x="7" y="54"/>
                    <a:pt x="9" y="55"/>
                    <a:pt x="11" y="55"/>
                  </a:cubicBezTo>
                  <a:cubicBezTo>
                    <a:pt x="14" y="55"/>
                    <a:pt x="17" y="54"/>
                    <a:pt x="19" y="51"/>
                  </a:cubicBezTo>
                  <a:cubicBezTo>
                    <a:pt x="30" y="40"/>
                    <a:pt x="41" y="29"/>
                    <a:pt x="53" y="19"/>
                  </a:cubicBezTo>
                  <a:cubicBezTo>
                    <a:pt x="57" y="15"/>
                    <a:pt x="58" y="9"/>
                    <a:pt x="54"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677"/>
            <p:cNvSpPr/>
            <p:nvPr/>
          </p:nvSpPr>
          <p:spPr bwMode="auto">
            <a:xfrm>
              <a:off x="5267639" y="3498698"/>
              <a:ext cx="108305" cy="115920"/>
            </a:xfrm>
            <a:custGeom>
              <a:avLst/>
              <a:gdLst>
                <a:gd name="T0" fmla="*/ 20 w 54"/>
                <a:gd name="T1" fmla="*/ 5 h 58"/>
                <a:gd name="T2" fmla="*/ 6 w 54"/>
                <a:gd name="T3" fmla="*/ 3 h 58"/>
                <a:gd name="T4" fmla="*/ 4 w 54"/>
                <a:gd name="T5" fmla="*/ 17 h 58"/>
                <a:gd name="T6" fmla="*/ 36 w 54"/>
                <a:gd name="T7" fmla="*/ 55 h 58"/>
                <a:gd name="T8" fmla="*/ 43 w 54"/>
                <a:gd name="T9" fmla="*/ 58 h 58"/>
                <a:gd name="T10" fmla="*/ 50 w 54"/>
                <a:gd name="T11" fmla="*/ 55 h 58"/>
                <a:gd name="T12" fmla="*/ 50 w 54"/>
                <a:gd name="T13" fmla="*/ 41 h 58"/>
                <a:gd name="T14" fmla="*/ 20 w 54"/>
                <a:gd name="T15" fmla="*/ 5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8">
                  <a:moveTo>
                    <a:pt x="20" y="5"/>
                  </a:moveTo>
                  <a:cubicBezTo>
                    <a:pt x="16" y="0"/>
                    <a:pt x="10" y="0"/>
                    <a:pt x="6" y="3"/>
                  </a:cubicBezTo>
                  <a:cubicBezTo>
                    <a:pt x="1" y="6"/>
                    <a:pt x="0" y="12"/>
                    <a:pt x="4" y="17"/>
                  </a:cubicBezTo>
                  <a:cubicBezTo>
                    <a:pt x="14" y="30"/>
                    <a:pt x="24" y="43"/>
                    <a:pt x="36" y="55"/>
                  </a:cubicBezTo>
                  <a:cubicBezTo>
                    <a:pt x="38" y="57"/>
                    <a:pt x="40" y="58"/>
                    <a:pt x="43" y="58"/>
                  </a:cubicBezTo>
                  <a:cubicBezTo>
                    <a:pt x="46" y="58"/>
                    <a:pt x="48" y="57"/>
                    <a:pt x="50" y="55"/>
                  </a:cubicBezTo>
                  <a:cubicBezTo>
                    <a:pt x="54" y="51"/>
                    <a:pt x="54" y="45"/>
                    <a:pt x="50" y="41"/>
                  </a:cubicBezTo>
                  <a:cubicBezTo>
                    <a:pt x="39" y="29"/>
                    <a:pt x="29" y="17"/>
                    <a:pt x="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678"/>
            <p:cNvSpPr/>
            <p:nvPr/>
          </p:nvSpPr>
          <p:spPr bwMode="auto">
            <a:xfrm>
              <a:off x="5167796" y="3332010"/>
              <a:ext cx="92228" cy="128612"/>
            </a:xfrm>
            <a:custGeom>
              <a:avLst/>
              <a:gdLst>
                <a:gd name="T0" fmla="*/ 21 w 46"/>
                <a:gd name="T1" fmla="*/ 7 h 64"/>
                <a:gd name="T2" fmla="*/ 7 w 46"/>
                <a:gd name="T3" fmla="*/ 2 h 64"/>
                <a:gd name="T4" fmla="*/ 2 w 46"/>
                <a:gd name="T5" fmla="*/ 15 h 64"/>
                <a:gd name="T6" fmla="*/ 26 w 46"/>
                <a:gd name="T7" fmla="*/ 59 h 64"/>
                <a:gd name="T8" fmla="*/ 34 w 46"/>
                <a:gd name="T9" fmla="*/ 64 h 64"/>
                <a:gd name="T10" fmla="*/ 40 w 46"/>
                <a:gd name="T11" fmla="*/ 62 h 64"/>
                <a:gd name="T12" fmla="*/ 43 w 46"/>
                <a:gd name="T13" fmla="*/ 49 h 64"/>
                <a:gd name="T14" fmla="*/ 21 w 46"/>
                <a:gd name="T15" fmla="*/ 7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64">
                  <a:moveTo>
                    <a:pt x="21" y="7"/>
                  </a:moveTo>
                  <a:cubicBezTo>
                    <a:pt x="18" y="2"/>
                    <a:pt x="12" y="0"/>
                    <a:pt x="7" y="2"/>
                  </a:cubicBezTo>
                  <a:cubicBezTo>
                    <a:pt x="2" y="4"/>
                    <a:pt x="0" y="10"/>
                    <a:pt x="2" y="15"/>
                  </a:cubicBezTo>
                  <a:cubicBezTo>
                    <a:pt x="9" y="30"/>
                    <a:pt x="17" y="45"/>
                    <a:pt x="26" y="59"/>
                  </a:cubicBezTo>
                  <a:cubicBezTo>
                    <a:pt x="28" y="62"/>
                    <a:pt x="31" y="64"/>
                    <a:pt x="34" y="64"/>
                  </a:cubicBezTo>
                  <a:cubicBezTo>
                    <a:pt x="36" y="64"/>
                    <a:pt x="38" y="63"/>
                    <a:pt x="40" y="62"/>
                  </a:cubicBezTo>
                  <a:cubicBezTo>
                    <a:pt x="44" y="59"/>
                    <a:pt x="46" y="53"/>
                    <a:pt x="43" y="49"/>
                  </a:cubicBezTo>
                  <a:cubicBezTo>
                    <a:pt x="35" y="35"/>
                    <a:pt x="27" y="21"/>
                    <a:pt x="21"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679"/>
            <p:cNvSpPr/>
            <p:nvPr/>
          </p:nvSpPr>
          <p:spPr bwMode="auto">
            <a:xfrm>
              <a:off x="5562092" y="3746614"/>
              <a:ext cx="133688" cy="83767"/>
            </a:xfrm>
            <a:custGeom>
              <a:avLst/>
              <a:gdLst>
                <a:gd name="T0" fmla="*/ 59 w 67"/>
                <a:gd name="T1" fmla="*/ 23 h 42"/>
                <a:gd name="T2" fmla="*/ 16 w 67"/>
                <a:gd name="T3" fmla="*/ 3 h 42"/>
                <a:gd name="T4" fmla="*/ 3 w 67"/>
                <a:gd name="T5" fmla="*/ 7 h 42"/>
                <a:gd name="T6" fmla="*/ 7 w 67"/>
                <a:gd name="T7" fmla="*/ 20 h 42"/>
                <a:gd name="T8" fmla="*/ 52 w 67"/>
                <a:gd name="T9" fmla="*/ 41 h 42"/>
                <a:gd name="T10" fmla="*/ 56 w 67"/>
                <a:gd name="T11" fmla="*/ 42 h 42"/>
                <a:gd name="T12" fmla="*/ 65 w 67"/>
                <a:gd name="T13" fmla="*/ 36 h 42"/>
                <a:gd name="T14" fmla="*/ 59 w 67"/>
                <a:gd name="T15" fmla="*/ 23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42">
                  <a:moveTo>
                    <a:pt x="59" y="23"/>
                  </a:moveTo>
                  <a:cubicBezTo>
                    <a:pt x="45" y="17"/>
                    <a:pt x="30" y="10"/>
                    <a:pt x="16" y="3"/>
                  </a:cubicBezTo>
                  <a:cubicBezTo>
                    <a:pt x="11" y="0"/>
                    <a:pt x="5" y="2"/>
                    <a:pt x="3" y="7"/>
                  </a:cubicBezTo>
                  <a:cubicBezTo>
                    <a:pt x="0" y="12"/>
                    <a:pt x="2" y="18"/>
                    <a:pt x="7" y="20"/>
                  </a:cubicBezTo>
                  <a:cubicBezTo>
                    <a:pt x="21" y="28"/>
                    <a:pt x="37" y="35"/>
                    <a:pt x="52" y="41"/>
                  </a:cubicBezTo>
                  <a:cubicBezTo>
                    <a:pt x="53" y="42"/>
                    <a:pt x="54" y="42"/>
                    <a:pt x="56" y="42"/>
                  </a:cubicBezTo>
                  <a:cubicBezTo>
                    <a:pt x="59" y="42"/>
                    <a:pt x="63" y="39"/>
                    <a:pt x="65" y="36"/>
                  </a:cubicBezTo>
                  <a:cubicBezTo>
                    <a:pt x="67" y="30"/>
                    <a:pt x="64" y="25"/>
                    <a:pt x="59"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680"/>
            <p:cNvSpPr/>
            <p:nvPr/>
          </p:nvSpPr>
          <p:spPr bwMode="auto">
            <a:xfrm>
              <a:off x="5936082" y="3850687"/>
              <a:ext cx="137919" cy="41460"/>
            </a:xfrm>
            <a:custGeom>
              <a:avLst/>
              <a:gdLst>
                <a:gd name="T0" fmla="*/ 58 w 69"/>
                <a:gd name="T1" fmla="*/ 1 h 21"/>
                <a:gd name="T2" fmla="*/ 11 w 69"/>
                <a:gd name="T3" fmla="*/ 1 h 21"/>
                <a:gd name="T4" fmla="*/ 0 w 69"/>
                <a:gd name="T5" fmla="*/ 10 h 21"/>
                <a:gd name="T6" fmla="*/ 10 w 69"/>
                <a:gd name="T7" fmla="*/ 21 h 21"/>
                <a:gd name="T8" fmla="*/ 34 w 69"/>
                <a:gd name="T9" fmla="*/ 21 h 21"/>
                <a:gd name="T10" fmla="*/ 59 w 69"/>
                <a:gd name="T11" fmla="*/ 21 h 21"/>
                <a:gd name="T12" fmla="*/ 69 w 69"/>
                <a:gd name="T13" fmla="*/ 10 h 21"/>
                <a:gd name="T14" fmla="*/ 58 w 69"/>
                <a:gd name="T15" fmla="*/ 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21">
                  <a:moveTo>
                    <a:pt x="58" y="1"/>
                  </a:moveTo>
                  <a:cubicBezTo>
                    <a:pt x="42" y="2"/>
                    <a:pt x="26" y="2"/>
                    <a:pt x="11" y="1"/>
                  </a:cubicBezTo>
                  <a:cubicBezTo>
                    <a:pt x="5" y="1"/>
                    <a:pt x="0" y="5"/>
                    <a:pt x="0" y="10"/>
                  </a:cubicBezTo>
                  <a:cubicBezTo>
                    <a:pt x="0" y="16"/>
                    <a:pt x="4" y="21"/>
                    <a:pt x="10" y="21"/>
                  </a:cubicBezTo>
                  <a:cubicBezTo>
                    <a:pt x="18" y="21"/>
                    <a:pt x="26" y="21"/>
                    <a:pt x="34" y="21"/>
                  </a:cubicBezTo>
                  <a:cubicBezTo>
                    <a:pt x="42" y="21"/>
                    <a:pt x="51" y="21"/>
                    <a:pt x="59" y="21"/>
                  </a:cubicBezTo>
                  <a:cubicBezTo>
                    <a:pt x="65" y="20"/>
                    <a:pt x="69" y="16"/>
                    <a:pt x="69" y="10"/>
                  </a:cubicBezTo>
                  <a:cubicBezTo>
                    <a:pt x="68" y="5"/>
                    <a:pt x="64" y="0"/>
                    <a:pt x="5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751"/>
            <p:cNvSpPr/>
            <p:nvPr/>
          </p:nvSpPr>
          <p:spPr bwMode="auto">
            <a:xfrm>
              <a:off x="5755856" y="3364163"/>
              <a:ext cx="511908" cy="362143"/>
            </a:xfrm>
            <a:custGeom>
              <a:avLst/>
              <a:gdLst>
                <a:gd name="T0" fmla="*/ 254 w 256"/>
                <a:gd name="T1" fmla="*/ 109 h 181"/>
                <a:gd name="T2" fmla="*/ 254 w 256"/>
                <a:gd name="T3" fmla="*/ 109 h 181"/>
                <a:gd name="T4" fmla="*/ 232 w 256"/>
                <a:gd name="T5" fmla="*/ 92 h 181"/>
                <a:gd name="T6" fmla="*/ 226 w 256"/>
                <a:gd name="T7" fmla="*/ 92 h 181"/>
                <a:gd name="T8" fmla="*/ 226 w 256"/>
                <a:gd name="T9" fmla="*/ 70 h 181"/>
                <a:gd name="T10" fmla="*/ 237 w 256"/>
                <a:gd name="T11" fmla="*/ 69 h 181"/>
                <a:gd name="T12" fmla="*/ 254 w 256"/>
                <a:gd name="T13" fmla="*/ 46 h 181"/>
                <a:gd name="T14" fmla="*/ 254 w 256"/>
                <a:gd name="T15" fmla="*/ 45 h 181"/>
                <a:gd name="T16" fmla="*/ 254 w 256"/>
                <a:gd name="T17" fmla="*/ 45 h 181"/>
                <a:gd name="T18" fmla="*/ 254 w 256"/>
                <a:gd name="T19" fmla="*/ 44 h 181"/>
                <a:gd name="T20" fmla="*/ 232 w 256"/>
                <a:gd name="T21" fmla="*/ 26 h 181"/>
                <a:gd name="T22" fmla="*/ 226 w 256"/>
                <a:gd name="T23" fmla="*/ 27 h 181"/>
                <a:gd name="T24" fmla="*/ 195 w 256"/>
                <a:gd name="T25" fmla="*/ 0 h 181"/>
                <a:gd name="T26" fmla="*/ 61 w 256"/>
                <a:gd name="T27" fmla="*/ 0 h 181"/>
                <a:gd name="T28" fmla="*/ 30 w 256"/>
                <a:gd name="T29" fmla="*/ 30 h 181"/>
                <a:gd name="T30" fmla="*/ 30 w 256"/>
                <a:gd name="T31" fmla="*/ 51 h 181"/>
                <a:gd name="T32" fmla="*/ 19 w 256"/>
                <a:gd name="T33" fmla="*/ 52 h 181"/>
                <a:gd name="T34" fmla="*/ 2 w 256"/>
                <a:gd name="T35" fmla="*/ 75 h 181"/>
                <a:gd name="T36" fmla="*/ 2 w 256"/>
                <a:gd name="T37" fmla="*/ 77 h 181"/>
                <a:gd name="T38" fmla="*/ 2 w 256"/>
                <a:gd name="T39" fmla="*/ 77 h 181"/>
                <a:gd name="T40" fmla="*/ 25 w 256"/>
                <a:gd name="T41" fmla="*/ 95 h 181"/>
                <a:gd name="T42" fmla="*/ 30 w 256"/>
                <a:gd name="T43" fmla="*/ 94 h 181"/>
                <a:gd name="T44" fmla="*/ 30 w 256"/>
                <a:gd name="T45" fmla="*/ 116 h 181"/>
                <a:gd name="T46" fmla="*/ 19 w 256"/>
                <a:gd name="T47" fmla="*/ 117 h 181"/>
                <a:gd name="T48" fmla="*/ 2 w 256"/>
                <a:gd name="T49" fmla="*/ 140 h 181"/>
                <a:gd name="T50" fmla="*/ 2 w 256"/>
                <a:gd name="T51" fmla="*/ 141 h 181"/>
                <a:gd name="T52" fmla="*/ 2 w 256"/>
                <a:gd name="T53" fmla="*/ 141 h 181"/>
                <a:gd name="T54" fmla="*/ 2 w 256"/>
                <a:gd name="T55" fmla="*/ 143 h 181"/>
                <a:gd name="T56" fmla="*/ 25 w 256"/>
                <a:gd name="T57" fmla="*/ 160 h 181"/>
                <a:gd name="T58" fmla="*/ 31 w 256"/>
                <a:gd name="T59" fmla="*/ 159 h 181"/>
                <a:gd name="T60" fmla="*/ 61 w 256"/>
                <a:gd name="T61" fmla="*/ 181 h 181"/>
                <a:gd name="T62" fmla="*/ 195 w 256"/>
                <a:gd name="T63" fmla="*/ 181 h 181"/>
                <a:gd name="T64" fmla="*/ 226 w 256"/>
                <a:gd name="T65" fmla="*/ 151 h 181"/>
                <a:gd name="T66" fmla="*/ 226 w 256"/>
                <a:gd name="T67" fmla="*/ 136 h 181"/>
                <a:gd name="T68" fmla="*/ 237 w 256"/>
                <a:gd name="T69" fmla="*/ 134 h 181"/>
                <a:gd name="T70" fmla="*/ 254 w 256"/>
                <a:gd name="T71" fmla="*/ 112 h 181"/>
                <a:gd name="T72" fmla="*/ 254 w 256"/>
                <a:gd name="T73" fmla="*/ 10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181">
                  <a:moveTo>
                    <a:pt x="254" y="109"/>
                  </a:moveTo>
                  <a:cubicBezTo>
                    <a:pt x="254" y="109"/>
                    <a:pt x="254" y="109"/>
                    <a:pt x="254" y="109"/>
                  </a:cubicBezTo>
                  <a:cubicBezTo>
                    <a:pt x="253" y="98"/>
                    <a:pt x="243" y="90"/>
                    <a:pt x="232" y="92"/>
                  </a:cubicBezTo>
                  <a:cubicBezTo>
                    <a:pt x="226" y="92"/>
                    <a:pt x="226" y="92"/>
                    <a:pt x="226" y="92"/>
                  </a:cubicBezTo>
                  <a:cubicBezTo>
                    <a:pt x="226" y="70"/>
                    <a:pt x="226" y="70"/>
                    <a:pt x="226" y="70"/>
                  </a:cubicBezTo>
                  <a:cubicBezTo>
                    <a:pt x="237" y="69"/>
                    <a:pt x="237" y="69"/>
                    <a:pt x="237" y="69"/>
                  </a:cubicBezTo>
                  <a:cubicBezTo>
                    <a:pt x="248" y="68"/>
                    <a:pt x="256" y="57"/>
                    <a:pt x="254" y="46"/>
                  </a:cubicBezTo>
                  <a:cubicBezTo>
                    <a:pt x="254" y="45"/>
                    <a:pt x="254" y="45"/>
                    <a:pt x="254" y="45"/>
                  </a:cubicBezTo>
                  <a:cubicBezTo>
                    <a:pt x="254" y="45"/>
                    <a:pt x="254" y="45"/>
                    <a:pt x="254" y="45"/>
                  </a:cubicBezTo>
                  <a:cubicBezTo>
                    <a:pt x="254" y="44"/>
                    <a:pt x="254" y="44"/>
                    <a:pt x="254" y="44"/>
                  </a:cubicBezTo>
                  <a:cubicBezTo>
                    <a:pt x="253" y="33"/>
                    <a:pt x="243" y="25"/>
                    <a:pt x="232" y="26"/>
                  </a:cubicBezTo>
                  <a:cubicBezTo>
                    <a:pt x="226" y="27"/>
                    <a:pt x="226" y="27"/>
                    <a:pt x="226" y="27"/>
                  </a:cubicBezTo>
                  <a:cubicBezTo>
                    <a:pt x="225" y="12"/>
                    <a:pt x="211" y="0"/>
                    <a:pt x="195" y="0"/>
                  </a:cubicBezTo>
                  <a:cubicBezTo>
                    <a:pt x="61" y="0"/>
                    <a:pt x="61" y="0"/>
                    <a:pt x="61" y="0"/>
                  </a:cubicBezTo>
                  <a:cubicBezTo>
                    <a:pt x="44" y="0"/>
                    <a:pt x="30" y="13"/>
                    <a:pt x="30" y="30"/>
                  </a:cubicBezTo>
                  <a:cubicBezTo>
                    <a:pt x="30" y="51"/>
                    <a:pt x="30" y="51"/>
                    <a:pt x="30" y="51"/>
                  </a:cubicBezTo>
                  <a:cubicBezTo>
                    <a:pt x="19" y="52"/>
                    <a:pt x="19" y="52"/>
                    <a:pt x="19" y="52"/>
                  </a:cubicBezTo>
                  <a:cubicBezTo>
                    <a:pt x="8" y="53"/>
                    <a:pt x="0" y="64"/>
                    <a:pt x="2" y="75"/>
                  </a:cubicBezTo>
                  <a:cubicBezTo>
                    <a:pt x="2" y="77"/>
                    <a:pt x="2" y="77"/>
                    <a:pt x="2" y="77"/>
                  </a:cubicBezTo>
                  <a:cubicBezTo>
                    <a:pt x="2" y="77"/>
                    <a:pt x="2" y="77"/>
                    <a:pt x="2" y="77"/>
                  </a:cubicBezTo>
                  <a:cubicBezTo>
                    <a:pt x="3" y="88"/>
                    <a:pt x="13" y="96"/>
                    <a:pt x="25" y="95"/>
                  </a:cubicBezTo>
                  <a:cubicBezTo>
                    <a:pt x="30" y="94"/>
                    <a:pt x="30" y="94"/>
                    <a:pt x="30" y="94"/>
                  </a:cubicBezTo>
                  <a:cubicBezTo>
                    <a:pt x="30" y="116"/>
                    <a:pt x="30" y="116"/>
                    <a:pt x="30" y="116"/>
                  </a:cubicBezTo>
                  <a:cubicBezTo>
                    <a:pt x="19" y="117"/>
                    <a:pt x="19" y="117"/>
                    <a:pt x="19" y="117"/>
                  </a:cubicBezTo>
                  <a:cubicBezTo>
                    <a:pt x="8" y="119"/>
                    <a:pt x="0" y="129"/>
                    <a:pt x="2" y="140"/>
                  </a:cubicBezTo>
                  <a:cubicBezTo>
                    <a:pt x="2" y="141"/>
                    <a:pt x="2" y="141"/>
                    <a:pt x="2" y="141"/>
                  </a:cubicBezTo>
                  <a:cubicBezTo>
                    <a:pt x="2" y="141"/>
                    <a:pt x="2" y="141"/>
                    <a:pt x="2" y="141"/>
                  </a:cubicBezTo>
                  <a:cubicBezTo>
                    <a:pt x="2" y="143"/>
                    <a:pt x="2" y="143"/>
                    <a:pt x="2" y="143"/>
                  </a:cubicBezTo>
                  <a:cubicBezTo>
                    <a:pt x="3" y="154"/>
                    <a:pt x="13" y="162"/>
                    <a:pt x="25" y="160"/>
                  </a:cubicBezTo>
                  <a:cubicBezTo>
                    <a:pt x="31" y="159"/>
                    <a:pt x="31" y="159"/>
                    <a:pt x="31" y="159"/>
                  </a:cubicBezTo>
                  <a:cubicBezTo>
                    <a:pt x="35" y="172"/>
                    <a:pt x="47" y="181"/>
                    <a:pt x="61" y="181"/>
                  </a:cubicBezTo>
                  <a:cubicBezTo>
                    <a:pt x="195" y="181"/>
                    <a:pt x="195" y="181"/>
                    <a:pt x="195" y="181"/>
                  </a:cubicBezTo>
                  <a:cubicBezTo>
                    <a:pt x="212" y="181"/>
                    <a:pt x="226" y="168"/>
                    <a:pt x="226" y="151"/>
                  </a:cubicBezTo>
                  <a:cubicBezTo>
                    <a:pt x="226" y="136"/>
                    <a:pt x="226" y="136"/>
                    <a:pt x="226" y="136"/>
                  </a:cubicBezTo>
                  <a:cubicBezTo>
                    <a:pt x="237" y="134"/>
                    <a:pt x="237" y="134"/>
                    <a:pt x="237" y="134"/>
                  </a:cubicBezTo>
                  <a:cubicBezTo>
                    <a:pt x="248" y="133"/>
                    <a:pt x="256" y="123"/>
                    <a:pt x="254" y="112"/>
                  </a:cubicBezTo>
                  <a:lnTo>
                    <a:pt x="254" y="109"/>
                  </a:lnTo>
                  <a:close/>
                </a:path>
              </a:pathLst>
            </a:custGeom>
            <a:solidFill>
              <a:srgbClr val="5562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752"/>
            <p:cNvSpPr/>
            <p:nvPr/>
          </p:nvSpPr>
          <p:spPr bwMode="auto">
            <a:xfrm>
              <a:off x="5755856" y="3544389"/>
              <a:ext cx="508524" cy="101536"/>
            </a:xfrm>
            <a:custGeom>
              <a:avLst/>
              <a:gdLst>
                <a:gd name="T0" fmla="*/ 232 w 254"/>
                <a:gd name="T1" fmla="*/ 2 h 51"/>
                <a:gd name="T2" fmla="*/ 226 w 254"/>
                <a:gd name="T3" fmla="*/ 2 h 51"/>
                <a:gd name="T4" fmla="*/ 30 w 254"/>
                <a:gd name="T5" fmla="*/ 26 h 51"/>
                <a:gd name="T6" fmla="*/ 19 w 254"/>
                <a:gd name="T7" fmla="*/ 27 h 51"/>
                <a:gd name="T8" fmla="*/ 2 w 254"/>
                <a:gd name="T9" fmla="*/ 50 h 51"/>
                <a:gd name="T10" fmla="*/ 2 w 254"/>
                <a:gd name="T11" fmla="*/ 51 h 51"/>
                <a:gd name="T12" fmla="*/ 30 w 254"/>
                <a:gd name="T13" fmla="*/ 48 h 51"/>
                <a:gd name="T14" fmla="*/ 254 w 254"/>
                <a:gd name="T15" fmla="*/ 19 h 51"/>
                <a:gd name="T16" fmla="*/ 254 w 254"/>
                <a:gd name="T17" fmla="*/ 19 h 51"/>
                <a:gd name="T18" fmla="*/ 232 w 254"/>
                <a:gd name="T19"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51">
                  <a:moveTo>
                    <a:pt x="232" y="2"/>
                  </a:moveTo>
                  <a:cubicBezTo>
                    <a:pt x="226" y="2"/>
                    <a:pt x="226" y="2"/>
                    <a:pt x="226" y="2"/>
                  </a:cubicBezTo>
                  <a:cubicBezTo>
                    <a:pt x="30" y="26"/>
                    <a:pt x="30" y="26"/>
                    <a:pt x="30" y="26"/>
                  </a:cubicBezTo>
                  <a:cubicBezTo>
                    <a:pt x="19" y="27"/>
                    <a:pt x="19" y="27"/>
                    <a:pt x="19" y="27"/>
                  </a:cubicBezTo>
                  <a:cubicBezTo>
                    <a:pt x="8" y="29"/>
                    <a:pt x="0" y="39"/>
                    <a:pt x="2" y="50"/>
                  </a:cubicBezTo>
                  <a:cubicBezTo>
                    <a:pt x="2" y="51"/>
                    <a:pt x="2" y="51"/>
                    <a:pt x="2" y="51"/>
                  </a:cubicBezTo>
                  <a:cubicBezTo>
                    <a:pt x="30" y="48"/>
                    <a:pt x="30" y="48"/>
                    <a:pt x="30" y="48"/>
                  </a:cubicBezTo>
                  <a:cubicBezTo>
                    <a:pt x="254" y="19"/>
                    <a:pt x="254" y="19"/>
                    <a:pt x="254" y="19"/>
                  </a:cubicBezTo>
                  <a:cubicBezTo>
                    <a:pt x="254" y="19"/>
                    <a:pt x="254" y="19"/>
                    <a:pt x="254" y="19"/>
                  </a:cubicBezTo>
                  <a:cubicBezTo>
                    <a:pt x="253" y="8"/>
                    <a:pt x="243" y="0"/>
                    <a:pt x="232" y="2"/>
                  </a:cubicBezTo>
                  <a:close/>
                </a:path>
              </a:pathLst>
            </a:custGeom>
            <a:solidFill>
              <a:srgbClr val="899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753"/>
            <p:cNvSpPr/>
            <p:nvPr/>
          </p:nvSpPr>
          <p:spPr bwMode="auto">
            <a:xfrm>
              <a:off x="5755856" y="3414085"/>
              <a:ext cx="508524" cy="104074"/>
            </a:xfrm>
            <a:custGeom>
              <a:avLst/>
              <a:gdLst>
                <a:gd name="T0" fmla="*/ 254 w 254"/>
                <a:gd name="T1" fmla="*/ 19 h 52"/>
                <a:gd name="T2" fmla="*/ 232 w 254"/>
                <a:gd name="T3" fmla="*/ 1 h 52"/>
                <a:gd name="T4" fmla="*/ 226 w 254"/>
                <a:gd name="T5" fmla="*/ 2 h 52"/>
                <a:gd name="T6" fmla="*/ 30 w 254"/>
                <a:gd name="T7" fmla="*/ 26 h 52"/>
                <a:gd name="T8" fmla="*/ 19 w 254"/>
                <a:gd name="T9" fmla="*/ 27 h 52"/>
                <a:gd name="T10" fmla="*/ 2 w 254"/>
                <a:gd name="T11" fmla="*/ 50 h 52"/>
                <a:gd name="T12" fmla="*/ 2 w 254"/>
                <a:gd name="T13" fmla="*/ 52 h 52"/>
                <a:gd name="T14" fmla="*/ 226 w 254"/>
                <a:gd name="T15" fmla="*/ 23 h 52"/>
                <a:gd name="T16" fmla="*/ 254 w 254"/>
                <a:gd name="T17" fmla="*/ 20 h 52"/>
                <a:gd name="T18" fmla="*/ 254 w 254"/>
                <a:gd name="T19"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52">
                  <a:moveTo>
                    <a:pt x="254" y="19"/>
                  </a:moveTo>
                  <a:cubicBezTo>
                    <a:pt x="253" y="8"/>
                    <a:pt x="243" y="0"/>
                    <a:pt x="232" y="1"/>
                  </a:cubicBezTo>
                  <a:cubicBezTo>
                    <a:pt x="226" y="2"/>
                    <a:pt x="226" y="2"/>
                    <a:pt x="226" y="2"/>
                  </a:cubicBezTo>
                  <a:cubicBezTo>
                    <a:pt x="30" y="26"/>
                    <a:pt x="30" y="26"/>
                    <a:pt x="30" y="26"/>
                  </a:cubicBezTo>
                  <a:cubicBezTo>
                    <a:pt x="19" y="27"/>
                    <a:pt x="19" y="27"/>
                    <a:pt x="19" y="27"/>
                  </a:cubicBezTo>
                  <a:cubicBezTo>
                    <a:pt x="8" y="28"/>
                    <a:pt x="0" y="39"/>
                    <a:pt x="2" y="50"/>
                  </a:cubicBezTo>
                  <a:cubicBezTo>
                    <a:pt x="2" y="52"/>
                    <a:pt x="2" y="52"/>
                    <a:pt x="2" y="52"/>
                  </a:cubicBezTo>
                  <a:cubicBezTo>
                    <a:pt x="226" y="23"/>
                    <a:pt x="226" y="23"/>
                    <a:pt x="226" y="23"/>
                  </a:cubicBezTo>
                  <a:cubicBezTo>
                    <a:pt x="254" y="20"/>
                    <a:pt x="254" y="20"/>
                    <a:pt x="254" y="20"/>
                  </a:cubicBezTo>
                  <a:lnTo>
                    <a:pt x="254" y="19"/>
                  </a:lnTo>
                  <a:close/>
                </a:path>
              </a:pathLst>
            </a:custGeom>
            <a:solidFill>
              <a:srgbClr val="899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754"/>
            <p:cNvSpPr/>
            <p:nvPr/>
          </p:nvSpPr>
          <p:spPr bwMode="auto">
            <a:xfrm>
              <a:off x="5968235" y="2286194"/>
              <a:ext cx="79536" cy="187841"/>
            </a:xfrm>
            <a:custGeom>
              <a:avLst/>
              <a:gdLst>
                <a:gd name="T0" fmla="*/ 40 w 40"/>
                <a:gd name="T1" fmla="*/ 73 h 94"/>
                <a:gd name="T2" fmla="*/ 20 w 40"/>
                <a:gd name="T3" fmla="*/ 94 h 94"/>
                <a:gd name="T4" fmla="*/ 0 w 40"/>
                <a:gd name="T5" fmla="*/ 73 h 94"/>
                <a:gd name="T6" fmla="*/ 0 w 40"/>
                <a:gd name="T7" fmla="*/ 21 h 94"/>
                <a:gd name="T8" fmla="*/ 20 w 40"/>
                <a:gd name="T9" fmla="*/ 0 h 94"/>
                <a:gd name="T10" fmla="*/ 40 w 40"/>
                <a:gd name="T11" fmla="*/ 21 h 94"/>
                <a:gd name="T12" fmla="*/ 40 w 40"/>
                <a:gd name="T13" fmla="*/ 73 h 94"/>
              </a:gdLst>
              <a:ahLst/>
              <a:cxnLst>
                <a:cxn ang="0">
                  <a:pos x="T0" y="T1"/>
                </a:cxn>
                <a:cxn ang="0">
                  <a:pos x="T2" y="T3"/>
                </a:cxn>
                <a:cxn ang="0">
                  <a:pos x="T4" y="T5"/>
                </a:cxn>
                <a:cxn ang="0">
                  <a:pos x="T6" y="T7"/>
                </a:cxn>
                <a:cxn ang="0">
                  <a:pos x="T8" y="T9"/>
                </a:cxn>
                <a:cxn ang="0">
                  <a:pos x="T10" y="T11"/>
                </a:cxn>
                <a:cxn ang="0">
                  <a:pos x="T12" y="T13"/>
                </a:cxn>
              </a:cxnLst>
              <a:rect l="0" t="0" r="r" b="b"/>
              <a:pathLst>
                <a:path w="40" h="94">
                  <a:moveTo>
                    <a:pt x="40" y="73"/>
                  </a:moveTo>
                  <a:cubicBezTo>
                    <a:pt x="40" y="84"/>
                    <a:pt x="31" y="94"/>
                    <a:pt x="20" y="94"/>
                  </a:cubicBezTo>
                  <a:cubicBezTo>
                    <a:pt x="9" y="94"/>
                    <a:pt x="0" y="84"/>
                    <a:pt x="0" y="73"/>
                  </a:cubicBezTo>
                  <a:cubicBezTo>
                    <a:pt x="0" y="21"/>
                    <a:pt x="0" y="21"/>
                    <a:pt x="0" y="21"/>
                  </a:cubicBezTo>
                  <a:cubicBezTo>
                    <a:pt x="0" y="9"/>
                    <a:pt x="9" y="0"/>
                    <a:pt x="20" y="0"/>
                  </a:cubicBezTo>
                  <a:cubicBezTo>
                    <a:pt x="31" y="0"/>
                    <a:pt x="40" y="9"/>
                    <a:pt x="40" y="21"/>
                  </a:cubicBezTo>
                  <a:lnTo>
                    <a:pt x="40" y="73"/>
                  </a:lnTo>
                  <a:close/>
                </a:path>
              </a:pathLst>
            </a:custGeom>
            <a:solidFill>
              <a:srgbClr val="FFF7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55"/>
            <p:cNvSpPr/>
            <p:nvPr/>
          </p:nvSpPr>
          <p:spPr bwMode="auto">
            <a:xfrm>
              <a:off x="5370021" y="2878485"/>
              <a:ext cx="186148" cy="79536"/>
            </a:xfrm>
            <a:custGeom>
              <a:avLst/>
              <a:gdLst>
                <a:gd name="T0" fmla="*/ 73 w 93"/>
                <a:gd name="T1" fmla="*/ 0 h 40"/>
                <a:gd name="T2" fmla="*/ 93 w 93"/>
                <a:gd name="T3" fmla="*/ 20 h 40"/>
                <a:gd name="T4" fmla="*/ 73 w 93"/>
                <a:gd name="T5" fmla="*/ 40 h 40"/>
                <a:gd name="T6" fmla="*/ 21 w 93"/>
                <a:gd name="T7" fmla="*/ 40 h 40"/>
                <a:gd name="T8" fmla="*/ 0 w 93"/>
                <a:gd name="T9" fmla="*/ 20 h 40"/>
                <a:gd name="T10" fmla="*/ 21 w 93"/>
                <a:gd name="T11" fmla="*/ 0 h 40"/>
                <a:gd name="T12" fmla="*/ 73 w 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93" h="40">
                  <a:moveTo>
                    <a:pt x="73" y="0"/>
                  </a:moveTo>
                  <a:cubicBezTo>
                    <a:pt x="84" y="0"/>
                    <a:pt x="93" y="9"/>
                    <a:pt x="93" y="20"/>
                  </a:cubicBezTo>
                  <a:cubicBezTo>
                    <a:pt x="93" y="31"/>
                    <a:pt x="84" y="40"/>
                    <a:pt x="73" y="40"/>
                  </a:cubicBezTo>
                  <a:cubicBezTo>
                    <a:pt x="21" y="40"/>
                    <a:pt x="21" y="40"/>
                    <a:pt x="21" y="40"/>
                  </a:cubicBezTo>
                  <a:cubicBezTo>
                    <a:pt x="9" y="40"/>
                    <a:pt x="0" y="31"/>
                    <a:pt x="0" y="20"/>
                  </a:cubicBezTo>
                  <a:cubicBezTo>
                    <a:pt x="0" y="9"/>
                    <a:pt x="9" y="0"/>
                    <a:pt x="21" y="0"/>
                  </a:cubicBezTo>
                  <a:lnTo>
                    <a:pt x="73" y="0"/>
                  </a:lnTo>
                  <a:close/>
                </a:path>
              </a:pathLst>
            </a:custGeom>
            <a:solidFill>
              <a:srgbClr val="FFF7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56"/>
            <p:cNvSpPr/>
            <p:nvPr/>
          </p:nvSpPr>
          <p:spPr bwMode="auto">
            <a:xfrm>
              <a:off x="5541785" y="2454574"/>
              <a:ext cx="164149" cy="163303"/>
            </a:xfrm>
            <a:custGeom>
              <a:avLst/>
              <a:gdLst>
                <a:gd name="T0" fmla="*/ 74 w 82"/>
                <a:gd name="T1" fmla="*/ 45 h 82"/>
                <a:gd name="T2" fmla="*/ 74 w 82"/>
                <a:gd name="T3" fmla="*/ 74 h 82"/>
                <a:gd name="T4" fmla="*/ 45 w 82"/>
                <a:gd name="T5" fmla="*/ 73 h 82"/>
                <a:gd name="T6" fmla="*/ 9 w 82"/>
                <a:gd name="T7" fmla="*/ 36 h 82"/>
                <a:gd name="T8" fmla="*/ 8 w 82"/>
                <a:gd name="T9" fmla="*/ 8 h 82"/>
                <a:gd name="T10" fmla="*/ 37 w 82"/>
                <a:gd name="T11" fmla="*/ 8 h 82"/>
                <a:gd name="T12" fmla="*/ 74 w 82"/>
                <a:gd name="T13" fmla="*/ 45 h 82"/>
              </a:gdLst>
              <a:ahLst/>
              <a:cxnLst>
                <a:cxn ang="0">
                  <a:pos x="T0" y="T1"/>
                </a:cxn>
                <a:cxn ang="0">
                  <a:pos x="T2" y="T3"/>
                </a:cxn>
                <a:cxn ang="0">
                  <a:pos x="T4" y="T5"/>
                </a:cxn>
                <a:cxn ang="0">
                  <a:pos x="T6" y="T7"/>
                </a:cxn>
                <a:cxn ang="0">
                  <a:pos x="T8" y="T9"/>
                </a:cxn>
                <a:cxn ang="0">
                  <a:pos x="T10" y="T11"/>
                </a:cxn>
                <a:cxn ang="0">
                  <a:pos x="T12" y="T13"/>
                </a:cxn>
              </a:cxnLst>
              <a:rect l="0" t="0" r="r" b="b"/>
              <a:pathLst>
                <a:path w="82" h="82">
                  <a:moveTo>
                    <a:pt x="74" y="45"/>
                  </a:moveTo>
                  <a:cubicBezTo>
                    <a:pt x="82" y="53"/>
                    <a:pt x="82" y="66"/>
                    <a:pt x="74" y="74"/>
                  </a:cubicBezTo>
                  <a:cubicBezTo>
                    <a:pt x="66" y="82"/>
                    <a:pt x="53" y="81"/>
                    <a:pt x="45" y="73"/>
                  </a:cubicBezTo>
                  <a:cubicBezTo>
                    <a:pt x="9" y="36"/>
                    <a:pt x="9" y="36"/>
                    <a:pt x="9" y="36"/>
                  </a:cubicBezTo>
                  <a:cubicBezTo>
                    <a:pt x="1" y="28"/>
                    <a:pt x="0" y="15"/>
                    <a:pt x="8" y="8"/>
                  </a:cubicBezTo>
                  <a:cubicBezTo>
                    <a:pt x="16" y="0"/>
                    <a:pt x="29" y="0"/>
                    <a:pt x="37" y="8"/>
                  </a:cubicBezTo>
                  <a:lnTo>
                    <a:pt x="74" y="45"/>
                  </a:lnTo>
                  <a:close/>
                </a:path>
              </a:pathLst>
            </a:custGeom>
            <a:solidFill>
              <a:srgbClr val="FFF7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57"/>
            <p:cNvSpPr/>
            <p:nvPr/>
          </p:nvSpPr>
          <p:spPr bwMode="auto">
            <a:xfrm>
              <a:off x="6308379" y="2457958"/>
              <a:ext cx="163303" cy="164149"/>
            </a:xfrm>
            <a:custGeom>
              <a:avLst/>
              <a:gdLst>
                <a:gd name="T0" fmla="*/ 36 w 82"/>
                <a:gd name="T1" fmla="*/ 74 h 82"/>
                <a:gd name="T2" fmla="*/ 8 w 82"/>
                <a:gd name="T3" fmla="*/ 74 h 82"/>
                <a:gd name="T4" fmla="*/ 8 w 82"/>
                <a:gd name="T5" fmla="*/ 46 h 82"/>
                <a:gd name="T6" fmla="*/ 45 w 82"/>
                <a:gd name="T7" fmla="*/ 9 h 82"/>
                <a:gd name="T8" fmla="*/ 74 w 82"/>
                <a:gd name="T9" fmla="*/ 8 h 82"/>
                <a:gd name="T10" fmla="*/ 73 w 82"/>
                <a:gd name="T11" fmla="*/ 37 h 82"/>
                <a:gd name="T12" fmla="*/ 36 w 82"/>
                <a:gd name="T13" fmla="*/ 74 h 82"/>
              </a:gdLst>
              <a:ahLst/>
              <a:cxnLst>
                <a:cxn ang="0">
                  <a:pos x="T0" y="T1"/>
                </a:cxn>
                <a:cxn ang="0">
                  <a:pos x="T2" y="T3"/>
                </a:cxn>
                <a:cxn ang="0">
                  <a:pos x="T4" y="T5"/>
                </a:cxn>
                <a:cxn ang="0">
                  <a:pos x="T6" y="T7"/>
                </a:cxn>
                <a:cxn ang="0">
                  <a:pos x="T8" y="T9"/>
                </a:cxn>
                <a:cxn ang="0">
                  <a:pos x="T10" y="T11"/>
                </a:cxn>
                <a:cxn ang="0">
                  <a:pos x="T12" y="T13"/>
                </a:cxn>
              </a:cxnLst>
              <a:rect l="0" t="0" r="r" b="b"/>
              <a:pathLst>
                <a:path w="82" h="82">
                  <a:moveTo>
                    <a:pt x="36" y="74"/>
                  </a:moveTo>
                  <a:cubicBezTo>
                    <a:pt x="28" y="82"/>
                    <a:pt x="15" y="82"/>
                    <a:pt x="8" y="74"/>
                  </a:cubicBezTo>
                  <a:cubicBezTo>
                    <a:pt x="0" y="67"/>
                    <a:pt x="0" y="54"/>
                    <a:pt x="8" y="46"/>
                  </a:cubicBezTo>
                  <a:cubicBezTo>
                    <a:pt x="45" y="9"/>
                    <a:pt x="45" y="9"/>
                    <a:pt x="45" y="9"/>
                  </a:cubicBezTo>
                  <a:cubicBezTo>
                    <a:pt x="53" y="1"/>
                    <a:pt x="66" y="0"/>
                    <a:pt x="74" y="8"/>
                  </a:cubicBezTo>
                  <a:cubicBezTo>
                    <a:pt x="82" y="16"/>
                    <a:pt x="81" y="29"/>
                    <a:pt x="73" y="37"/>
                  </a:cubicBezTo>
                  <a:lnTo>
                    <a:pt x="36" y="74"/>
                  </a:lnTo>
                  <a:close/>
                </a:path>
              </a:pathLst>
            </a:custGeom>
            <a:solidFill>
              <a:srgbClr val="FFF7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58"/>
            <p:cNvSpPr/>
            <p:nvPr/>
          </p:nvSpPr>
          <p:spPr bwMode="auto">
            <a:xfrm>
              <a:off x="6452221" y="2884408"/>
              <a:ext cx="187841" cy="79536"/>
            </a:xfrm>
            <a:custGeom>
              <a:avLst/>
              <a:gdLst>
                <a:gd name="T0" fmla="*/ 21 w 94"/>
                <a:gd name="T1" fmla="*/ 40 h 40"/>
                <a:gd name="T2" fmla="*/ 0 w 94"/>
                <a:gd name="T3" fmla="*/ 20 h 40"/>
                <a:gd name="T4" fmla="*/ 21 w 94"/>
                <a:gd name="T5" fmla="*/ 0 h 40"/>
                <a:gd name="T6" fmla="*/ 73 w 94"/>
                <a:gd name="T7" fmla="*/ 0 h 40"/>
                <a:gd name="T8" fmla="*/ 94 w 94"/>
                <a:gd name="T9" fmla="*/ 20 h 40"/>
                <a:gd name="T10" fmla="*/ 73 w 94"/>
                <a:gd name="T11" fmla="*/ 40 h 40"/>
                <a:gd name="T12" fmla="*/ 21 w 94"/>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94" h="40">
                  <a:moveTo>
                    <a:pt x="21" y="40"/>
                  </a:moveTo>
                  <a:cubicBezTo>
                    <a:pt x="9" y="40"/>
                    <a:pt x="0" y="31"/>
                    <a:pt x="0" y="20"/>
                  </a:cubicBezTo>
                  <a:cubicBezTo>
                    <a:pt x="0" y="9"/>
                    <a:pt x="9" y="0"/>
                    <a:pt x="21" y="0"/>
                  </a:cubicBezTo>
                  <a:cubicBezTo>
                    <a:pt x="73" y="0"/>
                    <a:pt x="73" y="0"/>
                    <a:pt x="73" y="0"/>
                  </a:cubicBezTo>
                  <a:cubicBezTo>
                    <a:pt x="84" y="0"/>
                    <a:pt x="94" y="9"/>
                    <a:pt x="94" y="20"/>
                  </a:cubicBezTo>
                  <a:cubicBezTo>
                    <a:pt x="94" y="31"/>
                    <a:pt x="84" y="40"/>
                    <a:pt x="73" y="40"/>
                  </a:cubicBezTo>
                  <a:lnTo>
                    <a:pt x="21" y="40"/>
                  </a:lnTo>
                  <a:close/>
                </a:path>
              </a:pathLst>
            </a:custGeom>
            <a:solidFill>
              <a:srgbClr val="FFF7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59"/>
            <p:cNvSpPr/>
            <p:nvPr/>
          </p:nvSpPr>
          <p:spPr bwMode="auto">
            <a:xfrm>
              <a:off x="5656013" y="2529879"/>
              <a:ext cx="712441" cy="846129"/>
            </a:xfrm>
            <a:custGeom>
              <a:avLst/>
              <a:gdLst>
                <a:gd name="T0" fmla="*/ 178 w 356"/>
                <a:gd name="T1" fmla="*/ 0 h 423"/>
                <a:gd name="T2" fmla="*/ 0 w 356"/>
                <a:gd name="T3" fmla="*/ 178 h 423"/>
                <a:gd name="T4" fmla="*/ 69 w 356"/>
                <a:gd name="T5" fmla="*/ 341 h 423"/>
                <a:gd name="T6" fmla="*/ 92 w 356"/>
                <a:gd name="T7" fmla="*/ 423 h 423"/>
                <a:gd name="T8" fmla="*/ 111 w 356"/>
                <a:gd name="T9" fmla="*/ 417 h 423"/>
                <a:gd name="T10" fmla="*/ 245 w 356"/>
                <a:gd name="T11" fmla="*/ 417 h 423"/>
                <a:gd name="T12" fmla="*/ 264 w 356"/>
                <a:gd name="T13" fmla="*/ 423 h 423"/>
                <a:gd name="T14" fmla="*/ 287 w 356"/>
                <a:gd name="T15" fmla="*/ 341 h 423"/>
                <a:gd name="T16" fmla="*/ 356 w 356"/>
                <a:gd name="T17" fmla="*/ 178 h 423"/>
                <a:gd name="T18" fmla="*/ 178 w 356"/>
                <a:gd name="T1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6" h="423">
                  <a:moveTo>
                    <a:pt x="178" y="0"/>
                  </a:moveTo>
                  <a:cubicBezTo>
                    <a:pt x="80" y="0"/>
                    <a:pt x="0" y="80"/>
                    <a:pt x="0" y="178"/>
                  </a:cubicBezTo>
                  <a:cubicBezTo>
                    <a:pt x="0" y="238"/>
                    <a:pt x="38" y="301"/>
                    <a:pt x="69" y="341"/>
                  </a:cubicBezTo>
                  <a:cubicBezTo>
                    <a:pt x="97" y="375"/>
                    <a:pt x="89" y="403"/>
                    <a:pt x="92" y="423"/>
                  </a:cubicBezTo>
                  <a:cubicBezTo>
                    <a:pt x="98" y="419"/>
                    <a:pt x="104" y="417"/>
                    <a:pt x="111" y="417"/>
                  </a:cubicBezTo>
                  <a:cubicBezTo>
                    <a:pt x="245" y="417"/>
                    <a:pt x="245" y="417"/>
                    <a:pt x="245" y="417"/>
                  </a:cubicBezTo>
                  <a:cubicBezTo>
                    <a:pt x="252" y="417"/>
                    <a:pt x="259" y="419"/>
                    <a:pt x="264" y="423"/>
                  </a:cubicBezTo>
                  <a:cubicBezTo>
                    <a:pt x="267" y="403"/>
                    <a:pt x="260" y="375"/>
                    <a:pt x="287" y="341"/>
                  </a:cubicBezTo>
                  <a:cubicBezTo>
                    <a:pt x="319" y="301"/>
                    <a:pt x="356" y="238"/>
                    <a:pt x="356" y="178"/>
                  </a:cubicBezTo>
                  <a:cubicBezTo>
                    <a:pt x="356" y="80"/>
                    <a:pt x="276" y="0"/>
                    <a:pt x="178" y="0"/>
                  </a:cubicBezTo>
                  <a:close/>
                </a:path>
              </a:pathLst>
            </a:custGeom>
            <a:solidFill>
              <a:srgbClr val="FFF7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60"/>
            <p:cNvSpPr/>
            <p:nvPr/>
          </p:nvSpPr>
          <p:spPr bwMode="auto">
            <a:xfrm>
              <a:off x="5898006" y="2680490"/>
              <a:ext cx="219994" cy="415450"/>
            </a:xfrm>
            <a:custGeom>
              <a:avLst/>
              <a:gdLst>
                <a:gd name="T0" fmla="*/ 110 w 110"/>
                <a:gd name="T1" fmla="*/ 55 h 208"/>
                <a:gd name="T2" fmla="*/ 55 w 110"/>
                <a:gd name="T3" fmla="*/ 0 h 208"/>
                <a:gd name="T4" fmla="*/ 0 w 110"/>
                <a:gd name="T5" fmla="*/ 55 h 208"/>
                <a:gd name="T6" fmla="*/ 16 w 110"/>
                <a:gd name="T7" fmla="*/ 169 h 208"/>
                <a:gd name="T8" fmla="*/ 55 w 110"/>
                <a:gd name="T9" fmla="*/ 208 h 208"/>
                <a:gd name="T10" fmla="*/ 94 w 110"/>
                <a:gd name="T11" fmla="*/ 169 h 208"/>
                <a:gd name="T12" fmla="*/ 110 w 110"/>
                <a:gd name="T13" fmla="*/ 55 h 208"/>
              </a:gdLst>
              <a:ahLst/>
              <a:cxnLst>
                <a:cxn ang="0">
                  <a:pos x="T0" y="T1"/>
                </a:cxn>
                <a:cxn ang="0">
                  <a:pos x="T2" y="T3"/>
                </a:cxn>
                <a:cxn ang="0">
                  <a:pos x="T4" y="T5"/>
                </a:cxn>
                <a:cxn ang="0">
                  <a:pos x="T6" y="T7"/>
                </a:cxn>
                <a:cxn ang="0">
                  <a:pos x="T8" y="T9"/>
                </a:cxn>
                <a:cxn ang="0">
                  <a:pos x="T10" y="T11"/>
                </a:cxn>
                <a:cxn ang="0">
                  <a:pos x="T12" y="T13"/>
                </a:cxn>
              </a:cxnLst>
              <a:rect l="0" t="0" r="r" b="b"/>
              <a:pathLst>
                <a:path w="110" h="208">
                  <a:moveTo>
                    <a:pt x="110" y="55"/>
                  </a:moveTo>
                  <a:cubicBezTo>
                    <a:pt x="110" y="25"/>
                    <a:pt x="85" y="0"/>
                    <a:pt x="55" y="0"/>
                  </a:cubicBezTo>
                  <a:cubicBezTo>
                    <a:pt x="24" y="0"/>
                    <a:pt x="0" y="25"/>
                    <a:pt x="0" y="55"/>
                  </a:cubicBezTo>
                  <a:cubicBezTo>
                    <a:pt x="0" y="60"/>
                    <a:pt x="13" y="147"/>
                    <a:pt x="16" y="169"/>
                  </a:cubicBezTo>
                  <a:cubicBezTo>
                    <a:pt x="19" y="191"/>
                    <a:pt x="33" y="208"/>
                    <a:pt x="55" y="208"/>
                  </a:cubicBezTo>
                  <a:cubicBezTo>
                    <a:pt x="79" y="208"/>
                    <a:pt x="91" y="191"/>
                    <a:pt x="94" y="169"/>
                  </a:cubicBezTo>
                  <a:cubicBezTo>
                    <a:pt x="97" y="147"/>
                    <a:pt x="110" y="60"/>
                    <a:pt x="110" y="55"/>
                  </a:cubicBezTo>
                  <a:close/>
                </a:path>
              </a:pathLst>
            </a:custGeom>
            <a:solidFill>
              <a:srgbClr val="CC6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Oval 761"/>
            <p:cNvSpPr>
              <a:spLocks noChangeArrowheads="1"/>
            </p:cNvSpPr>
            <p:nvPr/>
          </p:nvSpPr>
          <p:spPr bwMode="auto">
            <a:xfrm>
              <a:off x="5937774" y="3144169"/>
              <a:ext cx="140457" cy="140457"/>
            </a:xfrm>
            <a:prstGeom prst="ellipse">
              <a:avLst/>
            </a:prstGeom>
            <a:solidFill>
              <a:srgbClr val="CC6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5" name="矩形 44"/>
          <p:cNvSpPr/>
          <p:nvPr/>
        </p:nvSpPr>
        <p:spPr>
          <a:xfrm>
            <a:off x="1266436" y="3160008"/>
            <a:ext cx="1804487" cy="722630"/>
          </a:xfrm>
          <a:prstGeom prst="rect">
            <a:avLst/>
          </a:prstGeom>
        </p:spPr>
        <p:txBody>
          <a:bodyPr wrap="square">
            <a:spAutoFit/>
          </a:bodyPr>
          <a:lstStyle/>
          <a:p>
            <a:pPr algn="ctr"/>
            <a:r>
              <a:rPr lang="zh-CN" altLang="en-US" sz="2000" b="1" dirty="0">
                <a:latin typeface="微软雅黑" panose="020B0503020204020204" pitchFamily="34" charset="-122"/>
                <a:ea typeface="微软雅黑" panose="020B0503020204020204" pitchFamily="34" charset="-122"/>
              </a:rPr>
              <a:t>在学校课程开发中</a:t>
            </a:r>
            <a:endParaRPr lang="zh-CN" altLang="en-US" sz="2000" b="1" dirty="0">
              <a:latin typeface="微软雅黑" panose="020B0503020204020204" pitchFamily="34" charset="-122"/>
              <a:ea typeface="微软雅黑" panose="020B0503020204020204" pitchFamily="34" charset="-122"/>
            </a:endParaRPr>
          </a:p>
        </p:txBody>
      </p:sp>
      <p:sp>
        <p:nvSpPr>
          <p:cNvPr id="46" name="矩形 45"/>
          <p:cNvSpPr/>
          <p:nvPr/>
        </p:nvSpPr>
        <p:spPr>
          <a:xfrm>
            <a:off x="3913558" y="1840210"/>
            <a:ext cx="1295907" cy="365760"/>
          </a:xfrm>
          <a:prstGeom prst="rect">
            <a:avLst/>
          </a:prstGeom>
        </p:spPr>
        <p:txBody>
          <a:bodyPr wrap="square">
            <a:spAutoFit/>
          </a:bodyPr>
          <a:lstStyle/>
          <a:p>
            <a:r>
              <a:rPr lang="zh-CN" altLang="en-US" dirty="0">
                <a:solidFill>
                  <a:schemeClr val="bg1"/>
                </a:solidFill>
              </a:rPr>
              <a:t>课程规划</a:t>
            </a:r>
            <a:endParaRPr lang="zh-CN" altLang="en-US" dirty="0">
              <a:solidFill>
                <a:schemeClr val="bg1"/>
              </a:solidFill>
            </a:endParaRPr>
          </a:p>
        </p:txBody>
      </p:sp>
      <p:sp>
        <p:nvSpPr>
          <p:cNvPr id="47" name="矩形 46"/>
          <p:cNvSpPr/>
          <p:nvPr/>
        </p:nvSpPr>
        <p:spPr>
          <a:xfrm>
            <a:off x="3913558" y="2322138"/>
            <a:ext cx="1295907" cy="365760"/>
          </a:xfrm>
          <a:prstGeom prst="rect">
            <a:avLst/>
          </a:prstGeom>
        </p:spPr>
        <p:txBody>
          <a:bodyPr wrap="square">
            <a:spAutoFit/>
          </a:bodyPr>
          <a:lstStyle/>
          <a:p>
            <a:r>
              <a:rPr lang="zh-CN" altLang="en-US" dirty="0">
                <a:solidFill>
                  <a:schemeClr val="bg1"/>
                </a:solidFill>
              </a:rPr>
              <a:t>课程目标</a:t>
            </a:r>
            <a:endParaRPr lang="zh-CN" altLang="en-US" dirty="0">
              <a:solidFill>
                <a:schemeClr val="bg1"/>
              </a:solidFill>
            </a:endParaRPr>
          </a:p>
        </p:txBody>
      </p:sp>
      <p:sp>
        <p:nvSpPr>
          <p:cNvPr id="48" name="矩形 47"/>
          <p:cNvSpPr/>
          <p:nvPr/>
        </p:nvSpPr>
        <p:spPr>
          <a:xfrm>
            <a:off x="3913558" y="2804066"/>
            <a:ext cx="1295907" cy="365760"/>
          </a:xfrm>
          <a:prstGeom prst="rect">
            <a:avLst/>
          </a:prstGeom>
        </p:spPr>
        <p:txBody>
          <a:bodyPr wrap="square">
            <a:spAutoFit/>
          </a:bodyPr>
          <a:lstStyle/>
          <a:p>
            <a:r>
              <a:rPr lang="zh-CN" altLang="en-US" dirty="0">
                <a:solidFill>
                  <a:schemeClr val="bg1"/>
                </a:solidFill>
              </a:rPr>
              <a:t>课程内容</a:t>
            </a:r>
            <a:endParaRPr lang="zh-CN" altLang="en-US" dirty="0">
              <a:solidFill>
                <a:schemeClr val="bg1"/>
              </a:solidFill>
            </a:endParaRPr>
          </a:p>
        </p:txBody>
      </p:sp>
      <p:sp>
        <p:nvSpPr>
          <p:cNvPr id="49" name="矩形 48"/>
          <p:cNvSpPr/>
          <p:nvPr/>
        </p:nvSpPr>
        <p:spPr>
          <a:xfrm>
            <a:off x="3913558" y="3285994"/>
            <a:ext cx="1295907" cy="365760"/>
          </a:xfrm>
          <a:prstGeom prst="rect">
            <a:avLst/>
          </a:prstGeom>
        </p:spPr>
        <p:txBody>
          <a:bodyPr wrap="square">
            <a:spAutoFit/>
          </a:bodyPr>
          <a:lstStyle/>
          <a:p>
            <a:r>
              <a:rPr lang="zh-CN" altLang="en-US" dirty="0">
                <a:solidFill>
                  <a:schemeClr val="bg1"/>
                </a:solidFill>
              </a:rPr>
              <a:t>课程评价</a:t>
            </a:r>
            <a:endParaRPr lang="zh-CN" altLang="en-US" dirty="0">
              <a:solidFill>
                <a:schemeClr val="bg1"/>
              </a:solidFill>
            </a:endParaRPr>
          </a:p>
        </p:txBody>
      </p:sp>
      <p:sp>
        <p:nvSpPr>
          <p:cNvPr id="50" name="矩形 49"/>
          <p:cNvSpPr/>
          <p:nvPr/>
        </p:nvSpPr>
        <p:spPr>
          <a:xfrm>
            <a:off x="5891407" y="2267224"/>
            <a:ext cx="2832738" cy="1637030"/>
          </a:xfrm>
          <a:prstGeom prst="rect">
            <a:avLst/>
          </a:prstGeom>
        </p:spPr>
        <p:txBody>
          <a:bodyPr wrap="square">
            <a:spAutoFit/>
          </a:bodyPr>
          <a:lstStyle/>
          <a:p>
            <a:r>
              <a:rPr lang="zh-CN" altLang="en-US" sz="2000" b="1" dirty="0">
                <a:solidFill>
                  <a:srgbClr val="00B050"/>
                </a:solidFill>
                <a:latin typeface="微软雅黑" panose="020B0503020204020204" pitchFamily="34" charset="-122"/>
                <a:ea typeface="微软雅黑" panose="020B0503020204020204" pitchFamily="34" charset="-122"/>
              </a:rPr>
              <a:t>围绕核心素养，提高学生的综合素质</a:t>
            </a:r>
            <a:r>
              <a:rPr lang="zh-CN" altLang="en-US" sz="2000" b="1" dirty="0" smtClean="0">
                <a:solidFill>
                  <a:srgbClr val="00B050"/>
                </a:solidFill>
                <a:latin typeface="微软雅黑" panose="020B0503020204020204" pitchFamily="34" charset="-122"/>
                <a:ea typeface="微软雅黑" panose="020B0503020204020204" pitchFamily="34" charset="-122"/>
              </a:rPr>
              <a:t>，培养</a:t>
            </a:r>
            <a:r>
              <a:rPr lang="zh-CN" altLang="en-US" sz="2000" b="1" dirty="0">
                <a:solidFill>
                  <a:srgbClr val="00B050"/>
                </a:solidFill>
                <a:latin typeface="微软雅黑" panose="020B0503020204020204" pitchFamily="34" charset="-122"/>
                <a:ea typeface="微软雅黑" panose="020B0503020204020204" pitchFamily="34" charset="-122"/>
              </a:rPr>
              <a:t>学生的创新能力与问题解决</a:t>
            </a:r>
            <a:r>
              <a:rPr lang="zh-CN" altLang="en-US" sz="2000" b="1" dirty="0" smtClean="0">
                <a:solidFill>
                  <a:srgbClr val="00B050"/>
                </a:solidFill>
                <a:latin typeface="微软雅黑" panose="020B0503020204020204" pitchFamily="34" charset="-122"/>
                <a:ea typeface="微软雅黑" panose="020B0503020204020204" pitchFamily="34" charset="-122"/>
              </a:rPr>
              <a:t>能力等等（核心素养作为课程建设的</a:t>
            </a:r>
            <a:r>
              <a:rPr lang="en-US" altLang="zh-CN" sz="2000" b="1" dirty="0" smtClean="0">
                <a:solidFill>
                  <a:srgbClr val="00B050"/>
                </a:solidFill>
                <a:latin typeface="微软雅黑" panose="020B0503020204020204" pitchFamily="34" charset="-122"/>
                <a:ea typeface="微软雅黑" panose="020B0503020204020204" pitchFamily="34" charset="-122"/>
              </a:rPr>
              <a:t>DNA</a:t>
            </a:r>
            <a:r>
              <a:rPr lang="zh-CN" altLang="en-US" sz="2000" b="1" dirty="0" smtClean="0">
                <a:solidFill>
                  <a:srgbClr val="00B050"/>
                </a:solidFill>
                <a:latin typeface="微软雅黑" panose="020B0503020204020204" pitchFamily="34" charset="-122"/>
                <a:ea typeface="微软雅黑" panose="020B0503020204020204" pitchFamily="34" charset="-122"/>
              </a:rPr>
              <a:t>）</a:t>
            </a:r>
            <a:endParaRPr lang="zh-CN" altLang="en-US" sz="2000" b="1" dirty="0" smtClean="0">
              <a:solidFill>
                <a:srgbClr val="00B050"/>
              </a:solidFill>
              <a:latin typeface="微软雅黑" panose="020B0503020204020204" pitchFamily="34" charset="-122"/>
              <a:ea typeface="微软雅黑" panose="020B0503020204020204" pitchFamily="34" charset="-122"/>
            </a:endParaRPr>
          </a:p>
        </p:txBody>
      </p:sp>
      <p:grpSp>
        <p:nvGrpSpPr>
          <p:cNvPr id="53" name="组合 52"/>
          <p:cNvGrpSpPr/>
          <p:nvPr/>
        </p:nvGrpSpPr>
        <p:grpSpPr>
          <a:xfrm>
            <a:off x="1592615" y="1979978"/>
            <a:ext cx="1152128" cy="1152128"/>
            <a:chOff x="542752" y="1792013"/>
            <a:chExt cx="1152128" cy="1152128"/>
          </a:xfrm>
        </p:grpSpPr>
        <p:sp>
          <p:nvSpPr>
            <p:cNvPr id="54" name="椭圆 53"/>
            <p:cNvSpPr/>
            <p:nvPr/>
          </p:nvSpPr>
          <p:spPr>
            <a:xfrm>
              <a:off x="542752" y="1792013"/>
              <a:ext cx="1152128" cy="1152128"/>
            </a:xfrm>
            <a:prstGeom prst="ellipse">
              <a:avLst/>
            </a:prstGeom>
            <a:solidFill>
              <a:srgbClr val="FF9900"/>
            </a:solidFill>
            <a:ln>
              <a:solidFill>
                <a:srgbClr val="FAE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Group 179"/>
            <p:cNvGrpSpPr/>
            <p:nvPr/>
          </p:nvGrpSpPr>
          <p:grpSpPr>
            <a:xfrm>
              <a:off x="750108" y="1977907"/>
              <a:ext cx="267311" cy="684135"/>
              <a:chOff x="5054600" y="1652588"/>
              <a:chExt cx="187325" cy="479424"/>
            </a:xfrm>
            <a:solidFill>
              <a:srgbClr val="70AB2F"/>
            </a:solidFill>
          </p:grpSpPr>
          <p:sp>
            <p:nvSpPr>
              <p:cNvPr id="62"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bg1"/>
              </a:solidFill>
              <a:ln w="9525">
                <a:noFill/>
                <a:round/>
              </a:ln>
            </p:spPr>
            <p:txBody>
              <a:bodyPr/>
              <a:lstStyle/>
              <a:p>
                <a:pPr eaLnBrk="1" hangingPunct="1">
                  <a:defRPr/>
                </a:pPr>
                <a:endParaRPr lang="en-US"/>
              </a:p>
            </p:txBody>
          </p:sp>
          <p:sp>
            <p:nvSpPr>
              <p:cNvPr id="63" name="Oval 97"/>
              <p:cNvSpPr>
                <a:spLocks noChangeArrowheads="1"/>
              </p:cNvSpPr>
              <p:nvPr/>
            </p:nvSpPr>
            <p:spPr bwMode="auto">
              <a:xfrm>
                <a:off x="5110163" y="1652588"/>
                <a:ext cx="74613" cy="76200"/>
              </a:xfrm>
              <a:prstGeom prst="ellipse">
                <a:avLst/>
              </a:prstGeom>
              <a:solidFill>
                <a:schemeClr val="bg1"/>
              </a:solidFill>
              <a:ln w="9525">
                <a:noFill/>
                <a:round/>
              </a:ln>
            </p:spPr>
            <p:txBody>
              <a:bodyPr/>
              <a:lstStyle/>
              <a:p>
                <a:pPr eaLnBrk="1" hangingPunct="1">
                  <a:defRPr/>
                </a:pPr>
                <a:endParaRPr lang="en-US"/>
              </a:p>
            </p:txBody>
          </p:sp>
        </p:grpSp>
        <p:grpSp>
          <p:nvGrpSpPr>
            <p:cNvPr id="56" name="Group 184"/>
            <p:cNvGrpSpPr/>
            <p:nvPr/>
          </p:nvGrpSpPr>
          <p:grpSpPr>
            <a:xfrm>
              <a:off x="1227585" y="1965413"/>
              <a:ext cx="316355" cy="679166"/>
              <a:chOff x="6213475" y="1668463"/>
              <a:chExt cx="227013" cy="487362"/>
            </a:xfrm>
            <a:solidFill>
              <a:srgbClr val="92D050"/>
            </a:solidFill>
          </p:grpSpPr>
          <p:sp>
            <p:nvSpPr>
              <p:cNvPr id="60" name="Oval 98"/>
              <p:cNvSpPr>
                <a:spLocks noChangeArrowheads="1"/>
              </p:cNvSpPr>
              <p:nvPr/>
            </p:nvSpPr>
            <p:spPr bwMode="auto">
              <a:xfrm>
                <a:off x="6291263" y="1668463"/>
                <a:ext cx="73025" cy="73025"/>
              </a:xfrm>
              <a:prstGeom prst="ellipse">
                <a:avLst/>
              </a:prstGeom>
              <a:solidFill>
                <a:schemeClr val="bg1"/>
              </a:solidFill>
              <a:ln w="9525">
                <a:noFill/>
                <a:round/>
              </a:ln>
            </p:spPr>
            <p:txBody>
              <a:bodyPr/>
              <a:lstStyle/>
              <a:p>
                <a:pPr eaLnBrk="1" hangingPunct="1">
                  <a:defRPr/>
                </a:pPr>
                <a:endParaRPr lang="en-US"/>
              </a:p>
            </p:txBody>
          </p:sp>
          <p:sp>
            <p:nvSpPr>
              <p:cNvPr id="61"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bg1"/>
              </a:solidFill>
              <a:ln w="9525">
                <a:noFill/>
                <a:round/>
              </a:ln>
            </p:spPr>
            <p:txBody>
              <a:bodyPr/>
              <a:lstStyle/>
              <a:p>
                <a:pPr eaLnBrk="1" hangingPunct="1">
                  <a:defRPr/>
                </a:pPr>
                <a:endParaRPr lang="en-US"/>
              </a:p>
            </p:txBody>
          </p:sp>
        </p:grpSp>
        <p:grpSp>
          <p:nvGrpSpPr>
            <p:cNvPr id="57" name="Group 184"/>
            <p:cNvGrpSpPr/>
            <p:nvPr/>
          </p:nvGrpSpPr>
          <p:grpSpPr>
            <a:xfrm>
              <a:off x="973426" y="2130307"/>
              <a:ext cx="316355" cy="679166"/>
              <a:chOff x="6213475" y="1668463"/>
              <a:chExt cx="227013" cy="487362"/>
            </a:xfrm>
            <a:solidFill>
              <a:srgbClr val="92D050"/>
            </a:solidFill>
          </p:grpSpPr>
          <p:sp>
            <p:nvSpPr>
              <p:cNvPr id="58" name="Oval 98"/>
              <p:cNvSpPr>
                <a:spLocks noChangeArrowheads="1"/>
              </p:cNvSpPr>
              <p:nvPr/>
            </p:nvSpPr>
            <p:spPr bwMode="auto">
              <a:xfrm>
                <a:off x="6291263" y="1668463"/>
                <a:ext cx="73025" cy="73025"/>
              </a:xfrm>
              <a:prstGeom prst="ellipse">
                <a:avLst/>
              </a:prstGeom>
              <a:solidFill>
                <a:srgbClr val="00B0F0"/>
              </a:solidFill>
              <a:ln w="9525">
                <a:noFill/>
                <a:round/>
              </a:ln>
            </p:spPr>
            <p:txBody>
              <a:bodyPr/>
              <a:lstStyle/>
              <a:p>
                <a:pPr eaLnBrk="1" hangingPunct="1">
                  <a:defRPr/>
                </a:pPr>
                <a:endParaRPr lang="en-US"/>
              </a:p>
            </p:txBody>
          </p:sp>
          <p:sp>
            <p:nvSpPr>
              <p:cNvPr id="5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00B0F0"/>
              </a:solidFill>
              <a:ln w="9525">
                <a:noFill/>
                <a:round/>
              </a:ln>
            </p:spPr>
            <p:txBody>
              <a:bodyPr/>
              <a:lstStyle/>
              <a:p>
                <a:pPr eaLnBrk="1" hangingPunct="1">
                  <a:defRPr/>
                </a:pPr>
                <a:endParaRPr lang="en-US"/>
              </a:p>
            </p:txBody>
          </p:sp>
        </p:grpSp>
      </p:grpSp>
      <p:sp>
        <p:nvSpPr>
          <p:cNvPr id="65" name="Freeform 19"/>
          <p:cNvSpPr/>
          <p:nvPr/>
        </p:nvSpPr>
        <p:spPr bwMode="invGray">
          <a:xfrm>
            <a:off x="5353481" y="2507747"/>
            <a:ext cx="461726" cy="592635"/>
          </a:xfrm>
          <a:prstGeom prst="rightArrow">
            <a:avLst/>
          </a:prstGeom>
          <a:solidFill>
            <a:srgbClr val="FF9900"/>
          </a:solidFill>
          <a:ln>
            <a:noFill/>
          </a:ln>
        </p:spPr>
        <p:txBody>
          <a:bodyPr/>
          <a:lstStyle/>
          <a:p>
            <a:endParaRPr lang="zh-CN"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6" name="Freeform 19"/>
          <p:cNvSpPr/>
          <p:nvPr/>
        </p:nvSpPr>
        <p:spPr bwMode="invGray">
          <a:xfrm>
            <a:off x="2977217" y="2507747"/>
            <a:ext cx="461726" cy="592635"/>
          </a:xfrm>
          <a:prstGeom prst="rightArrow">
            <a:avLst/>
          </a:prstGeom>
          <a:solidFill>
            <a:srgbClr val="FF9900"/>
          </a:solidFill>
          <a:ln>
            <a:noFill/>
          </a:ln>
        </p:spPr>
        <p:txBody>
          <a:bodyPr/>
          <a:lstStyle/>
          <a:p>
            <a:endParaRPr lang="zh-CN"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checkerboard(across)">
                                      <p:cBhvr>
                                        <p:cTn id="7" dur="500"/>
                                        <p:tgtEl>
                                          <p:spTgt spid="66"/>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checkerboard(across)">
                                      <p:cBhvr>
                                        <p:cTn id="1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ldLvl="0" animBg="1"/>
      <p:bldP spid="66"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课程的内容的选择与组织要以</a:t>
            </a:r>
            <a:r>
              <a:rPr lang="en-US" altLang="zh-CN"/>
              <a:t>“</a:t>
            </a:r>
            <a:r>
              <a:rPr lang="zh-CN" altLang="en-US"/>
              <a:t>活动</a:t>
            </a:r>
            <a:r>
              <a:rPr lang="en-US" altLang="zh-CN"/>
              <a:t>”</a:t>
            </a:r>
            <a:r>
              <a:rPr lang="zh-CN" altLang="en-US"/>
              <a:t>与</a:t>
            </a:r>
            <a:r>
              <a:rPr lang="en-US" altLang="zh-CN"/>
              <a:t>“</a:t>
            </a:r>
            <a:r>
              <a:rPr lang="zh-CN" altLang="en-US"/>
              <a:t>经验</a:t>
            </a:r>
            <a:r>
              <a:rPr lang="en-US" altLang="zh-CN"/>
              <a:t>”</a:t>
            </a:r>
            <a:r>
              <a:rPr lang="zh-CN" altLang="en-US"/>
              <a:t>作为要素，以</a:t>
            </a:r>
            <a:r>
              <a:rPr lang="en-US" altLang="zh-CN"/>
              <a:t>“</a:t>
            </a:r>
            <a:r>
              <a:rPr lang="zh-CN" altLang="en-US"/>
              <a:t>任务驱动</a:t>
            </a:r>
            <a:r>
              <a:rPr lang="en-US" altLang="zh-CN"/>
              <a:t>”</a:t>
            </a:r>
            <a:r>
              <a:rPr lang="zh-CN" altLang="en-US"/>
              <a:t>的方式引导学生面对具体</a:t>
            </a:r>
            <a:r>
              <a:rPr lang="en-US" altLang="zh-CN"/>
              <a:t>“</a:t>
            </a:r>
            <a:r>
              <a:rPr lang="zh-CN" altLang="en-US"/>
              <a:t>问题情境</a:t>
            </a:r>
            <a:r>
              <a:rPr lang="en-US" altLang="zh-CN"/>
              <a:t>”</a:t>
            </a:r>
            <a:r>
              <a:rPr lang="zh-CN" altLang="en-US"/>
              <a:t>的过程中进行协作、探索、表达、交流，在解决问题中培育体育提升学生的核心素养。</a:t>
            </a:r>
            <a:endParaRPr lang="zh-CN" altLang="en-US"/>
          </a:p>
          <a:p>
            <a:r>
              <a:rPr lang="zh-CN" altLang="en-US"/>
              <a:t>关注</a:t>
            </a:r>
            <a:r>
              <a:rPr lang="en-US" altLang="zh-CN"/>
              <a:t>“PBL”</a:t>
            </a:r>
            <a:r>
              <a:rPr lang="zh-CN" altLang="en-US"/>
              <a:t>（问题引导下）的课程实施与评价模式。</a:t>
            </a:r>
            <a:endParaRPr lang="zh-CN" altLang="en-US"/>
          </a:p>
          <a:p>
            <a:r>
              <a:rPr lang="zh-CN" altLang="en-US"/>
              <a:t>核心素养的</a:t>
            </a:r>
            <a:r>
              <a:rPr lang="en-US" altLang="zh-CN"/>
              <a:t>“</a:t>
            </a:r>
            <a:r>
              <a:rPr lang="zh-CN" altLang="en-US"/>
              <a:t>校本化</a:t>
            </a:r>
            <a:r>
              <a:rPr lang="en-US" altLang="zh-CN"/>
              <a:t>”</a:t>
            </a:r>
            <a:r>
              <a:rPr lang="zh-CN" altLang="en-US"/>
              <a:t>，符合学生需要与学校实际。</a:t>
            </a:r>
            <a:endParaRPr lang="zh-CN" altLang="en-US"/>
          </a:p>
        </p:txBody>
      </p:sp>
      <p:sp>
        <p:nvSpPr>
          <p:cNvPr id="3" name="标题 2"/>
          <p:cNvSpPr>
            <a:spLocks noGrp="1"/>
          </p:cNvSpPr>
          <p:nvPr>
            <p:ph type="title"/>
          </p:nvPr>
        </p:nvSpPr>
        <p:spPr/>
        <p:txBody>
          <a:bodyPr/>
          <a:p>
            <a:endParaRPr lang="zh-CN"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3507853"/>
          </a:xfrm>
          <a:prstGeom prst="rect">
            <a:avLst/>
          </a:prstGeom>
          <a:solidFill>
            <a:srgbClr val="5489C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椭圆 5"/>
          <p:cNvSpPr/>
          <p:nvPr/>
        </p:nvSpPr>
        <p:spPr>
          <a:xfrm>
            <a:off x="6388182" y="195486"/>
            <a:ext cx="1080000" cy="1080000"/>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000182" y="2508141"/>
            <a:ext cx="936000" cy="93600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8" name="椭圆 7"/>
          <p:cNvSpPr/>
          <p:nvPr/>
        </p:nvSpPr>
        <p:spPr>
          <a:xfrm>
            <a:off x="5508104" y="1753926"/>
            <a:ext cx="1260000" cy="126000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8370" y="1325657"/>
            <a:ext cx="4205893" cy="1176431"/>
          </a:xfrm>
          <a:prstGeom prst="rect">
            <a:avLst/>
          </a:prstGeom>
        </p:spPr>
      </p:pic>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zh-CN"/>
              <a:t>从第三次浪潮到第四次工业革命</a:t>
            </a:r>
            <a:endParaRPr lang="zh-CN" altLang="zh-CN"/>
          </a:p>
        </p:txBody>
      </p:sp>
      <p:pic>
        <p:nvPicPr>
          <p:cNvPr id="3" name="图片 2"/>
          <p:cNvPicPr>
            <a:picLocks noChangeAspect="1"/>
          </p:cNvPicPr>
          <p:nvPr/>
        </p:nvPicPr>
        <p:blipFill>
          <a:blip r:embed="rId1"/>
          <a:stretch>
            <a:fillRect/>
          </a:stretch>
        </p:blipFill>
        <p:spPr>
          <a:xfrm>
            <a:off x="599440" y="1230630"/>
            <a:ext cx="2568575" cy="3317875"/>
          </a:xfrm>
          <a:prstGeom prst="rect">
            <a:avLst/>
          </a:prstGeom>
        </p:spPr>
      </p:pic>
      <p:pic>
        <p:nvPicPr>
          <p:cNvPr id="4" name="图片 3"/>
          <p:cNvPicPr>
            <a:picLocks noChangeAspect="1"/>
          </p:cNvPicPr>
          <p:nvPr/>
        </p:nvPicPr>
        <p:blipFill>
          <a:blip r:embed="rId2"/>
          <a:stretch>
            <a:fillRect/>
          </a:stretch>
        </p:blipFill>
        <p:spPr>
          <a:xfrm>
            <a:off x="3289300" y="1160145"/>
            <a:ext cx="5702300" cy="29368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内容占位符 2"/>
          <p:cNvSpPr>
            <a:spLocks noGrp="1" noChangeArrowheads="1"/>
          </p:cNvSpPr>
          <p:nvPr>
            <p:ph idx="1"/>
          </p:nvPr>
        </p:nvSpPr>
        <p:spPr/>
        <p:txBody>
          <a:bodyPr/>
          <a:lstStyle/>
          <a:p>
            <a:pPr eaLnBrk="1" hangingPunct="1"/>
            <a:r>
              <a:rPr lang="zh-CN" altLang="en-US" dirty="0" smtClean="0"/>
              <a:t>随着世界多极化、经济全球化、文化多样化、社会信息化深入发展，各国都在思考</a:t>
            </a:r>
            <a:r>
              <a:rPr lang="zh-CN" altLang="en-US" b="1" dirty="0" smtClean="0">
                <a:solidFill>
                  <a:srgbClr val="007635"/>
                </a:solidFill>
              </a:rPr>
              <a:t>21世纪的学生应具备哪些核心素养才能成功适应未来社会</a:t>
            </a:r>
            <a:r>
              <a:rPr lang="zh-CN" altLang="en-US" dirty="0" smtClean="0"/>
              <a:t>这一前瞻性战略问题，</a:t>
            </a:r>
            <a:r>
              <a:rPr lang="zh-CN" altLang="en-US" b="1" dirty="0" smtClean="0">
                <a:solidFill>
                  <a:srgbClr val="007635"/>
                </a:solidFill>
              </a:rPr>
              <a:t>核心素养研究浪潮席卷全球</a:t>
            </a:r>
            <a:r>
              <a:rPr lang="zh-CN" altLang="en-US" dirty="0" smtClean="0"/>
              <a:t>。</a:t>
            </a:r>
            <a:endParaRPr lang="zh-CN" altLang="en-US" dirty="0" smtClean="0"/>
          </a:p>
          <a:p>
            <a:pPr eaLnBrk="1" hangingPunct="1"/>
            <a:r>
              <a:rPr lang="zh-CN" altLang="en-US" dirty="0" smtClean="0"/>
              <a:t>而以学生的核心素养为重要目标引领新的教育改革，已成为了西方各国教育改革领域中的基本共识。</a:t>
            </a:r>
            <a:endParaRPr lang="zh-CN" altLang="en-US" dirty="0" smtClean="0"/>
          </a:p>
        </p:txBody>
      </p:sp>
      <p:sp>
        <p:nvSpPr>
          <p:cNvPr id="5122" name="标题 1"/>
          <p:cNvSpPr>
            <a:spLocks noGrp="1" noChangeArrowheads="1"/>
          </p:cNvSpPr>
          <p:nvPr>
            <p:ph type="title"/>
          </p:nvPr>
        </p:nvSpPr>
        <p:spPr/>
        <p:txBody>
          <a:bodyPr/>
          <a:lstStyle/>
          <a:p>
            <a:pPr eaLnBrk="1" hangingPunct="1"/>
            <a:r>
              <a:rPr lang="zh-CN" altLang="en-US" smtClean="0"/>
              <a:t>主要背景</a:t>
            </a:r>
            <a:endParaRPr lang="zh-CN" altLang="en-US" smtClean="0"/>
          </a:p>
        </p:txBody>
      </p:sp>
      <p:sp>
        <p:nvSpPr>
          <p:cNvPr id="4" name="TextBox 3"/>
          <p:cNvSpPr txBox="1"/>
          <p:nvPr/>
        </p:nvSpPr>
        <p:spPr>
          <a:xfrm>
            <a:off x="698269" y="106775"/>
            <a:ext cx="921403" cy="769441"/>
          </a:xfrm>
          <a:prstGeom prst="rect">
            <a:avLst/>
          </a:prstGeom>
          <a:noFill/>
        </p:spPr>
        <p:txBody>
          <a:bodyPr wrap="square" rtlCol="0">
            <a:spAutoFit/>
          </a:bodyPr>
          <a:lstStyle/>
          <a:p>
            <a:r>
              <a:rPr lang="zh-CN" altLang="en-US" sz="4400" dirty="0" smtClean="0">
                <a:solidFill>
                  <a:schemeClr val="bg1"/>
                </a:solidFill>
                <a:latin typeface="微软雅黑" panose="020B0503020204020204" pitchFamily="34" charset="-122"/>
                <a:ea typeface="微软雅黑" panose="020B0503020204020204" pitchFamily="34" charset="-122"/>
              </a:rPr>
              <a:t>二</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
        <p:nvSpPr>
          <p:cNvPr id="6" name="KSO_Shape"/>
          <p:cNvSpPr/>
          <p:nvPr/>
        </p:nvSpPr>
        <p:spPr bwMode="auto">
          <a:xfrm>
            <a:off x="8100392" y="236951"/>
            <a:ext cx="690909" cy="639265"/>
          </a:xfrm>
          <a:custGeom>
            <a:avLst/>
            <a:gdLst>
              <a:gd name="T0" fmla="*/ 1018488 w 2254250"/>
              <a:gd name="T1" fmla="*/ 1217529 h 2312988"/>
              <a:gd name="T2" fmla="*/ 951021 w 2254250"/>
              <a:gd name="T3" fmla="*/ 1495703 h 2312988"/>
              <a:gd name="T4" fmla="*/ 813587 w 2254250"/>
              <a:gd name="T5" fmla="*/ 1552468 h 2312988"/>
              <a:gd name="T6" fmla="*/ 630721 w 2254250"/>
              <a:gd name="T7" fmla="*/ 1584356 h 2312988"/>
              <a:gd name="T8" fmla="*/ 616637 w 2254250"/>
              <a:gd name="T9" fmla="*/ 1217529 h 2312988"/>
              <a:gd name="T10" fmla="*/ 360535 w 2254250"/>
              <a:gd name="T11" fmla="*/ 1187450 h 2312988"/>
              <a:gd name="T12" fmla="*/ 408440 w 2254250"/>
              <a:gd name="T13" fmla="*/ 1226575 h 2312988"/>
              <a:gd name="T14" fmla="*/ 383920 w 2254250"/>
              <a:gd name="T15" fmla="*/ 1589558 h 2312988"/>
              <a:gd name="T16" fmla="*/ 17028 w 2254250"/>
              <a:gd name="T17" fmla="*/ 1583452 h 2312988"/>
              <a:gd name="T18" fmla="*/ 1816 w 2254250"/>
              <a:gd name="T19" fmla="*/ 1223861 h 2312988"/>
              <a:gd name="T20" fmla="*/ 44272 w 2254250"/>
              <a:gd name="T21" fmla="*/ 1187676 h 2312988"/>
              <a:gd name="T22" fmla="*/ 1501412 w 2254250"/>
              <a:gd name="T23" fmla="*/ 810536 h 2312988"/>
              <a:gd name="T24" fmla="*/ 1551555 w 2254250"/>
              <a:gd name="T25" fmla="*/ 878128 h 2312988"/>
              <a:gd name="T26" fmla="*/ 2150105 w 2254250"/>
              <a:gd name="T27" fmla="*/ 1434290 h 2312988"/>
              <a:gd name="T28" fmla="*/ 2226569 w 2254250"/>
              <a:gd name="T29" fmla="*/ 1485778 h 2312988"/>
              <a:gd name="T30" fmla="*/ 2254250 w 2254250"/>
              <a:gd name="T31" fmla="*/ 2174175 h 2312988"/>
              <a:gd name="T32" fmla="*/ 2222485 w 2254250"/>
              <a:gd name="T33" fmla="*/ 2262407 h 2312988"/>
              <a:gd name="T34" fmla="*/ 2143298 w 2254250"/>
              <a:gd name="T35" fmla="*/ 2310040 h 2312988"/>
              <a:gd name="T36" fmla="*/ 1409065 w 2254250"/>
              <a:gd name="T37" fmla="*/ 2308452 h 2312988"/>
              <a:gd name="T38" fmla="*/ 867013 w 2254250"/>
              <a:gd name="T39" fmla="*/ 1785633 h 2312988"/>
              <a:gd name="T40" fmla="*/ 844550 w 2254250"/>
              <a:gd name="T41" fmla="*/ 1711463 h 2312988"/>
              <a:gd name="T42" fmla="*/ 874500 w 2254250"/>
              <a:gd name="T43" fmla="*/ 1638881 h 2312988"/>
              <a:gd name="T44" fmla="*/ 943703 w 2254250"/>
              <a:gd name="T45" fmla="*/ 1601682 h 2312988"/>
              <a:gd name="T46" fmla="*/ 1020848 w 2254250"/>
              <a:gd name="T47" fmla="*/ 1616879 h 2312988"/>
              <a:gd name="T48" fmla="*/ 1311273 w 2254250"/>
              <a:gd name="T49" fmla="*/ 872231 h 2312988"/>
              <a:gd name="T50" fmla="*/ 1364821 w 2254250"/>
              <a:gd name="T51" fmla="*/ 807134 h 2312988"/>
              <a:gd name="T52" fmla="*/ 1589493 w 2254250"/>
              <a:gd name="T53" fmla="*/ 586241 h 2312988"/>
              <a:gd name="T54" fmla="*/ 1630132 w 2254250"/>
              <a:gd name="T55" fmla="*/ 617084 h 2312988"/>
              <a:gd name="T56" fmla="*/ 1597666 w 2254250"/>
              <a:gd name="T57" fmla="*/ 756104 h 2312988"/>
              <a:gd name="T58" fmla="*/ 1508213 w 2254250"/>
              <a:gd name="T59" fmla="*/ 698274 h 2312988"/>
              <a:gd name="T60" fmla="*/ 1397419 w 2254250"/>
              <a:gd name="T61" fmla="*/ 687161 h 2312988"/>
              <a:gd name="T62" fmla="*/ 1295026 w 2254250"/>
              <a:gd name="T63" fmla="*/ 728663 h 2312988"/>
              <a:gd name="T64" fmla="*/ 1223963 w 2254250"/>
              <a:gd name="T65" fmla="*/ 811213 h 2312988"/>
              <a:gd name="T66" fmla="*/ 1244850 w 2254250"/>
              <a:gd name="T67" fmla="*/ 594859 h 2312988"/>
              <a:gd name="T68" fmla="*/ 995772 w 2254250"/>
              <a:gd name="T69" fmla="*/ 591216 h 2312988"/>
              <a:gd name="T70" fmla="*/ 1022350 w 2254250"/>
              <a:gd name="T71" fmla="*/ 631246 h 2312988"/>
              <a:gd name="T72" fmla="*/ 998725 w 2254250"/>
              <a:gd name="T73" fmla="*/ 986539 h 2312988"/>
              <a:gd name="T74" fmla="*/ 632992 w 2254250"/>
              <a:gd name="T75" fmla="*/ 984278 h 2312988"/>
              <a:gd name="T76" fmla="*/ 613229 w 2254250"/>
              <a:gd name="T77" fmla="*/ 627175 h 2312988"/>
              <a:gd name="T78" fmla="*/ 642760 w 2254250"/>
              <a:gd name="T79" fmla="*/ 589633 h 2312988"/>
              <a:gd name="T80" fmla="*/ 391866 w 2254250"/>
              <a:gd name="T81" fmla="*/ 597096 h 2312988"/>
              <a:gd name="T82" fmla="*/ 409348 w 2254250"/>
              <a:gd name="T83" fmla="*/ 949223 h 2312988"/>
              <a:gd name="T84" fmla="*/ 374611 w 2254250"/>
              <a:gd name="T85" fmla="*/ 991741 h 2312988"/>
              <a:gd name="T86" fmla="*/ 11352 w 2254250"/>
              <a:gd name="T87" fmla="*/ 975910 h 2312988"/>
              <a:gd name="T88" fmla="*/ 3632 w 2254250"/>
              <a:gd name="T89" fmla="*/ 616998 h 2312988"/>
              <a:gd name="T90" fmla="*/ 44272 w 2254250"/>
              <a:gd name="T91" fmla="*/ 586240 h 2312988"/>
              <a:gd name="T92" fmla="*/ 1627408 w 2254250"/>
              <a:gd name="T93" fmla="*/ 25796 h 2312988"/>
              <a:gd name="T94" fmla="*/ 1619235 w 2254250"/>
              <a:gd name="T95" fmla="*/ 393732 h 2312988"/>
              <a:gd name="T96" fmla="*/ 1249845 w 2254250"/>
              <a:gd name="T97" fmla="*/ 402105 h 2312988"/>
              <a:gd name="T98" fmla="*/ 1224871 w 2254250"/>
              <a:gd name="T99" fmla="*/ 39147 h 2312988"/>
              <a:gd name="T100" fmla="*/ 1273230 w 2254250"/>
              <a:gd name="T101" fmla="*/ 0 h 2312988"/>
              <a:gd name="T102" fmla="*/ 1018488 w 2254250"/>
              <a:gd name="T103" fmla="*/ 29869 h 2312988"/>
              <a:gd name="T104" fmla="*/ 1004404 w 2254250"/>
              <a:gd name="T105" fmla="*/ 396900 h 2312988"/>
              <a:gd name="T106" fmla="*/ 634355 w 2254250"/>
              <a:gd name="T107" fmla="*/ 399615 h 2312988"/>
              <a:gd name="T108" fmla="*/ 614819 w 2254250"/>
              <a:gd name="T109" fmla="*/ 34395 h 2312988"/>
              <a:gd name="T110" fmla="*/ 49267 w 2254250"/>
              <a:gd name="T111" fmla="*/ 0 h 2312988"/>
              <a:gd name="T112" fmla="*/ 407531 w 2254250"/>
              <a:gd name="T113" fmla="*/ 34395 h 2312988"/>
              <a:gd name="T114" fmla="*/ 388233 w 2254250"/>
              <a:gd name="T115" fmla="*/ 399615 h 2312988"/>
              <a:gd name="T116" fmla="*/ 20433 w 2254250"/>
              <a:gd name="T117" fmla="*/ 398710 h 2312988"/>
              <a:gd name="T118" fmla="*/ 908 w 2254250"/>
              <a:gd name="T119" fmla="*/ 40278 h 2312988"/>
              <a:gd name="T120" fmla="*/ 39277 w 2254250"/>
              <a:gd name="T121" fmla="*/ 905 h 231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54250" h="2312988">
                <a:moveTo>
                  <a:pt x="661842" y="1187450"/>
                </a:moveTo>
                <a:lnTo>
                  <a:pt x="973283" y="1187450"/>
                </a:lnTo>
                <a:lnTo>
                  <a:pt x="978280" y="1187676"/>
                </a:lnTo>
                <a:lnTo>
                  <a:pt x="983278" y="1188581"/>
                </a:lnTo>
                <a:lnTo>
                  <a:pt x="988048" y="1189938"/>
                </a:lnTo>
                <a:lnTo>
                  <a:pt x="992364" y="1191295"/>
                </a:lnTo>
                <a:lnTo>
                  <a:pt x="996681" y="1193330"/>
                </a:lnTo>
                <a:lnTo>
                  <a:pt x="1000769" y="1196044"/>
                </a:lnTo>
                <a:lnTo>
                  <a:pt x="1004404" y="1198758"/>
                </a:lnTo>
                <a:lnTo>
                  <a:pt x="1008039" y="1201924"/>
                </a:lnTo>
                <a:lnTo>
                  <a:pt x="1011219" y="1205543"/>
                </a:lnTo>
                <a:lnTo>
                  <a:pt x="1013945" y="1209161"/>
                </a:lnTo>
                <a:lnTo>
                  <a:pt x="1016444" y="1213232"/>
                </a:lnTo>
                <a:lnTo>
                  <a:pt x="1018488" y="1217529"/>
                </a:lnTo>
                <a:lnTo>
                  <a:pt x="1020306" y="1222052"/>
                </a:lnTo>
                <a:lnTo>
                  <a:pt x="1021214" y="1226575"/>
                </a:lnTo>
                <a:lnTo>
                  <a:pt x="1022123" y="1231551"/>
                </a:lnTo>
                <a:lnTo>
                  <a:pt x="1022350" y="1236526"/>
                </a:lnTo>
                <a:lnTo>
                  <a:pt x="1022350" y="1503618"/>
                </a:lnTo>
                <a:lnTo>
                  <a:pt x="1015081" y="1501809"/>
                </a:lnTo>
                <a:lnTo>
                  <a:pt x="1007584" y="1500226"/>
                </a:lnTo>
                <a:lnTo>
                  <a:pt x="1000315" y="1498643"/>
                </a:lnTo>
                <a:lnTo>
                  <a:pt x="992819" y="1497286"/>
                </a:lnTo>
                <a:lnTo>
                  <a:pt x="985095" y="1496607"/>
                </a:lnTo>
                <a:lnTo>
                  <a:pt x="977599" y="1495929"/>
                </a:lnTo>
                <a:lnTo>
                  <a:pt x="969875" y="1495250"/>
                </a:lnTo>
                <a:lnTo>
                  <a:pt x="962152" y="1495250"/>
                </a:lnTo>
                <a:lnTo>
                  <a:pt x="951021" y="1495703"/>
                </a:lnTo>
                <a:lnTo>
                  <a:pt x="940117" y="1496381"/>
                </a:lnTo>
                <a:lnTo>
                  <a:pt x="929213" y="1497738"/>
                </a:lnTo>
                <a:lnTo>
                  <a:pt x="918764" y="1499547"/>
                </a:lnTo>
                <a:lnTo>
                  <a:pt x="908087" y="1502035"/>
                </a:lnTo>
                <a:lnTo>
                  <a:pt x="897637" y="1504749"/>
                </a:lnTo>
                <a:lnTo>
                  <a:pt x="887415" y="1508141"/>
                </a:lnTo>
                <a:lnTo>
                  <a:pt x="877420" y="1511986"/>
                </a:lnTo>
                <a:lnTo>
                  <a:pt x="867652" y="1516509"/>
                </a:lnTo>
                <a:lnTo>
                  <a:pt x="858111" y="1521032"/>
                </a:lnTo>
                <a:lnTo>
                  <a:pt x="848343" y="1526460"/>
                </a:lnTo>
                <a:lnTo>
                  <a:pt x="839483" y="1532114"/>
                </a:lnTo>
                <a:lnTo>
                  <a:pt x="830397" y="1538446"/>
                </a:lnTo>
                <a:lnTo>
                  <a:pt x="821765" y="1545231"/>
                </a:lnTo>
                <a:lnTo>
                  <a:pt x="813587" y="1552468"/>
                </a:lnTo>
                <a:lnTo>
                  <a:pt x="805636" y="1559931"/>
                </a:lnTo>
                <a:lnTo>
                  <a:pt x="801320" y="1564002"/>
                </a:lnTo>
                <a:lnTo>
                  <a:pt x="797458" y="1568299"/>
                </a:lnTo>
                <a:lnTo>
                  <a:pt x="789962" y="1577119"/>
                </a:lnTo>
                <a:lnTo>
                  <a:pt x="783147" y="1586166"/>
                </a:lnTo>
                <a:lnTo>
                  <a:pt x="776559" y="1595438"/>
                </a:lnTo>
                <a:lnTo>
                  <a:pt x="661842" y="1595438"/>
                </a:lnTo>
                <a:lnTo>
                  <a:pt x="656844" y="1595212"/>
                </a:lnTo>
                <a:lnTo>
                  <a:pt x="651847" y="1594307"/>
                </a:lnTo>
                <a:lnTo>
                  <a:pt x="647076" y="1593403"/>
                </a:lnTo>
                <a:lnTo>
                  <a:pt x="642760" y="1591593"/>
                </a:lnTo>
                <a:lnTo>
                  <a:pt x="638444" y="1589558"/>
                </a:lnTo>
                <a:lnTo>
                  <a:pt x="634355" y="1587070"/>
                </a:lnTo>
                <a:lnTo>
                  <a:pt x="630721" y="1584356"/>
                </a:lnTo>
                <a:lnTo>
                  <a:pt x="627086" y="1580964"/>
                </a:lnTo>
                <a:lnTo>
                  <a:pt x="623906" y="1577572"/>
                </a:lnTo>
                <a:lnTo>
                  <a:pt x="621180" y="1573727"/>
                </a:lnTo>
                <a:lnTo>
                  <a:pt x="618681" y="1569882"/>
                </a:lnTo>
                <a:lnTo>
                  <a:pt x="616637" y="1565585"/>
                </a:lnTo>
                <a:lnTo>
                  <a:pt x="614819" y="1560836"/>
                </a:lnTo>
                <a:lnTo>
                  <a:pt x="613683" y="1556313"/>
                </a:lnTo>
                <a:lnTo>
                  <a:pt x="613002" y="1551337"/>
                </a:lnTo>
                <a:lnTo>
                  <a:pt x="612775" y="1546588"/>
                </a:lnTo>
                <a:lnTo>
                  <a:pt x="612775" y="1236526"/>
                </a:lnTo>
                <a:lnTo>
                  <a:pt x="613002" y="1231551"/>
                </a:lnTo>
                <a:lnTo>
                  <a:pt x="613683" y="1226575"/>
                </a:lnTo>
                <a:lnTo>
                  <a:pt x="614819" y="1222052"/>
                </a:lnTo>
                <a:lnTo>
                  <a:pt x="616637" y="1217529"/>
                </a:lnTo>
                <a:lnTo>
                  <a:pt x="618681" y="1213232"/>
                </a:lnTo>
                <a:lnTo>
                  <a:pt x="621180" y="1209161"/>
                </a:lnTo>
                <a:lnTo>
                  <a:pt x="623906" y="1205543"/>
                </a:lnTo>
                <a:lnTo>
                  <a:pt x="627086" y="1201924"/>
                </a:lnTo>
                <a:lnTo>
                  <a:pt x="630721" y="1198758"/>
                </a:lnTo>
                <a:lnTo>
                  <a:pt x="634355" y="1196044"/>
                </a:lnTo>
                <a:lnTo>
                  <a:pt x="638444" y="1193330"/>
                </a:lnTo>
                <a:lnTo>
                  <a:pt x="642760" y="1191295"/>
                </a:lnTo>
                <a:lnTo>
                  <a:pt x="647076" y="1189938"/>
                </a:lnTo>
                <a:lnTo>
                  <a:pt x="651847" y="1188581"/>
                </a:lnTo>
                <a:lnTo>
                  <a:pt x="656844" y="1187676"/>
                </a:lnTo>
                <a:lnTo>
                  <a:pt x="661842" y="1187450"/>
                </a:lnTo>
                <a:close/>
                <a:moveTo>
                  <a:pt x="49267" y="1187450"/>
                </a:moveTo>
                <a:lnTo>
                  <a:pt x="360535" y="1187450"/>
                </a:lnTo>
                <a:lnTo>
                  <a:pt x="365757" y="1187676"/>
                </a:lnTo>
                <a:lnTo>
                  <a:pt x="370524" y="1188581"/>
                </a:lnTo>
                <a:lnTo>
                  <a:pt x="375292" y="1189938"/>
                </a:lnTo>
                <a:lnTo>
                  <a:pt x="379606" y="1191295"/>
                </a:lnTo>
                <a:lnTo>
                  <a:pt x="383920" y="1193330"/>
                </a:lnTo>
                <a:lnTo>
                  <a:pt x="388233" y="1196044"/>
                </a:lnTo>
                <a:lnTo>
                  <a:pt x="391866" y="1198758"/>
                </a:lnTo>
                <a:lnTo>
                  <a:pt x="395271" y="1201924"/>
                </a:lnTo>
                <a:lnTo>
                  <a:pt x="398450" y="1205543"/>
                </a:lnTo>
                <a:lnTo>
                  <a:pt x="401401" y="1209161"/>
                </a:lnTo>
                <a:lnTo>
                  <a:pt x="403672" y="1213232"/>
                </a:lnTo>
                <a:lnTo>
                  <a:pt x="405715" y="1217529"/>
                </a:lnTo>
                <a:lnTo>
                  <a:pt x="407531" y="1222052"/>
                </a:lnTo>
                <a:lnTo>
                  <a:pt x="408440" y="1226575"/>
                </a:lnTo>
                <a:lnTo>
                  <a:pt x="409348" y="1231551"/>
                </a:lnTo>
                <a:lnTo>
                  <a:pt x="409575" y="1236526"/>
                </a:lnTo>
                <a:lnTo>
                  <a:pt x="409575" y="1546588"/>
                </a:lnTo>
                <a:lnTo>
                  <a:pt x="409348" y="1551337"/>
                </a:lnTo>
                <a:lnTo>
                  <a:pt x="408440" y="1556313"/>
                </a:lnTo>
                <a:lnTo>
                  <a:pt x="407531" y="1560836"/>
                </a:lnTo>
                <a:lnTo>
                  <a:pt x="405715" y="1565585"/>
                </a:lnTo>
                <a:lnTo>
                  <a:pt x="403672" y="1569882"/>
                </a:lnTo>
                <a:lnTo>
                  <a:pt x="401401" y="1573727"/>
                </a:lnTo>
                <a:lnTo>
                  <a:pt x="398450" y="1577572"/>
                </a:lnTo>
                <a:lnTo>
                  <a:pt x="395271" y="1580964"/>
                </a:lnTo>
                <a:lnTo>
                  <a:pt x="391866" y="1584356"/>
                </a:lnTo>
                <a:lnTo>
                  <a:pt x="388233" y="1587070"/>
                </a:lnTo>
                <a:lnTo>
                  <a:pt x="383920" y="1589558"/>
                </a:lnTo>
                <a:lnTo>
                  <a:pt x="379606" y="1591593"/>
                </a:lnTo>
                <a:lnTo>
                  <a:pt x="375292" y="1593403"/>
                </a:lnTo>
                <a:lnTo>
                  <a:pt x="370524" y="1594307"/>
                </a:lnTo>
                <a:lnTo>
                  <a:pt x="365757" y="1595212"/>
                </a:lnTo>
                <a:lnTo>
                  <a:pt x="360535" y="1595438"/>
                </a:lnTo>
                <a:lnTo>
                  <a:pt x="49267" y="1595438"/>
                </a:lnTo>
                <a:lnTo>
                  <a:pt x="44272" y="1595212"/>
                </a:lnTo>
                <a:lnTo>
                  <a:pt x="39277" y="1594307"/>
                </a:lnTo>
                <a:lnTo>
                  <a:pt x="35191" y="1593403"/>
                </a:lnTo>
                <a:lnTo>
                  <a:pt x="31331" y="1592046"/>
                </a:lnTo>
                <a:lnTo>
                  <a:pt x="27471" y="1590237"/>
                </a:lnTo>
                <a:lnTo>
                  <a:pt x="23839" y="1588427"/>
                </a:lnTo>
                <a:lnTo>
                  <a:pt x="20433" y="1586166"/>
                </a:lnTo>
                <a:lnTo>
                  <a:pt x="17028" y="1583452"/>
                </a:lnTo>
                <a:lnTo>
                  <a:pt x="14303" y="1580738"/>
                </a:lnTo>
                <a:lnTo>
                  <a:pt x="11352" y="1577572"/>
                </a:lnTo>
                <a:lnTo>
                  <a:pt x="8854" y="1574179"/>
                </a:lnTo>
                <a:lnTo>
                  <a:pt x="6811" y="1570787"/>
                </a:lnTo>
                <a:lnTo>
                  <a:pt x="4768" y="1567168"/>
                </a:lnTo>
                <a:lnTo>
                  <a:pt x="3178" y="1563324"/>
                </a:lnTo>
                <a:lnTo>
                  <a:pt x="1816" y="1559479"/>
                </a:lnTo>
                <a:lnTo>
                  <a:pt x="908" y="1555182"/>
                </a:lnTo>
                <a:lnTo>
                  <a:pt x="227" y="1550885"/>
                </a:lnTo>
                <a:lnTo>
                  <a:pt x="0" y="1546588"/>
                </a:lnTo>
                <a:lnTo>
                  <a:pt x="0" y="1236526"/>
                </a:lnTo>
                <a:lnTo>
                  <a:pt x="227" y="1232003"/>
                </a:lnTo>
                <a:lnTo>
                  <a:pt x="908" y="1227932"/>
                </a:lnTo>
                <a:lnTo>
                  <a:pt x="1816" y="1223861"/>
                </a:lnTo>
                <a:lnTo>
                  <a:pt x="3178" y="1219564"/>
                </a:lnTo>
                <a:lnTo>
                  <a:pt x="4768" y="1215720"/>
                </a:lnTo>
                <a:lnTo>
                  <a:pt x="6811" y="1212101"/>
                </a:lnTo>
                <a:lnTo>
                  <a:pt x="8854" y="1208709"/>
                </a:lnTo>
                <a:lnTo>
                  <a:pt x="11352" y="1205543"/>
                </a:lnTo>
                <a:lnTo>
                  <a:pt x="14303" y="1202377"/>
                </a:lnTo>
                <a:lnTo>
                  <a:pt x="17028" y="1199663"/>
                </a:lnTo>
                <a:lnTo>
                  <a:pt x="20433" y="1196949"/>
                </a:lnTo>
                <a:lnTo>
                  <a:pt x="23839" y="1194687"/>
                </a:lnTo>
                <a:lnTo>
                  <a:pt x="27471" y="1192652"/>
                </a:lnTo>
                <a:lnTo>
                  <a:pt x="31331" y="1191069"/>
                </a:lnTo>
                <a:lnTo>
                  <a:pt x="35191" y="1189486"/>
                </a:lnTo>
                <a:lnTo>
                  <a:pt x="39277" y="1188581"/>
                </a:lnTo>
                <a:lnTo>
                  <a:pt x="44272" y="1187676"/>
                </a:lnTo>
                <a:lnTo>
                  <a:pt x="49267" y="1187450"/>
                </a:lnTo>
                <a:close/>
                <a:moveTo>
                  <a:pt x="1430620" y="788988"/>
                </a:moveTo>
                <a:lnTo>
                  <a:pt x="1436973" y="789215"/>
                </a:lnTo>
                <a:lnTo>
                  <a:pt x="1443553" y="789669"/>
                </a:lnTo>
                <a:lnTo>
                  <a:pt x="1449906" y="790349"/>
                </a:lnTo>
                <a:lnTo>
                  <a:pt x="1456033" y="791483"/>
                </a:lnTo>
                <a:lnTo>
                  <a:pt x="1462386" y="793071"/>
                </a:lnTo>
                <a:lnTo>
                  <a:pt x="1468285" y="794659"/>
                </a:lnTo>
                <a:lnTo>
                  <a:pt x="1474184" y="796700"/>
                </a:lnTo>
                <a:lnTo>
                  <a:pt x="1479857" y="798968"/>
                </a:lnTo>
                <a:lnTo>
                  <a:pt x="1485529" y="801463"/>
                </a:lnTo>
                <a:lnTo>
                  <a:pt x="1490975" y="804185"/>
                </a:lnTo>
                <a:lnTo>
                  <a:pt x="1496420" y="807134"/>
                </a:lnTo>
                <a:lnTo>
                  <a:pt x="1501412" y="810536"/>
                </a:lnTo>
                <a:lnTo>
                  <a:pt x="1506403" y="814165"/>
                </a:lnTo>
                <a:lnTo>
                  <a:pt x="1511168" y="817794"/>
                </a:lnTo>
                <a:lnTo>
                  <a:pt x="1515706" y="821877"/>
                </a:lnTo>
                <a:lnTo>
                  <a:pt x="1520017" y="825960"/>
                </a:lnTo>
                <a:lnTo>
                  <a:pt x="1524555" y="830496"/>
                </a:lnTo>
                <a:lnTo>
                  <a:pt x="1528412" y="835032"/>
                </a:lnTo>
                <a:lnTo>
                  <a:pt x="1532269" y="840023"/>
                </a:lnTo>
                <a:lnTo>
                  <a:pt x="1535673" y="844786"/>
                </a:lnTo>
                <a:lnTo>
                  <a:pt x="1538849" y="850003"/>
                </a:lnTo>
                <a:lnTo>
                  <a:pt x="1542026" y="855219"/>
                </a:lnTo>
                <a:lnTo>
                  <a:pt x="1544976" y="860890"/>
                </a:lnTo>
                <a:lnTo>
                  <a:pt x="1547471" y="866334"/>
                </a:lnTo>
                <a:lnTo>
                  <a:pt x="1549740" y="872231"/>
                </a:lnTo>
                <a:lnTo>
                  <a:pt x="1551555" y="878128"/>
                </a:lnTo>
                <a:lnTo>
                  <a:pt x="1553371" y="884025"/>
                </a:lnTo>
                <a:lnTo>
                  <a:pt x="1554732" y="890150"/>
                </a:lnTo>
                <a:lnTo>
                  <a:pt x="1555867" y="896501"/>
                </a:lnTo>
                <a:lnTo>
                  <a:pt x="1556774" y="902625"/>
                </a:lnTo>
                <a:lnTo>
                  <a:pt x="1557228" y="908976"/>
                </a:lnTo>
                <a:lnTo>
                  <a:pt x="1557455" y="915780"/>
                </a:lnTo>
                <a:lnTo>
                  <a:pt x="1557455" y="1366471"/>
                </a:lnTo>
                <a:lnTo>
                  <a:pt x="2109264" y="1429526"/>
                </a:lnTo>
                <a:lnTo>
                  <a:pt x="2115163" y="1429753"/>
                </a:lnTo>
                <a:lnTo>
                  <a:pt x="2122424" y="1429980"/>
                </a:lnTo>
                <a:lnTo>
                  <a:pt x="2129458" y="1430660"/>
                </a:lnTo>
                <a:lnTo>
                  <a:pt x="2136265" y="1431341"/>
                </a:lnTo>
                <a:lnTo>
                  <a:pt x="2143298" y="1432702"/>
                </a:lnTo>
                <a:lnTo>
                  <a:pt x="2150105" y="1434290"/>
                </a:lnTo>
                <a:lnTo>
                  <a:pt x="2156458" y="1436104"/>
                </a:lnTo>
                <a:lnTo>
                  <a:pt x="2162811" y="1438372"/>
                </a:lnTo>
                <a:lnTo>
                  <a:pt x="2169391" y="1440867"/>
                </a:lnTo>
                <a:lnTo>
                  <a:pt x="2175291" y="1443589"/>
                </a:lnTo>
                <a:lnTo>
                  <a:pt x="2181417" y="1446538"/>
                </a:lnTo>
                <a:lnTo>
                  <a:pt x="2187089" y="1449940"/>
                </a:lnTo>
                <a:lnTo>
                  <a:pt x="2192761" y="1453569"/>
                </a:lnTo>
                <a:lnTo>
                  <a:pt x="2198207" y="1457425"/>
                </a:lnTo>
                <a:lnTo>
                  <a:pt x="2203652" y="1461508"/>
                </a:lnTo>
                <a:lnTo>
                  <a:pt x="2208644" y="1465817"/>
                </a:lnTo>
                <a:lnTo>
                  <a:pt x="2213409" y="1470581"/>
                </a:lnTo>
                <a:lnTo>
                  <a:pt x="2218174" y="1475571"/>
                </a:lnTo>
                <a:lnTo>
                  <a:pt x="2222485" y="1480334"/>
                </a:lnTo>
                <a:lnTo>
                  <a:pt x="2226569" y="1485778"/>
                </a:lnTo>
                <a:lnTo>
                  <a:pt x="2230426" y="1491221"/>
                </a:lnTo>
                <a:lnTo>
                  <a:pt x="2234056" y="1496892"/>
                </a:lnTo>
                <a:lnTo>
                  <a:pt x="2237460" y="1502562"/>
                </a:lnTo>
                <a:lnTo>
                  <a:pt x="2240409" y="1508686"/>
                </a:lnTo>
                <a:lnTo>
                  <a:pt x="2243132" y="1514584"/>
                </a:lnTo>
                <a:lnTo>
                  <a:pt x="2245628" y="1521161"/>
                </a:lnTo>
                <a:lnTo>
                  <a:pt x="2247897" y="1527512"/>
                </a:lnTo>
                <a:lnTo>
                  <a:pt x="2249939" y="1534090"/>
                </a:lnTo>
                <a:lnTo>
                  <a:pt x="2251300" y="1540668"/>
                </a:lnTo>
                <a:lnTo>
                  <a:pt x="2252435" y="1547699"/>
                </a:lnTo>
                <a:lnTo>
                  <a:pt x="2253569" y="1554731"/>
                </a:lnTo>
                <a:lnTo>
                  <a:pt x="2254023" y="1561535"/>
                </a:lnTo>
                <a:lnTo>
                  <a:pt x="2254250" y="1568793"/>
                </a:lnTo>
                <a:lnTo>
                  <a:pt x="2254250" y="2174175"/>
                </a:lnTo>
                <a:lnTo>
                  <a:pt x="2254023" y="2181206"/>
                </a:lnTo>
                <a:lnTo>
                  <a:pt x="2253569" y="2188237"/>
                </a:lnTo>
                <a:lnTo>
                  <a:pt x="2252435" y="2195269"/>
                </a:lnTo>
                <a:lnTo>
                  <a:pt x="2251300" y="2202073"/>
                </a:lnTo>
                <a:lnTo>
                  <a:pt x="2249939" y="2208651"/>
                </a:lnTo>
                <a:lnTo>
                  <a:pt x="2247897" y="2215456"/>
                </a:lnTo>
                <a:lnTo>
                  <a:pt x="2245628" y="2221807"/>
                </a:lnTo>
                <a:lnTo>
                  <a:pt x="2243132" y="2228158"/>
                </a:lnTo>
                <a:lnTo>
                  <a:pt x="2240409" y="2234282"/>
                </a:lnTo>
                <a:lnTo>
                  <a:pt x="2237460" y="2240179"/>
                </a:lnTo>
                <a:lnTo>
                  <a:pt x="2234056" y="2246076"/>
                </a:lnTo>
                <a:lnTo>
                  <a:pt x="2230426" y="2251747"/>
                </a:lnTo>
                <a:lnTo>
                  <a:pt x="2226569" y="2257191"/>
                </a:lnTo>
                <a:lnTo>
                  <a:pt x="2222485" y="2262407"/>
                </a:lnTo>
                <a:lnTo>
                  <a:pt x="2218174" y="2267624"/>
                </a:lnTo>
                <a:lnTo>
                  <a:pt x="2213409" y="2272161"/>
                </a:lnTo>
                <a:lnTo>
                  <a:pt x="2208644" y="2276924"/>
                </a:lnTo>
                <a:lnTo>
                  <a:pt x="2203652" y="2281233"/>
                </a:lnTo>
                <a:lnTo>
                  <a:pt x="2198207" y="2285316"/>
                </a:lnTo>
                <a:lnTo>
                  <a:pt x="2192761" y="2289172"/>
                </a:lnTo>
                <a:lnTo>
                  <a:pt x="2187089" y="2292801"/>
                </a:lnTo>
                <a:lnTo>
                  <a:pt x="2181417" y="2296204"/>
                </a:lnTo>
                <a:lnTo>
                  <a:pt x="2175291" y="2299152"/>
                </a:lnTo>
                <a:lnTo>
                  <a:pt x="2169391" y="2302101"/>
                </a:lnTo>
                <a:lnTo>
                  <a:pt x="2162811" y="2304596"/>
                </a:lnTo>
                <a:lnTo>
                  <a:pt x="2156458" y="2306637"/>
                </a:lnTo>
                <a:lnTo>
                  <a:pt x="2150105" y="2308452"/>
                </a:lnTo>
                <a:lnTo>
                  <a:pt x="2143298" y="2310040"/>
                </a:lnTo>
                <a:lnTo>
                  <a:pt x="2136265" y="2311400"/>
                </a:lnTo>
                <a:lnTo>
                  <a:pt x="2129458" y="2312308"/>
                </a:lnTo>
                <a:lnTo>
                  <a:pt x="2122424" y="2312988"/>
                </a:lnTo>
                <a:lnTo>
                  <a:pt x="2115163" y="2312988"/>
                </a:lnTo>
                <a:lnTo>
                  <a:pt x="1452175" y="2312988"/>
                </a:lnTo>
                <a:lnTo>
                  <a:pt x="1448091" y="2312761"/>
                </a:lnTo>
                <a:lnTo>
                  <a:pt x="1446276" y="2312761"/>
                </a:lnTo>
                <a:lnTo>
                  <a:pt x="1444688" y="2312761"/>
                </a:lnTo>
                <a:lnTo>
                  <a:pt x="1438562" y="2312988"/>
                </a:lnTo>
                <a:lnTo>
                  <a:pt x="1432662" y="2312761"/>
                </a:lnTo>
                <a:lnTo>
                  <a:pt x="1426536" y="2311854"/>
                </a:lnTo>
                <a:lnTo>
                  <a:pt x="1420864" y="2311174"/>
                </a:lnTo>
                <a:lnTo>
                  <a:pt x="1414738" y="2310040"/>
                </a:lnTo>
                <a:lnTo>
                  <a:pt x="1409065" y="2308452"/>
                </a:lnTo>
                <a:lnTo>
                  <a:pt x="1403393" y="2306637"/>
                </a:lnTo>
                <a:lnTo>
                  <a:pt x="1397721" y="2304823"/>
                </a:lnTo>
                <a:lnTo>
                  <a:pt x="1392275" y="2302554"/>
                </a:lnTo>
                <a:lnTo>
                  <a:pt x="1387057" y="2300059"/>
                </a:lnTo>
                <a:lnTo>
                  <a:pt x="1381838" y="2297111"/>
                </a:lnTo>
                <a:lnTo>
                  <a:pt x="1376846" y="2293935"/>
                </a:lnTo>
                <a:lnTo>
                  <a:pt x="1372081" y="2290533"/>
                </a:lnTo>
                <a:lnTo>
                  <a:pt x="1367317" y="2286904"/>
                </a:lnTo>
                <a:lnTo>
                  <a:pt x="1362779" y="2283048"/>
                </a:lnTo>
                <a:lnTo>
                  <a:pt x="1358241" y="2278965"/>
                </a:lnTo>
                <a:lnTo>
                  <a:pt x="878584" y="1799469"/>
                </a:lnTo>
                <a:lnTo>
                  <a:pt x="874500" y="1794933"/>
                </a:lnTo>
                <a:lnTo>
                  <a:pt x="870643" y="1790396"/>
                </a:lnTo>
                <a:lnTo>
                  <a:pt x="867013" y="1785633"/>
                </a:lnTo>
                <a:lnTo>
                  <a:pt x="863609" y="1781097"/>
                </a:lnTo>
                <a:lnTo>
                  <a:pt x="860433" y="1776107"/>
                </a:lnTo>
                <a:lnTo>
                  <a:pt x="857710" y="1771117"/>
                </a:lnTo>
                <a:lnTo>
                  <a:pt x="855214" y="1766126"/>
                </a:lnTo>
                <a:lnTo>
                  <a:pt x="852945" y="1760683"/>
                </a:lnTo>
                <a:lnTo>
                  <a:pt x="850903" y="1755466"/>
                </a:lnTo>
                <a:lnTo>
                  <a:pt x="849088" y="1750249"/>
                </a:lnTo>
                <a:lnTo>
                  <a:pt x="847727" y="1744805"/>
                </a:lnTo>
                <a:lnTo>
                  <a:pt x="846592" y="1739362"/>
                </a:lnTo>
                <a:lnTo>
                  <a:pt x="845458" y="1733691"/>
                </a:lnTo>
                <a:lnTo>
                  <a:pt x="845004" y="1728248"/>
                </a:lnTo>
                <a:lnTo>
                  <a:pt x="844550" y="1722577"/>
                </a:lnTo>
                <a:lnTo>
                  <a:pt x="844550" y="1716907"/>
                </a:lnTo>
                <a:lnTo>
                  <a:pt x="844550" y="1711463"/>
                </a:lnTo>
                <a:lnTo>
                  <a:pt x="845004" y="1705793"/>
                </a:lnTo>
                <a:lnTo>
                  <a:pt x="845458" y="1700122"/>
                </a:lnTo>
                <a:lnTo>
                  <a:pt x="846592" y="1694678"/>
                </a:lnTo>
                <a:lnTo>
                  <a:pt x="847727" y="1689235"/>
                </a:lnTo>
                <a:lnTo>
                  <a:pt x="849088" y="1683564"/>
                </a:lnTo>
                <a:lnTo>
                  <a:pt x="850903" y="1678347"/>
                </a:lnTo>
                <a:lnTo>
                  <a:pt x="852945" y="1673131"/>
                </a:lnTo>
                <a:lnTo>
                  <a:pt x="855214" y="1667914"/>
                </a:lnTo>
                <a:lnTo>
                  <a:pt x="857710" y="1662697"/>
                </a:lnTo>
                <a:lnTo>
                  <a:pt x="860433" y="1657707"/>
                </a:lnTo>
                <a:lnTo>
                  <a:pt x="863609" y="1652717"/>
                </a:lnTo>
                <a:lnTo>
                  <a:pt x="867013" y="1647954"/>
                </a:lnTo>
                <a:lnTo>
                  <a:pt x="870643" y="1643417"/>
                </a:lnTo>
                <a:lnTo>
                  <a:pt x="874500" y="1638881"/>
                </a:lnTo>
                <a:lnTo>
                  <a:pt x="878584" y="1634571"/>
                </a:lnTo>
                <a:lnTo>
                  <a:pt x="882668" y="1630488"/>
                </a:lnTo>
                <a:lnTo>
                  <a:pt x="887206" y="1626632"/>
                </a:lnTo>
                <a:lnTo>
                  <a:pt x="891744" y="1623230"/>
                </a:lnTo>
                <a:lnTo>
                  <a:pt x="896509" y="1619828"/>
                </a:lnTo>
                <a:lnTo>
                  <a:pt x="901047" y="1616879"/>
                </a:lnTo>
                <a:lnTo>
                  <a:pt x="906039" y="1613931"/>
                </a:lnTo>
                <a:lnTo>
                  <a:pt x="911030" y="1611436"/>
                </a:lnTo>
                <a:lnTo>
                  <a:pt x="916249" y="1609167"/>
                </a:lnTo>
                <a:lnTo>
                  <a:pt x="921694" y="1607353"/>
                </a:lnTo>
                <a:lnTo>
                  <a:pt x="927140" y="1605538"/>
                </a:lnTo>
                <a:lnTo>
                  <a:pt x="932585" y="1603951"/>
                </a:lnTo>
                <a:lnTo>
                  <a:pt x="938031" y="1602590"/>
                </a:lnTo>
                <a:lnTo>
                  <a:pt x="943703" y="1601682"/>
                </a:lnTo>
                <a:lnTo>
                  <a:pt x="949376" y="1600775"/>
                </a:lnTo>
                <a:lnTo>
                  <a:pt x="955275" y="1600548"/>
                </a:lnTo>
                <a:lnTo>
                  <a:pt x="960947" y="1600321"/>
                </a:lnTo>
                <a:lnTo>
                  <a:pt x="966847" y="1600548"/>
                </a:lnTo>
                <a:lnTo>
                  <a:pt x="972519" y="1600775"/>
                </a:lnTo>
                <a:lnTo>
                  <a:pt x="978191" y="1601682"/>
                </a:lnTo>
                <a:lnTo>
                  <a:pt x="983864" y="1602590"/>
                </a:lnTo>
                <a:lnTo>
                  <a:pt x="989536" y="1603951"/>
                </a:lnTo>
                <a:lnTo>
                  <a:pt x="994982" y="1605538"/>
                </a:lnTo>
                <a:lnTo>
                  <a:pt x="1000427" y="1607353"/>
                </a:lnTo>
                <a:lnTo>
                  <a:pt x="1005646" y="1609167"/>
                </a:lnTo>
                <a:lnTo>
                  <a:pt x="1010637" y="1611436"/>
                </a:lnTo>
                <a:lnTo>
                  <a:pt x="1015856" y="1613931"/>
                </a:lnTo>
                <a:lnTo>
                  <a:pt x="1020848" y="1616879"/>
                </a:lnTo>
                <a:lnTo>
                  <a:pt x="1025612" y="1619828"/>
                </a:lnTo>
                <a:lnTo>
                  <a:pt x="1030377" y="1623230"/>
                </a:lnTo>
                <a:lnTo>
                  <a:pt x="1034688" y="1626632"/>
                </a:lnTo>
                <a:lnTo>
                  <a:pt x="1038999" y="1630488"/>
                </a:lnTo>
                <a:lnTo>
                  <a:pt x="1043537" y="1634571"/>
                </a:lnTo>
                <a:lnTo>
                  <a:pt x="1303559" y="1894506"/>
                </a:lnTo>
                <a:lnTo>
                  <a:pt x="1303559" y="915780"/>
                </a:lnTo>
                <a:lnTo>
                  <a:pt x="1303786" y="908976"/>
                </a:lnTo>
                <a:lnTo>
                  <a:pt x="1304467" y="902625"/>
                </a:lnTo>
                <a:lnTo>
                  <a:pt x="1305147" y="896501"/>
                </a:lnTo>
                <a:lnTo>
                  <a:pt x="1306282" y="890150"/>
                </a:lnTo>
                <a:lnTo>
                  <a:pt x="1307643" y="884025"/>
                </a:lnTo>
                <a:lnTo>
                  <a:pt x="1309231" y="878128"/>
                </a:lnTo>
                <a:lnTo>
                  <a:pt x="1311273" y="872231"/>
                </a:lnTo>
                <a:lnTo>
                  <a:pt x="1313769" y="866334"/>
                </a:lnTo>
                <a:lnTo>
                  <a:pt x="1316265" y="860890"/>
                </a:lnTo>
                <a:lnTo>
                  <a:pt x="1318988" y="855219"/>
                </a:lnTo>
                <a:lnTo>
                  <a:pt x="1322164" y="850003"/>
                </a:lnTo>
                <a:lnTo>
                  <a:pt x="1325341" y="844786"/>
                </a:lnTo>
                <a:lnTo>
                  <a:pt x="1328971" y="840023"/>
                </a:lnTo>
                <a:lnTo>
                  <a:pt x="1332829" y="835032"/>
                </a:lnTo>
                <a:lnTo>
                  <a:pt x="1336686" y="830496"/>
                </a:lnTo>
                <a:lnTo>
                  <a:pt x="1340770" y="825960"/>
                </a:lnTo>
                <a:lnTo>
                  <a:pt x="1345081" y="821877"/>
                </a:lnTo>
                <a:lnTo>
                  <a:pt x="1349846" y="817794"/>
                </a:lnTo>
                <a:lnTo>
                  <a:pt x="1354610" y="814165"/>
                </a:lnTo>
                <a:lnTo>
                  <a:pt x="1359602" y="810536"/>
                </a:lnTo>
                <a:lnTo>
                  <a:pt x="1364821" y="807134"/>
                </a:lnTo>
                <a:lnTo>
                  <a:pt x="1370266" y="804185"/>
                </a:lnTo>
                <a:lnTo>
                  <a:pt x="1375485" y="801463"/>
                </a:lnTo>
                <a:lnTo>
                  <a:pt x="1381384" y="798968"/>
                </a:lnTo>
                <a:lnTo>
                  <a:pt x="1387057" y="796700"/>
                </a:lnTo>
                <a:lnTo>
                  <a:pt x="1392956" y="794659"/>
                </a:lnTo>
                <a:lnTo>
                  <a:pt x="1398855" y="793071"/>
                </a:lnTo>
                <a:lnTo>
                  <a:pt x="1404981" y="791483"/>
                </a:lnTo>
                <a:lnTo>
                  <a:pt x="1411107" y="790349"/>
                </a:lnTo>
                <a:lnTo>
                  <a:pt x="1417687" y="789669"/>
                </a:lnTo>
                <a:lnTo>
                  <a:pt x="1424040" y="789215"/>
                </a:lnTo>
                <a:lnTo>
                  <a:pt x="1430620" y="788988"/>
                </a:lnTo>
                <a:close/>
                <a:moveTo>
                  <a:pt x="1273230" y="585788"/>
                </a:moveTo>
                <a:lnTo>
                  <a:pt x="1584498" y="585788"/>
                </a:lnTo>
                <a:lnTo>
                  <a:pt x="1589493" y="586241"/>
                </a:lnTo>
                <a:lnTo>
                  <a:pt x="1594488" y="586922"/>
                </a:lnTo>
                <a:lnTo>
                  <a:pt x="1599028" y="588283"/>
                </a:lnTo>
                <a:lnTo>
                  <a:pt x="1603569" y="589643"/>
                </a:lnTo>
                <a:lnTo>
                  <a:pt x="1606975" y="591231"/>
                </a:lnTo>
                <a:lnTo>
                  <a:pt x="1609926" y="593045"/>
                </a:lnTo>
                <a:lnTo>
                  <a:pt x="1612878" y="594859"/>
                </a:lnTo>
                <a:lnTo>
                  <a:pt x="1615602" y="597127"/>
                </a:lnTo>
                <a:lnTo>
                  <a:pt x="1618327" y="599622"/>
                </a:lnTo>
                <a:lnTo>
                  <a:pt x="1620824" y="601890"/>
                </a:lnTo>
                <a:lnTo>
                  <a:pt x="1623094" y="604611"/>
                </a:lnTo>
                <a:lnTo>
                  <a:pt x="1625138" y="607559"/>
                </a:lnTo>
                <a:lnTo>
                  <a:pt x="1626954" y="610734"/>
                </a:lnTo>
                <a:lnTo>
                  <a:pt x="1628543" y="613683"/>
                </a:lnTo>
                <a:lnTo>
                  <a:pt x="1630132" y="617084"/>
                </a:lnTo>
                <a:lnTo>
                  <a:pt x="1631495" y="620486"/>
                </a:lnTo>
                <a:lnTo>
                  <a:pt x="1632176" y="623888"/>
                </a:lnTo>
                <a:lnTo>
                  <a:pt x="1632857" y="627290"/>
                </a:lnTo>
                <a:lnTo>
                  <a:pt x="1633538" y="631372"/>
                </a:lnTo>
                <a:lnTo>
                  <a:pt x="1633538" y="634774"/>
                </a:lnTo>
                <a:lnTo>
                  <a:pt x="1633538" y="805090"/>
                </a:lnTo>
                <a:lnTo>
                  <a:pt x="1629678" y="798286"/>
                </a:lnTo>
                <a:lnTo>
                  <a:pt x="1625819" y="791936"/>
                </a:lnTo>
                <a:lnTo>
                  <a:pt x="1621505" y="785586"/>
                </a:lnTo>
                <a:lnTo>
                  <a:pt x="1616964" y="779236"/>
                </a:lnTo>
                <a:lnTo>
                  <a:pt x="1612651" y="773113"/>
                </a:lnTo>
                <a:lnTo>
                  <a:pt x="1607656" y="767443"/>
                </a:lnTo>
                <a:lnTo>
                  <a:pt x="1602661" y="761547"/>
                </a:lnTo>
                <a:lnTo>
                  <a:pt x="1597666" y="756104"/>
                </a:lnTo>
                <a:lnTo>
                  <a:pt x="1592217" y="750661"/>
                </a:lnTo>
                <a:lnTo>
                  <a:pt x="1586541" y="745445"/>
                </a:lnTo>
                <a:lnTo>
                  <a:pt x="1580865" y="740456"/>
                </a:lnTo>
                <a:lnTo>
                  <a:pt x="1575189" y="735466"/>
                </a:lnTo>
                <a:lnTo>
                  <a:pt x="1568832" y="730704"/>
                </a:lnTo>
                <a:lnTo>
                  <a:pt x="1562702" y="726395"/>
                </a:lnTo>
                <a:lnTo>
                  <a:pt x="1556572" y="722086"/>
                </a:lnTo>
                <a:lnTo>
                  <a:pt x="1549988" y="718231"/>
                </a:lnTo>
                <a:lnTo>
                  <a:pt x="1543404" y="714375"/>
                </a:lnTo>
                <a:lnTo>
                  <a:pt x="1536593" y="710747"/>
                </a:lnTo>
                <a:lnTo>
                  <a:pt x="1529555" y="707118"/>
                </a:lnTo>
                <a:lnTo>
                  <a:pt x="1522744" y="703943"/>
                </a:lnTo>
                <a:lnTo>
                  <a:pt x="1515706" y="701222"/>
                </a:lnTo>
                <a:lnTo>
                  <a:pt x="1508213" y="698274"/>
                </a:lnTo>
                <a:lnTo>
                  <a:pt x="1500948" y="695779"/>
                </a:lnTo>
                <a:lnTo>
                  <a:pt x="1493456" y="693738"/>
                </a:lnTo>
                <a:lnTo>
                  <a:pt x="1485964" y="691697"/>
                </a:lnTo>
                <a:lnTo>
                  <a:pt x="1478245" y="689883"/>
                </a:lnTo>
                <a:lnTo>
                  <a:pt x="1470525" y="688295"/>
                </a:lnTo>
                <a:lnTo>
                  <a:pt x="1462806" y="686934"/>
                </a:lnTo>
                <a:lnTo>
                  <a:pt x="1454860" y="686254"/>
                </a:lnTo>
                <a:lnTo>
                  <a:pt x="1446686" y="685347"/>
                </a:lnTo>
                <a:lnTo>
                  <a:pt x="1438513" y="684893"/>
                </a:lnTo>
                <a:lnTo>
                  <a:pt x="1430567" y="684893"/>
                </a:lnTo>
                <a:lnTo>
                  <a:pt x="1421939" y="684893"/>
                </a:lnTo>
                <a:lnTo>
                  <a:pt x="1413766" y="685347"/>
                </a:lnTo>
                <a:lnTo>
                  <a:pt x="1405366" y="686254"/>
                </a:lnTo>
                <a:lnTo>
                  <a:pt x="1397419" y="687161"/>
                </a:lnTo>
                <a:lnTo>
                  <a:pt x="1389246" y="688522"/>
                </a:lnTo>
                <a:lnTo>
                  <a:pt x="1381300" y="690109"/>
                </a:lnTo>
                <a:lnTo>
                  <a:pt x="1373353" y="691924"/>
                </a:lnTo>
                <a:lnTo>
                  <a:pt x="1365634" y="693965"/>
                </a:lnTo>
                <a:lnTo>
                  <a:pt x="1357915" y="696459"/>
                </a:lnTo>
                <a:lnTo>
                  <a:pt x="1350423" y="699181"/>
                </a:lnTo>
                <a:lnTo>
                  <a:pt x="1342930" y="701902"/>
                </a:lnTo>
                <a:lnTo>
                  <a:pt x="1335665" y="705077"/>
                </a:lnTo>
                <a:lnTo>
                  <a:pt x="1328400" y="708479"/>
                </a:lnTo>
                <a:lnTo>
                  <a:pt x="1321589" y="711881"/>
                </a:lnTo>
                <a:lnTo>
                  <a:pt x="1314551" y="715963"/>
                </a:lnTo>
                <a:lnTo>
                  <a:pt x="1307967" y="720045"/>
                </a:lnTo>
                <a:lnTo>
                  <a:pt x="1301383" y="724354"/>
                </a:lnTo>
                <a:lnTo>
                  <a:pt x="1295026" y="728663"/>
                </a:lnTo>
                <a:lnTo>
                  <a:pt x="1288442" y="733425"/>
                </a:lnTo>
                <a:lnTo>
                  <a:pt x="1282539" y="738188"/>
                </a:lnTo>
                <a:lnTo>
                  <a:pt x="1276636" y="743404"/>
                </a:lnTo>
                <a:lnTo>
                  <a:pt x="1270960" y="748847"/>
                </a:lnTo>
                <a:lnTo>
                  <a:pt x="1265284" y="754290"/>
                </a:lnTo>
                <a:lnTo>
                  <a:pt x="1259835" y="759959"/>
                </a:lnTo>
                <a:lnTo>
                  <a:pt x="1254613" y="765856"/>
                </a:lnTo>
                <a:lnTo>
                  <a:pt x="1249845" y="771752"/>
                </a:lnTo>
                <a:lnTo>
                  <a:pt x="1244850" y="778102"/>
                </a:lnTo>
                <a:lnTo>
                  <a:pt x="1240310" y="784452"/>
                </a:lnTo>
                <a:lnTo>
                  <a:pt x="1235769" y="790802"/>
                </a:lnTo>
                <a:lnTo>
                  <a:pt x="1231682" y="797606"/>
                </a:lnTo>
                <a:lnTo>
                  <a:pt x="1227823" y="804410"/>
                </a:lnTo>
                <a:lnTo>
                  <a:pt x="1223963" y="811213"/>
                </a:lnTo>
                <a:lnTo>
                  <a:pt x="1223963" y="634774"/>
                </a:lnTo>
                <a:lnTo>
                  <a:pt x="1224190" y="631372"/>
                </a:lnTo>
                <a:lnTo>
                  <a:pt x="1224644" y="627290"/>
                </a:lnTo>
                <a:lnTo>
                  <a:pt x="1225325" y="623888"/>
                </a:lnTo>
                <a:lnTo>
                  <a:pt x="1226233" y="620486"/>
                </a:lnTo>
                <a:lnTo>
                  <a:pt x="1227596" y="617084"/>
                </a:lnTo>
                <a:lnTo>
                  <a:pt x="1228731" y="613683"/>
                </a:lnTo>
                <a:lnTo>
                  <a:pt x="1230547" y="610734"/>
                </a:lnTo>
                <a:lnTo>
                  <a:pt x="1232363" y="607559"/>
                </a:lnTo>
                <a:lnTo>
                  <a:pt x="1234634" y="604611"/>
                </a:lnTo>
                <a:lnTo>
                  <a:pt x="1236904" y="601890"/>
                </a:lnTo>
                <a:lnTo>
                  <a:pt x="1239402" y="599622"/>
                </a:lnTo>
                <a:lnTo>
                  <a:pt x="1241899" y="597127"/>
                </a:lnTo>
                <a:lnTo>
                  <a:pt x="1244850" y="594859"/>
                </a:lnTo>
                <a:lnTo>
                  <a:pt x="1247802" y="593045"/>
                </a:lnTo>
                <a:lnTo>
                  <a:pt x="1250753" y="591231"/>
                </a:lnTo>
                <a:lnTo>
                  <a:pt x="1254159" y="589643"/>
                </a:lnTo>
                <a:lnTo>
                  <a:pt x="1258473" y="588283"/>
                </a:lnTo>
                <a:lnTo>
                  <a:pt x="1263240" y="586922"/>
                </a:lnTo>
                <a:lnTo>
                  <a:pt x="1268008" y="586241"/>
                </a:lnTo>
                <a:lnTo>
                  <a:pt x="1273230" y="585788"/>
                </a:lnTo>
                <a:close/>
                <a:moveTo>
                  <a:pt x="661842" y="585788"/>
                </a:moveTo>
                <a:lnTo>
                  <a:pt x="973283" y="585788"/>
                </a:lnTo>
                <a:lnTo>
                  <a:pt x="978280" y="586240"/>
                </a:lnTo>
                <a:lnTo>
                  <a:pt x="983051" y="586919"/>
                </a:lnTo>
                <a:lnTo>
                  <a:pt x="988048" y="588276"/>
                </a:lnTo>
                <a:lnTo>
                  <a:pt x="992364" y="589633"/>
                </a:lnTo>
                <a:lnTo>
                  <a:pt x="995772" y="591216"/>
                </a:lnTo>
                <a:lnTo>
                  <a:pt x="998725" y="593025"/>
                </a:lnTo>
                <a:lnTo>
                  <a:pt x="1001678" y="594834"/>
                </a:lnTo>
                <a:lnTo>
                  <a:pt x="1004404" y="597096"/>
                </a:lnTo>
                <a:lnTo>
                  <a:pt x="1007130" y="599583"/>
                </a:lnTo>
                <a:lnTo>
                  <a:pt x="1009629" y="601845"/>
                </a:lnTo>
                <a:lnTo>
                  <a:pt x="1011901" y="604559"/>
                </a:lnTo>
                <a:lnTo>
                  <a:pt x="1013945" y="607499"/>
                </a:lnTo>
                <a:lnTo>
                  <a:pt x="1015762" y="610665"/>
                </a:lnTo>
                <a:lnTo>
                  <a:pt x="1017580" y="613605"/>
                </a:lnTo>
                <a:lnTo>
                  <a:pt x="1018943" y="616998"/>
                </a:lnTo>
                <a:lnTo>
                  <a:pt x="1020306" y="620390"/>
                </a:lnTo>
                <a:lnTo>
                  <a:pt x="1020987" y="623782"/>
                </a:lnTo>
                <a:lnTo>
                  <a:pt x="1021896" y="627175"/>
                </a:lnTo>
                <a:lnTo>
                  <a:pt x="1022350" y="631246"/>
                </a:lnTo>
                <a:lnTo>
                  <a:pt x="1022350" y="634638"/>
                </a:lnTo>
                <a:lnTo>
                  <a:pt x="1022350" y="944926"/>
                </a:lnTo>
                <a:lnTo>
                  <a:pt x="1022350" y="949223"/>
                </a:lnTo>
                <a:lnTo>
                  <a:pt x="1021441" y="953294"/>
                </a:lnTo>
                <a:lnTo>
                  <a:pt x="1020760" y="957817"/>
                </a:lnTo>
                <a:lnTo>
                  <a:pt x="1019397" y="961662"/>
                </a:lnTo>
                <a:lnTo>
                  <a:pt x="1017807" y="965506"/>
                </a:lnTo>
                <a:lnTo>
                  <a:pt x="1015762" y="969125"/>
                </a:lnTo>
                <a:lnTo>
                  <a:pt x="1013718" y="972743"/>
                </a:lnTo>
                <a:lnTo>
                  <a:pt x="1011219" y="975910"/>
                </a:lnTo>
                <a:lnTo>
                  <a:pt x="1008266" y="979076"/>
                </a:lnTo>
                <a:lnTo>
                  <a:pt x="1005540" y="981564"/>
                </a:lnTo>
                <a:lnTo>
                  <a:pt x="1002133" y="984278"/>
                </a:lnTo>
                <a:lnTo>
                  <a:pt x="998725" y="986539"/>
                </a:lnTo>
                <a:lnTo>
                  <a:pt x="995090" y="988575"/>
                </a:lnTo>
                <a:lnTo>
                  <a:pt x="991229" y="990384"/>
                </a:lnTo>
                <a:lnTo>
                  <a:pt x="987367" y="991741"/>
                </a:lnTo>
                <a:lnTo>
                  <a:pt x="983278" y="992645"/>
                </a:lnTo>
                <a:lnTo>
                  <a:pt x="978280" y="993550"/>
                </a:lnTo>
                <a:lnTo>
                  <a:pt x="973283" y="993776"/>
                </a:lnTo>
                <a:lnTo>
                  <a:pt x="661842" y="993776"/>
                </a:lnTo>
                <a:lnTo>
                  <a:pt x="656844" y="993550"/>
                </a:lnTo>
                <a:lnTo>
                  <a:pt x="652074" y="992645"/>
                </a:lnTo>
                <a:lnTo>
                  <a:pt x="647985" y="991741"/>
                </a:lnTo>
                <a:lnTo>
                  <a:pt x="643896" y="990384"/>
                </a:lnTo>
                <a:lnTo>
                  <a:pt x="640034" y="988575"/>
                </a:lnTo>
                <a:lnTo>
                  <a:pt x="636400" y="986539"/>
                </a:lnTo>
                <a:lnTo>
                  <a:pt x="632992" y="984278"/>
                </a:lnTo>
                <a:lnTo>
                  <a:pt x="629585" y="981564"/>
                </a:lnTo>
                <a:lnTo>
                  <a:pt x="626859" y="979076"/>
                </a:lnTo>
                <a:lnTo>
                  <a:pt x="623906" y="975910"/>
                </a:lnTo>
                <a:lnTo>
                  <a:pt x="621407" y="972743"/>
                </a:lnTo>
                <a:lnTo>
                  <a:pt x="619362" y="969125"/>
                </a:lnTo>
                <a:lnTo>
                  <a:pt x="617318" y="965506"/>
                </a:lnTo>
                <a:lnTo>
                  <a:pt x="615728" y="961662"/>
                </a:lnTo>
                <a:lnTo>
                  <a:pt x="614365" y="957817"/>
                </a:lnTo>
                <a:lnTo>
                  <a:pt x="613683" y="953294"/>
                </a:lnTo>
                <a:lnTo>
                  <a:pt x="612775" y="949223"/>
                </a:lnTo>
                <a:lnTo>
                  <a:pt x="612775" y="944926"/>
                </a:lnTo>
                <a:lnTo>
                  <a:pt x="612775" y="634638"/>
                </a:lnTo>
                <a:lnTo>
                  <a:pt x="612775" y="631246"/>
                </a:lnTo>
                <a:lnTo>
                  <a:pt x="613229" y="627175"/>
                </a:lnTo>
                <a:lnTo>
                  <a:pt x="613911" y="623782"/>
                </a:lnTo>
                <a:lnTo>
                  <a:pt x="614819" y="620390"/>
                </a:lnTo>
                <a:lnTo>
                  <a:pt x="616182" y="616998"/>
                </a:lnTo>
                <a:lnTo>
                  <a:pt x="617545" y="613605"/>
                </a:lnTo>
                <a:lnTo>
                  <a:pt x="619362" y="610665"/>
                </a:lnTo>
                <a:lnTo>
                  <a:pt x="621180" y="607499"/>
                </a:lnTo>
                <a:lnTo>
                  <a:pt x="623224" y="604559"/>
                </a:lnTo>
                <a:lnTo>
                  <a:pt x="625496" y="601845"/>
                </a:lnTo>
                <a:lnTo>
                  <a:pt x="627995" y="599583"/>
                </a:lnTo>
                <a:lnTo>
                  <a:pt x="630721" y="597096"/>
                </a:lnTo>
                <a:lnTo>
                  <a:pt x="633447" y="594834"/>
                </a:lnTo>
                <a:lnTo>
                  <a:pt x="636400" y="593025"/>
                </a:lnTo>
                <a:lnTo>
                  <a:pt x="639353" y="591216"/>
                </a:lnTo>
                <a:lnTo>
                  <a:pt x="642760" y="589633"/>
                </a:lnTo>
                <a:lnTo>
                  <a:pt x="647076" y="588276"/>
                </a:lnTo>
                <a:lnTo>
                  <a:pt x="651847" y="586919"/>
                </a:lnTo>
                <a:lnTo>
                  <a:pt x="656844" y="586240"/>
                </a:lnTo>
                <a:lnTo>
                  <a:pt x="661842" y="585788"/>
                </a:lnTo>
                <a:close/>
                <a:moveTo>
                  <a:pt x="49267" y="585788"/>
                </a:moveTo>
                <a:lnTo>
                  <a:pt x="360535" y="585788"/>
                </a:lnTo>
                <a:lnTo>
                  <a:pt x="365757" y="586240"/>
                </a:lnTo>
                <a:lnTo>
                  <a:pt x="370524" y="586919"/>
                </a:lnTo>
                <a:lnTo>
                  <a:pt x="375292" y="588276"/>
                </a:lnTo>
                <a:lnTo>
                  <a:pt x="379606" y="589633"/>
                </a:lnTo>
                <a:lnTo>
                  <a:pt x="383011" y="591216"/>
                </a:lnTo>
                <a:lnTo>
                  <a:pt x="386190" y="593025"/>
                </a:lnTo>
                <a:lnTo>
                  <a:pt x="388914" y="594834"/>
                </a:lnTo>
                <a:lnTo>
                  <a:pt x="391866" y="597096"/>
                </a:lnTo>
                <a:lnTo>
                  <a:pt x="394363" y="599583"/>
                </a:lnTo>
                <a:lnTo>
                  <a:pt x="396861" y="601845"/>
                </a:lnTo>
                <a:lnTo>
                  <a:pt x="399358" y="604559"/>
                </a:lnTo>
                <a:lnTo>
                  <a:pt x="401401" y="607499"/>
                </a:lnTo>
                <a:lnTo>
                  <a:pt x="403218" y="610665"/>
                </a:lnTo>
                <a:lnTo>
                  <a:pt x="404580" y="613605"/>
                </a:lnTo>
                <a:lnTo>
                  <a:pt x="406169" y="616998"/>
                </a:lnTo>
                <a:lnTo>
                  <a:pt x="407531" y="620390"/>
                </a:lnTo>
                <a:lnTo>
                  <a:pt x="408213" y="623782"/>
                </a:lnTo>
                <a:lnTo>
                  <a:pt x="409121" y="627175"/>
                </a:lnTo>
                <a:lnTo>
                  <a:pt x="409575" y="631246"/>
                </a:lnTo>
                <a:lnTo>
                  <a:pt x="409575" y="634638"/>
                </a:lnTo>
                <a:lnTo>
                  <a:pt x="409575" y="944926"/>
                </a:lnTo>
                <a:lnTo>
                  <a:pt x="409348" y="949223"/>
                </a:lnTo>
                <a:lnTo>
                  <a:pt x="408894" y="953294"/>
                </a:lnTo>
                <a:lnTo>
                  <a:pt x="407986" y="957817"/>
                </a:lnTo>
                <a:lnTo>
                  <a:pt x="406623" y="961662"/>
                </a:lnTo>
                <a:lnTo>
                  <a:pt x="405034" y="965506"/>
                </a:lnTo>
                <a:lnTo>
                  <a:pt x="403218" y="969125"/>
                </a:lnTo>
                <a:lnTo>
                  <a:pt x="400720" y="972743"/>
                </a:lnTo>
                <a:lnTo>
                  <a:pt x="398450" y="975910"/>
                </a:lnTo>
                <a:lnTo>
                  <a:pt x="395726" y="979076"/>
                </a:lnTo>
                <a:lnTo>
                  <a:pt x="392774" y="981564"/>
                </a:lnTo>
                <a:lnTo>
                  <a:pt x="389368" y="984278"/>
                </a:lnTo>
                <a:lnTo>
                  <a:pt x="386190" y="986539"/>
                </a:lnTo>
                <a:lnTo>
                  <a:pt x="382557" y="988575"/>
                </a:lnTo>
                <a:lnTo>
                  <a:pt x="378698" y="990384"/>
                </a:lnTo>
                <a:lnTo>
                  <a:pt x="374611" y="991741"/>
                </a:lnTo>
                <a:lnTo>
                  <a:pt x="370524" y="992645"/>
                </a:lnTo>
                <a:lnTo>
                  <a:pt x="365757" y="993550"/>
                </a:lnTo>
                <a:lnTo>
                  <a:pt x="360535" y="993776"/>
                </a:lnTo>
                <a:lnTo>
                  <a:pt x="49267" y="993776"/>
                </a:lnTo>
                <a:lnTo>
                  <a:pt x="44272" y="993550"/>
                </a:lnTo>
                <a:lnTo>
                  <a:pt x="39277" y="992645"/>
                </a:lnTo>
                <a:lnTo>
                  <a:pt x="35191" y="991741"/>
                </a:lnTo>
                <a:lnTo>
                  <a:pt x="31331" y="990384"/>
                </a:lnTo>
                <a:lnTo>
                  <a:pt x="27471" y="988575"/>
                </a:lnTo>
                <a:lnTo>
                  <a:pt x="23839" y="986539"/>
                </a:lnTo>
                <a:lnTo>
                  <a:pt x="20433" y="984278"/>
                </a:lnTo>
                <a:lnTo>
                  <a:pt x="17028" y="981564"/>
                </a:lnTo>
                <a:lnTo>
                  <a:pt x="14303" y="979076"/>
                </a:lnTo>
                <a:lnTo>
                  <a:pt x="11352" y="975910"/>
                </a:lnTo>
                <a:lnTo>
                  <a:pt x="8854" y="972743"/>
                </a:lnTo>
                <a:lnTo>
                  <a:pt x="6811" y="969125"/>
                </a:lnTo>
                <a:lnTo>
                  <a:pt x="4768" y="965506"/>
                </a:lnTo>
                <a:lnTo>
                  <a:pt x="3178" y="961662"/>
                </a:lnTo>
                <a:lnTo>
                  <a:pt x="1816" y="957817"/>
                </a:lnTo>
                <a:lnTo>
                  <a:pt x="908" y="953294"/>
                </a:lnTo>
                <a:lnTo>
                  <a:pt x="227" y="949223"/>
                </a:lnTo>
                <a:lnTo>
                  <a:pt x="0" y="944926"/>
                </a:lnTo>
                <a:lnTo>
                  <a:pt x="0" y="634638"/>
                </a:lnTo>
                <a:lnTo>
                  <a:pt x="227" y="631246"/>
                </a:lnTo>
                <a:lnTo>
                  <a:pt x="908" y="627175"/>
                </a:lnTo>
                <a:lnTo>
                  <a:pt x="1362" y="623782"/>
                </a:lnTo>
                <a:lnTo>
                  <a:pt x="2270" y="620390"/>
                </a:lnTo>
                <a:lnTo>
                  <a:pt x="3632" y="616998"/>
                </a:lnTo>
                <a:lnTo>
                  <a:pt x="4995" y="613605"/>
                </a:lnTo>
                <a:lnTo>
                  <a:pt x="6811" y="610665"/>
                </a:lnTo>
                <a:lnTo>
                  <a:pt x="8627" y="607499"/>
                </a:lnTo>
                <a:lnTo>
                  <a:pt x="10670" y="604559"/>
                </a:lnTo>
                <a:lnTo>
                  <a:pt x="12941" y="601845"/>
                </a:lnTo>
                <a:lnTo>
                  <a:pt x="15438" y="599583"/>
                </a:lnTo>
                <a:lnTo>
                  <a:pt x="18163" y="597096"/>
                </a:lnTo>
                <a:lnTo>
                  <a:pt x="20887" y="594834"/>
                </a:lnTo>
                <a:lnTo>
                  <a:pt x="23839" y="593025"/>
                </a:lnTo>
                <a:lnTo>
                  <a:pt x="27017" y="591216"/>
                </a:lnTo>
                <a:lnTo>
                  <a:pt x="30196" y="589633"/>
                </a:lnTo>
                <a:lnTo>
                  <a:pt x="34736" y="588276"/>
                </a:lnTo>
                <a:lnTo>
                  <a:pt x="39277" y="586919"/>
                </a:lnTo>
                <a:lnTo>
                  <a:pt x="44272" y="586240"/>
                </a:lnTo>
                <a:lnTo>
                  <a:pt x="49267" y="585788"/>
                </a:lnTo>
                <a:close/>
                <a:moveTo>
                  <a:pt x="1273230" y="0"/>
                </a:moveTo>
                <a:lnTo>
                  <a:pt x="1584498" y="0"/>
                </a:lnTo>
                <a:lnTo>
                  <a:pt x="1589493" y="226"/>
                </a:lnTo>
                <a:lnTo>
                  <a:pt x="1594488" y="905"/>
                </a:lnTo>
                <a:lnTo>
                  <a:pt x="1599028" y="2263"/>
                </a:lnTo>
                <a:lnTo>
                  <a:pt x="1603569" y="3847"/>
                </a:lnTo>
                <a:lnTo>
                  <a:pt x="1607883" y="5883"/>
                </a:lnTo>
                <a:lnTo>
                  <a:pt x="1611969" y="8372"/>
                </a:lnTo>
                <a:lnTo>
                  <a:pt x="1615602" y="11314"/>
                </a:lnTo>
                <a:lnTo>
                  <a:pt x="1619235" y="14256"/>
                </a:lnTo>
                <a:lnTo>
                  <a:pt x="1622413" y="17650"/>
                </a:lnTo>
                <a:lnTo>
                  <a:pt x="1625138" y="21497"/>
                </a:lnTo>
                <a:lnTo>
                  <a:pt x="1627408" y="25796"/>
                </a:lnTo>
                <a:lnTo>
                  <a:pt x="1629678" y="29869"/>
                </a:lnTo>
                <a:lnTo>
                  <a:pt x="1631495" y="34395"/>
                </a:lnTo>
                <a:lnTo>
                  <a:pt x="1632403" y="39147"/>
                </a:lnTo>
                <a:lnTo>
                  <a:pt x="1633311" y="43899"/>
                </a:lnTo>
                <a:lnTo>
                  <a:pt x="1633538" y="48877"/>
                </a:lnTo>
                <a:lnTo>
                  <a:pt x="1633538" y="359111"/>
                </a:lnTo>
                <a:lnTo>
                  <a:pt x="1633311" y="364089"/>
                </a:lnTo>
                <a:lnTo>
                  <a:pt x="1632403" y="368841"/>
                </a:lnTo>
                <a:lnTo>
                  <a:pt x="1631495" y="373593"/>
                </a:lnTo>
                <a:lnTo>
                  <a:pt x="1629678" y="378119"/>
                </a:lnTo>
                <a:lnTo>
                  <a:pt x="1627408" y="382418"/>
                </a:lnTo>
                <a:lnTo>
                  <a:pt x="1625138" y="386491"/>
                </a:lnTo>
                <a:lnTo>
                  <a:pt x="1622413" y="390338"/>
                </a:lnTo>
                <a:lnTo>
                  <a:pt x="1619235" y="393732"/>
                </a:lnTo>
                <a:lnTo>
                  <a:pt x="1615602" y="396900"/>
                </a:lnTo>
                <a:lnTo>
                  <a:pt x="1611969" y="399615"/>
                </a:lnTo>
                <a:lnTo>
                  <a:pt x="1607883" y="402105"/>
                </a:lnTo>
                <a:lnTo>
                  <a:pt x="1603569" y="404141"/>
                </a:lnTo>
                <a:lnTo>
                  <a:pt x="1599028" y="405725"/>
                </a:lnTo>
                <a:lnTo>
                  <a:pt x="1594488" y="407083"/>
                </a:lnTo>
                <a:lnTo>
                  <a:pt x="1589493" y="407762"/>
                </a:lnTo>
                <a:lnTo>
                  <a:pt x="1584498" y="407988"/>
                </a:lnTo>
                <a:lnTo>
                  <a:pt x="1273230" y="407988"/>
                </a:lnTo>
                <a:lnTo>
                  <a:pt x="1268008" y="407762"/>
                </a:lnTo>
                <a:lnTo>
                  <a:pt x="1263240" y="407083"/>
                </a:lnTo>
                <a:lnTo>
                  <a:pt x="1258473" y="405725"/>
                </a:lnTo>
                <a:lnTo>
                  <a:pt x="1254159" y="404141"/>
                </a:lnTo>
                <a:lnTo>
                  <a:pt x="1249845" y="402105"/>
                </a:lnTo>
                <a:lnTo>
                  <a:pt x="1245532" y="399615"/>
                </a:lnTo>
                <a:lnTo>
                  <a:pt x="1241899" y="396900"/>
                </a:lnTo>
                <a:lnTo>
                  <a:pt x="1238493" y="393732"/>
                </a:lnTo>
                <a:lnTo>
                  <a:pt x="1235315" y="390338"/>
                </a:lnTo>
                <a:lnTo>
                  <a:pt x="1232363" y="386491"/>
                </a:lnTo>
                <a:lnTo>
                  <a:pt x="1229866" y="382418"/>
                </a:lnTo>
                <a:lnTo>
                  <a:pt x="1227823" y="378119"/>
                </a:lnTo>
                <a:lnTo>
                  <a:pt x="1226233" y="373593"/>
                </a:lnTo>
                <a:lnTo>
                  <a:pt x="1224871" y="368841"/>
                </a:lnTo>
                <a:lnTo>
                  <a:pt x="1224190" y="364089"/>
                </a:lnTo>
                <a:lnTo>
                  <a:pt x="1223963" y="359111"/>
                </a:lnTo>
                <a:lnTo>
                  <a:pt x="1223963" y="48877"/>
                </a:lnTo>
                <a:lnTo>
                  <a:pt x="1224190" y="43899"/>
                </a:lnTo>
                <a:lnTo>
                  <a:pt x="1224871" y="39147"/>
                </a:lnTo>
                <a:lnTo>
                  <a:pt x="1226233" y="34395"/>
                </a:lnTo>
                <a:lnTo>
                  <a:pt x="1227823" y="29869"/>
                </a:lnTo>
                <a:lnTo>
                  <a:pt x="1229866" y="25796"/>
                </a:lnTo>
                <a:lnTo>
                  <a:pt x="1232363" y="21497"/>
                </a:lnTo>
                <a:lnTo>
                  <a:pt x="1235315" y="17650"/>
                </a:lnTo>
                <a:lnTo>
                  <a:pt x="1238493" y="14256"/>
                </a:lnTo>
                <a:lnTo>
                  <a:pt x="1241899" y="11314"/>
                </a:lnTo>
                <a:lnTo>
                  <a:pt x="1245532" y="8372"/>
                </a:lnTo>
                <a:lnTo>
                  <a:pt x="1249845" y="5883"/>
                </a:lnTo>
                <a:lnTo>
                  <a:pt x="1254159" y="3847"/>
                </a:lnTo>
                <a:lnTo>
                  <a:pt x="1258473" y="2263"/>
                </a:lnTo>
                <a:lnTo>
                  <a:pt x="1263240" y="905"/>
                </a:lnTo>
                <a:lnTo>
                  <a:pt x="1268008" y="226"/>
                </a:lnTo>
                <a:lnTo>
                  <a:pt x="1273230" y="0"/>
                </a:lnTo>
                <a:close/>
                <a:moveTo>
                  <a:pt x="661842" y="0"/>
                </a:moveTo>
                <a:lnTo>
                  <a:pt x="973283" y="0"/>
                </a:lnTo>
                <a:lnTo>
                  <a:pt x="978280" y="226"/>
                </a:lnTo>
                <a:lnTo>
                  <a:pt x="983278" y="905"/>
                </a:lnTo>
                <a:lnTo>
                  <a:pt x="988048" y="2263"/>
                </a:lnTo>
                <a:lnTo>
                  <a:pt x="992364" y="3847"/>
                </a:lnTo>
                <a:lnTo>
                  <a:pt x="996681" y="5883"/>
                </a:lnTo>
                <a:lnTo>
                  <a:pt x="1000769" y="8372"/>
                </a:lnTo>
                <a:lnTo>
                  <a:pt x="1004404" y="11314"/>
                </a:lnTo>
                <a:lnTo>
                  <a:pt x="1008039" y="14256"/>
                </a:lnTo>
                <a:lnTo>
                  <a:pt x="1011219" y="17650"/>
                </a:lnTo>
                <a:lnTo>
                  <a:pt x="1013945" y="21497"/>
                </a:lnTo>
                <a:lnTo>
                  <a:pt x="1016444" y="25796"/>
                </a:lnTo>
                <a:lnTo>
                  <a:pt x="1018488" y="29869"/>
                </a:lnTo>
                <a:lnTo>
                  <a:pt x="1020306" y="34395"/>
                </a:lnTo>
                <a:lnTo>
                  <a:pt x="1021214" y="39147"/>
                </a:lnTo>
                <a:lnTo>
                  <a:pt x="1022123" y="43899"/>
                </a:lnTo>
                <a:lnTo>
                  <a:pt x="1022350" y="48877"/>
                </a:lnTo>
                <a:lnTo>
                  <a:pt x="1022350" y="359111"/>
                </a:lnTo>
                <a:lnTo>
                  <a:pt x="1022123" y="364089"/>
                </a:lnTo>
                <a:lnTo>
                  <a:pt x="1021214" y="368841"/>
                </a:lnTo>
                <a:lnTo>
                  <a:pt x="1020306" y="373593"/>
                </a:lnTo>
                <a:lnTo>
                  <a:pt x="1018488" y="378119"/>
                </a:lnTo>
                <a:lnTo>
                  <a:pt x="1016444" y="382418"/>
                </a:lnTo>
                <a:lnTo>
                  <a:pt x="1013945" y="386491"/>
                </a:lnTo>
                <a:lnTo>
                  <a:pt x="1011219" y="390338"/>
                </a:lnTo>
                <a:lnTo>
                  <a:pt x="1008039" y="393732"/>
                </a:lnTo>
                <a:lnTo>
                  <a:pt x="1004404" y="396900"/>
                </a:lnTo>
                <a:lnTo>
                  <a:pt x="1000769" y="399615"/>
                </a:lnTo>
                <a:lnTo>
                  <a:pt x="996681" y="402105"/>
                </a:lnTo>
                <a:lnTo>
                  <a:pt x="992364" y="404141"/>
                </a:lnTo>
                <a:lnTo>
                  <a:pt x="988048" y="405725"/>
                </a:lnTo>
                <a:lnTo>
                  <a:pt x="983278" y="407083"/>
                </a:lnTo>
                <a:lnTo>
                  <a:pt x="978280" y="407762"/>
                </a:lnTo>
                <a:lnTo>
                  <a:pt x="973283" y="407988"/>
                </a:lnTo>
                <a:lnTo>
                  <a:pt x="661842" y="407988"/>
                </a:lnTo>
                <a:lnTo>
                  <a:pt x="656844" y="407762"/>
                </a:lnTo>
                <a:lnTo>
                  <a:pt x="651847" y="407083"/>
                </a:lnTo>
                <a:lnTo>
                  <a:pt x="647076" y="405725"/>
                </a:lnTo>
                <a:lnTo>
                  <a:pt x="642760" y="404141"/>
                </a:lnTo>
                <a:lnTo>
                  <a:pt x="638444" y="402105"/>
                </a:lnTo>
                <a:lnTo>
                  <a:pt x="634355" y="399615"/>
                </a:lnTo>
                <a:lnTo>
                  <a:pt x="630721" y="396900"/>
                </a:lnTo>
                <a:lnTo>
                  <a:pt x="627086" y="393732"/>
                </a:lnTo>
                <a:lnTo>
                  <a:pt x="623906" y="390338"/>
                </a:lnTo>
                <a:lnTo>
                  <a:pt x="621180" y="386491"/>
                </a:lnTo>
                <a:lnTo>
                  <a:pt x="618681" y="382418"/>
                </a:lnTo>
                <a:lnTo>
                  <a:pt x="616637" y="378119"/>
                </a:lnTo>
                <a:lnTo>
                  <a:pt x="614819" y="373593"/>
                </a:lnTo>
                <a:lnTo>
                  <a:pt x="613683" y="368841"/>
                </a:lnTo>
                <a:lnTo>
                  <a:pt x="613002" y="364089"/>
                </a:lnTo>
                <a:lnTo>
                  <a:pt x="612775" y="359111"/>
                </a:lnTo>
                <a:lnTo>
                  <a:pt x="612775" y="48877"/>
                </a:lnTo>
                <a:lnTo>
                  <a:pt x="613002" y="43899"/>
                </a:lnTo>
                <a:lnTo>
                  <a:pt x="613683" y="39147"/>
                </a:lnTo>
                <a:lnTo>
                  <a:pt x="614819" y="34395"/>
                </a:lnTo>
                <a:lnTo>
                  <a:pt x="616637" y="29869"/>
                </a:lnTo>
                <a:lnTo>
                  <a:pt x="618681" y="25796"/>
                </a:lnTo>
                <a:lnTo>
                  <a:pt x="621180" y="21497"/>
                </a:lnTo>
                <a:lnTo>
                  <a:pt x="623906" y="17650"/>
                </a:lnTo>
                <a:lnTo>
                  <a:pt x="627086" y="14256"/>
                </a:lnTo>
                <a:lnTo>
                  <a:pt x="630721" y="11314"/>
                </a:lnTo>
                <a:lnTo>
                  <a:pt x="634355" y="8372"/>
                </a:lnTo>
                <a:lnTo>
                  <a:pt x="638444" y="5883"/>
                </a:lnTo>
                <a:lnTo>
                  <a:pt x="642760" y="3847"/>
                </a:lnTo>
                <a:lnTo>
                  <a:pt x="647076" y="2263"/>
                </a:lnTo>
                <a:lnTo>
                  <a:pt x="651847" y="905"/>
                </a:lnTo>
                <a:lnTo>
                  <a:pt x="656844" y="226"/>
                </a:lnTo>
                <a:lnTo>
                  <a:pt x="661842" y="0"/>
                </a:lnTo>
                <a:close/>
                <a:moveTo>
                  <a:pt x="49267" y="0"/>
                </a:moveTo>
                <a:lnTo>
                  <a:pt x="360535" y="0"/>
                </a:lnTo>
                <a:lnTo>
                  <a:pt x="365757" y="226"/>
                </a:lnTo>
                <a:lnTo>
                  <a:pt x="370524" y="905"/>
                </a:lnTo>
                <a:lnTo>
                  <a:pt x="375292" y="2263"/>
                </a:lnTo>
                <a:lnTo>
                  <a:pt x="379606" y="3847"/>
                </a:lnTo>
                <a:lnTo>
                  <a:pt x="383920" y="5883"/>
                </a:lnTo>
                <a:lnTo>
                  <a:pt x="388233" y="8372"/>
                </a:lnTo>
                <a:lnTo>
                  <a:pt x="391866" y="11314"/>
                </a:lnTo>
                <a:lnTo>
                  <a:pt x="395271" y="14256"/>
                </a:lnTo>
                <a:lnTo>
                  <a:pt x="398450" y="17650"/>
                </a:lnTo>
                <a:lnTo>
                  <a:pt x="401401" y="21497"/>
                </a:lnTo>
                <a:lnTo>
                  <a:pt x="403672" y="25796"/>
                </a:lnTo>
                <a:lnTo>
                  <a:pt x="405715" y="29869"/>
                </a:lnTo>
                <a:lnTo>
                  <a:pt x="407531" y="34395"/>
                </a:lnTo>
                <a:lnTo>
                  <a:pt x="408440" y="39147"/>
                </a:lnTo>
                <a:lnTo>
                  <a:pt x="409348" y="43899"/>
                </a:lnTo>
                <a:lnTo>
                  <a:pt x="409575" y="48877"/>
                </a:lnTo>
                <a:lnTo>
                  <a:pt x="409575" y="359111"/>
                </a:lnTo>
                <a:lnTo>
                  <a:pt x="409348" y="364089"/>
                </a:lnTo>
                <a:lnTo>
                  <a:pt x="408440" y="368841"/>
                </a:lnTo>
                <a:lnTo>
                  <a:pt x="407531" y="373593"/>
                </a:lnTo>
                <a:lnTo>
                  <a:pt x="405715" y="378119"/>
                </a:lnTo>
                <a:lnTo>
                  <a:pt x="403672" y="382418"/>
                </a:lnTo>
                <a:lnTo>
                  <a:pt x="401401" y="386491"/>
                </a:lnTo>
                <a:lnTo>
                  <a:pt x="398450" y="390338"/>
                </a:lnTo>
                <a:lnTo>
                  <a:pt x="395271" y="393732"/>
                </a:lnTo>
                <a:lnTo>
                  <a:pt x="391866" y="396900"/>
                </a:lnTo>
                <a:lnTo>
                  <a:pt x="388233" y="399615"/>
                </a:lnTo>
                <a:lnTo>
                  <a:pt x="383920" y="402105"/>
                </a:lnTo>
                <a:lnTo>
                  <a:pt x="379606" y="404141"/>
                </a:lnTo>
                <a:lnTo>
                  <a:pt x="375292" y="405725"/>
                </a:lnTo>
                <a:lnTo>
                  <a:pt x="370524" y="407083"/>
                </a:lnTo>
                <a:lnTo>
                  <a:pt x="365757" y="407762"/>
                </a:lnTo>
                <a:lnTo>
                  <a:pt x="360535" y="407988"/>
                </a:lnTo>
                <a:lnTo>
                  <a:pt x="49267" y="407988"/>
                </a:lnTo>
                <a:lnTo>
                  <a:pt x="44272" y="407762"/>
                </a:lnTo>
                <a:lnTo>
                  <a:pt x="39277" y="407083"/>
                </a:lnTo>
                <a:lnTo>
                  <a:pt x="35191" y="405951"/>
                </a:lnTo>
                <a:lnTo>
                  <a:pt x="31331" y="404594"/>
                </a:lnTo>
                <a:lnTo>
                  <a:pt x="27471" y="402783"/>
                </a:lnTo>
                <a:lnTo>
                  <a:pt x="23839" y="400747"/>
                </a:lnTo>
                <a:lnTo>
                  <a:pt x="20433" y="398710"/>
                </a:lnTo>
                <a:lnTo>
                  <a:pt x="17028" y="396221"/>
                </a:lnTo>
                <a:lnTo>
                  <a:pt x="14303" y="393279"/>
                </a:lnTo>
                <a:lnTo>
                  <a:pt x="11352" y="390338"/>
                </a:lnTo>
                <a:lnTo>
                  <a:pt x="8854" y="386944"/>
                </a:lnTo>
                <a:lnTo>
                  <a:pt x="6811" y="383323"/>
                </a:lnTo>
                <a:lnTo>
                  <a:pt x="4768" y="379703"/>
                </a:lnTo>
                <a:lnTo>
                  <a:pt x="3178" y="375856"/>
                </a:lnTo>
                <a:lnTo>
                  <a:pt x="1816" y="371783"/>
                </a:lnTo>
                <a:lnTo>
                  <a:pt x="908" y="367710"/>
                </a:lnTo>
                <a:lnTo>
                  <a:pt x="227" y="363636"/>
                </a:lnTo>
                <a:lnTo>
                  <a:pt x="0" y="359111"/>
                </a:lnTo>
                <a:lnTo>
                  <a:pt x="0" y="48877"/>
                </a:lnTo>
                <a:lnTo>
                  <a:pt x="227" y="44578"/>
                </a:lnTo>
                <a:lnTo>
                  <a:pt x="908" y="40278"/>
                </a:lnTo>
                <a:lnTo>
                  <a:pt x="1816" y="36205"/>
                </a:lnTo>
                <a:lnTo>
                  <a:pt x="3178" y="32132"/>
                </a:lnTo>
                <a:lnTo>
                  <a:pt x="4768" y="28285"/>
                </a:lnTo>
                <a:lnTo>
                  <a:pt x="6811" y="24665"/>
                </a:lnTo>
                <a:lnTo>
                  <a:pt x="8854" y="21044"/>
                </a:lnTo>
                <a:lnTo>
                  <a:pt x="11352" y="17650"/>
                </a:lnTo>
                <a:lnTo>
                  <a:pt x="14303" y="14708"/>
                </a:lnTo>
                <a:lnTo>
                  <a:pt x="17028" y="11993"/>
                </a:lnTo>
                <a:lnTo>
                  <a:pt x="20433" y="9504"/>
                </a:lnTo>
                <a:lnTo>
                  <a:pt x="23839" y="7241"/>
                </a:lnTo>
                <a:lnTo>
                  <a:pt x="27471" y="5204"/>
                </a:lnTo>
                <a:lnTo>
                  <a:pt x="31331" y="3394"/>
                </a:lnTo>
                <a:lnTo>
                  <a:pt x="35191" y="2036"/>
                </a:lnTo>
                <a:lnTo>
                  <a:pt x="39277" y="905"/>
                </a:lnTo>
                <a:lnTo>
                  <a:pt x="44272" y="226"/>
                </a:lnTo>
                <a:lnTo>
                  <a:pt x="49267"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内容占位符 2"/>
          <p:cNvSpPr>
            <a:spLocks noGrp="1" noChangeArrowheads="1"/>
          </p:cNvSpPr>
          <p:nvPr>
            <p:ph idx="1"/>
          </p:nvPr>
        </p:nvSpPr>
        <p:spPr>
          <a:xfrm>
            <a:off x="467544" y="1203598"/>
            <a:ext cx="8229600" cy="3816424"/>
          </a:xfrm>
        </p:spPr>
        <p:txBody>
          <a:bodyPr/>
          <a:lstStyle/>
          <a:p>
            <a:pPr eaLnBrk="1" hangingPunct="1"/>
            <a:r>
              <a:rPr lang="zh-CN" altLang="en-US" sz="1900" dirty="0" smtClean="0"/>
              <a:t>教育部于</a:t>
            </a:r>
            <a:r>
              <a:rPr lang="zh-CN" altLang="en-US" sz="1900" b="1" dirty="0" smtClean="0">
                <a:solidFill>
                  <a:srgbClr val="007635"/>
                </a:solidFill>
              </a:rPr>
              <a:t>2014年</a:t>
            </a:r>
            <a:r>
              <a:rPr lang="zh-CN" altLang="en-US" sz="1900" dirty="0" smtClean="0"/>
              <a:t>在印发的</a:t>
            </a:r>
            <a:r>
              <a:rPr lang="zh-CN" altLang="en-US" sz="1900" b="1" dirty="0" smtClean="0">
                <a:solidFill>
                  <a:srgbClr val="007635"/>
                </a:solidFill>
              </a:rPr>
              <a:t>《关于全面深化课程改革落实立德树人根本任务的意见》</a:t>
            </a:r>
            <a:r>
              <a:rPr lang="zh-CN" altLang="en-US" sz="1900" dirty="0" smtClean="0"/>
              <a:t>指出，“教育部将组织研究提出各学段学生发展核心素养体系，明确学生应具备的适应终身发展和社会发展需要的必备品格和关键能力”。</a:t>
            </a:r>
            <a:endParaRPr lang="zh-CN" altLang="en-US" sz="1900" dirty="0" smtClean="0"/>
          </a:p>
          <a:p>
            <a:pPr eaLnBrk="1" hangingPunct="1"/>
            <a:r>
              <a:rPr lang="zh-CN" altLang="en-US" sz="1900" b="1" dirty="0" smtClean="0">
                <a:solidFill>
                  <a:srgbClr val="007635"/>
                </a:solidFill>
              </a:rPr>
              <a:t>2015年1月</a:t>
            </a:r>
            <a:r>
              <a:rPr lang="zh-CN" altLang="en-US" sz="1900" dirty="0" smtClean="0"/>
              <a:t>在基础教育高中阶段的新一轮课程标准修订中就率先开始尝试围绕核心素养来进行课程标准的修订。</a:t>
            </a:r>
            <a:endParaRPr lang="zh-CN" altLang="en-US" sz="1900" dirty="0" smtClean="0"/>
          </a:p>
          <a:p>
            <a:pPr eaLnBrk="1" hangingPunct="1"/>
            <a:r>
              <a:rPr lang="zh-CN" altLang="en-US" sz="1900" b="1" dirty="0" smtClean="0">
                <a:solidFill>
                  <a:srgbClr val="007635"/>
                </a:solidFill>
              </a:rPr>
              <a:t>2016年的9月份</a:t>
            </a:r>
            <a:r>
              <a:rPr lang="zh-CN" altLang="en-US" sz="1900" dirty="0" smtClean="0"/>
              <a:t>，教育部又正式发布了《中国学生发展核心素养》总体框架。</a:t>
            </a:r>
            <a:endParaRPr lang="zh-CN" altLang="en-US" sz="1900" dirty="0" smtClean="0"/>
          </a:p>
        </p:txBody>
      </p:sp>
      <p:sp>
        <p:nvSpPr>
          <p:cNvPr id="6146" name="标题 1"/>
          <p:cNvSpPr>
            <a:spLocks noGrp="1" noChangeArrowheads="1"/>
          </p:cNvSpPr>
          <p:nvPr>
            <p:ph type="title"/>
          </p:nvPr>
        </p:nvSpPr>
        <p:spPr/>
        <p:txBody>
          <a:bodyPr/>
          <a:lstStyle/>
          <a:p>
            <a:pPr eaLnBrk="1" hangingPunct="1"/>
            <a:r>
              <a:rPr lang="zh-CN" altLang="en-US" smtClean="0"/>
              <a:t>主要背景</a:t>
            </a:r>
            <a:endParaRPr lang="zh-CN" altLang="en-US" smtClean="0"/>
          </a:p>
        </p:txBody>
      </p:sp>
      <p:sp>
        <p:nvSpPr>
          <p:cNvPr id="4" name="TextBox 3"/>
          <p:cNvSpPr txBox="1"/>
          <p:nvPr/>
        </p:nvSpPr>
        <p:spPr>
          <a:xfrm>
            <a:off x="698269" y="106775"/>
            <a:ext cx="921403" cy="769441"/>
          </a:xfrm>
          <a:prstGeom prst="rect">
            <a:avLst/>
          </a:prstGeom>
          <a:noFill/>
        </p:spPr>
        <p:txBody>
          <a:bodyPr wrap="square" rtlCol="0">
            <a:spAutoFit/>
          </a:bodyPr>
          <a:lstStyle/>
          <a:p>
            <a:r>
              <a:rPr lang="zh-CN" altLang="en-US" sz="4400" dirty="0" smtClean="0">
                <a:solidFill>
                  <a:schemeClr val="bg1"/>
                </a:solidFill>
                <a:latin typeface="微软雅黑" panose="020B0503020204020204" pitchFamily="34" charset="-122"/>
                <a:ea typeface="微软雅黑" panose="020B0503020204020204" pitchFamily="34" charset="-122"/>
              </a:rPr>
              <a:t>二</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
        <p:nvSpPr>
          <p:cNvPr id="5" name="KSO_Shape"/>
          <p:cNvSpPr/>
          <p:nvPr/>
        </p:nvSpPr>
        <p:spPr bwMode="auto">
          <a:xfrm>
            <a:off x="8100392" y="236951"/>
            <a:ext cx="690909" cy="639265"/>
          </a:xfrm>
          <a:custGeom>
            <a:avLst/>
            <a:gdLst>
              <a:gd name="T0" fmla="*/ 1018488 w 2254250"/>
              <a:gd name="T1" fmla="*/ 1217529 h 2312988"/>
              <a:gd name="T2" fmla="*/ 951021 w 2254250"/>
              <a:gd name="T3" fmla="*/ 1495703 h 2312988"/>
              <a:gd name="T4" fmla="*/ 813587 w 2254250"/>
              <a:gd name="T5" fmla="*/ 1552468 h 2312988"/>
              <a:gd name="T6" fmla="*/ 630721 w 2254250"/>
              <a:gd name="T7" fmla="*/ 1584356 h 2312988"/>
              <a:gd name="T8" fmla="*/ 616637 w 2254250"/>
              <a:gd name="T9" fmla="*/ 1217529 h 2312988"/>
              <a:gd name="T10" fmla="*/ 360535 w 2254250"/>
              <a:gd name="T11" fmla="*/ 1187450 h 2312988"/>
              <a:gd name="T12" fmla="*/ 408440 w 2254250"/>
              <a:gd name="T13" fmla="*/ 1226575 h 2312988"/>
              <a:gd name="T14" fmla="*/ 383920 w 2254250"/>
              <a:gd name="T15" fmla="*/ 1589558 h 2312988"/>
              <a:gd name="T16" fmla="*/ 17028 w 2254250"/>
              <a:gd name="T17" fmla="*/ 1583452 h 2312988"/>
              <a:gd name="T18" fmla="*/ 1816 w 2254250"/>
              <a:gd name="T19" fmla="*/ 1223861 h 2312988"/>
              <a:gd name="T20" fmla="*/ 44272 w 2254250"/>
              <a:gd name="T21" fmla="*/ 1187676 h 2312988"/>
              <a:gd name="T22" fmla="*/ 1501412 w 2254250"/>
              <a:gd name="T23" fmla="*/ 810536 h 2312988"/>
              <a:gd name="T24" fmla="*/ 1551555 w 2254250"/>
              <a:gd name="T25" fmla="*/ 878128 h 2312988"/>
              <a:gd name="T26" fmla="*/ 2150105 w 2254250"/>
              <a:gd name="T27" fmla="*/ 1434290 h 2312988"/>
              <a:gd name="T28" fmla="*/ 2226569 w 2254250"/>
              <a:gd name="T29" fmla="*/ 1485778 h 2312988"/>
              <a:gd name="T30" fmla="*/ 2254250 w 2254250"/>
              <a:gd name="T31" fmla="*/ 2174175 h 2312988"/>
              <a:gd name="T32" fmla="*/ 2222485 w 2254250"/>
              <a:gd name="T33" fmla="*/ 2262407 h 2312988"/>
              <a:gd name="T34" fmla="*/ 2143298 w 2254250"/>
              <a:gd name="T35" fmla="*/ 2310040 h 2312988"/>
              <a:gd name="T36" fmla="*/ 1409065 w 2254250"/>
              <a:gd name="T37" fmla="*/ 2308452 h 2312988"/>
              <a:gd name="T38" fmla="*/ 867013 w 2254250"/>
              <a:gd name="T39" fmla="*/ 1785633 h 2312988"/>
              <a:gd name="T40" fmla="*/ 844550 w 2254250"/>
              <a:gd name="T41" fmla="*/ 1711463 h 2312988"/>
              <a:gd name="T42" fmla="*/ 874500 w 2254250"/>
              <a:gd name="T43" fmla="*/ 1638881 h 2312988"/>
              <a:gd name="T44" fmla="*/ 943703 w 2254250"/>
              <a:gd name="T45" fmla="*/ 1601682 h 2312988"/>
              <a:gd name="T46" fmla="*/ 1020848 w 2254250"/>
              <a:gd name="T47" fmla="*/ 1616879 h 2312988"/>
              <a:gd name="T48" fmla="*/ 1311273 w 2254250"/>
              <a:gd name="T49" fmla="*/ 872231 h 2312988"/>
              <a:gd name="T50" fmla="*/ 1364821 w 2254250"/>
              <a:gd name="T51" fmla="*/ 807134 h 2312988"/>
              <a:gd name="T52" fmla="*/ 1589493 w 2254250"/>
              <a:gd name="T53" fmla="*/ 586241 h 2312988"/>
              <a:gd name="T54" fmla="*/ 1630132 w 2254250"/>
              <a:gd name="T55" fmla="*/ 617084 h 2312988"/>
              <a:gd name="T56" fmla="*/ 1597666 w 2254250"/>
              <a:gd name="T57" fmla="*/ 756104 h 2312988"/>
              <a:gd name="T58" fmla="*/ 1508213 w 2254250"/>
              <a:gd name="T59" fmla="*/ 698274 h 2312988"/>
              <a:gd name="T60" fmla="*/ 1397419 w 2254250"/>
              <a:gd name="T61" fmla="*/ 687161 h 2312988"/>
              <a:gd name="T62" fmla="*/ 1295026 w 2254250"/>
              <a:gd name="T63" fmla="*/ 728663 h 2312988"/>
              <a:gd name="T64" fmla="*/ 1223963 w 2254250"/>
              <a:gd name="T65" fmla="*/ 811213 h 2312988"/>
              <a:gd name="T66" fmla="*/ 1244850 w 2254250"/>
              <a:gd name="T67" fmla="*/ 594859 h 2312988"/>
              <a:gd name="T68" fmla="*/ 995772 w 2254250"/>
              <a:gd name="T69" fmla="*/ 591216 h 2312988"/>
              <a:gd name="T70" fmla="*/ 1022350 w 2254250"/>
              <a:gd name="T71" fmla="*/ 631246 h 2312988"/>
              <a:gd name="T72" fmla="*/ 998725 w 2254250"/>
              <a:gd name="T73" fmla="*/ 986539 h 2312988"/>
              <a:gd name="T74" fmla="*/ 632992 w 2254250"/>
              <a:gd name="T75" fmla="*/ 984278 h 2312988"/>
              <a:gd name="T76" fmla="*/ 613229 w 2254250"/>
              <a:gd name="T77" fmla="*/ 627175 h 2312988"/>
              <a:gd name="T78" fmla="*/ 642760 w 2254250"/>
              <a:gd name="T79" fmla="*/ 589633 h 2312988"/>
              <a:gd name="T80" fmla="*/ 391866 w 2254250"/>
              <a:gd name="T81" fmla="*/ 597096 h 2312988"/>
              <a:gd name="T82" fmla="*/ 409348 w 2254250"/>
              <a:gd name="T83" fmla="*/ 949223 h 2312988"/>
              <a:gd name="T84" fmla="*/ 374611 w 2254250"/>
              <a:gd name="T85" fmla="*/ 991741 h 2312988"/>
              <a:gd name="T86" fmla="*/ 11352 w 2254250"/>
              <a:gd name="T87" fmla="*/ 975910 h 2312988"/>
              <a:gd name="T88" fmla="*/ 3632 w 2254250"/>
              <a:gd name="T89" fmla="*/ 616998 h 2312988"/>
              <a:gd name="T90" fmla="*/ 44272 w 2254250"/>
              <a:gd name="T91" fmla="*/ 586240 h 2312988"/>
              <a:gd name="T92" fmla="*/ 1627408 w 2254250"/>
              <a:gd name="T93" fmla="*/ 25796 h 2312988"/>
              <a:gd name="T94" fmla="*/ 1619235 w 2254250"/>
              <a:gd name="T95" fmla="*/ 393732 h 2312988"/>
              <a:gd name="T96" fmla="*/ 1249845 w 2254250"/>
              <a:gd name="T97" fmla="*/ 402105 h 2312988"/>
              <a:gd name="T98" fmla="*/ 1224871 w 2254250"/>
              <a:gd name="T99" fmla="*/ 39147 h 2312988"/>
              <a:gd name="T100" fmla="*/ 1273230 w 2254250"/>
              <a:gd name="T101" fmla="*/ 0 h 2312988"/>
              <a:gd name="T102" fmla="*/ 1018488 w 2254250"/>
              <a:gd name="T103" fmla="*/ 29869 h 2312988"/>
              <a:gd name="T104" fmla="*/ 1004404 w 2254250"/>
              <a:gd name="T105" fmla="*/ 396900 h 2312988"/>
              <a:gd name="T106" fmla="*/ 634355 w 2254250"/>
              <a:gd name="T107" fmla="*/ 399615 h 2312988"/>
              <a:gd name="T108" fmla="*/ 614819 w 2254250"/>
              <a:gd name="T109" fmla="*/ 34395 h 2312988"/>
              <a:gd name="T110" fmla="*/ 49267 w 2254250"/>
              <a:gd name="T111" fmla="*/ 0 h 2312988"/>
              <a:gd name="T112" fmla="*/ 407531 w 2254250"/>
              <a:gd name="T113" fmla="*/ 34395 h 2312988"/>
              <a:gd name="T114" fmla="*/ 388233 w 2254250"/>
              <a:gd name="T115" fmla="*/ 399615 h 2312988"/>
              <a:gd name="T116" fmla="*/ 20433 w 2254250"/>
              <a:gd name="T117" fmla="*/ 398710 h 2312988"/>
              <a:gd name="T118" fmla="*/ 908 w 2254250"/>
              <a:gd name="T119" fmla="*/ 40278 h 2312988"/>
              <a:gd name="T120" fmla="*/ 39277 w 2254250"/>
              <a:gd name="T121" fmla="*/ 905 h 231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54250" h="2312988">
                <a:moveTo>
                  <a:pt x="661842" y="1187450"/>
                </a:moveTo>
                <a:lnTo>
                  <a:pt x="973283" y="1187450"/>
                </a:lnTo>
                <a:lnTo>
                  <a:pt x="978280" y="1187676"/>
                </a:lnTo>
                <a:lnTo>
                  <a:pt x="983278" y="1188581"/>
                </a:lnTo>
                <a:lnTo>
                  <a:pt x="988048" y="1189938"/>
                </a:lnTo>
                <a:lnTo>
                  <a:pt x="992364" y="1191295"/>
                </a:lnTo>
                <a:lnTo>
                  <a:pt x="996681" y="1193330"/>
                </a:lnTo>
                <a:lnTo>
                  <a:pt x="1000769" y="1196044"/>
                </a:lnTo>
                <a:lnTo>
                  <a:pt x="1004404" y="1198758"/>
                </a:lnTo>
                <a:lnTo>
                  <a:pt x="1008039" y="1201924"/>
                </a:lnTo>
                <a:lnTo>
                  <a:pt x="1011219" y="1205543"/>
                </a:lnTo>
                <a:lnTo>
                  <a:pt x="1013945" y="1209161"/>
                </a:lnTo>
                <a:lnTo>
                  <a:pt x="1016444" y="1213232"/>
                </a:lnTo>
                <a:lnTo>
                  <a:pt x="1018488" y="1217529"/>
                </a:lnTo>
                <a:lnTo>
                  <a:pt x="1020306" y="1222052"/>
                </a:lnTo>
                <a:lnTo>
                  <a:pt x="1021214" y="1226575"/>
                </a:lnTo>
                <a:lnTo>
                  <a:pt x="1022123" y="1231551"/>
                </a:lnTo>
                <a:lnTo>
                  <a:pt x="1022350" y="1236526"/>
                </a:lnTo>
                <a:lnTo>
                  <a:pt x="1022350" y="1503618"/>
                </a:lnTo>
                <a:lnTo>
                  <a:pt x="1015081" y="1501809"/>
                </a:lnTo>
                <a:lnTo>
                  <a:pt x="1007584" y="1500226"/>
                </a:lnTo>
                <a:lnTo>
                  <a:pt x="1000315" y="1498643"/>
                </a:lnTo>
                <a:lnTo>
                  <a:pt x="992819" y="1497286"/>
                </a:lnTo>
                <a:lnTo>
                  <a:pt x="985095" y="1496607"/>
                </a:lnTo>
                <a:lnTo>
                  <a:pt x="977599" y="1495929"/>
                </a:lnTo>
                <a:lnTo>
                  <a:pt x="969875" y="1495250"/>
                </a:lnTo>
                <a:lnTo>
                  <a:pt x="962152" y="1495250"/>
                </a:lnTo>
                <a:lnTo>
                  <a:pt x="951021" y="1495703"/>
                </a:lnTo>
                <a:lnTo>
                  <a:pt x="940117" y="1496381"/>
                </a:lnTo>
                <a:lnTo>
                  <a:pt x="929213" y="1497738"/>
                </a:lnTo>
                <a:lnTo>
                  <a:pt x="918764" y="1499547"/>
                </a:lnTo>
                <a:lnTo>
                  <a:pt x="908087" y="1502035"/>
                </a:lnTo>
                <a:lnTo>
                  <a:pt x="897637" y="1504749"/>
                </a:lnTo>
                <a:lnTo>
                  <a:pt x="887415" y="1508141"/>
                </a:lnTo>
                <a:lnTo>
                  <a:pt x="877420" y="1511986"/>
                </a:lnTo>
                <a:lnTo>
                  <a:pt x="867652" y="1516509"/>
                </a:lnTo>
                <a:lnTo>
                  <a:pt x="858111" y="1521032"/>
                </a:lnTo>
                <a:lnTo>
                  <a:pt x="848343" y="1526460"/>
                </a:lnTo>
                <a:lnTo>
                  <a:pt x="839483" y="1532114"/>
                </a:lnTo>
                <a:lnTo>
                  <a:pt x="830397" y="1538446"/>
                </a:lnTo>
                <a:lnTo>
                  <a:pt x="821765" y="1545231"/>
                </a:lnTo>
                <a:lnTo>
                  <a:pt x="813587" y="1552468"/>
                </a:lnTo>
                <a:lnTo>
                  <a:pt x="805636" y="1559931"/>
                </a:lnTo>
                <a:lnTo>
                  <a:pt x="801320" y="1564002"/>
                </a:lnTo>
                <a:lnTo>
                  <a:pt x="797458" y="1568299"/>
                </a:lnTo>
                <a:lnTo>
                  <a:pt x="789962" y="1577119"/>
                </a:lnTo>
                <a:lnTo>
                  <a:pt x="783147" y="1586166"/>
                </a:lnTo>
                <a:lnTo>
                  <a:pt x="776559" y="1595438"/>
                </a:lnTo>
                <a:lnTo>
                  <a:pt x="661842" y="1595438"/>
                </a:lnTo>
                <a:lnTo>
                  <a:pt x="656844" y="1595212"/>
                </a:lnTo>
                <a:lnTo>
                  <a:pt x="651847" y="1594307"/>
                </a:lnTo>
                <a:lnTo>
                  <a:pt x="647076" y="1593403"/>
                </a:lnTo>
                <a:lnTo>
                  <a:pt x="642760" y="1591593"/>
                </a:lnTo>
                <a:lnTo>
                  <a:pt x="638444" y="1589558"/>
                </a:lnTo>
                <a:lnTo>
                  <a:pt x="634355" y="1587070"/>
                </a:lnTo>
                <a:lnTo>
                  <a:pt x="630721" y="1584356"/>
                </a:lnTo>
                <a:lnTo>
                  <a:pt x="627086" y="1580964"/>
                </a:lnTo>
                <a:lnTo>
                  <a:pt x="623906" y="1577572"/>
                </a:lnTo>
                <a:lnTo>
                  <a:pt x="621180" y="1573727"/>
                </a:lnTo>
                <a:lnTo>
                  <a:pt x="618681" y="1569882"/>
                </a:lnTo>
                <a:lnTo>
                  <a:pt x="616637" y="1565585"/>
                </a:lnTo>
                <a:lnTo>
                  <a:pt x="614819" y="1560836"/>
                </a:lnTo>
                <a:lnTo>
                  <a:pt x="613683" y="1556313"/>
                </a:lnTo>
                <a:lnTo>
                  <a:pt x="613002" y="1551337"/>
                </a:lnTo>
                <a:lnTo>
                  <a:pt x="612775" y="1546588"/>
                </a:lnTo>
                <a:lnTo>
                  <a:pt x="612775" y="1236526"/>
                </a:lnTo>
                <a:lnTo>
                  <a:pt x="613002" y="1231551"/>
                </a:lnTo>
                <a:lnTo>
                  <a:pt x="613683" y="1226575"/>
                </a:lnTo>
                <a:lnTo>
                  <a:pt x="614819" y="1222052"/>
                </a:lnTo>
                <a:lnTo>
                  <a:pt x="616637" y="1217529"/>
                </a:lnTo>
                <a:lnTo>
                  <a:pt x="618681" y="1213232"/>
                </a:lnTo>
                <a:lnTo>
                  <a:pt x="621180" y="1209161"/>
                </a:lnTo>
                <a:lnTo>
                  <a:pt x="623906" y="1205543"/>
                </a:lnTo>
                <a:lnTo>
                  <a:pt x="627086" y="1201924"/>
                </a:lnTo>
                <a:lnTo>
                  <a:pt x="630721" y="1198758"/>
                </a:lnTo>
                <a:lnTo>
                  <a:pt x="634355" y="1196044"/>
                </a:lnTo>
                <a:lnTo>
                  <a:pt x="638444" y="1193330"/>
                </a:lnTo>
                <a:lnTo>
                  <a:pt x="642760" y="1191295"/>
                </a:lnTo>
                <a:lnTo>
                  <a:pt x="647076" y="1189938"/>
                </a:lnTo>
                <a:lnTo>
                  <a:pt x="651847" y="1188581"/>
                </a:lnTo>
                <a:lnTo>
                  <a:pt x="656844" y="1187676"/>
                </a:lnTo>
                <a:lnTo>
                  <a:pt x="661842" y="1187450"/>
                </a:lnTo>
                <a:close/>
                <a:moveTo>
                  <a:pt x="49267" y="1187450"/>
                </a:moveTo>
                <a:lnTo>
                  <a:pt x="360535" y="1187450"/>
                </a:lnTo>
                <a:lnTo>
                  <a:pt x="365757" y="1187676"/>
                </a:lnTo>
                <a:lnTo>
                  <a:pt x="370524" y="1188581"/>
                </a:lnTo>
                <a:lnTo>
                  <a:pt x="375292" y="1189938"/>
                </a:lnTo>
                <a:lnTo>
                  <a:pt x="379606" y="1191295"/>
                </a:lnTo>
                <a:lnTo>
                  <a:pt x="383920" y="1193330"/>
                </a:lnTo>
                <a:lnTo>
                  <a:pt x="388233" y="1196044"/>
                </a:lnTo>
                <a:lnTo>
                  <a:pt x="391866" y="1198758"/>
                </a:lnTo>
                <a:lnTo>
                  <a:pt x="395271" y="1201924"/>
                </a:lnTo>
                <a:lnTo>
                  <a:pt x="398450" y="1205543"/>
                </a:lnTo>
                <a:lnTo>
                  <a:pt x="401401" y="1209161"/>
                </a:lnTo>
                <a:lnTo>
                  <a:pt x="403672" y="1213232"/>
                </a:lnTo>
                <a:lnTo>
                  <a:pt x="405715" y="1217529"/>
                </a:lnTo>
                <a:lnTo>
                  <a:pt x="407531" y="1222052"/>
                </a:lnTo>
                <a:lnTo>
                  <a:pt x="408440" y="1226575"/>
                </a:lnTo>
                <a:lnTo>
                  <a:pt x="409348" y="1231551"/>
                </a:lnTo>
                <a:lnTo>
                  <a:pt x="409575" y="1236526"/>
                </a:lnTo>
                <a:lnTo>
                  <a:pt x="409575" y="1546588"/>
                </a:lnTo>
                <a:lnTo>
                  <a:pt x="409348" y="1551337"/>
                </a:lnTo>
                <a:lnTo>
                  <a:pt x="408440" y="1556313"/>
                </a:lnTo>
                <a:lnTo>
                  <a:pt x="407531" y="1560836"/>
                </a:lnTo>
                <a:lnTo>
                  <a:pt x="405715" y="1565585"/>
                </a:lnTo>
                <a:lnTo>
                  <a:pt x="403672" y="1569882"/>
                </a:lnTo>
                <a:lnTo>
                  <a:pt x="401401" y="1573727"/>
                </a:lnTo>
                <a:lnTo>
                  <a:pt x="398450" y="1577572"/>
                </a:lnTo>
                <a:lnTo>
                  <a:pt x="395271" y="1580964"/>
                </a:lnTo>
                <a:lnTo>
                  <a:pt x="391866" y="1584356"/>
                </a:lnTo>
                <a:lnTo>
                  <a:pt x="388233" y="1587070"/>
                </a:lnTo>
                <a:lnTo>
                  <a:pt x="383920" y="1589558"/>
                </a:lnTo>
                <a:lnTo>
                  <a:pt x="379606" y="1591593"/>
                </a:lnTo>
                <a:lnTo>
                  <a:pt x="375292" y="1593403"/>
                </a:lnTo>
                <a:lnTo>
                  <a:pt x="370524" y="1594307"/>
                </a:lnTo>
                <a:lnTo>
                  <a:pt x="365757" y="1595212"/>
                </a:lnTo>
                <a:lnTo>
                  <a:pt x="360535" y="1595438"/>
                </a:lnTo>
                <a:lnTo>
                  <a:pt x="49267" y="1595438"/>
                </a:lnTo>
                <a:lnTo>
                  <a:pt x="44272" y="1595212"/>
                </a:lnTo>
                <a:lnTo>
                  <a:pt x="39277" y="1594307"/>
                </a:lnTo>
                <a:lnTo>
                  <a:pt x="35191" y="1593403"/>
                </a:lnTo>
                <a:lnTo>
                  <a:pt x="31331" y="1592046"/>
                </a:lnTo>
                <a:lnTo>
                  <a:pt x="27471" y="1590237"/>
                </a:lnTo>
                <a:lnTo>
                  <a:pt x="23839" y="1588427"/>
                </a:lnTo>
                <a:lnTo>
                  <a:pt x="20433" y="1586166"/>
                </a:lnTo>
                <a:lnTo>
                  <a:pt x="17028" y="1583452"/>
                </a:lnTo>
                <a:lnTo>
                  <a:pt x="14303" y="1580738"/>
                </a:lnTo>
                <a:lnTo>
                  <a:pt x="11352" y="1577572"/>
                </a:lnTo>
                <a:lnTo>
                  <a:pt x="8854" y="1574179"/>
                </a:lnTo>
                <a:lnTo>
                  <a:pt x="6811" y="1570787"/>
                </a:lnTo>
                <a:lnTo>
                  <a:pt x="4768" y="1567168"/>
                </a:lnTo>
                <a:lnTo>
                  <a:pt x="3178" y="1563324"/>
                </a:lnTo>
                <a:lnTo>
                  <a:pt x="1816" y="1559479"/>
                </a:lnTo>
                <a:lnTo>
                  <a:pt x="908" y="1555182"/>
                </a:lnTo>
                <a:lnTo>
                  <a:pt x="227" y="1550885"/>
                </a:lnTo>
                <a:lnTo>
                  <a:pt x="0" y="1546588"/>
                </a:lnTo>
                <a:lnTo>
                  <a:pt x="0" y="1236526"/>
                </a:lnTo>
                <a:lnTo>
                  <a:pt x="227" y="1232003"/>
                </a:lnTo>
                <a:lnTo>
                  <a:pt x="908" y="1227932"/>
                </a:lnTo>
                <a:lnTo>
                  <a:pt x="1816" y="1223861"/>
                </a:lnTo>
                <a:lnTo>
                  <a:pt x="3178" y="1219564"/>
                </a:lnTo>
                <a:lnTo>
                  <a:pt x="4768" y="1215720"/>
                </a:lnTo>
                <a:lnTo>
                  <a:pt x="6811" y="1212101"/>
                </a:lnTo>
                <a:lnTo>
                  <a:pt x="8854" y="1208709"/>
                </a:lnTo>
                <a:lnTo>
                  <a:pt x="11352" y="1205543"/>
                </a:lnTo>
                <a:lnTo>
                  <a:pt x="14303" y="1202377"/>
                </a:lnTo>
                <a:lnTo>
                  <a:pt x="17028" y="1199663"/>
                </a:lnTo>
                <a:lnTo>
                  <a:pt x="20433" y="1196949"/>
                </a:lnTo>
                <a:lnTo>
                  <a:pt x="23839" y="1194687"/>
                </a:lnTo>
                <a:lnTo>
                  <a:pt x="27471" y="1192652"/>
                </a:lnTo>
                <a:lnTo>
                  <a:pt x="31331" y="1191069"/>
                </a:lnTo>
                <a:lnTo>
                  <a:pt x="35191" y="1189486"/>
                </a:lnTo>
                <a:lnTo>
                  <a:pt x="39277" y="1188581"/>
                </a:lnTo>
                <a:lnTo>
                  <a:pt x="44272" y="1187676"/>
                </a:lnTo>
                <a:lnTo>
                  <a:pt x="49267" y="1187450"/>
                </a:lnTo>
                <a:close/>
                <a:moveTo>
                  <a:pt x="1430620" y="788988"/>
                </a:moveTo>
                <a:lnTo>
                  <a:pt x="1436973" y="789215"/>
                </a:lnTo>
                <a:lnTo>
                  <a:pt x="1443553" y="789669"/>
                </a:lnTo>
                <a:lnTo>
                  <a:pt x="1449906" y="790349"/>
                </a:lnTo>
                <a:lnTo>
                  <a:pt x="1456033" y="791483"/>
                </a:lnTo>
                <a:lnTo>
                  <a:pt x="1462386" y="793071"/>
                </a:lnTo>
                <a:lnTo>
                  <a:pt x="1468285" y="794659"/>
                </a:lnTo>
                <a:lnTo>
                  <a:pt x="1474184" y="796700"/>
                </a:lnTo>
                <a:lnTo>
                  <a:pt x="1479857" y="798968"/>
                </a:lnTo>
                <a:lnTo>
                  <a:pt x="1485529" y="801463"/>
                </a:lnTo>
                <a:lnTo>
                  <a:pt x="1490975" y="804185"/>
                </a:lnTo>
                <a:lnTo>
                  <a:pt x="1496420" y="807134"/>
                </a:lnTo>
                <a:lnTo>
                  <a:pt x="1501412" y="810536"/>
                </a:lnTo>
                <a:lnTo>
                  <a:pt x="1506403" y="814165"/>
                </a:lnTo>
                <a:lnTo>
                  <a:pt x="1511168" y="817794"/>
                </a:lnTo>
                <a:lnTo>
                  <a:pt x="1515706" y="821877"/>
                </a:lnTo>
                <a:lnTo>
                  <a:pt x="1520017" y="825960"/>
                </a:lnTo>
                <a:lnTo>
                  <a:pt x="1524555" y="830496"/>
                </a:lnTo>
                <a:lnTo>
                  <a:pt x="1528412" y="835032"/>
                </a:lnTo>
                <a:lnTo>
                  <a:pt x="1532269" y="840023"/>
                </a:lnTo>
                <a:lnTo>
                  <a:pt x="1535673" y="844786"/>
                </a:lnTo>
                <a:lnTo>
                  <a:pt x="1538849" y="850003"/>
                </a:lnTo>
                <a:lnTo>
                  <a:pt x="1542026" y="855219"/>
                </a:lnTo>
                <a:lnTo>
                  <a:pt x="1544976" y="860890"/>
                </a:lnTo>
                <a:lnTo>
                  <a:pt x="1547471" y="866334"/>
                </a:lnTo>
                <a:lnTo>
                  <a:pt x="1549740" y="872231"/>
                </a:lnTo>
                <a:lnTo>
                  <a:pt x="1551555" y="878128"/>
                </a:lnTo>
                <a:lnTo>
                  <a:pt x="1553371" y="884025"/>
                </a:lnTo>
                <a:lnTo>
                  <a:pt x="1554732" y="890150"/>
                </a:lnTo>
                <a:lnTo>
                  <a:pt x="1555867" y="896501"/>
                </a:lnTo>
                <a:lnTo>
                  <a:pt x="1556774" y="902625"/>
                </a:lnTo>
                <a:lnTo>
                  <a:pt x="1557228" y="908976"/>
                </a:lnTo>
                <a:lnTo>
                  <a:pt x="1557455" y="915780"/>
                </a:lnTo>
                <a:lnTo>
                  <a:pt x="1557455" y="1366471"/>
                </a:lnTo>
                <a:lnTo>
                  <a:pt x="2109264" y="1429526"/>
                </a:lnTo>
                <a:lnTo>
                  <a:pt x="2115163" y="1429753"/>
                </a:lnTo>
                <a:lnTo>
                  <a:pt x="2122424" y="1429980"/>
                </a:lnTo>
                <a:lnTo>
                  <a:pt x="2129458" y="1430660"/>
                </a:lnTo>
                <a:lnTo>
                  <a:pt x="2136265" y="1431341"/>
                </a:lnTo>
                <a:lnTo>
                  <a:pt x="2143298" y="1432702"/>
                </a:lnTo>
                <a:lnTo>
                  <a:pt x="2150105" y="1434290"/>
                </a:lnTo>
                <a:lnTo>
                  <a:pt x="2156458" y="1436104"/>
                </a:lnTo>
                <a:lnTo>
                  <a:pt x="2162811" y="1438372"/>
                </a:lnTo>
                <a:lnTo>
                  <a:pt x="2169391" y="1440867"/>
                </a:lnTo>
                <a:lnTo>
                  <a:pt x="2175291" y="1443589"/>
                </a:lnTo>
                <a:lnTo>
                  <a:pt x="2181417" y="1446538"/>
                </a:lnTo>
                <a:lnTo>
                  <a:pt x="2187089" y="1449940"/>
                </a:lnTo>
                <a:lnTo>
                  <a:pt x="2192761" y="1453569"/>
                </a:lnTo>
                <a:lnTo>
                  <a:pt x="2198207" y="1457425"/>
                </a:lnTo>
                <a:lnTo>
                  <a:pt x="2203652" y="1461508"/>
                </a:lnTo>
                <a:lnTo>
                  <a:pt x="2208644" y="1465817"/>
                </a:lnTo>
                <a:lnTo>
                  <a:pt x="2213409" y="1470581"/>
                </a:lnTo>
                <a:lnTo>
                  <a:pt x="2218174" y="1475571"/>
                </a:lnTo>
                <a:lnTo>
                  <a:pt x="2222485" y="1480334"/>
                </a:lnTo>
                <a:lnTo>
                  <a:pt x="2226569" y="1485778"/>
                </a:lnTo>
                <a:lnTo>
                  <a:pt x="2230426" y="1491221"/>
                </a:lnTo>
                <a:lnTo>
                  <a:pt x="2234056" y="1496892"/>
                </a:lnTo>
                <a:lnTo>
                  <a:pt x="2237460" y="1502562"/>
                </a:lnTo>
                <a:lnTo>
                  <a:pt x="2240409" y="1508686"/>
                </a:lnTo>
                <a:lnTo>
                  <a:pt x="2243132" y="1514584"/>
                </a:lnTo>
                <a:lnTo>
                  <a:pt x="2245628" y="1521161"/>
                </a:lnTo>
                <a:lnTo>
                  <a:pt x="2247897" y="1527512"/>
                </a:lnTo>
                <a:lnTo>
                  <a:pt x="2249939" y="1534090"/>
                </a:lnTo>
                <a:lnTo>
                  <a:pt x="2251300" y="1540668"/>
                </a:lnTo>
                <a:lnTo>
                  <a:pt x="2252435" y="1547699"/>
                </a:lnTo>
                <a:lnTo>
                  <a:pt x="2253569" y="1554731"/>
                </a:lnTo>
                <a:lnTo>
                  <a:pt x="2254023" y="1561535"/>
                </a:lnTo>
                <a:lnTo>
                  <a:pt x="2254250" y="1568793"/>
                </a:lnTo>
                <a:lnTo>
                  <a:pt x="2254250" y="2174175"/>
                </a:lnTo>
                <a:lnTo>
                  <a:pt x="2254023" y="2181206"/>
                </a:lnTo>
                <a:lnTo>
                  <a:pt x="2253569" y="2188237"/>
                </a:lnTo>
                <a:lnTo>
                  <a:pt x="2252435" y="2195269"/>
                </a:lnTo>
                <a:lnTo>
                  <a:pt x="2251300" y="2202073"/>
                </a:lnTo>
                <a:lnTo>
                  <a:pt x="2249939" y="2208651"/>
                </a:lnTo>
                <a:lnTo>
                  <a:pt x="2247897" y="2215456"/>
                </a:lnTo>
                <a:lnTo>
                  <a:pt x="2245628" y="2221807"/>
                </a:lnTo>
                <a:lnTo>
                  <a:pt x="2243132" y="2228158"/>
                </a:lnTo>
                <a:lnTo>
                  <a:pt x="2240409" y="2234282"/>
                </a:lnTo>
                <a:lnTo>
                  <a:pt x="2237460" y="2240179"/>
                </a:lnTo>
                <a:lnTo>
                  <a:pt x="2234056" y="2246076"/>
                </a:lnTo>
                <a:lnTo>
                  <a:pt x="2230426" y="2251747"/>
                </a:lnTo>
                <a:lnTo>
                  <a:pt x="2226569" y="2257191"/>
                </a:lnTo>
                <a:lnTo>
                  <a:pt x="2222485" y="2262407"/>
                </a:lnTo>
                <a:lnTo>
                  <a:pt x="2218174" y="2267624"/>
                </a:lnTo>
                <a:lnTo>
                  <a:pt x="2213409" y="2272161"/>
                </a:lnTo>
                <a:lnTo>
                  <a:pt x="2208644" y="2276924"/>
                </a:lnTo>
                <a:lnTo>
                  <a:pt x="2203652" y="2281233"/>
                </a:lnTo>
                <a:lnTo>
                  <a:pt x="2198207" y="2285316"/>
                </a:lnTo>
                <a:lnTo>
                  <a:pt x="2192761" y="2289172"/>
                </a:lnTo>
                <a:lnTo>
                  <a:pt x="2187089" y="2292801"/>
                </a:lnTo>
                <a:lnTo>
                  <a:pt x="2181417" y="2296204"/>
                </a:lnTo>
                <a:lnTo>
                  <a:pt x="2175291" y="2299152"/>
                </a:lnTo>
                <a:lnTo>
                  <a:pt x="2169391" y="2302101"/>
                </a:lnTo>
                <a:lnTo>
                  <a:pt x="2162811" y="2304596"/>
                </a:lnTo>
                <a:lnTo>
                  <a:pt x="2156458" y="2306637"/>
                </a:lnTo>
                <a:lnTo>
                  <a:pt x="2150105" y="2308452"/>
                </a:lnTo>
                <a:lnTo>
                  <a:pt x="2143298" y="2310040"/>
                </a:lnTo>
                <a:lnTo>
                  <a:pt x="2136265" y="2311400"/>
                </a:lnTo>
                <a:lnTo>
                  <a:pt x="2129458" y="2312308"/>
                </a:lnTo>
                <a:lnTo>
                  <a:pt x="2122424" y="2312988"/>
                </a:lnTo>
                <a:lnTo>
                  <a:pt x="2115163" y="2312988"/>
                </a:lnTo>
                <a:lnTo>
                  <a:pt x="1452175" y="2312988"/>
                </a:lnTo>
                <a:lnTo>
                  <a:pt x="1448091" y="2312761"/>
                </a:lnTo>
                <a:lnTo>
                  <a:pt x="1446276" y="2312761"/>
                </a:lnTo>
                <a:lnTo>
                  <a:pt x="1444688" y="2312761"/>
                </a:lnTo>
                <a:lnTo>
                  <a:pt x="1438562" y="2312988"/>
                </a:lnTo>
                <a:lnTo>
                  <a:pt x="1432662" y="2312761"/>
                </a:lnTo>
                <a:lnTo>
                  <a:pt x="1426536" y="2311854"/>
                </a:lnTo>
                <a:lnTo>
                  <a:pt x="1420864" y="2311174"/>
                </a:lnTo>
                <a:lnTo>
                  <a:pt x="1414738" y="2310040"/>
                </a:lnTo>
                <a:lnTo>
                  <a:pt x="1409065" y="2308452"/>
                </a:lnTo>
                <a:lnTo>
                  <a:pt x="1403393" y="2306637"/>
                </a:lnTo>
                <a:lnTo>
                  <a:pt x="1397721" y="2304823"/>
                </a:lnTo>
                <a:lnTo>
                  <a:pt x="1392275" y="2302554"/>
                </a:lnTo>
                <a:lnTo>
                  <a:pt x="1387057" y="2300059"/>
                </a:lnTo>
                <a:lnTo>
                  <a:pt x="1381838" y="2297111"/>
                </a:lnTo>
                <a:lnTo>
                  <a:pt x="1376846" y="2293935"/>
                </a:lnTo>
                <a:lnTo>
                  <a:pt x="1372081" y="2290533"/>
                </a:lnTo>
                <a:lnTo>
                  <a:pt x="1367317" y="2286904"/>
                </a:lnTo>
                <a:lnTo>
                  <a:pt x="1362779" y="2283048"/>
                </a:lnTo>
                <a:lnTo>
                  <a:pt x="1358241" y="2278965"/>
                </a:lnTo>
                <a:lnTo>
                  <a:pt x="878584" y="1799469"/>
                </a:lnTo>
                <a:lnTo>
                  <a:pt x="874500" y="1794933"/>
                </a:lnTo>
                <a:lnTo>
                  <a:pt x="870643" y="1790396"/>
                </a:lnTo>
                <a:lnTo>
                  <a:pt x="867013" y="1785633"/>
                </a:lnTo>
                <a:lnTo>
                  <a:pt x="863609" y="1781097"/>
                </a:lnTo>
                <a:lnTo>
                  <a:pt x="860433" y="1776107"/>
                </a:lnTo>
                <a:lnTo>
                  <a:pt x="857710" y="1771117"/>
                </a:lnTo>
                <a:lnTo>
                  <a:pt x="855214" y="1766126"/>
                </a:lnTo>
                <a:lnTo>
                  <a:pt x="852945" y="1760683"/>
                </a:lnTo>
                <a:lnTo>
                  <a:pt x="850903" y="1755466"/>
                </a:lnTo>
                <a:lnTo>
                  <a:pt x="849088" y="1750249"/>
                </a:lnTo>
                <a:lnTo>
                  <a:pt x="847727" y="1744805"/>
                </a:lnTo>
                <a:lnTo>
                  <a:pt x="846592" y="1739362"/>
                </a:lnTo>
                <a:lnTo>
                  <a:pt x="845458" y="1733691"/>
                </a:lnTo>
                <a:lnTo>
                  <a:pt x="845004" y="1728248"/>
                </a:lnTo>
                <a:lnTo>
                  <a:pt x="844550" y="1722577"/>
                </a:lnTo>
                <a:lnTo>
                  <a:pt x="844550" y="1716907"/>
                </a:lnTo>
                <a:lnTo>
                  <a:pt x="844550" y="1711463"/>
                </a:lnTo>
                <a:lnTo>
                  <a:pt x="845004" y="1705793"/>
                </a:lnTo>
                <a:lnTo>
                  <a:pt x="845458" y="1700122"/>
                </a:lnTo>
                <a:lnTo>
                  <a:pt x="846592" y="1694678"/>
                </a:lnTo>
                <a:lnTo>
                  <a:pt x="847727" y="1689235"/>
                </a:lnTo>
                <a:lnTo>
                  <a:pt x="849088" y="1683564"/>
                </a:lnTo>
                <a:lnTo>
                  <a:pt x="850903" y="1678347"/>
                </a:lnTo>
                <a:lnTo>
                  <a:pt x="852945" y="1673131"/>
                </a:lnTo>
                <a:lnTo>
                  <a:pt x="855214" y="1667914"/>
                </a:lnTo>
                <a:lnTo>
                  <a:pt x="857710" y="1662697"/>
                </a:lnTo>
                <a:lnTo>
                  <a:pt x="860433" y="1657707"/>
                </a:lnTo>
                <a:lnTo>
                  <a:pt x="863609" y="1652717"/>
                </a:lnTo>
                <a:lnTo>
                  <a:pt x="867013" y="1647954"/>
                </a:lnTo>
                <a:lnTo>
                  <a:pt x="870643" y="1643417"/>
                </a:lnTo>
                <a:lnTo>
                  <a:pt x="874500" y="1638881"/>
                </a:lnTo>
                <a:lnTo>
                  <a:pt x="878584" y="1634571"/>
                </a:lnTo>
                <a:lnTo>
                  <a:pt x="882668" y="1630488"/>
                </a:lnTo>
                <a:lnTo>
                  <a:pt x="887206" y="1626632"/>
                </a:lnTo>
                <a:lnTo>
                  <a:pt x="891744" y="1623230"/>
                </a:lnTo>
                <a:lnTo>
                  <a:pt x="896509" y="1619828"/>
                </a:lnTo>
                <a:lnTo>
                  <a:pt x="901047" y="1616879"/>
                </a:lnTo>
                <a:lnTo>
                  <a:pt x="906039" y="1613931"/>
                </a:lnTo>
                <a:lnTo>
                  <a:pt x="911030" y="1611436"/>
                </a:lnTo>
                <a:lnTo>
                  <a:pt x="916249" y="1609167"/>
                </a:lnTo>
                <a:lnTo>
                  <a:pt x="921694" y="1607353"/>
                </a:lnTo>
                <a:lnTo>
                  <a:pt x="927140" y="1605538"/>
                </a:lnTo>
                <a:lnTo>
                  <a:pt x="932585" y="1603951"/>
                </a:lnTo>
                <a:lnTo>
                  <a:pt x="938031" y="1602590"/>
                </a:lnTo>
                <a:lnTo>
                  <a:pt x="943703" y="1601682"/>
                </a:lnTo>
                <a:lnTo>
                  <a:pt x="949376" y="1600775"/>
                </a:lnTo>
                <a:lnTo>
                  <a:pt x="955275" y="1600548"/>
                </a:lnTo>
                <a:lnTo>
                  <a:pt x="960947" y="1600321"/>
                </a:lnTo>
                <a:lnTo>
                  <a:pt x="966847" y="1600548"/>
                </a:lnTo>
                <a:lnTo>
                  <a:pt x="972519" y="1600775"/>
                </a:lnTo>
                <a:lnTo>
                  <a:pt x="978191" y="1601682"/>
                </a:lnTo>
                <a:lnTo>
                  <a:pt x="983864" y="1602590"/>
                </a:lnTo>
                <a:lnTo>
                  <a:pt x="989536" y="1603951"/>
                </a:lnTo>
                <a:lnTo>
                  <a:pt x="994982" y="1605538"/>
                </a:lnTo>
                <a:lnTo>
                  <a:pt x="1000427" y="1607353"/>
                </a:lnTo>
                <a:lnTo>
                  <a:pt x="1005646" y="1609167"/>
                </a:lnTo>
                <a:lnTo>
                  <a:pt x="1010637" y="1611436"/>
                </a:lnTo>
                <a:lnTo>
                  <a:pt x="1015856" y="1613931"/>
                </a:lnTo>
                <a:lnTo>
                  <a:pt x="1020848" y="1616879"/>
                </a:lnTo>
                <a:lnTo>
                  <a:pt x="1025612" y="1619828"/>
                </a:lnTo>
                <a:lnTo>
                  <a:pt x="1030377" y="1623230"/>
                </a:lnTo>
                <a:lnTo>
                  <a:pt x="1034688" y="1626632"/>
                </a:lnTo>
                <a:lnTo>
                  <a:pt x="1038999" y="1630488"/>
                </a:lnTo>
                <a:lnTo>
                  <a:pt x="1043537" y="1634571"/>
                </a:lnTo>
                <a:lnTo>
                  <a:pt x="1303559" y="1894506"/>
                </a:lnTo>
                <a:lnTo>
                  <a:pt x="1303559" y="915780"/>
                </a:lnTo>
                <a:lnTo>
                  <a:pt x="1303786" y="908976"/>
                </a:lnTo>
                <a:lnTo>
                  <a:pt x="1304467" y="902625"/>
                </a:lnTo>
                <a:lnTo>
                  <a:pt x="1305147" y="896501"/>
                </a:lnTo>
                <a:lnTo>
                  <a:pt x="1306282" y="890150"/>
                </a:lnTo>
                <a:lnTo>
                  <a:pt x="1307643" y="884025"/>
                </a:lnTo>
                <a:lnTo>
                  <a:pt x="1309231" y="878128"/>
                </a:lnTo>
                <a:lnTo>
                  <a:pt x="1311273" y="872231"/>
                </a:lnTo>
                <a:lnTo>
                  <a:pt x="1313769" y="866334"/>
                </a:lnTo>
                <a:lnTo>
                  <a:pt x="1316265" y="860890"/>
                </a:lnTo>
                <a:lnTo>
                  <a:pt x="1318988" y="855219"/>
                </a:lnTo>
                <a:lnTo>
                  <a:pt x="1322164" y="850003"/>
                </a:lnTo>
                <a:lnTo>
                  <a:pt x="1325341" y="844786"/>
                </a:lnTo>
                <a:lnTo>
                  <a:pt x="1328971" y="840023"/>
                </a:lnTo>
                <a:lnTo>
                  <a:pt x="1332829" y="835032"/>
                </a:lnTo>
                <a:lnTo>
                  <a:pt x="1336686" y="830496"/>
                </a:lnTo>
                <a:lnTo>
                  <a:pt x="1340770" y="825960"/>
                </a:lnTo>
                <a:lnTo>
                  <a:pt x="1345081" y="821877"/>
                </a:lnTo>
                <a:lnTo>
                  <a:pt x="1349846" y="817794"/>
                </a:lnTo>
                <a:lnTo>
                  <a:pt x="1354610" y="814165"/>
                </a:lnTo>
                <a:lnTo>
                  <a:pt x="1359602" y="810536"/>
                </a:lnTo>
                <a:lnTo>
                  <a:pt x="1364821" y="807134"/>
                </a:lnTo>
                <a:lnTo>
                  <a:pt x="1370266" y="804185"/>
                </a:lnTo>
                <a:lnTo>
                  <a:pt x="1375485" y="801463"/>
                </a:lnTo>
                <a:lnTo>
                  <a:pt x="1381384" y="798968"/>
                </a:lnTo>
                <a:lnTo>
                  <a:pt x="1387057" y="796700"/>
                </a:lnTo>
                <a:lnTo>
                  <a:pt x="1392956" y="794659"/>
                </a:lnTo>
                <a:lnTo>
                  <a:pt x="1398855" y="793071"/>
                </a:lnTo>
                <a:lnTo>
                  <a:pt x="1404981" y="791483"/>
                </a:lnTo>
                <a:lnTo>
                  <a:pt x="1411107" y="790349"/>
                </a:lnTo>
                <a:lnTo>
                  <a:pt x="1417687" y="789669"/>
                </a:lnTo>
                <a:lnTo>
                  <a:pt x="1424040" y="789215"/>
                </a:lnTo>
                <a:lnTo>
                  <a:pt x="1430620" y="788988"/>
                </a:lnTo>
                <a:close/>
                <a:moveTo>
                  <a:pt x="1273230" y="585788"/>
                </a:moveTo>
                <a:lnTo>
                  <a:pt x="1584498" y="585788"/>
                </a:lnTo>
                <a:lnTo>
                  <a:pt x="1589493" y="586241"/>
                </a:lnTo>
                <a:lnTo>
                  <a:pt x="1594488" y="586922"/>
                </a:lnTo>
                <a:lnTo>
                  <a:pt x="1599028" y="588283"/>
                </a:lnTo>
                <a:lnTo>
                  <a:pt x="1603569" y="589643"/>
                </a:lnTo>
                <a:lnTo>
                  <a:pt x="1606975" y="591231"/>
                </a:lnTo>
                <a:lnTo>
                  <a:pt x="1609926" y="593045"/>
                </a:lnTo>
                <a:lnTo>
                  <a:pt x="1612878" y="594859"/>
                </a:lnTo>
                <a:lnTo>
                  <a:pt x="1615602" y="597127"/>
                </a:lnTo>
                <a:lnTo>
                  <a:pt x="1618327" y="599622"/>
                </a:lnTo>
                <a:lnTo>
                  <a:pt x="1620824" y="601890"/>
                </a:lnTo>
                <a:lnTo>
                  <a:pt x="1623094" y="604611"/>
                </a:lnTo>
                <a:lnTo>
                  <a:pt x="1625138" y="607559"/>
                </a:lnTo>
                <a:lnTo>
                  <a:pt x="1626954" y="610734"/>
                </a:lnTo>
                <a:lnTo>
                  <a:pt x="1628543" y="613683"/>
                </a:lnTo>
                <a:lnTo>
                  <a:pt x="1630132" y="617084"/>
                </a:lnTo>
                <a:lnTo>
                  <a:pt x="1631495" y="620486"/>
                </a:lnTo>
                <a:lnTo>
                  <a:pt x="1632176" y="623888"/>
                </a:lnTo>
                <a:lnTo>
                  <a:pt x="1632857" y="627290"/>
                </a:lnTo>
                <a:lnTo>
                  <a:pt x="1633538" y="631372"/>
                </a:lnTo>
                <a:lnTo>
                  <a:pt x="1633538" y="634774"/>
                </a:lnTo>
                <a:lnTo>
                  <a:pt x="1633538" y="805090"/>
                </a:lnTo>
                <a:lnTo>
                  <a:pt x="1629678" y="798286"/>
                </a:lnTo>
                <a:lnTo>
                  <a:pt x="1625819" y="791936"/>
                </a:lnTo>
                <a:lnTo>
                  <a:pt x="1621505" y="785586"/>
                </a:lnTo>
                <a:lnTo>
                  <a:pt x="1616964" y="779236"/>
                </a:lnTo>
                <a:lnTo>
                  <a:pt x="1612651" y="773113"/>
                </a:lnTo>
                <a:lnTo>
                  <a:pt x="1607656" y="767443"/>
                </a:lnTo>
                <a:lnTo>
                  <a:pt x="1602661" y="761547"/>
                </a:lnTo>
                <a:lnTo>
                  <a:pt x="1597666" y="756104"/>
                </a:lnTo>
                <a:lnTo>
                  <a:pt x="1592217" y="750661"/>
                </a:lnTo>
                <a:lnTo>
                  <a:pt x="1586541" y="745445"/>
                </a:lnTo>
                <a:lnTo>
                  <a:pt x="1580865" y="740456"/>
                </a:lnTo>
                <a:lnTo>
                  <a:pt x="1575189" y="735466"/>
                </a:lnTo>
                <a:lnTo>
                  <a:pt x="1568832" y="730704"/>
                </a:lnTo>
                <a:lnTo>
                  <a:pt x="1562702" y="726395"/>
                </a:lnTo>
                <a:lnTo>
                  <a:pt x="1556572" y="722086"/>
                </a:lnTo>
                <a:lnTo>
                  <a:pt x="1549988" y="718231"/>
                </a:lnTo>
                <a:lnTo>
                  <a:pt x="1543404" y="714375"/>
                </a:lnTo>
                <a:lnTo>
                  <a:pt x="1536593" y="710747"/>
                </a:lnTo>
                <a:lnTo>
                  <a:pt x="1529555" y="707118"/>
                </a:lnTo>
                <a:lnTo>
                  <a:pt x="1522744" y="703943"/>
                </a:lnTo>
                <a:lnTo>
                  <a:pt x="1515706" y="701222"/>
                </a:lnTo>
                <a:lnTo>
                  <a:pt x="1508213" y="698274"/>
                </a:lnTo>
                <a:lnTo>
                  <a:pt x="1500948" y="695779"/>
                </a:lnTo>
                <a:lnTo>
                  <a:pt x="1493456" y="693738"/>
                </a:lnTo>
                <a:lnTo>
                  <a:pt x="1485964" y="691697"/>
                </a:lnTo>
                <a:lnTo>
                  <a:pt x="1478245" y="689883"/>
                </a:lnTo>
                <a:lnTo>
                  <a:pt x="1470525" y="688295"/>
                </a:lnTo>
                <a:lnTo>
                  <a:pt x="1462806" y="686934"/>
                </a:lnTo>
                <a:lnTo>
                  <a:pt x="1454860" y="686254"/>
                </a:lnTo>
                <a:lnTo>
                  <a:pt x="1446686" y="685347"/>
                </a:lnTo>
                <a:lnTo>
                  <a:pt x="1438513" y="684893"/>
                </a:lnTo>
                <a:lnTo>
                  <a:pt x="1430567" y="684893"/>
                </a:lnTo>
                <a:lnTo>
                  <a:pt x="1421939" y="684893"/>
                </a:lnTo>
                <a:lnTo>
                  <a:pt x="1413766" y="685347"/>
                </a:lnTo>
                <a:lnTo>
                  <a:pt x="1405366" y="686254"/>
                </a:lnTo>
                <a:lnTo>
                  <a:pt x="1397419" y="687161"/>
                </a:lnTo>
                <a:lnTo>
                  <a:pt x="1389246" y="688522"/>
                </a:lnTo>
                <a:lnTo>
                  <a:pt x="1381300" y="690109"/>
                </a:lnTo>
                <a:lnTo>
                  <a:pt x="1373353" y="691924"/>
                </a:lnTo>
                <a:lnTo>
                  <a:pt x="1365634" y="693965"/>
                </a:lnTo>
                <a:lnTo>
                  <a:pt x="1357915" y="696459"/>
                </a:lnTo>
                <a:lnTo>
                  <a:pt x="1350423" y="699181"/>
                </a:lnTo>
                <a:lnTo>
                  <a:pt x="1342930" y="701902"/>
                </a:lnTo>
                <a:lnTo>
                  <a:pt x="1335665" y="705077"/>
                </a:lnTo>
                <a:lnTo>
                  <a:pt x="1328400" y="708479"/>
                </a:lnTo>
                <a:lnTo>
                  <a:pt x="1321589" y="711881"/>
                </a:lnTo>
                <a:lnTo>
                  <a:pt x="1314551" y="715963"/>
                </a:lnTo>
                <a:lnTo>
                  <a:pt x="1307967" y="720045"/>
                </a:lnTo>
                <a:lnTo>
                  <a:pt x="1301383" y="724354"/>
                </a:lnTo>
                <a:lnTo>
                  <a:pt x="1295026" y="728663"/>
                </a:lnTo>
                <a:lnTo>
                  <a:pt x="1288442" y="733425"/>
                </a:lnTo>
                <a:lnTo>
                  <a:pt x="1282539" y="738188"/>
                </a:lnTo>
                <a:lnTo>
                  <a:pt x="1276636" y="743404"/>
                </a:lnTo>
                <a:lnTo>
                  <a:pt x="1270960" y="748847"/>
                </a:lnTo>
                <a:lnTo>
                  <a:pt x="1265284" y="754290"/>
                </a:lnTo>
                <a:lnTo>
                  <a:pt x="1259835" y="759959"/>
                </a:lnTo>
                <a:lnTo>
                  <a:pt x="1254613" y="765856"/>
                </a:lnTo>
                <a:lnTo>
                  <a:pt x="1249845" y="771752"/>
                </a:lnTo>
                <a:lnTo>
                  <a:pt x="1244850" y="778102"/>
                </a:lnTo>
                <a:lnTo>
                  <a:pt x="1240310" y="784452"/>
                </a:lnTo>
                <a:lnTo>
                  <a:pt x="1235769" y="790802"/>
                </a:lnTo>
                <a:lnTo>
                  <a:pt x="1231682" y="797606"/>
                </a:lnTo>
                <a:lnTo>
                  <a:pt x="1227823" y="804410"/>
                </a:lnTo>
                <a:lnTo>
                  <a:pt x="1223963" y="811213"/>
                </a:lnTo>
                <a:lnTo>
                  <a:pt x="1223963" y="634774"/>
                </a:lnTo>
                <a:lnTo>
                  <a:pt x="1224190" y="631372"/>
                </a:lnTo>
                <a:lnTo>
                  <a:pt x="1224644" y="627290"/>
                </a:lnTo>
                <a:lnTo>
                  <a:pt x="1225325" y="623888"/>
                </a:lnTo>
                <a:lnTo>
                  <a:pt x="1226233" y="620486"/>
                </a:lnTo>
                <a:lnTo>
                  <a:pt x="1227596" y="617084"/>
                </a:lnTo>
                <a:lnTo>
                  <a:pt x="1228731" y="613683"/>
                </a:lnTo>
                <a:lnTo>
                  <a:pt x="1230547" y="610734"/>
                </a:lnTo>
                <a:lnTo>
                  <a:pt x="1232363" y="607559"/>
                </a:lnTo>
                <a:lnTo>
                  <a:pt x="1234634" y="604611"/>
                </a:lnTo>
                <a:lnTo>
                  <a:pt x="1236904" y="601890"/>
                </a:lnTo>
                <a:lnTo>
                  <a:pt x="1239402" y="599622"/>
                </a:lnTo>
                <a:lnTo>
                  <a:pt x="1241899" y="597127"/>
                </a:lnTo>
                <a:lnTo>
                  <a:pt x="1244850" y="594859"/>
                </a:lnTo>
                <a:lnTo>
                  <a:pt x="1247802" y="593045"/>
                </a:lnTo>
                <a:lnTo>
                  <a:pt x="1250753" y="591231"/>
                </a:lnTo>
                <a:lnTo>
                  <a:pt x="1254159" y="589643"/>
                </a:lnTo>
                <a:lnTo>
                  <a:pt x="1258473" y="588283"/>
                </a:lnTo>
                <a:lnTo>
                  <a:pt x="1263240" y="586922"/>
                </a:lnTo>
                <a:lnTo>
                  <a:pt x="1268008" y="586241"/>
                </a:lnTo>
                <a:lnTo>
                  <a:pt x="1273230" y="585788"/>
                </a:lnTo>
                <a:close/>
                <a:moveTo>
                  <a:pt x="661842" y="585788"/>
                </a:moveTo>
                <a:lnTo>
                  <a:pt x="973283" y="585788"/>
                </a:lnTo>
                <a:lnTo>
                  <a:pt x="978280" y="586240"/>
                </a:lnTo>
                <a:lnTo>
                  <a:pt x="983051" y="586919"/>
                </a:lnTo>
                <a:lnTo>
                  <a:pt x="988048" y="588276"/>
                </a:lnTo>
                <a:lnTo>
                  <a:pt x="992364" y="589633"/>
                </a:lnTo>
                <a:lnTo>
                  <a:pt x="995772" y="591216"/>
                </a:lnTo>
                <a:lnTo>
                  <a:pt x="998725" y="593025"/>
                </a:lnTo>
                <a:lnTo>
                  <a:pt x="1001678" y="594834"/>
                </a:lnTo>
                <a:lnTo>
                  <a:pt x="1004404" y="597096"/>
                </a:lnTo>
                <a:lnTo>
                  <a:pt x="1007130" y="599583"/>
                </a:lnTo>
                <a:lnTo>
                  <a:pt x="1009629" y="601845"/>
                </a:lnTo>
                <a:lnTo>
                  <a:pt x="1011901" y="604559"/>
                </a:lnTo>
                <a:lnTo>
                  <a:pt x="1013945" y="607499"/>
                </a:lnTo>
                <a:lnTo>
                  <a:pt x="1015762" y="610665"/>
                </a:lnTo>
                <a:lnTo>
                  <a:pt x="1017580" y="613605"/>
                </a:lnTo>
                <a:lnTo>
                  <a:pt x="1018943" y="616998"/>
                </a:lnTo>
                <a:lnTo>
                  <a:pt x="1020306" y="620390"/>
                </a:lnTo>
                <a:lnTo>
                  <a:pt x="1020987" y="623782"/>
                </a:lnTo>
                <a:lnTo>
                  <a:pt x="1021896" y="627175"/>
                </a:lnTo>
                <a:lnTo>
                  <a:pt x="1022350" y="631246"/>
                </a:lnTo>
                <a:lnTo>
                  <a:pt x="1022350" y="634638"/>
                </a:lnTo>
                <a:lnTo>
                  <a:pt x="1022350" y="944926"/>
                </a:lnTo>
                <a:lnTo>
                  <a:pt x="1022350" y="949223"/>
                </a:lnTo>
                <a:lnTo>
                  <a:pt x="1021441" y="953294"/>
                </a:lnTo>
                <a:lnTo>
                  <a:pt x="1020760" y="957817"/>
                </a:lnTo>
                <a:lnTo>
                  <a:pt x="1019397" y="961662"/>
                </a:lnTo>
                <a:lnTo>
                  <a:pt x="1017807" y="965506"/>
                </a:lnTo>
                <a:lnTo>
                  <a:pt x="1015762" y="969125"/>
                </a:lnTo>
                <a:lnTo>
                  <a:pt x="1013718" y="972743"/>
                </a:lnTo>
                <a:lnTo>
                  <a:pt x="1011219" y="975910"/>
                </a:lnTo>
                <a:lnTo>
                  <a:pt x="1008266" y="979076"/>
                </a:lnTo>
                <a:lnTo>
                  <a:pt x="1005540" y="981564"/>
                </a:lnTo>
                <a:lnTo>
                  <a:pt x="1002133" y="984278"/>
                </a:lnTo>
                <a:lnTo>
                  <a:pt x="998725" y="986539"/>
                </a:lnTo>
                <a:lnTo>
                  <a:pt x="995090" y="988575"/>
                </a:lnTo>
                <a:lnTo>
                  <a:pt x="991229" y="990384"/>
                </a:lnTo>
                <a:lnTo>
                  <a:pt x="987367" y="991741"/>
                </a:lnTo>
                <a:lnTo>
                  <a:pt x="983278" y="992645"/>
                </a:lnTo>
                <a:lnTo>
                  <a:pt x="978280" y="993550"/>
                </a:lnTo>
                <a:lnTo>
                  <a:pt x="973283" y="993776"/>
                </a:lnTo>
                <a:lnTo>
                  <a:pt x="661842" y="993776"/>
                </a:lnTo>
                <a:lnTo>
                  <a:pt x="656844" y="993550"/>
                </a:lnTo>
                <a:lnTo>
                  <a:pt x="652074" y="992645"/>
                </a:lnTo>
                <a:lnTo>
                  <a:pt x="647985" y="991741"/>
                </a:lnTo>
                <a:lnTo>
                  <a:pt x="643896" y="990384"/>
                </a:lnTo>
                <a:lnTo>
                  <a:pt x="640034" y="988575"/>
                </a:lnTo>
                <a:lnTo>
                  <a:pt x="636400" y="986539"/>
                </a:lnTo>
                <a:lnTo>
                  <a:pt x="632992" y="984278"/>
                </a:lnTo>
                <a:lnTo>
                  <a:pt x="629585" y="981564"/>
                </a:lnTo>
                <a:lnTo>
                  <a:pt x="626859" y="979076"/>
                </a:lnTo>
                <a:lnTo>
                  <a:pt x="623906" y="975910"/>
                </a:lnTo>
                <a:lnTo>
                  <a:pt x="621407" y="972743"/>
                </a:lnTo>
                <a:lnTo>
                  <a:pt x="619362" y="969125"/>
                </a:lnTo>
                <a:lnTo>
                  <a:pt x="617318" y="965506"/>
                </a:lnTo>
                <a:lnTo>
                  <a:pt x="615728" y="961662"/>
                </a:lnTo>
                <a:lnTo>
                  <a:pt x="614365" y="957817"/>
                </a:lnTo>
                <a:lnTo>
                  <a:pt x="613683" y="953294"/>
                </a:lnTo>
                <a:lnTo>
                  <a:pt x="612775" y="949223"/>
                </a:lnTo>
                <a:lnTo>
                  <a:pt x="612775" y="944926"/>
                </a:lnTo>
                <a:lnTo>
                  <a:pt x="612775" y="634638"/>
                </a:lnTo>
                <a:lnTo>
                  <a:pt x="612775" y="631246"/>
                </a:lnTo>
                <a:lnTo>
                  <a:pt x="613229" y="627175"/>
                </a:lnTo>
                <a:lnTo>
                  <a:pt x="613911" y="623782"/>
                </a:lnTo>
                <a:lnTo>
                  <a:pt x="614819" y="620390"/>
                </a:lnTo>
                <a:lnTo>
                  <a:pt x="616182" y="616998"/>
                </a:lnTo>
                <a:lnTo>
                  <a:pt x="617545" y="613605"/>
                </a:lnTo>
                <a:lnTo>
                  <a:pt x="619362" y="610665"/>
                </a:lnTo>
                <a:lnTo>
                  <a:pt x="621180" y="607499"/>
                </a:lnTo>
                <a:lnTo>
                  <a:pt x="623224" y="604559"/>
                </a:lnTo>
                <a:lnTo>
                  <a:pt x="625496" y="601845"/>
                </a:lnTo>
                <a:lnTo>
                  <a:pt x="627995" y="599583"/>
                </a:lnTo>
                <a:lnTo>
                  <a:pt x="630721" y="597096"/>
                </a:lnTo>
                <a:lnTo>
                  <a:pt x="633447" y="594834"/>
                </a:lnTo>
                <a:lnTo>
                  <a:pt x="636400" y="593025"/>
                </a:lnTo>
                <a:lnTo>
                  <a:pt x="639353" y="591216"/>
                </a:lnTo>
                <a:lnTo>
                  <a:pt x="642760" y="589633"/>
                </a:lnTo>
                <a:lnTo>
                  <a:pt x="647076" y="588276"/>
                </a:lnTo>
                <a:lnTo>
                  <a:pt x="651847" y="586919"/>
                </a:lnTo>
                <a:lnTo>
                  <a:pt x="656844" y="586240"/>
                </a:lnTo>
                <a:lnTo>
                  <a:pt x="661842" y="585788"/>
                </a:lnTo>
                <a:close/>
                <a:moveTo>
                  <a:pt x="49267" y="585788"/>
                </a:moveTo>
                <a:lnTo>
                  <a:pt x="360535" y="585788"/>
                </a:lnTo>
                <a:lnTo>
                  <a:pt x="365757" y="586240"/>
                </a:lnTo>
                <a:lnTo>
                  <a:pt x="370524" y="586919"/>
                </a:lnTo>
                <a:lnTo>
                  <a:pt x="375292" y="588276"/>
                </a:lnTo>
                <a:lnTo>
                  <a:pt x="379606" y="589633"/>
                </a:lnTo>
                <a:lnTo>
                  <a:pt x="383011" y="591216"/>
                </a:lnTo>
                <a:lnTo>
                  <a:pt x="386190" y="593025"/>
                </a:lnTo>
                <a:lnTo>
                  <a:pt x="388914" y="594834"/>
                </a:lnTo>
                <a:lnTo>
                  <a:pt x="391866" y="597096"/>
                </a:lnTo>
                <a:lnTo>
                  <a:pt x="394363" y="599583"/>
                </a:lnTo>
                <a:lnTo>
                  <a:pt x="396861" y="601845"/>
                </a:lnTo>
                <a:lnTo>
                  <a:pt x="399358" y="604559"/>
                </a:lnTo>
                <a:lnTo>
                  <a:pt x="401401" y="607499"/>
                </a:lnTo>
                <a:lnTo>
                  <a:pt x="403218" y="610665"/>
                </a:lnTo>
                <a:lnTo>
                  <a:pt x="404580" y="613605"/>
                </a:lnTo>
                <a:lnTo>
                  <a:pt x="406169" y="616998"/>
                </a:lnTo>
                <a:lnTo>
                  <a:pt x="407531" y="620390"/>
                </a:lnTo>
                <a:lnTo>
                  <a:pt x="408213" y="623782"/>
                </a:lnTo>
                <a:lnTo>
                  <a:pt x="409121" y="627175"/>
                </a:lnTo>
                <a:lnTo>
                  <a:pt x="409575" y="631246"/>
                </a:lnTo>
                <a:lnTo>
                  <a:pt x="409575" y="634638"/>
                </a:lnTo>
                <a:lnTo>
                  <a:pt x="409575" y="944926"/>
                </a:lnTo>
                <a:lnTo>
                  <a:pt x="409348" y="949223"/>
                </a:lnTo>
                <a:lnTo>
                  <a:pt x="408894" y="953294"/>
                </a:lnTo>
                <a:lnTo>
                  <a:pt x="407986" y="957817"/>
                </a:lnTo>
                <a:lnTo>
                  <a:pt x="406623" y="961662"/>
                </a:lnTo>
                <a:lnTo>
                  <a:pt x="405034" y="965506"/>
                </a:lnTo>
                <a:lnTo>
                  <a:pt x="403218" y="969125"/>
                </a:lnTo>
                <a:lnTo>
                  <a:pt x="400720" y="972743"/>
                </a:lnTo>
                <a:lnTo>
                  <a:pt x="398450" y="975910"/>
                </a:lnTo>
                <a:lnTo>
                  <a:pt x="395726" y="979076"/>
                </a:lnTo>
                <a:lnTo>
                  <a:pt x="392774" y="981564"/>
                </a:lnTo>
                <a:lnTo>
                  <a:pt x="389368" y="984278"/>
                </a:lnTo>
                <a:lnTo>
                  <a:pt x="386190" y="986539"/>
                </a:lnTo>
                <a:lnTo>
                  <a:pt x="382557" y="988575"/>
                </a:lnTo>
                <a:lnTo>
                  <a:pt x="378698" y="990384"/>
                </a:lnTo>
                <a:lnTo>
                  <a:pt x="374611" y="991741"/>
                </a:lnTo>
                <a:lnTo>
                  <a:pt x="370524" y="992645"/>
                </a:lnTo>
                <a:lnTo>
                  <a:pt x="365757" y="993550"/>
                </a:lnTo>
                <a:lnTo>
                  <a:pt x="360535" y="993776"/>
                </a:lnTo>
                <a:lnTo>
                  <a:pt x="49267" y="993776"/>
                </a:lnTo>
                <a:lnTo>
                  <a:pt x="44272" y="993550"/>
                </a:lnTo>
                <a:lnTo>
                  <a:pt x="39277" y="992645"/>
                </a:lnTo>
                <a:lnTo>
                  <a:pt x="35191" y="991741"/>
                </a:lnTo>
                <a:lnTo>
                  <a:pt x="31331" y="990384"/>
                </a:lnTo>
                <a:lnTo>
                  <a:pt x="27471" y="988575"/>
                </a:lnTo>
                <a:lnTo>
                  <a:pt x="23839" y="986539"/>
                </a:lnTo>
                <a:lnTo>
                  <a:pt x="20433" y="984278"/>
                </a:lnTo>
                <a:lnTo>
                  <a:pt x="17028" y="981564"/>
                </a:lnTo>
                <a:lnTo>
                  <a:pt x="14303" y="979076"/>
                </a:lnTo>
                <a:lnTo>
                  <a:pt x="11352" y="975910"/>
                </a:lnTo>
                <a:lnTo>
                  <a:pt x="8854" y="972743"/>
                </a:lnTo>
                <a:lnTo>
                  <a:pt x="6811" y="969125"/>
                </a:lnTo>
                <a:lnTo>
                  <a:pt x="4768" y="965506"/>
                </a:lnTo>
                <a:lnTo>
                  <a:pt x="3178" y="961662"/>
                </a:lnTo>
                <a:lnTo>
                  <a:pt x="1816" y="957817"/>
                </a:lnTo>
                <a:lnTo>
                  <a:pt x="908" y="953294"/>
                </a:lnTo>
                <a:lnTo>
                  <a:pt x="227" y="949223"/>
                </a:lnTo>
                <a:lnTo>
                  <a:pt x="0" y="944926"/>
                </a:lnTo>
                <a:lnTo>
                  <a:pt x="0" y="634638"/>
                </a:lnTo>
                <a:lnTo>
                  <a:pt x="227" y="631246"/>
                </a:lnTo>
                <a:lnTo>
                  <a:pt x="908" y="627175"/>
                </a:lnTo>
                <a:lnTo>
                  <a:pt x="1362" y="623782"/>
                </a:lnTo>
                <a:lnTo>
                  <a:pt x="2270" y="620390"/>
                </a:lnTo>
                <a:lnTo>
                  <a:pt x="3632" y="616998"/>
                </a:lnTo>
                <a:lnTo>
                  <a:pt x="4995" y="613605"/>
                </a:lnTo>
                <a:lnTo>
                  <a:pt x="6811" y="610665"/>
                </a:lnTo>
                <a:lnTo>
                  <a:pt x="8627" y="607499"/>
                </a:lnTo>
                <a:lnTo>
                  <a:pt x="10670" y="604559"/>
                </a:lnTo>
                <a:lnTo>
                  <a:pt x="12941" y="601845"/>
                </a:lnTo>
                <a:lnTo>
                  <a:pt x="15438" y="599583"/>
                </a:lnTo>
                <a:lnTo>
                  <a:pt x="18163" y="597096"/>
                </a:lnTo>
                <a:lnTo>
                  <a:pt x="20887" y="594834"/>
                </a:lnTo>
                <a:lnTo>
                  <a:pt x="23839" y="593025"/>
                </a:lnTo>
                <a:lnTo>
                  <a:pt x="27017" y="591216"/>
                </a:lnTo>
                <a:lnTo>
                  <a:pt x="30196" y="589633"/>
                </a:lnTo>
                <a:lnTo>
                  <a:pt x="34736" y="588276"/>
                </a:lnTo>
                <a:lnTo>
                  <a:pt x="39277" y="586919"/>
                </a:lnTo>
                <a:lnTo>
                  <a:pt x="44272" y="586240"/>
                </a:lnTo>
                <a:lnTo>
                  <a:pt x="49267" y="585788"/>
                </a:lnTo>
                <a:close/>
                <a:moveTo>
                  <a:pt x="1273230" y="0"/>
                </a:moveTo>
                <a:lnTo>
                  <a:pt x="1584498" y="0"/>
                </a:lnTo>
                <a:lnTo>
                  <a:pt x="1589493" y="226"/>
                </a:lnTo>
                <a:lnTo>
                  <a:pt x="1594488" y="905"/>
                </a:lnTo>
                <a:lnTo>
                  <a:pt x="1599028" y="2263"/>
                </a:lnTo>
                <a:lnTo>
                  <a:pt x="1603569" y="3847"/>
                </a:lnTo>
                <a:lnTo>
                  <a:pt x="1607883" y="5883"/>
                </a:lnTo>
                <a:lnTo>
                  <a:pt x="1611969" y="8372"/>
                </a:lnTo>
                <a:lnTo>
                  <a:pt x="1615602" y="11314"/>
                </a:lnTo>
                <a:lnTo>
                  <a:pt x="1619235" y="14256"/>
                </a:lnTo>
                <a:lnTo>
                  <a:pt x="1622413" y="17650"/>
                </a:lnTo>
                <a:lnTo>
                  <a:pt x="1625138" y="21497"/>
                </a:lnTo>
                <a:lnTo>
                  <a:pt x="1627408" y="25796"/>
                </a:lnTo>
                <a:lnTo>
                  <a:pt x="1629678" y="29869"/>
                </a:lnTo>
                <a:lnTo>
                  <a:pt x="1631495" y="34395"/>
                </a:lnTo>
                <a:lnTo>
                  <a:pt x="1632403" y="39147"/>
                </a:lnTo>
                <a:lnTo>
                  <a:pt x="1633311" y="43899"/>
                </a:lnTo>
                <a:lnTo>
                  <a:pt x="1633538" y="48877"/>
                </a:lnTo>
                <a:lnTo>
                  <a:pt x="1633538" y="359111"/>
                </a:lnTo>
                <a:lnTo>
                  <a:pt x="1633311" y="364089"/>
                </a:lnTo>
                <a:lnTo>
                  <a:pt x="1632403" y="368841"/>
                </a:lnTo>
                <a:lnTo>
                  <a:pt x="1631495" y="373593"/>
                </a:lnTo>
                <a:lnTo>
                  <a:pt x="1629678" y="378119"/>
                </a:lnTo>
                <a:lnTo>
                  <a:pt x="1627408" y="382418"/>
                </a:lnTo>
                <a:lnTo>
                  <a:pt x="1625138" y="386491"/>
                </a:lnTo>
                <a:lnTo>
                  <a:pt x="1622413" y="390338"/>
                </a:lnTo>
                <a:lnTo>
                  <a:pt x="1619235" y="393732"/>
                </a:lnTo>
                <a:lnTo>
                  <a:pt x="1615602" y="396900"/>
                </a:lnTo>
                <a:lnTo>
                  <a:pt x="1611969" y="399615"/>
                </a:lnTo>
                <a:lnTo>
                  <a:pt x="1607883" y="402105"/>
                </a:lnTo>
                <a:lnTo>
                  <a:pt x="1603569" y="404141"/>
                </a:lnTo>
                <a:lnTo>
                  <a:pt x="1599028" y="405725"/>
                </a:lnTo>
                <a:lnTo>
                  <a:pt x="1594488" y="407083"/>
                </a:lnTo>
                <a:lnTo>
                  <a:pt x="1589493" y="407762"/>
                </a:lnTo>
                <a:lnTo>
                  <a:pt x="1584498" y="407988"/>
                </a:lnTo>
                <a:lnTo>
                  <a:pt x="1273230" y="407988"/>
                </a:lnTo>
                <a:lnTo>
                  <a:pt x="1268008" y="407762"/>
                </a:lnTo>
                <a:lnTo>
                  <a:pt x="1263240" y="407083"/>
                </a:lnTo>
                <a:lnTo>
                  <a:pt x="1258473" y="405725"/>
                </a:lnTo>
                <a:lnTo>
                  <a:pt x="1254159" y="404141"/>
                </a:lnTo>
                <a:lnTo>
                  <a:pt x="1249845" y="402105"/>
                </a:lnTo>
                <a:lnTo>
                  <a:pt x="1245532" y="399615"/>
                </a:lnTo>
                <a:lnTo>
                  <a:pt x="1241899" y="396900"/>
                </a:lnTo>
                <a:lnTo>
                  <a:pt x="1238493" y="393732"/>
                </a:lnTo>
                <a:lnTo>
                  <a:pt x="1235315" y="390338"/>
                </a:lnTo>
                <a:lnTo>
                  <a:pt x="1232363" y="386491"/>
                </a:lnTo>
                <a:lnTo>
                  <a:pt x="1229866" y="382418"/>
                </a:lnTo>
                <a:lnTo>
                  <a:pt x="1227823" y="378119"/>
                </a:lnTo>
                <a:lnTo>
                  <a:pt x="1226233" y="373593"/>
                </a:lnTo>
                <a:lnTo>
                  <a:pt x="1224871" y="368841"/>
                </a:lnTo>
                <a:lnTo>
                  <a:pt x="1224190" y="364089"/>
                </a:lnTo>
                <a:lnTo>
                  <a:pt x="1223963" y="359111"/>
                </a:lnTo>
                <a:lnTo>
                  <a:pt x="1223963" y="48877"/>
                </a:lnTo>
                <a:lnTo>
                  <a:pt x="1224190" y="43899"/>
                </a:lnTo>
                <a:lnTo>
                  <a:pt x="1224871" y="39147"/>
                </a:lnTo>
                <a:lnTo>
                  <a:pt x="1226233" y="34395"/>
                </a:lnTo>
                <a:lnTo>
                  <a:pt x="1227823" y="29869"/>
                </a:lnTo>
                <a:lnTo>
                  <a:pt x="1229866" y="25796"/>
                </a:lnTo>
                <a:lnTo>
                  <a:pt x="1232363" y="21497"/>
                </a:lnTo>
                <a:lnTo>
                  <a:pt x="1235315" y="17650"/>
                </a:lnTo>
                <a:lnTo>
                  <a:pt x="1238493" y="14256"/>
                </a:lnTo>
                <a:lnTo>
                  <a:pt x="1241899" y="11314"/>
                </a:lnTo>
                <a:lnTo>
                  <a:pt x="1245532" y="8372"/>
                </a:lnTo>
                <a:lnTo>
                  <a:pt x="1249845" y="5883"/>
                </a:lnTo>
                <a:lnTo>
                  <a:pt x="1254159" y="3847"/>
                </a:lnTo>
                <a:lnTo>
                  <a:pt x="1258473" y="2263"/>
                </a:lnTo>
                <a:lnTo>
                  <a:pt x="1263240" y="905"/>
                </a:lnTo>
                <a:lnTo>
                  <a:pt x="1268008" y="226"/>
                </a:lnTo>
                <a:lnTo>
                  <a:pt x="1273230" y="0"/>
                </a:lnTo>
                <a:close/>
                <a:moveTo>
                  <a:pt x="661842" y="0"/>
                </a:moveTo>
                <a:lnTo>
                  <a:pt x="973283" y="0"/>
                </a:lnTo>
                <a:lnTo>
                  <a:pt x="978280" y="226"/>
                </a:lnTo>
                <a:lnTo>
                  <a:pt x="983278" y="905"/>
                </a:lnTo>
                <a:lnTo>
                  <a:pt x="988048" y="2263"/>
                </a:lnTo>
                <a:lnTo>
                  <a:pt x="992364" y="3847"/>
                </a:lnTo>
                <a:lnTo>
                  <a:pt x="996681" y="5883"/>
                </a:lnTo>
                <a:lnTo>
                  <a:pt x="1000769" y="8372"/>
                </a:lnTo>
                <a:lnTo>
                  <a:pt x="1004404" y="11314"/>
                </a:lnTo>
                <a:lnTo>
                  <a:pt x="1008039" y="14256"/>
                </a:lnTo>
                <a:lnTo>
                  <a:pt x="1011219" y="17650"/>
                </a:lnTo>
                <a:lnTo>
                  <a:pt x="1013945" y="21497"/>
                </a:lnTo>
                <a:lnTo>
                  <a:pt x="1016444" y="25796"/>
                </a:lnTo>
                <a:lnTo>
                  <a:pt x="1018488" y="29869"/>
                </a:lnTo>
                <a:lnTo>
                  <a:pt x="1020306" y="34395"/>
                </a:lnTo>
                <a:lnTo>
                  <a:pt x="1021214" y="39147"/>
                </a:lnTo>
                <a:lnTo>
                  <a:pt x="1022123" y="43899"/>
                </a:lnTo>
                <a:lnTo>
                  <a:pt x="1022350" y="48877"/>
                </a:lnTo>
                <a:lnTo>
                  <a:pt x="1022350" y="359111"/>
                </a:lnTo>
                <a:lnTo>
                  <a:pt x="1022123" y="364089"/>
                </a:lnTo>
                <a:lnTo>
                  <a:pt x="1021214" y="368841"/>
                </a:lnTo>
                <a:lnTo>
                  <a:pt x="1020306" y="373593"/>
                </a:lnTo>
                <a:lnTo>
                  <a:pt x="1018488" y="378119"/>
                </a:lnTo>
                <a:lnTo>
                  <a:pt x="1016444" y="382418"/>
                </a:lnTo>
                <a:lnTo>
                  <a:pt x="1013945" y="386491"/>
                </a:lnTo>
                <a:lnTo>
                  <a:pt x="1011219" y="390338"/>
                </a:lnTo>
                <a:lnTo>
                  <a:pt x="1008039" y="393732"/>
                </a:lnTo>
                <a:lnTo>
                  <a:pt x="1004404" y="396900"/>
                </a:lnTo>
                <a:lnTo>
                  <a:pt x="1000769" y="399615"/>
                </a:lnTo>
                <a:lnTo>
                  <a:pt x="996681" y="402105"/>
                </a:lnTo>
                <a:lnTo>
                  <a:pt x="992364" y="404141"/>
                </a:lnTo>
                <a:lnTo>
                  <a:pt x="988048" y="405725"/>
                </a:lnTo>
                <a:lnTo>
                  <a:pt x="983278" y="407083"/>
                </a:lnTo>
                <a:lnTo>
                  <a:pt x="978280" y="407762"/>
                </a:lnTo>
                <a:lnTo>
                  <a:pt x="973283" y="407988"/>
                </a:lnTo>
                <a:lnTo>
                  <a:pt x="661842" y="407988"/>
                </a:lnTo>
                <a:lnTo>
                  <a:pt x="656844" y="407762"/>
                </a:lnTo>
                <a:lnTo>
                  <a:pt x="651847" y="407083"/>
                </a:lnTo>
                <a:lnTo>
                  <a:pt x="647076" y="405725"/>
                </a:lnTo>
                <a:lnTo>
                  <a:pt x="642760" y="404141"/>
                </a:lnTo>
                <a:lnTo>
                  <a:pt x="638444" y="402105"/>
                </a:lnTo>
                <a:lnTo>
                  <a:pt x="634355" y="399615"/>
                </a:lnTo>
                <a:lnTo>
                  <a:pt x="630721" y="396900"/>
                </a:lnTo>
                <a:lnTo>
                  <a:pt x="627086" y="393732"/>
                </a:lnTo>
                <a:lnTo>
                  <a:pt x="623906" y="390338"/>
                </a:lnTo>
                <a:lnTo>
                  <a:pt x="621180" y="386491"/>
                </a:lnTo>
                <a:lnTo>
                  <a:pt x="618681" y="382418"/>
                </a:lnTo>
                <a:lnTo>
                  <a:pt x="616637" y="378119"/>
                </a:lnTo>
                <a:lnTo>
                  <a:pt x="614819" y="373593"/>
                </a:lnTo>
                <a:lnTo>
                  <a:pt x="613683" y="368841"/>
                </a:lnTo>
                <a:lnTo>
                  <a:pt x="613002" y="364089"/>
                </a:lnTo>
                <a:lnTo>
                  <a:pt x="612775" y="359111"/>
                </a:lnTo>
                <a:lnTo>
                  <a:pt x="612775" y="48877"/>
                </a:lnTo>
                <a:lnTo>
                  <a:pt x="613002" y="43899"/>
                </a:lnTo>
                <a:lnTo>
                  <a:pt x="613683" y="39147"/>
                </a:lnTo>
                <a:lnTo>
                  <a:pt x="614819" y="34395"/>
                </a:lnTo>
                <a:lnTo>
                  <a:pt x="616637" y="29869"/>
                </a:lnTo>
                <a:lnTo>
                  <a:pt x="618681" y="25796"/>
                </a:lnTo>
                <a:lnTo>
                  <a:pt x="621180" y="21497"/>
                </a:lnTo>
                <a:lnTo>
                  <a:pt x="623906" y="17650"/>
                </a:lnTo>
                <a:lnTo>
                  <a:pt x="627086" y="14256"/>
                </a:lnTo>
                <a:lnTo>
                  <a:pt x="630721" y="11314"/>
                </a:lnTo>
                <a:lnTo>
                  <a:pt x="634355" y="8372"/>
                </a:lnTo>
                <a:lnTo>
                  <a:pt x="638444" y="5883"/>
                </a:lnTo>
                <a:lnTo>
                  <a:pt x="642760" y="3847"/>
                </a:lnTo>
                <a:lnTo>
                  <a:pt x="647076" y="2263"/>
                </a:lnTo>
                <a:lnTo>
                  <a:pt x="651847" y="905"/>
                </a:lnTo>
                <a:lnTo>
                  <a:pt x="656844" y="226"/>
                </a:lnTo>
                <a:lnTo>
                  <a:pt x="661842" y="0"/>
                </a:lnTo>
                <a:close/>
                <a:moveTo>
                  <a:pt x="49267" y="0"/>
                </a:moveTo>
                <a:lnTo>
                  <a:pt x="360535" y="0"/>
                </a:lnTo>
                <a:lnTo>
                  <a:pt x="365757" y="226"/>
                </a:lnTo>
                <a:lnTo>
                  <a:pt x="370524" y="905"/>
                </a:lnTo>
                <a:lnTo>
                  <a:pt x="375292" y="2263"/>
                </a:lnTo>
                <a:lnTo>
                  <a:pt x="379606" y="3847"/>
                </a:lnTo>
                <a:lnTo>
                  <a:pt x="383920" y="5883"/>
                </a:lnTo>
                <a:lnTo>
                  <a:pt x="388233" y="8372"/>
                </a:lnTo>
                <a:lnTo>
                  <a:pt x="391866" y="11314"/>
                </a:lnTo>
                <a:lnTo>
                  <a:pt x="395271" y="14256"/>
                </a:lnTo>
                <a:lnTo>
                  <a:pt x="398450" y="17650"/>
                </a:lnTo>
                <a:lnTo>
                  <a:pt x="401401" y="21497"/>
                </a:lnTo>
                <a:lnTo>
                  <a:pt x="403672" y="25796"/>
                </a:lnTo>
                <a:lnTo>
                  <a:pt x="405715" y="29869"/>
                </a:lnTo>
                <a:lnTo>
                  <a:pt x="407531" y="34395"/>
                </a:lnTo>
                <a:lnTo>
                  <a:pt x="408440" y="39147"/>
                </a:lnTo>
                <a:lnTo>
                  <a:pt x="409348" y="43899"/>
                </a:lnTo>
                <a:lnTo>
                  <a:pt x="409575" y="48877"/>
                </a:lnTo>
                <a:lnTo>
                  <a:pt x="409575" y="359111"/>
                </a:lnTo>
                <a:lnTo>
                  <a:pt x="409348" y="364089"/>
                </a:lnTo>
                <a:lnTo>
                  <a:pt x="408440" y="368841"/>
                </a:lnTo>
                <a:lnTo>
                  <a:pt x="407531" y="373593"/>
                </a:lnTo>
                <a:lnTo>
                  <a:pt x="405715" y="378119"/>
                </a:lnTo>
                <a:lnTo>
                  <a:pt x="403672" y="382418"/>
                </a:lnTo>
                <a:lnTo>
                  <a:pt x="401401" y="386491"/>
                </a:lnTo>
                <a:lnTo>
                  <a:pt x="398450" y="390338"/>
                </a:lnTo>
                <a:lnTo>
                  <a:pt x="395271" y="393732"/>
                </a:lnTo>
                <a:lnTo>
                  <a:pt x="391866" y="396900"/>
                </a:lnTo>
                <a:lnTo>
                  <a:pt x="388233" y="399615"/>
                </a:lnTo>
                <a:lnTo>
                  <a:pt x="383920" y="402105"/>
                </a:lnTo>
                <a:lnTo>
                  <a:pt x="379606" y="404141"/>
                </a:lnTo>
                <a:lnTo>
                  <a:pt x="375292" y="405725"/>
                </a:lnTo>
                <a:lnTo>
                  <a:pt x="370524" y="407083"/>
                </a:lnTo>
                <a:lnTo>
                  <a:pt x="365757" y="407762"/>
                </a:lnTo>
                <a:lnTo>
                  <a:pt x="360535" y="407988"/>
                </a:lnTo>
                <a:lnTo>
                  <a:pt x="49267" y="407988"/>
                </a:lnTo>
                <a:lnTo>
                  <a:pt x="44272" y="407762"/>
                </a:lnTo>
                <a:lnTo>
                  <a:pt x="39277" y="407083"/>
                </a:lnTo>
                <a:lnTo>
                  <a:pt x="35191" y="405951"/>
                </a:lnTo>
                <a:lnTo>
                  <a:pt x="31331" y="404594"/>
                </a:lnTo>
                <a:lnTo>
                  <a:pt x="27471" y="402783"/>
                </a:lnTo>
                <a:lnTo>
                  <a:pt x="23839" y="400747"/>
                </a:lnTo>
                <a:lnTo>
                  <a:pt x="20433" y="398710"/>
                </a:lnTo>
                <a:lnTo>
                  <a:pt x="17028" y="396221"/>
                </a:lnTo>
                <a:lnTo>
                  <a:pt x="14303" y="393279"/>
                </a:lnTo>
                <a:lnTo>
                  <a:pt x="11352" y="390338"/>
                </a:lnTo>
                <a:lnTo>
                  <a:pt x="8854" y="386944"/>
                </a:lnTo>
                <a:lnTo>
                  <a:pt x="6811" y="383323"/>
                </a:lnTo>
                <a:lnTo>
                  <a:pt x="4768" y="379703"/>
                </a:lnTo>
                <a:lnTo>
                  <a:pt x="3178" y="375856"/>
                </a:lnTo>
                <a:lnTo>
                  <a:pt x="1816" y="371783"/>
                </a:lnTo>
                <a:lnTo>
                  <a:pt x="908" y="367710"/>
                </a:lnTo>
                <a:lnTo>
                  <a:pt x="227" y="363636"/>
                </a:lnTo>
                <a:lnTo>
                  <a:pt x="0" y="359111"/>
                </a:lnTo>
                <a:lnTo>
                  <a:pt x="0" y="48877"/>
                </a:lnTo>
                <a:lnTo>
                  <a:pt x="227" y="44578"/>
                </a:lnTo>
                <a:lnTo>
                  <a:pt x="908" y="40278"/>
                </a:lnTo>
                <a:lnTo>
                  <a:pt x="1816" y="36205"/>
                </a:lnTo>
                <a:lnTo>
                  <a:pt x="3178" y="32132"/>
                </a:lnTo>
                <a:lnTo>
                  <a:pt x="4768" y="28285"/>
                </a:lnTo>
                <a:lnTo>
                  <a:pt x="6811" y="24665"/>
                </a:lnTo>
                <a:lnTo>
                  <a:pt x="8854" y="21044"/>
                </a:lnTo>
                <a:lnTo>
                  <a:pt x="11352" y="17650"/>
                </a:lnTo>
                <a:lnTo>
                  <a:pt x="14303" y="14708"/>
                </a:lnTo>
                <a:lnTo>
                  <a:pt x="17028" y="11993"/>
                </a:lnTo>
                <a:lnTo>
                  <a:pt x="20433" y="9504"/>
                </a:lnTo>
                <a:lnTo>
                  <a:pt x="23839" y="7241"/>
                </a:lnTo>
                <a:lnTo>
                  <a:pt x="27471" y="5204"/>
                </a:lnTo>
                <a:lnTo>
                  <a:pt x="31331" y="3394"/>
                </a:lnTo>
                <a:lnTo>
                  <a:pt x="35191" y="2036"/>
                </a:lnTo>
                <a:lnTo>
                  <a:pt x="39277" y="905"/>
                </a:lnTo>
                <a:lnTo>
                  <a:pt x="44272" y="226"/>
                </a:lnTo>
                <a:lnTo>
                  <a:pt x="49267"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noChangeArrowheads="1"/>
          </p:cNvSpPr>
          <p:nvPr>
            <p:ph type="title"/>
          </p:nvPr>
        </p:nvSpPr>
        <p:spPr>
          <a:xfrm>
            <a:off x="1710078" y="135927"/>
            <a:ext cx="7401000" cy="722677"/>
          </a:xfrm>
        </p:spPr>
        <p:txBody>
          <a:bodyPr/>
          <a:lstStyle/>
          <a:p>
            <a:pPr eaLnBrk="1" hangingPunct="1"/>
            <a:endParaRPr lang="zh-CN" altLang="en-US" dirty="0" smtClean="0"/>
          </a:p>
        </p:txBody>
      </p:sp>
      <p:sp>
        <p:nvSpPr>
          <p:cNvPr id="3075" name="内容占位符 2"/>
          <p:cNvSpPr>
            <a:spLocks noGrp="1" noChangeArrowheads="1"/>
          </p:cNvSpPr>
          <p:nvPr>
            <p:ph idx="1"/>
          </p:nvPr>
        </p:nvSpPr>
        <p:spPr>
          <a:xfrm>
            <a:off x="611560" y="1347613"/>
            <a:ext cx="8075240" cy="3600401"/>
          </a:xfrm>
        </p:spPr>
        <p:txBody>
          <a:bodyPr/>
          <a:lstStyle/>
          <a:p>
            <a:pPr eaLnBrk="1" hangingPunct="1"/>
            <a:r>
              <a:rPr lang="zh-CN" altLang="en-US" b="1" dirty="0" smtClean="0">
                <a:solidFill>
                  <a:srgbClr val="0070C0"/>
                </a:solidFill>
              </a:rPr>
              <a:t>核心素养</a:t>
            </a:r>
            <a:r>
              <a:rPr lang="zh-CN" altLang="en-US" dirty="0" smtClean="0"/>
              <a:t>已经成为当前我国基础教育改革领域中的</a:t>
            </a:r>
            <a:r>
              <a:rPr lang="zh-CN" altLang="en-US" b="1" dirty="0">
                <a:solidFill>
                  <a:srgbClr val="0070C0"/>
                </a:solidFill>
              </a:rPr>
              <a:t>重要目标</a:t>
            </a:r>
            <a:r>
              <a:rPr lang="zh-CN" altLang="en-US" dirty="0" smtClean="0"/>
              <a:t>，其不仅是进一步深化基础教育改革的“关键因素”，而且也是引领我国未来基础教育改革方向的“灵魂”与</a:t>
            </a:r>
            <a:r>
              <a:rPr lang="en-US" altLang="zh-CN" dirty="0" smtClean="0"/>
              <a:t>“</a:t>
            </a:r>
            <a:r>
              <a:rPr lang="zh-CN" altLang="en-US" dirty="0" smtClean="0"/>
              <a:t>生长点</a:t>
            </a:r>
            <a:r>
              <a:rPr lang="en-US" altLang="zh-CN" dirty="0" smtClean="0"/>
              <a:t>”</a:t>
            </a:r>
            <a:r>
              <a:rPr lang="zh-CN" altLang="en-US" dirty="0" smtClean="0"/>
              <a:t>。</a:t>
            </a:r>
            <a:endParaRPr lang="zh-CN" altLang="en-US" dirty="0" smtClean="0"/>
          </a:p>
          <a:p>
            <a:pPr eaLnBrk="1" hangingPunct="1"/>
            <a:r>
              <a:rPr lang="zh-CN" altLang="en-US" dirty="0" smtClean="0"/>
              <a:t>在此语境下，学校课程的建设与发展必须对基础教育改革的方向做出有针对的</a:t>
            </a:r>
            <a:r>
              <a:rPr lang="zh-CN" altLang="en-US" b="1" dirty="0" smtClean="0">
                <a:solidFill>
                  <a:srgbClr val="0070C0"/>
                </a:solidFill>
              </a:rPr>
              <a:t>回应和自我变革</a:t>
            </a:r>
            <a:r>
              <a:rPr lang="zh-CN" altLang="en-US" dirty="0" smtClean="0"/>
              <a:t>，</a:t>
            </a:r>
            <a:r>
              <a:rPr lang="zh-CN" altLang="en-US" b="1" dirty="0" smtClean="0">
                <a:solidFill>
                  <a:srgbClr val="0070C0"/>
                </a:solidFill>
              </a:rPr>
              <a:t>以保证基础教育改革核心素养目标</a:t>
            </a:r>
            <a:r>
              <a:rPr lang="zh-CN" altLang="en-US" dirty="0" smtClean="0"/>
              <a:t>的实现。</a:t>
            </a:r>
            <a:endParaRPr lang="zh-CN" altLang="en-US" dirty="0" smtClean="0"/>
          </a:p>
        </p:txBody>
      </p:sp>
      <p:sp>
        <p:nvSpPr>
          <p:cNvPr id="2" name="TextBox 1"/>
          <p:cNvSpPr txBox="1"/>
          <p:nvPr/>
        </p:nvSpPr>
        <p:spPr>
          <a:xfrm>
            <a:off x="698269" y="106775"/>
            <a:ext cx="921403" cy="808990"/>
          </a:xfrm>
          <a:prstGeom prst="rect">
            <a:avLst/>
          </a:prstGeom>
          <a:noFill/>
        </p:spPr>
        <p:txBody>
          <a:bodyPr wrap="square" rtlCol="0">
            <a:spAutoFit/>
          </a:bodyPr>
          <a:lstStyle/>
          <a:p>
            <a:endParaRPr lang="zh-CN" altLang="en-US" sz="4400" dirty="0">
              <a:solidFill>
                <a:schemeClr val="bg1"/>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8355665" y="198816"/>
            <a:ext cx="674139" cy="673206"/>
            <a:chOff x="5087414" y="2061969"/>
            <a:chExt cx="1832716" cy="1830178"/>
          </a:xfrm>
        </p:grpSpPr>
        <p:sp>
          <p:nvSpPr>
            <p:cNvPr id="14" name="Freeform 651"/>
            <p:cNvSpPr/>
            <p:nvPr/>
          </p:nvSpPr>
          <p:spPr bwMode="auto">
            <a:xfrm>
              <a:off x="5477479" y="2161813"/>
              <a:ext cx="128612" cy="94767"/>
            </a:xfrm>
            <a:custGeom>
              <a:avLst/>
              <a:gdLst>
                <a:gd name="T0" fmla="*/ 11 w 64"/>
                <a:gd name="T1" fmla="*/ 47 h 47"/>
                <a:gd name="T2" fmla="*/ 17 w 64"/>
                <a:gd name="T3" fmla="*/ 45 h 47"/>
                <a:gd name="T4" fmla="*/ 57 w 64"/>
                <a:gd name="T5" fmla="*/ 20 h 47"/>
                <a:gd name="T6" fmla="*/ 62 w 64"/>
                <a:gd name="T7" fmla="*/ 7 h 47"/>
                <a:gd name="T8" fmla="*/ 48 w 64"/>
                <a:gd name="T9" fmla="*/ 3 h 47"/>
                <a:gd name="T10" fmla="*/ 6 w 64"/>
                <a:gd name="T11" fmla="*/ 29 h 47"/>
                <a:gd name="T12" fmla="*/ 3 w 64"/>
                <a:gd name="T13" fmla="*/ 42 h 47"/>
                <a:gd name="T14" fmla="*/ 11 w 64"/>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47">
                  <a:moveTo>
                    <a:pt x="11" y="47"/>
                  </a:moveTo>
                  <a:cubicBezTo>
                    <a:pt x="13" y="47"/>
                    <a:pt x="15" y="46"/>
                    <a:pt x="17" y="45"/>
                  </a:cubicBezTo>
                  <a:cubicBezTo>
                    <a:pt x="30" y="36"/>
                    <a:pt x="44" y="28"/>
                    <a:pt x="57" y="20"/>
                  </a:cubicBezTo>
                  <a:cubicBezTo>
                    <a:pt x="62" y="18"/>
                    <a:pt x="64" y="12"/>
                    <a:pt x="62" y="7"/>
                  </a:cubicBezTo>
                  <a:cubicBezTo>
                    <a:pt x="59" y="2"/>
                    <a:pt x="53" y="0"/>
                    <a:pt x="48" y="3"/>
                  </a:cubicBezTo>
                  <a:cubicBezTo>
                    <a:pt x="33" y="11"/>
                    <a:pt x="19" y="19"/>
                    <a:pt x="6" y="29"/>
                  </a:cubicBezTo>
                  <a:cubicBezTo>
                    <a:pt x="1" y="32"/>
                    <a:pt x="0" y="38"/>
                    <a:pt x="3" y="42"/>
                  </a:cubicBezTo>
                  <a:cubicBezTo>
                    <a:pt x="5" y="45"/>
                    <a:pt x="8" y="47"/>
                    <a:pt x="11"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52"/>
            <p:cNvSpPr/>
            <p:nvPr/>
          </p:nvSpPr>
          <p:spPr bwMode="auto">
            <a:xfrm>
              <a:off x="5211795" y="2412267"/>
              <a:ext cx="99843" cy="124381"/>
            </a:xfrm>
            <a:custGeom>
              <a:avLst/>
              <a:gdLst>
                <a:gd name="T0" fmla="*/ 7 w 50"/>
                <a:gd name="T1" fmla="*/ 60 h 62"/>
                <a:gd name="T2" fmla="*/ 12 w 50"/>
                <a:gd name="T3" fmla="*/ 62 h 62"/>
                <a:gd name="T4" fmla="*/ 20 w 50"/>
                <a:gd name="T5" fmla="*/ 57 h 62"/>
                <a:gd name="T6" fmla="*/ 47 w 50"/>
                <a:gd name="T7" fmla="*/ 18 h 62"/>
                <a:gd name="T8" fmla="*/ 45 w 50"/>
                <a:gd name="T9" fmla="*/ 4 h 62"/>
                <a:gd name="T10" fmla="*/ 31 w 50"/>
                <a:gd name="T11" fmla="*/ 6 h 62"/>
                <a:gd name="T12" fmla="*/ 3 w 50"/>
                <a:gd name="T13" fmla="*/ 47 h 62"/>
                <a:gd name="T14" fmla="*/ 7 w 50"/>
                <a:gd name="T15" fmla="*/ 6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62">
                  <a:moveTo>
                    <a:pt x="7" y="60"/>
                  </a:moveTo>
                  <a:cubicBezTo>
                    <a:pt x="8" y="61"/>
                    <a:pt x="10" y="62"/>
                    <a:pt x="12" y="62"/>
                  </a:cubicBezTo>
                  <a:cubicBezTo>
                    <a:pt x="15" y="62"/>
                    <a:pt x="19" y="60"/>
                    <a:pt x="20" y="57"/>
                  </a:cubicBezTo>
                  <a:cubicBezTo>
                    <a:pt x="29" y="43"/>
                    <a:pt x="38" y="30"/>
                    <a:pt x="47" y="18"/>
                  </a:cubicBezTo>
                  <a:cubicBezTo>
                    <a:pt x="50" y="13"/>
                    <a:pt x="50" y="7"/>
                    <a:pt x="45" y="4"/>
                  </a:cubicBezTo>
                  <a:cubicBezTo>
                    <a:pt x="41" y="0"/>
                    <a:pt x="34" y="1"/>
                    <a:pt x="31" y="6"/>
                  </a:cubicBezTo>
                  <a:cubicBezTo>
                    <a:pt x="21" y="19"/>
                    <a:pt x="12" y="33"/>
                    <a:pt x="3" y="47"/>
                  </a:cubicBezTo>
                  <a:cubicBezTo>
                    <a:pt x="0" y="51"/>
                    <a:pt x="2" y="57"/>
                    <a:pt x="7"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653"/>
            <p:cNvSpPr/>
            <p:nvPr/>
          </p:nvSpPr>
          <p:spPr bwMode="auto">
            <a:xfrm>
              <a:off x="5647551" y="2092430"/>
              <a:ext cx="138765" cy="71921"/>
            </a:xfrm>
            <a:custGeom>
              <a:avLst/>
              <a:gdLst>
                <a:gd name="T0" fmla="*/ 12 w 69"/>
                <a:gd name="T1" fmla="*/ 36 h 36"/>
                <a:gd name="T2" fmla="*/ 15 w 69"/>
                <a:gd name="T3" fmla="*/ 35 h 36"/>
                <a:gd name="T4" fmla="*/ 60 w 69"/>
                <a:gd name="T5" fmla="*/ 20 h 36"/>
                <a:gd name="T6" fmla="*/ 67 w 69"/>
                <a:gd name="T7" fmla="*/ 8 h 36"/>
                <a:gd name="T8" fmla="*/ 55 w 69"/>
                <a:gd name="T9" fmla="*/ 1 h 36"/>
                <a:gd name="T10" fmla="*/ 8 w 69"/>
                <a:gd name="T11" fmla="*/ 17 h 36"/>
                <a:gd name="T12" fmla="*/ 2 w 69"/>
                <a:gd name="T13" fmla="*/ 30 h 36"/>
                <a:gd name="T14" fmla="*/ 12 w 69"/>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36">
                  <a:moveTo>
                    <a:pt x="12" y="36"/>
                  </a:moveTo>
                  <a:cubicBezTo>
                    <a:pt x="13" y="36"/>
                    <a:pt x="14" y="36"/>
                    <a:pt x="15" y="35"/>
                  </a:cubicBezTo>
                  <a:cubicBezTo>
                    <a:pt x="30" y="30"/>
                    <a:pt x="45" y="25"/>
                    <a:pt x="60" y="20"/>
                  </a:cubicBezTo>
                  <a:cubicBezTo>
                    <a:pt x="66" y="19"/>
                    <a:pt x="69" y="13"/>
                    <a:pt x="67" y="8"/>
                  </a:cubicBezTo>
                  <a:cubicBezTo>
                    <a:pt x="66" y="3"/>
                    <a:pt x="60" y="0"/>
                    <a:pt x="55" y="1"/>
                  </a:cubicBezTo>
                  <a:cubicBezTo>
                    <a:pt x="39" y="5"/>
                    <a:pt x="23" y="11"/>
                    <a:pt x="8" y="17"/>
                  </a:cubicBezTo>
                  <a:cubicBezTo>
                    <a:pt x="3" y="19"/>
                    <a:pt x="0" y="25"/>
                    <a:pt x="2" y="30"/>
                  </a:cubicBezTo>
                  <a:cubicBezTo>
                    <a:pt x="4" y="34"/>
                    <a:pt x="8" y="36"/>
                    <a:pt x="12"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654"/>
            <p:cNvSpPr/>
            <p:nvPr/>
          </p:nvSpPr>
          <p:spPr bwMode="auto">
            <a:xfrm>
              <a:off x="5836238" y="2061969"/>
              <a:ext cx="137919" cy="49922"/>
            </a:xfrm>
            <a:custGeom>
              <a:avLst/>
              <a:gdLst>
                <a:gd name="T0" fmla="*/ 11 w 69"/>
                <a:gd name="T1" fmla="*/ 25 h 25"/>
                <a:gd name="T2" fmla="*/ 13 w 69"/>
                <a:gd name="T3" fmla="*/ 25 h 25"/>
                <a:gd name="T4" fmla="*/ 60 w 69"/>
                <a:gd name="T5" fmla="*/ 20 h 25"/>
                <a:gd name="T6" fmla="*/ 69 w 69"/>
                <a:gd name="T7" fmla="*/ 9 h 25"/>
                <a:gd name="T8" fmla="*/ 59 w 69"/>
                <a:gd name="T9" fmla="*/ 0 h 25"/>
                <a:gd name="T10" fmla="*/ 9 w 69"/>
                <a:gd name="T11" fmla="*/ 5 h 25"/>
                <a:gd name="T12" fmla="*/ 1 w 69"/>
                <a:gd name="T13" fmla="*/ 17 h 25"/>
                <a:gd name="T14" fmla="*/ 11 w 69"/>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25">
                  <a:moveTo>
                    <a:pt x="11" y="25"/>
                  </a:moveTo>
                  <a:cubicBezTo>
                    <a:pt x="12" y="25"/>
                    <a:pt x="12" y="25"/>
                    <a:pt x="13" y="25"/>
                  </a:cubicBezTo>
                  <a:cubicBezTo>
                    <a:pt x="28" y="23"/>
                    <a:pt x="44" y="21"/>
                    <a:pt x="60" y="20"/>
                  </a:cubicBezTo>
                  <a:cubicBezTo>
                    <a:pt x="65" y="20"/>
                    <a:pt x="69" y="15"/>
                    <a:pt x="69" y="9"/>
                  </a:cubicBezTo>
                  <a:cubicBezTo>
                    <a:pt x="69" y="4"/>
                    <a:pt x="64" y="0"/>
                    <a:pt x="59" y="0"/>
                  </a:cubicBezTo>
                  <a:cubicBezTo>
                    <a:pt x="42" y="1"/>
                    <a:pt x="26" y="3"/>
                    <a:pt x="9" y="5"/>
                  </a:cubicBezTo>
                  <a:cubicBezTo>
                    <a:pt x="4" y="6"/>
                    <a:pt x="0" y="11"/>
                    <a:pt x="1" y="17"/>
                  </a:cubicBezTo>
                  <a:cubicBezTo>
                    <a:pt x="2" y="22"/>
                    <a:pt x="6" y="25"/>
                    <a:pt x="11"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656"/>
            <p:cNvSpPr/>
            <p:nvPr/>
          </p:nvSpPr>
          <p:spPr bwMode="auto">
            <a:xfrm>
              <a:off x="5131413" y="2578109"/>
              <a:ext cx="82075" cy="134535"/>
            </a:xfrm>
            <a:custGeom>
              <a:avLst/>
              <a:gdLst>
                <a:gd name="T0" fmla="*/ 8 w 41"/>
                <a:gd name="T1" fmla="*/ 66 h 67"/>
                <a:gd name="T2" fmla="*/ 11 w 41"/>
                <a:gd name="T3" fmla="*/ 67 h 67"/>
                <a:gd name="T4" fmla="*/ 21 w 41"/>
                <a:gd name="T5" fmla="*/ 60 h 67"/>
                <a:gd name="T6" fmla="*/ 38 w 41"/>
                <a:gd name="T7" fmla="*/ 16 h 67"/>
                <a:gd name="T8" fmla="*/ 33 w 41"/>
                <a:gd name="T9" fmla="*/ 3 h 67"/>
                <a:gd name="T10" fmla="*/ 20 w 41"/>
                <a:gd name="T11" fmla="*/ 7 h 67"/>
                <a:gd name="T12" fmla="*/ 2 w 41"/>
                <a:gd name="T13" fmla="*/ 54 h 67"/>
                <a:gd name="T14" fmla="*/ 8 w 41"/>
                <a:gd name="T15" fmla="*/ 66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67">
                  <a:moveTo>
                    <a:pt x="8" y="66"/>
                  </a:moveTo>
                  <a:cubicBezTo>
                    <a:pt x="9" y="67"/>
                    <a:pt x="10" y="67"/>
                    <a:pt x="11" y="67"/>
                  </a:cubicBezTo>
                  <a:cubicBezTo>
                    <a:pt x="15" y="67"/>
                    <a:pt x="19" y="64"/>
                    <a:pt x="21" y="60"/>
                  </a:cubicBezTo>
                  <a:cubicBezTo>
                    <a:pt x="26" y="45"/>
                    <a:pt x="32" y="30"/>
                    <a:pt x="38" y="16"/>
                  </a:cubicBezTo>
                  <a:cubicBezTo>
                    <a:pt x="41" y="11"/>
                    <a:pt x="38" y="5"/>
                    <a:pt x="33" y="3"/>
                  </a:cubicBezTo>
                  <a:cubicBezTo>
                    <a:pt x="28" y="0"/>
                    <a:pt x="22" y="2"/>
                    <a:pt x="20" y="7"/>
                  </a:cubicBezTo>
                  <a:cubicBezTo>
                    <a:pt x="13" y="22"/>
                    <a:pt x="7" y="38"/>
                    <a:pt x="2" y="54"/>
                  </a:cubicBezTo>
                  <a:cubicBezTo>
                    <a:pt x="0" y="59"/>
                    <a:pt x="3" y="64"/>
                    <a:pt x="8" y="6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658"/>
            <p:cNvSpPr/>
            <p:nvPr/>
          </p:nvSpPr>
          <p:spPr bwMode="auto">
            <a:xfrm>
              <a:off x="5087414" y="2958021"/>
              <a:ext cx="46537" cy="136227"/>
            </a:xfrm>
            <a:custGeom>
              <a:avLst/>
              <a:gdLst>
                <a:gd name="T0" fmla="*/ 14 w 23"/>
                <a:gd name="T1" fmla="*/ 68 h 68"/>
                <a:gd name="T2" fmla="*/ 23 w 23"/>
                <a:gd name="T3" fmla="*/ 57 h 68"/>
                <a:gd name="T4" fmla="*/ 20 w 23"/>
                <a:gd name="T5" fmla="*/ 10 h 68"/>
                <a:gd name="T6" fmla="*/ 10 w 23"/>
                <a:gd name="T7" fmla="*/ 0 h 68"/>
                <a:gd name="T8" fmla="*/ 10 w 23"/>
                <a:gd name="T9" fmla="*/ 0 h 68"/>
                <a:gd name="T10" fmla="*/ 0 w 23"/>
                <a:gd name="T11" fmla="*/ 10 h 68"/>
                <a:gd name="T12" fmla="*/ 3 w 23"/>
                <a:gd name="T13" fmla="*/ 59 h 68"/>
                <a:gd name="T14" fmla="*/ 13 w 23"/>
                <a:gd name="T15" fmla="*/ 68 h 68"/>
                <a:gd name="T16" fmla="*/ 14 w 23"/>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8">
                  <a:moveTo>
                    <a:pt x="14" y="68"/>
                  </a:moveTo>
                  <a:cubicBezTo>
                    <a:pt x="19" y="68"/>
                    <a:pt x="23" y="63"/>
                    <a:pt x="23" y="57"/>
                  </a:cubicBezTo>
                  <a:cubicBezTo>
                    <a:pt x="21" y="42"/>
                    <a:pt x="20" y="26"/>
                    <a:pt x="20" y="10"/>
                  </a:cubicBezTo>
                  <a:cubicBezTo>
                    <a:pt x="20" y="4"/>
                    <a:pt x="16" y="0"/>
                    <a:pt x="10" y="0"/>
                  </a:cubicBezTo>
                  <a:cubicBezTo>
                    <a:pt x="10" y="0"/>
                    <a:pt x="10" y="0"/>
                    <a:pt x="10" y="0"/>
                  </a:cubicBezTo>
                  <a:cubicBezTo>
                    <a:pt x="5" y="0"/>
                    <a:pt x="0" y="4"/>
                    <a:pt x="0" y="10"/>
                  </a:cubicBezTo>
                  <a:cubicBezTo>
                    <a:pt x="0" y="26"/>
                    <a:pt x="1" y="43"/>
                    <a:pt x="3" y="59"/>
                  </a:cubicBezTo>
                  <a:cubicBezTo>
                    <a:pt x="3" y="64"/>
                    <a:pt x="8" y="68"/>
                    <a:pt x="13" y="68"/>
                  </a:cubicBezTo>
                  <a:cubicBezTo>
                    <a:pt x="13" y="68"/>
                    <a:pt x="13" y="68"/>
                    <a:pt x="14" y="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659"/>
            <p:cNvSpPr/>
            <p:nvPr/>
          </p:nvSpPr>
          <p:spPr bwMode="auto">
            <a:xfrm>
              <a:off x="6794057" y="2576416"/>
              <a:ext cx="82075" cy="131996"/>
            </a:xfrm>
            <a:custGeom>
              <a:avLst/>
              <a:gdLst>
                <a:gd name="T0" fmla="*/ 20 w 41"/>
                <a:gd name="T1" fmla="*/ 60 h 66"/>
                <a:gd name="T2" fmla="*/ 30 w 41"/>
                <a:gd name="T3" fmla="*/ 66 h 66"/>
                <a:gd name="T4" fmla="*/ 33 w 41"/>
                <a:gd name="T5" fmla="*/ 66 h 66"/>
                <a:gd name="T6" fmla="*/ 39 w 41"/>
                <a:gd name="T7" fmla="*/ 53 h 66"/>
                <a:gd name="T8" fmla="*/ 21 w 41"/>
                <a:gd name="T9" fmla="*/ 7 h 66"/>
                <a:gd name="T10" fmla="*/ 7 w 41"/>
                <a:gd name="T11" fmla="*/ 2 h 66"/>
                <a:gd name="T12" fmla="*/ 3 w 41"/>
                <a:gd name="T13" fmla="*/ 16 h 66"/>
                <a:gd name="T14" fmla="*/ 20 w 41"/>
                <a:gd name="T15" fmla="*/ 60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66">
                  <a:moveTo>
                    <a:pt x="20" y="60"/>
                  </a:moveTo>
                  <a:cubicBezTo>
                    <a:pt x="22" y="64"/>
                    <a:pt x="25" y="66"/>
                    <a:pt x="30" y="66"/>
                  </a:cubicBezTo>
                  <a:cubicBezTo>
                    <a:pt x="31" y="66"/>
                    <a:pt x="32" y="66"/>
                    <a:pt x="33" y="66"/>
                  </a:cubicBezTo>
                  <a:cubicBezTo>
                    <a:pt x="38" y="64"/>
                    <a:pt x="41" y="58"/>
                    <a:pt x="39" y="53"/>
                  </a:cubicBezTo>
                  <a:cubicBezTo>
                    <a:pt x="34" y="38"/>
                    <a:pt x="28" y="22"/>
                    <a:pt x="21" y="7"/>
                  </a:cubicBezTo>
                  <a:cubicBezTo>
                    <a:pt x="18" y="2"/>
                    <a:pt x="12" y="0"/>
                    <a:pt x="7" y="2"/>
                  </a:cubicBezTo>
                  <a:cubicBezTo>
                    <a:pt x="2" y="5"/>
                    <a:pt x="0" y="11"/>
                    <a:pt x="3" y="16"/>
                  </a:cubicBezTo>
                  <a:cubicBezTo>
                    <a:pt x="9" y="30"/>
                    <a:pt x="15" y="45"/>
                    <a:pt x="20"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660"/>
            <p:cNvSpPr/>
            <p:nvPr/>
          </p:nvSpPr>
          <p:spPr bwMode="auto">
            <a:xfrm>
              <a:off x="6858363" y="2760027"/>
              <a:ext cx="57537" cy="137919"/>
            </a:xfrm>
            <a:custGeom>
              <a:avLst/>
              <a:gdLst>
                <a:gd name="T0" fmla="*/ 1 w 29"/>
                <a:gd name="T1" fmla="*/ 13 h 69"/>
                <a:gd name="T2" fmla="*/ 9 w 29"/>
                <a:gd name="T3" fmla="*/ 60 h 69"/>
                <a:gd name="T4" fmla="*/ 19 w 29"/>
                <a:gd name="T5" fmla="*/ 69 h 69"/>
                <a:gd name="T6" fmla="*/ 20 w 29"/>
                <a:gd name="T7" fmla="*/ 69 h 69"/>
                <a:gd name="T8" fmla="*/ 29 w 29"/>
                <a:gd name="T9" fmla="*/ 58 h 69"/>
                <a:gd name="T10" fmla="*/ 20 w 29"/>
                <a:gd name="T11" fmla="*/ 9 h 69"/>
                <a:gd name="T12" fmla="*/ 9 w 29"/>
                <a:gd name="T13" fmla="*/ 1 h 69"/>
                <a:gd name="T14" fmla="*/ 1 w 29"/>
                <a:gd name="T15" fmla="*/ 13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69">
                  <a:moveTo>
                    <a:pt x="1" y="13"/>
                  </a:moveTo>
                  <a:cubicBezTo>
                    <a:pt x="4" y="29"/>
                    <a:pt x="7" y="44"/>
                    <a:pt x="9" y="60"/>
                  </a:cubicBezTo>
                  <a:cubicBezTo>
                    <a:pt x="9" y="65"/>
                    <a:pt x="14" y="69"/>
                    <a:pt x="19" y="69"/>
                  </a:cubicBezTo>
                  <a:cubicBezTo>
                    <a:pt x="19" y="69"/>
                    <a:pt x="19" y="69"/>
                    <a:pt x="20" y="69"/>
                  </a:cubicBezTo>
                  <a:cubicBezTo>
                    <a:pt x="25" y="68"/>
                    <a:pt x="29" y="63"/>
                    <a:pt x="29" y="58"/>
                  </a:cubicBezTo>
                  <a:cubicBezTo>
                    <a:pt x="27" y="41"/>
                    <a:pt x="24" y="25"/>
                    <a:pt x="20" y="9"/>
                  </a:cubicBezTo>
                  <a:cubicBezTo>
                    <a:pt x="19" y="4"/>
                    <a:pt x="14" y="0"/>
                    <a:pt x="9" y="1"/>
                  </a:cubicBezTo>
                  <a:cubicBezTo>
                    <a:pt x="3" y="3"/>
                    <a:pt x="0" y="8"/>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661"/>
            <p:cNvSpPr/>
            <p:nvPr/>
          </p:nvSpPr>
          <p:spPr bwMode="auto">
            <a:xfrm>
              <a:off x="6694214" y="2410575"/>
              <a:ext cx="99843" cy="123535"/>
            </a:xfrm>
            <a:custGeom>
              <a:avLst/>
              <a:gdLst>
                <a:gd name="T0" fmla="*/ 30 w 50"/>
                <a:gd name="T1" fmla="*/ 57 h 62"/>
                <a:gd name="T2" fmla="*/ 39 w 50"/>
                <a:gd name="T3" fmla="*/ 62 h 62"/>
                <a:gd name="T4" fmla="*/ 44 w 50"/>
                <a:gd name="T5" fmla="*/ 60 h 62"/>
                <a:gd name="T6" fmla="*/ 47 w 50"/>
                <a:gd name="T7" fmla="*/ 46 h 62"/>
                <a:gd name="T8" fmla="*/ 19 w 50"/>
                <a:gd name="T9" fmla="*/ 5 h 62"/>
                <a:gd name="T10" fmla="*/ 5 w 50"/>
                <a:gd name="T11" fmla="*/ 4 h 62"/>
                <a:gd name="T12" fmla="*/ 3 w 50"/>
                <a:gd name="T13" fmla="*/ 18 h 62"/>
                <a:gd name="T14" fmla="*/ 30 w 50"/>
                <a:gd name="T15" fmla="*/ 57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62">
                  <a:moveTo>
                    <a:pt x="30" y="57"/>
                  </a:moveTo>
                  <a:cubicBezTo>
                    <a:pt x="32" y="60"/>
                    <a:pt x="35" y="62"/>
                    <a:pt x="39" y="62"/>
                  </a:cubicBezTo>
                  <a:cubicBezTo>
                    <a:pt x="41" y="62"/>
                    <a:pt x="42" y="61"/>
                    <a:pt x="44" y="60"/>
                  </a:cubicBezTo>
                  <a:cubicBezTo>
                    <a:pt x="49" y="57"/>
                    <a:pt x="50" y="51"/>
                    <a:pt x="47" y="46"/>
                  </a:cubicBezTo>
                  <a:cubicBezTo>
                    <a:pt x="39" y="32"/>
                    <a:pt x="29" y="19"/>
                    <a:pt x="19" y="5"/>
                  </a:cubicBezTo>
                  <a:cubicBezTo>
                    <a:pt x="16" y="1"/>
                    <a:pt x="10" y="0"/>
                    <a:pt x="5" y="4"/>
                  </a:cubicBezTo>
                  <a:cubicBezTo>
                    <a:pt x="1" y="7"/>
                    <a:pt x="0" y="13"/>
                    <a:pt x="3" y="18"/>
                  </a:cubicBezTo>
                  <a:cubicBezTo>
                    <a:pt x="13" y="30"/>
                    <a:pt x="22" y="43"/>
                    <a:pt x="30"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662"/>
            <p:cNvSpPr/>
            <p:nvPr/>
          </p:nvSpPr>
          <p:spPr bwMode="auto">
            <a:xfrm>
              <a:off x="6030002" y="2061970"/>
              <a:ext cx="139611" cy="49922"/>
            </a:xfrm>
            <a:custGeom>
              <a:avLst/>
              <a:gdLst>
                <a:gd name="T0" fmla="*/ 10 w 70"/>
                <a:gd name="T1" fmla="*/ 20 h 25"/>
                <a:gd name="T2" fmla="*/ 57 w 70"/>
                <a:gd name="T3" fmla="*/ 25 h 25"/>
                <a:gd name="T4" fmla="*/ 59 w 70"/>
                <a:gd name="T5" fmla="*/ 25 h 25"/>
                <a:gd name="T6" fmla="*/ 69 w 70"/>
                <a:gd name="T7" fmla="*/ 17 h 25"/>
                <a:gd name="T8" fmla="*/ 61 w 70"/>
                <a:gd name="T9" fmla="*/ 5 h 25"/>
                <a:gd name="T10" fmla="*/ 11 w 70"/>
                <a:gd name="T11" fmla="*/ 0 h 25"/>
                <a:gd name="T12" fmla="*/ 1 w 70"/>
                <a:gd name="T13" fmla="*/ 9 h 25"/>
                <a:gd name="T14" fmla="*/ 10 w 70"/>
                <a:gd name="T15" fmla="*/ 2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5">
                  <a:moveTo>
                    <a:pt x="10" y="20"/>
                  </a:moveTo>
                  <a:cubicBezTo>
                    <a:pt x="26" y="21"/>
                    <a:pt x="42" y="22"/>
                    <a:pt x="57" y="25"/>
                  </a:cubicBezTo>
                  <a:cubicBezTo>
                    <a:pt x="58" y="25"/>
                    <a:pt x="58" y="25"/>
                    <a:pt x="59" y="25"/>
                  </a:cubicBezTo>
                  <a:cubicBezTo>
                    <a:pt x="64" y="25"/>
                    <a:pt x="68" y="21"/>
                    <a:pt x="69" y="17"/>
                  </a:cubicBezTo>
                  <a:cubicBezTo>
                    <a:pt x="70" y="11"/>
                    <a:pt x="66" y="6"/>
                    <a:pt x="61" y="5"/>
                  </a:cubicBezTo>
                  <a:cubicBezTo>
                    <a:pt x="44" y="3"/>
                    <a:pt x="28" y="1"/>
                    <a:pt x="11" y="0"/>
                  </a:cubicBezTo>
                  <a:cubicBezTo>
                    <a:pt x="6" y="0"/>
                    <a:pt x="1" y="4"/>
                    <a:pt x="1" y="9"/>
                  </a:cubicBezTo>
                  <a:cubicBezTo>
                    <a:pt x="0" y="15"/>
                    <a:pt x="5" y="20"/>
                    <a:pt x="10"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663"/>
            <p:cNvSpPr/>
            <p:nvPr/>
          </p:nvSpPr>
          <p:spPr bwMode="auto">
            <a:xfrm>
              <a:off x="5107721" y="3148400"/>
              <a:ext cx="70229" cy="136227"/>
            </a:xfrm>
            <a:custGeom>
              <a:avLst/>
              <a:gdLst>
                <a:gd name="T0" fmla="*/ 33 w 35"/>
                <a:gd name="T1" fmla="*/ 55 h 68"/>
                <a:gd name="T2" fmla="*/ 20 w 35"/>
                <a:gd name="T3" fmla="*/ 9 h 68"/>
                <a:gd name="T4" fmla="*/ 8 w 35"/>
                <a:gd name="T5" fmla="*/ 1 h 68"/>
                <a:gd name="T6" fmla="*/ 1 w 35"/>
                <a:gd name="T7" fmla="*/ 13 h 68"/>
                <a:gd name="T8" fmla="*/ 14 w 35"/>
                <a:gd name="T9" fmla="*/ 61 h 68"/>
                <a:gd name="T10" fmla="*/ 24 w 35"/>
                <a:gd name="T11" fmla="*/ 68 h 68"/>
                <a:gd name="T12" fmla="*/ 27 w 35"/>
                <a:gd name="T13" fmla="*/ 67 h 68"/>
                <a:gd name="T14" fmla="*/ 33 w 35"/>
                <a:gd name="T15" fmla="*/ 55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68">
                  <a:moveTo>
                    <a:pt x="33" y="55"/>
                  </a:moveTo>
                  <a:cubicBezTo>
                    <a:pt x="28" y="40"/>
                    <a:pt x="24" y="24"/>
                    <a:pt x="20" y="9"/>
                  </a:cubicBezTo>
                  <a:cubicBezTo>
                    <a:pt x="19" y="4"/>
                    <a:pt x="14" y="0"/>
                    <a:pt x="8" y="1"/>
                  </a:cubicBezTo>
                  <a:cubicBezTo>
                    <a:pt x="3" y="3"/>
                    <a:pt x="0" y="8"/>
                    <a:pt x="1" y="13"/>
                  </a:cubicBezTo>
                  <a:cubicBezTo>
                    <a:pt x="4" y="29"/>
                    <a:pt x="9" y="45"/>
                    <a:pt x="14" y="61"/>
                  </a:cubicBezTo>
                  <a:cubicBezTo>
                    <a:pt x="15" y="65"/>
                    <a:pt x="19" y="68"/>
                    <a:pt x="24" y="68"/>
                  </a:cubicBezTo>
                  <a:cubicBezTo>
                    <a:pt x="25" y="68"/>
                    <a:pt x="26" y="68"/>
                    <a:pt x="27" y="67"/>
                  </a:cubicBezTo>
                  <a:cubicBezTo>
                    <a:pt x="32" y="66"/>
                    <a:pt x="35" y="60"/>
                    <a:pt x="33"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664"/>
            <p:cNvSpPr/>
            <p:nvPr/>
          </p:nvSpPr>
          <p:spPr bwMode="auto">
            <a:xfrm>
              <a:off x="6399761" y="2161813"/>
              <a:ext cx="128612" cy="92228"/>
            </a:xfrm>
            <a:custGeom>
              <a:avLst/>
              <a:gdLst>
                <a:gd name="T0" fmla="*/ 7 w 64"/>
                <a:gd name="T1" fmla="*/ 20 h 46"/>
                <a:gd name="T2" fmla="*/ 47 w 64"/>
                <a:gd name="T3" fmla="*/ 44 h 46"/>
                <a:gd name="T4" fmla="*/ 53 w 64"/>
                <a:gd name="T5" fmla="*/ 46 h 46"/>
                <a:gd name="T6" fmla="*/ 61 w 64"/>
                <a:gd name="T7" fmla="*/ 42 h 46"/>
                <a:gd name="T8" fmla="*/ 59 w 64"/>
                <a:gd name="T9" fmla="*/ 28 h 46"/>
                <a:gd name="T10" fmla="*/ 16 w 64"/>
                <a:gd name="T11" fmla="*/ 2 h 46"/>
                <a:gd name="T12" fmla="*/ 3 w 64"/>
                <a:gd name="T13" fmla="*/ 6 h 46"/>
                <a:gd name="T14" fmla="*/ 7 w 64"/>
                <a:gd name="T15" fmla="*/ 2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46">
                  <a:moveTo>
                    <a:pt x="7" y="20"/>
                  </a:moveTo>
                  <a:cubicBezTo>
                    <a:pt x="21" y="27"/>
                    <a:pt x="34" y="35"/>
                    <a:pt x="47" y="44"/>
                  </a:cubicBezTo>
                  <a:cubicBezTo>
                    <a:pt x="49" y="45"/>
                    <a:pt x="51" y="46"/>
                    <a:pt x="53" y="46"/>
                  </a:cubicBezTo>
                  <a:cubicBezTo>
                    <a:pt x="56" y="46"/>
                    <a:pt x="59" y="44"/>
                    <a:pt x="61" y="42"/>
                  </a:cubicBezTo>
                  <a:cubicBezTo>
                    <a:pt x="64" y="37"/>
                    <a:pt x="63" y="31"/>
                    <a:pt x="59" y="28"/>
                  </a:cubicBezTo>
                  <a:cubicBezTo>
                    <a:pt x="45" y="18"/>
                    <a:pt x="31" y="10"/>
                    <a:pt x="16" y="2"/>
                  </a:cubicBezTo>
                  <a:cubicBezTo>
                    <a:pt x="11" y="0"/>
                    <a:pt x="5" y="1"/>
                    <a:pt x="3" y="6"/>
                  </a:cubicBezTo>
                  <a:cubicBezTo>
                    <a:pt x="0" y="11"/>
                    <a:pt x="2" y="17"/>
                    <a:pt x="7"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665"/>
            <p:cNvSpPr/>
            <p:nvPr/>
          </p:nvSpPr>
          <p:spPr bwMode="auto">
            <a:xfrm>
              <a:off x="6220381" y="2089892"/>
              <a:ext cx="137919" cy="74459"/>
            </a:xfrm>
            <a:custGeom>
              <a:avLst/>
              <a:gdLst>
                <a:gd name="T0" fmla="*/ 9 w 69"/>
                <a:gd name="T1" fmla="*/ 21 h 37"/>
                <a:gd name="T2" fmla="*/ 54 w 69"/>
                <a:gd name="T3" fmla="*/ 36 h 37"/>
                <a:gd name="T4" fmla="*/ 57 w 69"/>
                <a:gd name="T5" fmla="*/ 37 h 37"/>
                <a:gd name="T6" fmla="*/ 67 w 69"/>
                <a:gd name="T7" fmla="*/ 30 h 37"/>
                <a:gd name="T8" fmla="*/ 61 w 69"/>
                <a:gd name="T9" fmla="*/ 17 h 37"/>
                <a:gd name="T10" fmla="*/ 14 w 69"/>
                <a:gd name="T11" fmla="*/ 2 h 37"/>
                <a:gd name="T12" fmla="*/ 2 w 69"/>
                <a:gd name="T13" fmla="*/ 9 h 37"/>
                <a:gd name="T14" fmla="*/ 9 w 69"/>
                <a:gd name="T15" fmla="*/ 21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37">
                  <a:moveTo>
                    <a:pt x="9" y="21"/>
                  </a:moveTo>
                  <a:cubicBezTo>
                    <a:pt x="24" y="25"/>
                    <a:pt x="39" y="30"/>
                    <a:pt x="54" y="36"/>
                  </a:cubicBezTo>
                  <a:cubicBezTo>
                    <a:pt x="55" y="36"/>
                    <a:pt x="56" y="37"/>
                    <a:pt x="57" y="37"/>
                  </a:cubicBezTo>
                  <a:cubicBezTo>
                    <a:pt x="61" y="37"/>
                    <a:pt x="65" y="34"/>
                    <a:pt x="67" y="30"/>
                  </a:cubicBezTo>
                  <a:cubicBezTo>
                    <a:pt x="69" y="25"/>
                    <a:pt x="66" y="19"/>
                    <a:pt x="61" y="17"/>
                  </a:cubicBezTo>
                  <a:cubicBezTo>
                    <a:pt x="46" y="11"/>
                    <a:pt x="30" y="6"/>
                    <a:pt x="14" y="2"/>
                  </a:cubicBezTo>
                  <a:cubicBezTo>
                    <a:pt x="9" y="0"/>
                    <a:pt x="3" y="3"/>
                    <a:pt x="2" y="9"/>
                  </a:cubicBezTo>
                  <a:cubicBezTo>
                    <a:pt x="0" y="14"/>
                    <a:pt x="3" y="19"/>
                    <a:pt x="9"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666"/>
            <p:cNvSpPr/>
            <p:nvPr/>
          </p:nvSpPr>
          <p:spPr bwMode="auto">
            <a:xfrm>
              <a:off x="6314302" y="3746614"/>
              <a:ext cx="133688" cy="83767"/>
            </a:xfrm>
            <a:custGeom>
              <a:avLst/>
              <a:gdLst>
                <a:gd name="T0" fmla="*/ 51 w 67"/>
                <a:gd name="T1" fmla="*/ 2 h 42"/>
                <a:gd name="T2" fmla="*/ 7 w 67"/>
                <a:gd name="T3" fmla="*/ 22 h 42"/>
                <a:gd name="T4" fmla="*/ 2 w 67"/>
                <a:gd name="T5" fmla="*/ 35 h 42"/>
                <a:gd name="T6" fmla="*/ 11 w 67"/>
                <a:gd name="T7" fmla="*/ 42 h 42"/>
                <a:gd name="T8" fmla="*/ 15 w 67"/>
                <a:gd name="T9" fmla="*/ 41 h 42"/>
                <a:gd name="T10" fmla="*/ 60 w 67"/>
                <a:gd name="T11" fmla="*/ 20 h 42"/>
                <a:gd name="T12" fmla="*/ 64 w 67"/>
                <a:gd name="T13" fmla="*/ 7 h 42"/>
                <a:gd name="T14" fmla="*/ 51 w 67"/>
                <a:gd name="T15" fmla="*/ 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42">
                  <a:moveTo>
                    <a:pt x="51" y="2"/>
                  </a:moveTo>
                  <a:cubicBezTo>
                    <a:pt x="37" y="10"/>
                    <a:pt x="22" y="17"/>
                    <a:pt x="7" y="22"/>
                  </a:cubicBezTo>
                  <a:cubicBezTo>
                    <a:pt x="2" y="24"/>
                    <a:pt x="0" y="30"/>
                    <a:pt x="2" y="35"/>
                  </a:cubicBezTo>
                  <a:cubicBezTo>
                    <a:pt x="3" y="39"/>
                    <a:pt x="7" y="42"/>
                    <a:pt x="11" y="42"/>
                  </a:cubicBezTo>
                  <a:cubicBezTo>
                    <a:pt x="12" y="42"/>
                    <a:pt x="14" y="41"/>
                    <a:pt x="15" y="41"/>
                  </a:cubicBezTo>
                  <a:cubicBezTo>
                    <a:pt x="30" y="35"/>
                    <a:pt x="45" y="28"/>
                    <a:pt x="60" y="20"/>
                  </a:cubicBezTo>
                  <a:cubicBezTo>
                    <a:pt x="65" y="18"/>
                    <a:pt x="67" y="11"/>
                    <a:pt x="64" y="7"/>
                  </a:cubicBezTo>
                  <a:cubicBezTo>
                    <a:pt x="61" y="2"/>
                    <a:pt x="55" y="0"/>
                    <a:pt x="5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667"/>
            <p:cNvSpPr/>
            <p:nvPr/>
          </p:nvSpPr>
          <p:spPr bwMode="auto">
            <a:xfrm>
              <a:off x="6128153" y="3818535"/>
              <a:ext cx="137919" cy="63460"/>
            </a:xfrm>
            <a:custGeom>
              <a:avLst/>
              <a:gdLst>
                <a:gd name="T0" fmla="*/ 56 w 69"/>
                <a:gd name="T1" fmla="*/ 2 h 32"/>
                <a:gd name="T2" fmla="*/ 9 w 69"/>
                <a:gd name="T3" fmla="*/ 12 h 32"/>
                <a:gd name="T4" fmla="*/ 1 w 69"/>
                <a:gd name="T5" fmla="*/ 23 h 32"/>
                <a:gd name="T6" fmla="*/ 11 w 69"/>
                <a:gd name="T7" fmla="*/ 32 h 32"/>
                <a:gd name="T8" fmla="*/ 12 w 69"/>
                <a:gd name="T9" fmla="*/ 31 h 32"/>
                <a:gd name="T10" fmla="*/ 61 w 69"/>
                <a:gd name="T11" fmla="*/ 21 h 32"/>
                <a:gd name="T12" fmla="*/ 68 w 69"/>
                <a:gd name="T13" fmla="*/ 9 h 32"/>
                <a:gd name="T14" fmla="*/ 56 w 69"/>
                <a:gd name="T15" fmla="*/ 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32">
                  <a:moveTo>
                    <a:pt x="56" y="2"/>
                  </a:moveTo>
                  <a:cubicBezTo>
                    <a:pt x="40" y="6"/>
                    <a:pt x="25" y="9"/>
                    <a:pt x="9" y="12"/>
                  </a:cubicBezTo>
                  <a:cubicBezTo>
                    <a:pt x="4" y="13"/>
                    <a:pt x="0" y="18"/>
                    <a:pt x="1" y="23"/>
                  </a:cubicBezTo>
                  <a:cubicBezTo>
                    <a:pt x="2" y="28"/>
                    <a:pt x="6" y="32"/>
                    <a:pt x="11" y="32"/>
                  </a:cubicBezTo>
                  <a:cubicBezTo>
                    <a:pt x="11" y="32"/>
                    <a:pt x="12" y="32"/>
                    <a:pt x="12" y="31"/>
                  </a:cubicBezTo>
                  <a:cubicBezTo>
                    <a:pt x="29" y="29"/>
                    <a:pt x="45" y="25"/>
                    <a:pt x="61" y="21"/>
                  </a:cubicBezTo>
                  <a:cubicBezTo>
                    <a:pt x="66" y="19"/>
                    <a:pt x="69" y="14"/>
                    <a:pt x="68" y="9"/>
                  </a:cubicBezTo>
                  <a:cubicBezTo>
                    <a:pt x="66" y="3"/>
                    <a:pt x="61" y="0"/>
                    <a:pt x="56"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668"/>
            <p:cNvSpPr/>
            <p:nvPr/>
          </p:nvSpPr>
          <p:spPr bwMode="auto">
            <a:xfrm>
              <a:off x="6559679" y="2270118"/>
              <a:ext cx="116766" cy="109997"/>
            </a:xfrm>
            <a:custGeom>
              <a:avLst/>
              <a:gdLst>
                <a:gd name="T0" fmla="*/ 47 w 58"/>
                <a:gd name="T1" fmla="*/ 55 h 55"/>
                <a:gd name="T2" fmla="*/ 54 w 58"/>
                <a:gd name="T3" fmla="*/ 52 h 55"/>
                <a:gd name="T4" fmla="*/ 54 w 58"/>
                <a:gd name="T5" fmla="*/ 38 h 55"/>
                <a:gd name="T6" fmla="*/ 18 w 58"/>
                <a:gd name="T7" fmla="*/ 4 h 55"/>
                <a:gd name="T8" fmla="*/ 4 w 58"/>
                <a:gd name="T9" fmla="*/ 5 h 55"/>
                <a:gd name="T10" fmla="*/ 5 w 58"/>
                <a:gd name="T11" fmla="*/ 19 h 55"/>
                <a:gd name="T12" fmla="*/ 40 w 58"/>
                <a:gd name="T13" fmla="*/ 52 h 55"/>
                <a:gd name="T14" fmla="*/ 47 w 58"/>
                <a:gd name="T15" fmla="*/ 55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5">
                  <a:moveTo>
                    <a:pt x="47" y="55"/>
                  </a:moveTo>
                  <a:cubicBezTo>
                    <a:pt x="49" y="55"/>
                    <a:pt x="52" y="54"/>
                    <a:pt x="54" y="52"/>
                  </a:cubicBezTo>
                  <a:cubicBezTo>
                    <a:pt x="58" y="48"/>
                    <a:pt x="58" y="42"/>
                    <a:pt x="54" y="38"/>
                  </a:cubicBezTo>
                  <a:cubicBezTo>
                    <a:pt x="43" y="26"/>
                    <a:pt x="31" y="14"/>
                    <a:pt x="18" y="4"/>
                  </a:cubicBezTo>
                  <a:cubicBezTo>
                    <a:pt x="14" y="0"/>
                    <a:pt x="8" y="1"/>
                    <a:pt x="4" y="5"/>
                  </a:cubicBezTo>
                  <a:cubicBezTo>
                    <a:pt x="0" y="9"/>
                    <a:pt x="1" y="15"/>
                    <a:pt x="5" y="19"/>
                  </a:cubicBezTo>
                  <a:cubicBezTo>
                    <a:pt x="17" y="29"/>
                    <a:pt x="29" y="40"/>
                    <a:pt x="40" y="52"/>
                  </a:cubicBezTo>
                  <a:cubicBezTo>
                    <a:pt x="42" y="54"/>
                    <a:pt x="44" y="55"/>
                    <a:pt x="47"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669"/>
            <p:cNvSpPr/>
            <p:nvPr/>
          </p:nvSpPr>
          <p:spPr bwMode="auto">
            <a:xfrm>
              <a:off x="6484374" y="3638309"/>
              <a:ext cx="123535" cy="99843"/>
            </a:xfrm>
            <a:custGeom>
              <a:avLst/>
              <a:gdLst>
                <a:gd name="T0" fmla="*/ 44 w 62"/>
                <a:gd name="T1" fmla="*/ 3 h 50"/>
                <a:gd name="T2" fmla="*/ 6 w 62"/>
                <a:gd name="T3" fmla="*/ 32 h 50"/>
                <a:gd name="T4" fmla="*/ 3 w 62"/>
                <a:gd name="T5" fmla="*/ 46 h 50"/>
                <a:gd name="T6" fmla="*/ 12 w 62"/>
                <a:gd name="T7" fmla="*/ 50 h 50"/>
                <a:gd name="T8" fmla="*/ 17 w 62"/>
                <a:gd name="T9" fmla="*/ 48 h 50"/>
                <a:gd name="T10" fmla="*/ 57 w 62"/>
                <a:gd name="T11" fmla="*/ 18 h 50"/>
                <a:gd name="T12" fmla="*/ 58 w 62"/>
                <a:gd name="T13" fmla="*/ 4 h 50"/>
                <a:gd name="T14" fmla="*/ 44 w 62"/>
                <a:gd name="T15" fmla="*/ 3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50">
                  <a:moveTo>
                    <a:pt x="44" y="3"/>
                  </a:moveTo>
                  <a:cubicBezTo>
                    <a:pt x="32" y="13"/>
                    <a:pt x="19" y="23"/>
                    <a:pt x="6" y="32"/>
                  </a:cubicBezTo>
                  <a:cubicBezTo>
                    <a:pt x="2" y="35"/>
                    <a:pt x="0" y="41"/>
                    <a:pt x="3" y="46"/>
                  </a:cubicBezTo>
                  <a:cubicBezTo>
                    <a:pt x="5" y="49"/>
                    <a:pt x="9" y="50"/>
                    <a:pt x="12" y="50"/>
                  </a:cubicBezTo>
                  <a:cubicBezTo>
                    <a:pt x="14" y="50"/>
                    <a:pt x="16" y="50"/>
                    <a:pt x="17" y="48"/>
                  </a:cubicBezTo>
                  <a:cubicBezTo>
                    <a:pt x="31" y="39"/>
                    <a:pt x="44" y="29"/>
                    <a:pt x="57" y="18"/>
                  </a:cubicBezTo>
                  <a:cubicBezTo>
                    <a:pt x="61" y="15"/>
                    <a:pt x="62" y="9"/>
                    <a:pt x="58" y="4"/>
                  </a:cubicBezTo>
                  <a:cubicBezTo>
                    <a:pt x="54" y="0"/>
                    <a:pt x="48" y="0"/>
                    <a:pt x="4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670"/>
            <p:cNvSpPr/>
            <p:nvPr/>
          </p:nvSpPr>
          <p:spPr bwMode="auto">
            <a:xfrm>
              <a:off x="6632446" y="3496159"/>
              <a:ext cx="107458" cy="115920"/>
            </a:xfrm>
            <a:custGeom>
              <a:avLst/>
              <a:gdLst>
                <a:gd name="T0" fmla="*/ 49 w 54"/>
                <a:gd name="T1" fmla="*/ 4 h 58"/>
                <a:gd name="T2" fmla="*/ 35 w 54"/>
                <a:gd name="T3" fmla="*/ 5 h 58"/>
                <a:gd name="T4" fmla="*/ 4 w 54"/>
                <a:gd name="T5" fmla="*/ 42 h 58"/>
                <a:gd name="T6" fmla="*/ 5 w 54"/>
                <a:gd name="T7" fmla="*/ 56 h 58"/>
                <a:gd name="T8" fmla="*/ 12 w 54"/>
                <a:gd name="T9" fmla="*/ 58 h 58"/>
                <a:gd name="T10" fmla="*/ 19 w 54"/>
                <a:gd name="T11" fmla="*/ 55 h 58"/>
                <a:gd name="T12" fmla="*/ 51 w 54"/>
                <a:gd name="T13" fmla="*/ 18 h 58"/>
                <a:gd name="T14" fmla="*/ 49 w 54"/>
                <a:gd name="T15" fmla="*/ 4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8">
                  <a:moveTo>
                    <a:pt x="49" y="4"/>
                  </a:moveTo>
                  <a:cubicBezTo>
                    <a:pt x="45" y="0"/>
                    <a:pt x="38" y="1"/>
                    <a:pt x="35" y="5"/>
                  </a:cubicBezTo>
                  <a:cubicBezTo>
                    <a:pt x="25" y="18"/>
                    <a:pt x="15" y="30"/>
                    <a:pt x="4" y="42"/>
                  </a:cubicBezTo>
                  <a:cubicBezTo>
                    <a:pt x="0" y="46"/>
                    <a:pt x="1" y="52"/>
                    <a:pt x="5" y="56"/>
                  </a:cubicBezTo>
                  <a:cubicBezTo>
                    <a:pt x="7" y="58"/>
                    <a:pt x="9" y="58"/>
                    <a:pt x="12" y="58"/>
                  </a:cubicBezTo>
                  <a:cubicBezTo>
                    <a:pt x="14" y="58"/>
                    <a:pt x="17" y="57"/>
                    <a:pt x="19" y="55"/>
                  </a:cubicBezTo>
                  <a:cubicBezTo>
                    <a:pt x="30" y="43"/>
                    <a:pt x="41" y="31"/>
                    <a:pt x="51" y="18"/>
                  </a:cubicBezTo>
                  <a:cubicBezTo>
                    <a:pt x="54" y="13"/>
                    <a:pt x="53" y="7"/>
                    <a:pt x="49"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671"/>
            <p:cNvSpPr/>
            <p:nvPr/>
          </p:nvSpPr>
          <p:spPr bwMode="auto">
            <a:xfrm>
              <a:off x="6874439" y="2954636"/>
              <a:ext cx="45691" cy="139611"/>
            </a:xfrm>
            <a:custGeom>
              <a:avLst/>
              <a:gdLst>
                <a:gd name="T0" fmla="*/ 13 w 23"/>
                <a:gd name="T1" fmla="*/ 0 h 70"/>
                <a:gd name="T2" fmla="*/ 3 w 23"/>
                <a:gd name="T3" fmla="*/ 10 h 70"/>
                <a:gd name="T4" fmla="*/ 3 w 23"/>
                <a:gd name="T5" fmla="*/ 11 h 70"/>
                <a:gd name="T6" fmla="*/ 1 w 23"/>
                <a:gd name="T7" fmla="*/ 59 h 70"/>
                <a:gd name="T8" fmla="*/ 10 w 23"/>
                <a:gd name="T9" fmla="*/ 70 h 70"/>
                <a:gd name="T10" fmla="*/ 11 w 23"/>
                <a:gd name="T11" fmla="*/ 70 h 70"/>
                <a:gd name="T12" fmla="*/ 21 w 23"/>
                <a:gd name="T13" fmla="*/ 61 h 70"/>
                <a:gd name="T14" fmla="*/ 23 w 23"/>
                <a:gd name="T15" fmla="*/ 11 h 70"/>
                <a:gd name="T16" fmla="*/ 23 w 23"/>
                <a:gd name="T17" fmla="*/ 10 h 70"/>
                <a:gd name="T18" fmla="*/ 13 w 23"/>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70">
                  <a:moveTo>
                    <a:pt x="13" y="0"/>
                  </a:moveTo>
                  <a:cubicBezTo>
                    <a:pt x="8" y="0"/>
                    <a:pt x="3" y="5"/>
                    <a:pt x="3" y="10"/>
                  </a:cubicBezTo>
                  <a:cubicBezTo>
                    <a:pt x="3" y="11"/>
                    <a:pt x="3" y="11"/>
                    <a:pt x="3" y="11"/>
                  </a:cubicBezTo>
                  <a:cubicBezTo>
                    <a:pt x="3" y="27"/>
                    <a:pt x="2" y="43"/>
                    <a:pt x="1" y="59"/>
                  </a:cubicBezTo>
                  <a:cubicBezTo>
                    <a:pt x="0" y="64"/>
                    <a:pt x="4" y="69"/>
                    <a:pt x="10" y="70"/>
                  </a:cubicBezTo>
                  <a:cubicBezTo>
                    <a:pt x="10" y="70"/>
                    <a:pt x="10" y="70"/>
                    <a:pt x="11" y="70"/>
                  </a:cubicBezTo>
                  <a:cubicBezTo>
                    <a:pt x="16" y="70"/>
                    <a:pt x="20" y="66"/>
                    <a:pt x="21" y="61"/>
                  </a:cubicBezTo>
                  <a:cubicBezTo>
                    <a:pt x="22" y="45"/>
                    <a:pt x="23" y="28"/>
                    <a:pt x="23" y="11"/>
                  </a:cubicBezTo>
                  <a:cubicBezTo>
                    <a:pt x="23" y="10"/>
                    <a:pt x="23" y="10"/>
                    <a:pt x="23" y="10"/>
                  </a:cubicBezTo>
                  <a:cubicBezTo>
                    <a:pt x="23" y="5"/>
                    <a:pt x="19"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672"/>
            <p:cNvSpPr/>
            <p:nvPr/>
          </p:nvSpPr>
          <p:spPr bwMode="auto">
            <a:xfrm>
              <a:off x="6750058" y="3330318"/>
              <a:ext cx="89690" cy="127766"/>
            </a:xfrm>
            <a:custGeom>
              <a:avLst/>
              <a:gdLst>
                <a:gd name="T0" fmla="*/ 38 w 45"/>
                <a:gd name="T1" fmla="*/ 2 h 64"/>
                <a:gd name="T2" fmla="*/ 25 w 45"/>
                <a:gd name="T3" fmla="*/ 7 h 64"/>
                <a:gd name="T4" fmla="*/ 3 w 45"/>
                <a:gd name="T5" fmla="*/ 49 h 64"/>
                <a:gd name="T6" fmla="*/ 6 w 45"/>
                <a:gd name="T7" fmla="*/ 63 h 64"/>
                <a:gd name="T8" fmla="*/ 11 w 45"/>
                <a:gd name="T9" fmla="*/ 64 h 64"/>
                <a:gd name="T10" fmla="*/ 20 w 45"/>
                <a:gd name="T11" fmla="*/ 60 h 64"/>
                <a:gd name="T12" fmla="*/ 43 w 45"/>
                <a:gd name="T13" fmla="*/ 16 h 64"/>
                <a:gd name="T14" fmla="*/ 38 w 45"/>
                <a:gd name="T15" fmla="*/ 2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64">
                  <a:moveTo>
                    <a:pt x="38" y="2"/>
                  </a:moveTo>
                  <a:cubicBezTo>
                    <a:pt x="33" y="0"/>
                    <a:pt x="27" y="2"/>
                    <a:pt x="25" y="7"/>
                  </a:cubicBezTo>
                  <a:cubicBezTo>
                    <a:pt x="18" y="22"/>
                    <a:pt x="11" y="36"/>
                    <a:pt x="3" y="49"/>
                  </a:cubicBezTo>
                  <a:cubicBezTo>
                    <a:pt x="0" y="54"/>
                    <a:pt x="1" y="60"/>
                    <a:pt x="6" y="63"/>
                  </a:cubicBezTo>
                  <a:cubicBezTo>
                    <a:pt x="8" y="64"/>
                    <a:pt x="9" y="64"/>
                    <a:pt x="11" y="64"/>
                  </a:cubicBezTo>
                  <a:cubicBezTo>
                    <a:pt x="15" y="64"/>
                    <a:pt x="18" y="63"/>
                    <a:pt x="20" y="60"/>
                  </a:cubicBezTo>
                  <a:cubicBezTo>
                    <a:pt x="28" y="45"/>
                    <a:pt x="36" y="31"/>
                    <a:pt x="43" y="16"/>
                  </a:cubicBezTo>
                  <a:cubicBezTo>
                    <a:pt x="45" y="11"/>
                    <a:pt x="43" y="5"/>
                    <a:pt x="38"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673"/>
            <p:cNvSpPr/>
            <p:nvPr/>
          </p:nvSpPr>
          <p:spPr bwMode="auto">
            <a:xfrm>
              <a:off x="6832133" y="3148400"/>
              <a:ext cx="70229" cy="133688"/>
            </a:xfrm>
            <a:custGeom>
              <a:avLst/>
              <a:gdLst>
                <a:gd name="T0" fmla="*/ 26 w 35"/>
                <a:gd name="T1" fmla="*/ 1 h 67"/>
                <a:gd name="T2" fmla="*/ 14 w 35"/>
                <a:gd name="T3" fmla="*/ 9 h 67"/>
                <a:gd name="T4" fmla="*/ 1 w 35"/>
                <a:gd name="T5" fmla="*/ 54 h 67"/>
                <a:gd name="T6" fmla="*/ 8 w 35"/>
                <a:gd name="T7" fmla="*/ 67 h 67"/>
                <a:gd name="T8" fmla="*/ 11 w 35"/>
                <a:gd name="T9" fmla="*/ 67 h 67"/>
                <a:gd name="T10" fmla="*/ 20 w 35"/>
                <a:gd name="T11" fmla="*/ 61 h 67"/>
                <a:gd name="T12" fmla="*/ 34 w 35"/>
                <a:gd name="T13" fmla="*/ 13 h 67"/>
                <a:gd name="T14" fmla="*/ 26 w 35"/>
                <a:gd name="T15" fmla="*/ 1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67">
                  <a:moveTo>
                    <a:pt x="26" y="1"/>
                  </a:moveTo>
                  <a:cubicBezTo>
                    <a:pt x="21" y="0"/>
                    <a:pt x="15" y="3"/>
                    <a:pt x="14" y="9"/>
                  </a:cubicBezTo>
                  <a:cubicBezTo>
                    <a:pt x="11" y="24"/>
                    <a:pt x="6" y="39"/>
                    <a:pt x="1" y="54"/>
                  </a:cubicBezTo>
                  <a:cubicBezTo>
                    <a:pt x="0" y="59"/>
                    <a:pt x="3" y="65"/>
                    <a:pt x="8" y="67"/>
                  </a:cubicBezTo>
                  <a:cubicBezTo>
                    <a:pt x="9" y="67"/>
                    <a:pt x="10" y="67"/>
                    <a:pt x="11" y="67"/>
                  </a:cubicBezTo>
                  <a:cubicBezTo>
                    <a:pt x="15" y="67"/>
                    <a:pt x="19" y="65"/>
                    <a:pt x="20" y="61"/>
                  </a:cubicBezTo>
                  <a:cubicBezTo>
                    <a:pt x="26" y="45"/>
                    <a:pt x="30" y="29"/>
                    <a:pt x="34" y="13"/>
                  </a:cubicBezTo>
                  <a:cubicBezTo>
                    <a:pt x="35" y="7"/>
                    <a:pt x="31" y="2"/>
                    <a:pt x="2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674"/>
            <p:cNvSpPr/>
            <p:nvPr/>
          </p:nvSpPr>
          <p:spPr bwMode="auto">
            <a:xfrm>
              <a:off x="5742318" y="3818535"/>
              <a:ext cx="139611" cy="63460"/>
            </a:xfrm>
            <a:custGeom>
              <a:avLst/>
              <a:gdLst>
                <a:gd name="T0" fmla="*/ 61 w 70"/>
                <a:gd name="T1" fmla="*/ 12 h 32"/>
                <a:gd name="T2" fmla="*/ 14 w 70"/>
                <a:gd name="T3" fmla="*/ 2 h 32"/>
                <a:gd name="T4" fmla="*/ 2 w 70"/>
                <a:gd name="T5" fmla="*/ 9 h 32"/>
                <a:gd name="T6" fmla="*/ 9 w 70"/>
                <a:gd name="T7" fmla="*/ 21 h 32"/>
                <a:gd name="T8" fmla="*/ 57 w 70"/>
                <a:gd name="T9" fmla="*/ 32 h 32"/>
                <a:gd name="T10" fmla="*/ 59 w 70"/>
                <a:gd name="T11" fmla="*/ 32 h 32"/>
                <a:gd name="T12" fmla="*/ 69 w 70"/>
                <a:gd name="T13" fmla="*/ 23 h 32"/>
                <a:gd name="T14" fmla="*/ 61 w 70"/>
                <a:gd name="T15" fmla="*/ 1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32">
                  <a:moveTo>
                    <a:pt x="61" y="12"/>
                  </a:moveTo>
                  <a:cubicBezTo>
                    <a:pt x="45" y="9"/>
                    <a:pt x="29" y="6"/>
                    <a:pt x="14" y="2"/>
                  </a:cubicBezTo>
                  <a:cubicBezTo>
                    <a:pt x="9" y="0"/>
                    <a:pt x="3" y="3"/>
                    <a:pt x="2" y="9"/>
                  </a:cubicBezTo>
                  <a:cubicBezTo>
                    <a:pt x="0" y="14"/>
                    <a:pt x="4" y="19"/>
                    <a:pt x="9" y="21"/>
                  </a:cubicBezTo>
                  <a:cubicBezTo>
                    <a:pt x="25" y="25"/>
                    <a:pt x="41" y="29"/>
                    <a:pt x="57" y="32"/>
                  </a:cubicBezTo>
                  <a:cubicBezTo>
                    <a:pt x="58" y="32"/>
                    <a:pt x="58" y="32"/>
                    <a:pt x="59" y="32"/>
                  </a:cubicBezTo>
                  <a:cubicBezTo>
                    <a:pt x="64" y="32"/>
                    <a:pt x="68" y="28"/>
                    <a:pt x="69" y="23"/>
                  </a:cubicBezTo>
                  <a:cubicBezTo>
                    <a:pt x="70" y="18"/>
                    <a:pt x="66" y="13"/>
                    <a:pt x="61"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675"/>
            <p:cNvSpPr/>
            <p:nvPr/>
          </p:nvSpPr>
          <p:spPr bwMode="auto">
            <a:xfrm>
              <a:off x="5402174" y="3638309"/>
              <a:ext cx="121843" cy="99843"/>
            </a:xfrm>
            <a:custGeom>
              <a:avLst/>
              <a:gdLst>
                <a:gd name="T0" fmla="*/ 56 w 61"/>
                <a:gd name="T1" fmla="*/ 32 h 50"/>
                <a:gd name="T2" fmla="*/ 18 w 61"/>
                <a:gd name="T3" fmla="*/ 3 h 50"/>
                <a:gd name="T4" fmla="*/ 4 w 61"/>
                <a:gd name="T5" fmla="*/ 5 h 50"/>
                <a:gd name="T6" fmla="*/ 5 w 61"/>
                <a:gd name="T7" fmla="*/ 19 h 50"/>
                <a:gd name="T8" fmla="*/ 44 w 61"/>
                <a:gd name="T9" fmla="*/ 49 h 50"/>
                <a:gd name="T10" fmla="*/ 50 w 61"/>
                <a:gd name="T11" fmla="*/ 50 h 50"/>
                <a:gd name="T12" fmla="*/ 58 w 61"/>
                <a:gd name="T13" fmla="*/ 46 h 50"/>
                <a:gd name="T14" fmla="*/ 56 w 61"/>
                <a:gd name="T15" fmla="*/ 32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50">
                  <a:moveTo>
                    <a:pt x="56" y="32"/>
                  </a:moveTo>
                  <a:cubicBezTo>
                    <a:pt x="42" y="23"/>
                    <a:pt x="30" y="14"/>
                    <a:pt x="18" y="3"/>
                  </a:cubicBezTo>
                  <a:cubicBezTo>
                    <a:pt x="14" y="0"/>
                    <a:pt x="7" y="0"/>
                    <a:pt x="4" y="5"/>
                  </a:cubicBezTo>
                  <a:cubicBezTo>
                    <a:pt x="0" y="9"/>
                    <a:pt x="1" y="15"/>
                    <a:pt x="5" y="19"/>
                  </a:cubicBezTo>
                  <a:cubicBezTo>
                    <a:pt x="17" y="29"/>
                    <a:pt x="31" y="39"/>
                    <a:pt x="44" y="49"/>
                  </a:cubicBezTo>
                  <a:cubicBezTo>
                    <a:pt x="46" y="50"/>
                    <a:pt x="48" y="50"/>
                    <a:pt x="50" y="50"/>
                  </a:cubicBezTo>
                  <a:cubicBezTo>
                    <a:pt x="53" y="50"/>
                    <a:pt x="56" y="49"/>
                    <a:pt x="58" y="46"/>
                  </a:cubicBezTo>
                  <a:cubicBezTo>
                    <a:pt x="61" y="41"/>
                    <a:pt x="60" y="35"/>
                    <a:pt x="56"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676"/>
            <p:cNvSpPr/>
            <p:nvPr/>
          </p:nvSpPr>
          <p:spPr bwMode="auto">
            <a:xfrm>
              <a:off x="5330253" y="2271810"/>
              <a:ext cx="115920" cy="109997"/>
            </a:xfrm>
            <a:custGeom>
              <a:avLst/>
              <a:gdLst>
                <a:gd name="T0" fmla="*/ 54 w 58"/>
                <a:gd name="T1" fmla="*/ 5 h 55"/>
                <a:gd name="T2" fmla="*/ 40 w 58"/>
                <a:gd name="T3" fmla="*/ 4 h 55"/>
                <a:gd name="T4" fmla="*/ 4 w 58"/>
                <a:gd name="T5" fmla="*/ 38 h 55"/>
                <a:gd name="T6" fmla="*/ 5 w 58"/>
                <a:gd name="T7" fmla="*/ 52 h 55"/>
                <a:gd name="T8" fmla="*/ 11 w 58"/>
                <a:gd name="T9" fmla="*/ 55 h 55"/>
                <a:gd name="T10" fmla="*/ 19 w 58"/>
                <a:gd name="T11" fmla="*/ 51 h 55"/>
                <a:gd name="T12" fmla="*/ 53 w 58"/>
                <a:gd name="T13" fmla="*/ 19 h 55"/>
                <a:gd name="T14" fmla="*/ 54 w 58"/>
                <a:gd name="T15" fmla="*/ 5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5">
                  <a:moveTo>
                    <a:pt x="54" y="5"/>
                  </a:moveTo>
                  <a:cubicBezTo>
                    <a:pt x="51" y="1"/>
                    <a:pt x="44" y="0"/>
                    <a:pt x="40" y="4"/>
                  </a:cubicBezTo>
                  <a:cubicBezTo>
                    <a:pt x="28" y="14"/>
                    <a:pt x="16" y="26"/>
                    <a:pt x="4" y="38"/>
                  </a:cubicBezTo>
                  <a:cubicBezTo>
                    <a:pt x="0" y="42"/>
                    <a:pt x="1" y="48"/>
                    <a:pt x="5" y="52"/>
                  </a:cubicBezTo>
                  <a:cubicBezTo>
                    <a:pt x="7" y="54"/>
                    <a:pt x="9" y="55"/>
                    <a:pt x="11" y="55"/>
                  </a:cubicBezTo>
                  <a:cubicBezTo>
                    <a:pt x="14" y="55"/>
                    <a:pt x="17" y="54"/>
                    <a:pt x="19" y="51"/>
                  </a:cubicBezTo>
                  <a:cubicBezTo>
                    <a:pt x="30" y="40"/>
                    <a:pt x="41" y="29"/>
                    <a:pt x="53" y="19"/>
                  </a:cubicBezTo>
                  <a:cubicBezTo>
                    <a:pt x="57" y="15"/>
                    <a:pt x="58" y="9"/>
                    <a:pt x="54"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677"/>
            <p:cNvSpPr/>
            <p:nvPr/>
          </p:nvSpPr>
          <p:spPr bwMode="auto">
            <a:xfrm>
              <a:off x="5267639" y="3498698"/>
              <a:ext cx="108305" cy="115920"/>
            </a:xfrm>
            <a:custGeom>
              <a:avLst/>
              <a:gdLst>
                <a:gd name="T0" fmla="*/ 20 w 54"/>
                <a:gd name="T1" fmla="*/ 5 h 58"/>
                <a:gd name="T2" fmla="*/ 6 w 54"/>
                <a:gd name="T3" fmla="*/ 3 h 58"/>
                <a:gd name="T4" fmla="*/ 4 w 54"/>
                <a:gd name="T5" fmla="*/ 17 h 58"/>
                <a:gd name="T6" fmla="*/ 36 w 54"/>
                <a:gd name="T7" fmla="*/ 55 h 58"/>
                <a:gd name="T8" fmla="*/ 43 w 54"/>
                <a:gd name="T9" fmla="*/ 58 h 58"/>
                <a:gd name="T10" fmla="*/ 50 w 54"/>
                <a:gd name="T11" fmla="*/ 55 h 58"/>
                <a:gd name="T12" fmla="*/ 50 w 54"/>
                <a:gd name="T13" fmla="*/ 41 h 58"/>
                <a:gd name="T14" fmla="*/ 20 w 54"/>
                <a:gd name="T15" fmla="*/ 5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8">
                  <a:moveTo>
                    <a:pt x="20" y="5"/>
                  </a:moveTo>
                  <a:cubicBezTo>
                    <a:pt x="16" y="0"/>
                    <a:pt x="10" y="0"/>
                    <a:pt x="6" y="3"/>
                  </a:cubicBezTo>
                  <a:cubicBezTo>
                    <a:pt x="1" y="6"/>
                    <a:pt x="0" y="12"/>
                    <a:pt x="4" y="17"/>
                  </a:cubicBezTo>
                  <a:cubicBezTo>
                    <a:pt x="14" y="30"/>
                    <a:pt x="24" y="43"/>
                    <a:pt x="36" y="55"/>
                  </a:cubicBezTo>
                  <a:cubicBezTo>
                    <a:pt x="38" y="57"/>
                    <a:pt x="40" y="58"/>
                    <a:pt x="43" y="58"/>
                  </a:cubicBezTo>
                  <a:cubicBezTo>
                    <a:pt x="46" y="58"/>
                    <a:pt x="48" y="57"/>
                    <a:pt x="50" y="55"/>
                  </a:cubicBezTo>
                  <a:cubicBezTo>
                    <a:pt x="54" y="51"/>
                    <a:pt x="54" y="45"/>
                    <a:pt x="50" y="41"/>
                  </a:cubicBezTo>
                  <a:cubicBezTo>
                    <a:pt x="39" y="29"/>
                    <a:pt x="29" y="17"/>
                    <a:pt x="2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678"/>
            <p:cNvSpPr/>
            <p:nvPr/>
          </p:nvSpPr>
          <p:spPr bwMode="auto">
            <a:xfrm>
              <a:off x="5167796" y="3332010"/>
              <a:ext cx="92228" cy="128612"/>
            </a:xfrm>
            <a:custGeom>
              <a:avLst/>
              <a:gdLst>
                <a:gd name="T0" fmla="*/ 21 w 46"/>
                <a:gd name="T1" fmla="*/ 7 h 64"/>
                <a:gd name="T2" fmla="*/ 7 w 46"/>
                <a:gd name="T3" fmla="*/ 2 h 64"/>
                <a:gd name="T4" fmla="*/ 2 w 46"/>
                <a:gd name="T5" fmla="*/ 15 h 64"/>
                <a:gd name="T6" fmla="*/ 26 w 46"/>
                <a:gd name="T7" fmla="*/ 59 h 64"/>
                <a:gd name="T8" fmla="*/ 34 w 46"/>
                <a:gd name="T9" fmla="*/ 64 h 64"/>
                <a:gd name="T10" fmla="*/ 40 w 46"/>
                <a:gd name="T11" fmla="*/ 62 h 64"/>
                <a:gd name="T12" fmla="*/ 43 w 46"/>
                <a:gd name="T13" fmla="*/ 49 h 64"/>
                <a:gd name="T14" fmla="*/ 21 w 46"/>
                <a:gd name="T15" fmla="*/ 7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64">
                  <a:moveTo>
                    <a:pt x="21" y="7"/>
                  </a:moveTo>
                  <a:cubicBezTo>
                    <a:pt x="18" y="2"/>
                    <a:pt x="12" y="0"/>
                    <a:pt x="7" y="2"/>
                  </a:cubicBezTo>
                  <a:cubicBezTo>
                    <a:pt x="2" y="4"/>
                    <a:pt x="0" y="10"/>
                    <a:pt x="2" y="15"/>
                  </a:cubicBezTo>
                  <a:cubicBezTo>
                    <a:pt x="9" y="30"/>
                    <a:pt x="17" y="45"/>
                    <a:pt x="26" y="59"/>
                  </a:cubicBezTo>
                  <a:cubicBezTo>
                    <a:pt x="28" y="62"/>
                    <a:pt x="31" y="64"/>
                    <a:pt x="34" y="64"/>
                  </a:cubicBezTo>
                  <a:cubicBezTo>
                    <a:pt x="36" y="64"/>
                    <a:pt x="38" y="63"/>
                    <a:pt x="40" y="62"/>
                  </a:cubicBezTo>
                  <a:cubicBezTo>
                    <a:pt x="44" y="59"/>
                    <a:pt x="46" y="53"/>
                    <a:pt x="43" y="49"/>
                  </a:cubicBezTo>
                  <a:cubicBezTo>
                    <a:pt x="35" y="35"/>
                    <a:pt x="27" y="21"/>
                    <a:pt x="21"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679"/>
            <p:cNvSpPr/>
            <p:nvPr/>
          </p:nvSpPr>
          <p:spPr bwMode="auto">
            <a:xfrm>
              <a:off x="5562092" y="3746614"/>
              <a:ext cx="133688" cy="83767"/>
            </a:xfrm>
            <a:custGeom>
              <a:avLst/>
              <a:gdLst>
                <a:gd name="T0" fmla="*/ 59 w 67"/>
                <a:gd name="T1" fmla="*/ 23 h 42"/>
                <a:gd name="T2" fmla="*/ 16 w 67"/>
                <a:gd name="T3" fmla="*/ 3 h 42"/>
                <a:gd name="T4" fmla="*/ 3 w 67"/>
                <a:gd name="T5" fmla="*/ 7 h 42"/>
                <a:gd name="T6" fmla="*/ 7 w 67"/>
                <a:gd name="T7" fmla="*/ 20 h 42"/>
                <a:gd name="T8" fmla="*/ 52 w 67"/>
                <a:gd name="T9" fmla="*/ 41 h 42"/>
                <a:gd name="T10" fmla="*/ 56 w 67"/>
                <a:gd name="T11" fmla="*/ 42 h 42"/>
                <a:gd name="T12" fmla="*/ 65 w 67"/>
                <a:gd name="T13" fmla="*/ 36 h 42"/>
                <a:gd name="T14" fmla="*/ 59 w 67"/>
                <a:gd name="T15" fmla="*/ 23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42">
                  <a:moveTo>
                    <a:pt x="59" y="23"/>
                  </a:moveTo>
                  <a:cubicBezTo>
                    <a:pt x="45" y="17"/>
                    <a:pt x="30" y="10"/>
                    <a:pt x="16" y="3"/>
                  </a:cubicBezTo>
                  <a:cubicBezTo>
                    <a:pt x="11" y="0"/>
                    <a:pt x="5" y="2"/>
                    <a:pt x="3" y="7"/>
                  </a:cubicBezTo>
                  <a:cubicBezTo>
                    <a:pt x="0" y="12"/>
                    <a:pt x="2" y="18"/>
                    <a:pt x="7" y="20"/>
                  </a:cubicBezTo>
                  <a:cubicBezTo>
                    <a:pt x="21" y="28"/>
                    <a:pt x="37" y="35"/>
                    <a:pt x="52" y="41"/>
                  </a:cubicBezTo>
                  <a:cubicBezTo>
                    <a:pt x="53" y="42"/>
                    <a:pt x="54" y="42"/>
                    <a:pt x="56" y="42"/>
                  </a:cubicBezTo>
                  <a:cubicBezTo>
                    <a:pt x="59" y="42"/>
                    <a:pt x="63" y="39"/>
                    <a:pt x="65" y="36"/>
                  </a:cubicBezTo>
                  <a:cubicBezTo>
                    <a:pt x="67" y="30"/>
                    <a:pt x="64" y="25"/>
                    <a:pt x="59"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680"/>
            <p:cNvSpPr/>
            <p:nvPr/>
          </p:nvSpPr>
          <p:spPr bwMode="auto">
            <a:xfrm>
              <a:off x="5936082" y="3850687"/>
              <a:ext cx="137919" cy="41460"/>
            </a:xfrm>
            <a:custGeom>
              <a:avLst/>
              <a:gdLst>
                <a:gd name="T0" fmla="*/ 58 w 69"/>
                <a:gd name="T1" fmla="*/ 1 h 21"/>
                <a:gd name="T2" fmla="*/ 11 w 69"/>
                <a:gd name="T3" fmla="*/ 1 h 21"/>
                <a:gd name="T4" fmla="*/ 0 w 69"/>
                <a:gd name="T5" fmla="*/ 10 h 21"/>
                <a:gd name="T6" fmla="*/ 10 w 69"/>
                <a:gd name="T7" fmla="*/ 21 h 21"/>
                <a:gd name="T8" fmla="*/ 34 w 69"/>
                <a:gd name="T9" fmla="*/ 21 h 21"/>
                <a:gd name="T10" fmla="*/ 59 w 69"/>
                <a:gd name="T11" fmla="*/ 21 h 21"/>
                <a:gd name="T12" fmla="*/ 69 w 69"/>
                <a:gd name="T13" fmla="*/ 10 h 21"/>
                <a:gd name="T14" fmla="*/ 58 w 69"/>
                <a:gd name="T15" fmla="*/ 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21">
                  <a:moveTo>
                    <a:pt x="58" y="1"/>
                  </a:moveTo>
                  <a:cubicBezTo>
                    <a:pt x="42" y="2"/>
                    <a:pt x="26" y="2"/>
                    <a:pt x="11" y="1"/>
                  </a:cubicBezTo>
                  <a:cubicBezTo>
                    <a:pt x="5" y="1"/>
                    <a:pt x="0" y="5"/>
                    <a:pt x="0" y="10"/>
                  </a:cubicBezTo>
                  <a:cubicBezTo>
                    <a:pt x="0" y="16"/>
                    <a:pt x="4" y="21"/>
                    <a:pt x="10" y="21"/>
                  </a:cubicBezTo>
                  <a:cubicBezTo>
                    <a:pt x="18" y="21"/>
                    <a:pt x="26" y="21"/>
                    <a:pt x="34" y="21"/>
                  </a:cubicBezTo>
                  <a:cubicBezTo>
                    <a:pt x="42" y="21"/>
                    <a:pt x="51" y="21"/>
                    <a:pt x="59" y="21"/>
                  </a:cubicBezTo>
                  <a:cubicBezTo>
                    <a:pt x="65" y="20"/>
                    <a:pt x="69" y="16"/>
                    <a:pt x="69" y="10"/>
                  </a:cubicBezTo>
                  <a:cubicBezTo>
                    <a:pt x="68" y="5"/>
                    <a:pt x="64" y="0"/>
                    <a:pt x="5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51"/>
            <p:cNvSpPr/>
            <p:nvPr/>
          </p:nvSpPr>
          <p:spPr bwMode="auto">
            <a:xfrm>
              <a:off x="5755856" y="3364163"/>
              <a:ext cx="511908" cy="362143"/>
            </a:xfrm>
            <a:custGeom>
              <a:avLst/>
              <a:gdLst>
                <a:gd name="T0" fmla="*/ 254 w 256"/>
                <a:gd name="T1" fmla="*/ 109 h 181"/>
                <a:gd name="T2" fmla="*/ 254 w 256"/>
                <a:gd name="T3" fmla="*/ 109 h 181"/>
                <a:gd name="T4" fmla="*/ 232 w 256"/>
                <a:gd name="T5" fmla="*/ 92 h 181"/>
                <a:gd name="T6" fmla="*/ 226 w 256"/>
                <a:gd name="T7" fmla="*/ 92 h 181"/>
                <a:gd name="T8" fmla="*/ 226 w 256"/>
                <a:gd name="T9" fmla="*/ 70 h 181"/>
                <a:gd name="T10" fmla="*/ 237 w 256"/>
                <a:gd name="T11" fmla="*/ 69 h 181"/>
                <a:gd name="T12" fmla="*/ 254 w 256"/>
                <a:gd name="T13" fmla="*/ 46 h 181"/>
                <a:gd name="T14" fmla="*/ 254 w 256"/>
                <a:gd name="T15" fmla="*/ 45 h 181"/>
                <a:gd name="T16" fmla="*/ 254 w 256"/>
                <a:gd name="T17" fmla="*/ 45 h 181"/>
                <a:gd name="T18" fmla="*/ 254 w 256"/>
                <a:gd name="T19" fmla="*/ 44 h 181"/>
                <a:gd name="T20" fmla="*/ 232 w 256"/>
                <a:gd name="T21" fmla="*/ 26 h 181"/>
                <a:gd name="T22" fmla="*/ 226 w 256"/>
                <a:gd name="T23" fmla="*/ 27 h 181"/>
                <a:gd name="T24" fmla="*/ 195 w 256"/>
                <a:gd name="T25" fmla="*/ 0 h 181"/>
                <a:gd name="T26" fmla="*/ 61 w 256"/>
                <a:gd name="T27" fmla="*/ 0 h 181"/>
                <a:gd name="T28" fmla="*/ 30 w 256"/>
                <a:gd name="T29" fmla="*/ 30 h 181"/>
                <a:gd name="T30" fmla="*/ 30 w 256"/>
                <a:gd name="T31" fmla="*/ 51 h 181"/>
                <a:gd name="T32" fmla="*/ 19 w 256"/>
                <a:gd name="T33" fmla="*/ 52 h 181"/>
                <a:gd name="T34" fmla="*/ 2 w 256"/>
                <a:gd name="T35" fmla="*/ 75 h 181"/>
                <a:gd name="T36" fmla="*/ 2 w 256"/>
                <a:gd name="T37" fmla="*/ 77 h 181"/>
                <a:gd name="T38" fmla="*/ 2 w 256"/>
                <a:gd name="T39" fmla="*/ 77 h 181"/>
                <a:gd name="T40" fmla="*/ 25 w 256"/>
                <a:gd name="T41" fmla="*/ 95 h 181"/>
                <a:gd name="T42" fmla="*/ 30 w 256"/>
                <a:gd name="T43" fmla="*/ 94 h 181"/>
                <a:gd name="T44" fmla="*/ 30 w 256"/>
                <a:gd name="T45" fmla="*/ 116 h 181"/>
                <a:gd name="T46" fmla="*/ 19 w 256"/>
                <a:gd name="T47" fmla="*/ 117 h 181"/>
                <a:gd name="T48" fmla="*/ 2 w 256"/>
                <a:gd name="T49" fmla="*/ 140 h 181"/>
                <a:gd name="T50" fmla="*/ 2 w 256"/>
                <a:gd name="T51" fmla="*/ 141 h 181"/>
                <a:gd name="T52" fmla="*/ 2 w 256"/>
                <a:gd name="T53" fmla="*/ 141 h 181"/>
                <a:gd name="T54" fmla="*/ 2 w 256"/>
                <a:gd name="T55" fmla="*/ 143 h 181"/>
                <a:gd name="T56" fmla="*/ 25 w 256"/>
                <a:gd name="T57" fmla="*/ 160 h 181"/>
                <a:gd name="T58" fmla="*/ 31 w 256"/>
                <a:gd name="T59" fmla="*/ 159 h 181"/>
                <a:gd name="T60" fmla="*/ 61 w 256"/>
                <a:gd name="T61" fmla="*/ 181 h 181"/>
                <a:gd name="T62" fmla="*/ 195 w 256"/>
                <a:gd name="T63" fmla="*/ 181 h 181"/>
                <a:gd name="T64" fmla="*/ 226 w 256"/>
                <a:gd name="T65" fmla="*/ 151 h 181"/>
                <a:gd name="T66" fmla="*/ 226 w 256"/>
                <a:gd name="T67" fmla="*/ 136 h 181"/>
                <a:gd name="T68" fmla="*/ 237 w 256"/>
                <a:gd name="T69" fmla="*/ 134 h 181"/>
                <a:gd name="T70" fmla="*/ 254 w 256"/>
                <a:gd name="T71" fmla="*/ 112 h 181"/>
                <a:gd name="T72" fmla="*/ 254 w 256"/>
                <a:gd name="T73" fmla="*/ 10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181">
                  <a:moveTo>
                    <a:pt x="254" y="109"/>
                  </a:moveTo>
                  <a:cubicBezTo>
                    <a:pt x="254" y="109"/>
                    <a:pt x="254" y="109"/>
                    <a:pt x="254" y="109"/>
                  </a:cubicBezTo>
                  <a:cubicBezTo>
                    <a:pt x="253" y="98"/>
                    <a:pt x="243" y="90"/>
                    <a:pt x="232" y="92"/>
                  </a:cubicBezTo>
                  <a:cubicBezTo>
                    <a:pt x="226" y="92"/>
                    <a:pt x="226" y="92"/>
                    <a:pt x="226" y="92"/>
                  </a:cubicBezTo>
                  <a:cubicBezTo>
                    <a:pt x="226" y="70"/>
                    <a:pt x="226" y="70"/>
                    <a:pt x="226" y="70"/>
                  </a:cubicBezTo>
                  <a:cubicBezTo>
                    <a:pt x="237" y="69"/>
                    <a:pt x="237" y="69"/>
                    <a:pt x="237" y="69"/>
                  </a:cubicBezTo>
                  <a:cubicBezTo>
                    <a:pt x="248" y="68"/>
                    <a:pt x="256" y="57"/>
                    <a:pt x="254" y="46"/>
                  </a:cubicBezTo>
                  <a:cubicBezTo>
                    <a:pt x="254" y="45"/>
                    <a:pt x="254" y="45"/>
                    <a:pt x="254" y="45"/>
                  </a:cubicBezTo>
                  <a:cubicBezTo>
                    <a:pt x="254" y="45"/>
                    <a:pt x="254" y="45"/>
                    <a:pt x="254" y="45"/>
                  </a:cubicBezTo>
                  <a:cubicBezTo>
                    <a:pt x="254" y="44"/>
                    <a:pt x="254" y="44"/>
                    <a:pt x="254" y="44"/>
                  </a:cubicBezTo>
                  <a:cubicBezTo>
                    <a:pt x="253" y="33"/>
                    <a:pt x="243" y="25"/>
                    <a:pt x="232" y="26"/>
                  </a:cubicBezTo>
                  <a:cubicBezTo>
                    <a:pt x="226" y="27"/>
                    <a:pt x="226" y="27"/>
                    <a:pt x="226" y="27"/>
                  </a:cubicBezTo>
                  <a:cubicBezTo>
                    <a:pt x="225" y="12"/>
                    <a:pt x="211" y="0"/>
                    <a:pt x="195" y="0"/>
                  </a:cubicBezTo>
                  <a:cubicBezTo>
                    <a:pt x="61" y="0"/>
                    <a:pt x="61" y="0"/>
                    <a:pt x="61" y="0"/>
                  </a:cubicBezTo>
                  <a:cubicBezTo>
                    <a:pt x="44" y="0"/>
                    <a:pt x="30" y="13"/>
                    <a:pt x="30" y="30"/>
                  </a:cubicBezTo>
                  <a:cubicBezTo>
                    <a:pt x="30" y="51"/>
                    <a:pt x="30" y="51"/>
                    <a:pt x="30" y="51"/>
                  </a:cubicBezTo>
                  <a:cubicBezTo>
                    <a:pt x="19" y="52"/>
                    <a:pt x="19" y="52"/>
                    <a:pt x="19" y="52"/>
                  </a:cubicBezTo>
                  <a:cubicBezTo>
                    <a:pt x="8" y="53"/>
                    <a:pt x="0" y="64"/>
                    <a:pt x="2" y="75"/>
                  </a:cubicBezTo>
                  <a:cubicBezTo>
                    <a:pt x="2" y="77"/>
                    <a:pt x="2" y="77"/>
                    <a:pt x="2" y="77"/>
                  </a:cubicBezTo>
                  <a:cubicBezTo>
                    <a:pt x="2" y="77"/>
                    <a:pt x="2" y="77"/>
                    <a:pt x="2" y="77"/>
                  </a:cubicBezTo>
                  <a:cubicBezTo>
                    <a:pt x="3" y="88"/>
                    <a:pt x="13" y="96"/>
                    <a:pt x="25" y="95"/>
                  </a:cubicBezTo>
                  <a:cubicBezTo>
                    <a:pt x="30" y="94"/>
                    <a:pt x="30" y="94"/>
                    <a:pt x="30" y="94"/>
                  </a:cubicBezTo>
                  <a:cubicBezTo>
                    <a:pt x="30" y="116"/>
                    <a:pt x="30" y="116"/>
                    <a:pt x="30" y="116"/>
                  </a:cubicBezTo>
                  <a:cubicBezTo>
                    <a:pt x="19" y="117"/>
                    <a:pt x="19" y="117"/>
                    <a:pt x="19" y="117"/>
                  </a:cubicBezTo>
                  <a:cubicBezTo>
                    <a:pt x="8" y="119"/>
                    <a:pt x="0" y="129"/>
                    <a:pt x="2" y="140"/>
                  </a:cubicBezTo>
                  <a:cubicBezTo>
                    <a:pt x="2" y="141"/>
                    <a:pt x="2" y="141"/>
                    <a:pt x="2" y="141"/>
                  </a:cubicBezTo>
                  <a:cubicBezTo>
                    <a:pt x="2" y="141"/>
                    <a:pt x="2" y="141"/>
                    <a:pt x="2" y="141"/>
                  </a:cubicBezTo>
                  <a:cubicBezTo>
                    <a:pt x="2" y="143"/>
                    <a:pt x="2" y="143"/>
                    <a:pt x="2" y="143"/>
                  </a:cubicBezTo>
                  <a:cubicBezTo>
                    <a:pt x="3" y="154"/>
                    <a:pt x="13" y="162"/>
                    <a:pt x="25" y="160"/>
                  </a:cubicBezTo>
                  <a:cubicBezTo>
                    <a:pt x="31" y="159"/>
                    <a:pt x="31" y="159"/>
                    <a:pt x="31" y="159"/>
                  </a:cubicBezTo>
                  <a:cubicBezTo>
                    <a:pt x="35" y="172"/>
                    <a:pt x="47" y="181"/>
                    <a:pt x="61" y="181"/>
                  </a:cubicBezTo>
                  <a:cubicBezTo>
                    <a:pt x="195" y="181"/>
                    <a:pt x="195" y="181"/>
                    <a:pt x="195" y="181"/>
                  </a:cubicBezTo>
                  <a:cubicBezTo>
                    <a:pt x="212" y="181"/>
                    <a:pt x="226" y="168"/>
                    <a:pt x="226" y="151"/>
                  </a:cubicBezTo>
                  <a:cubicBezTo>
                    <a:pt x="226" y="136"/>
                    <a:pt x="226" y="136"/>
                    <a:pt x="226" y="136"/>
                  </a:cubicBezTo>
                  <a:cubicBezTo>
                    <a:pt x="237" y="134"/>
                    <a:pt x="237" y="134"/>
                    <a:pt x="237" y="134"/>
                  </a:cubicBezTo>
                  <a:cubicBezTo>
                    <a:pt x="248" y="133"/>
                    <a:pt x="256" y="123"/>
                    <a:pt x="254" y="112"/>
                  </a:cubicBezTo>
                  <a:lnTo>
                    <a:pt x="254" y="109"/>
                  </a:lnTo>
                  <a:close/>
                </a:path>
              </a:pathLst>
            </a:custGeom>
            <a:solidFill>
              <a:srgbClr val="5562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52"/>
            <p:cNvSpPr/>
            <p:nvPr/>
          </p:nvSpPr>
          <p:spPr bwMode="auto">
            <a:xfrm>
              <a:off x="5755856" y="3544389"/>
              <a:ext cx="508524" cy="101536"/>
            </a:xfrm>
            <a:custGeom>
              <a:avLst/>
              <a:gdLst>
                <a:gd name="T0" fmla="*/ 232 w 254"/>
                <a:gd name="T1" fmla="*/ 2 h 51"/>
                <a:gd name="T2" fmla="*/ 226 w 254"/>
                <a:gd name="T3" fmla="*/ 2 h 51"/>
                <a:gd name="T4" fmla="*/ 30 w 254"/>
                <a:gd name="T5" fmla="*/ 26 h 51"/>
                <a:gd name="T6" fmla="*/ 19 w 254"/>
                <a:gd name="T7" fmla="*/ 27 h 51"/>
                <a:gd name="T8" fmla="*/ 2 w 254"/>
                <a:gd name="T9" fmla="*/ 50 h 51"/>
                <a:gd name="T10" fmla="*/ 2 w 254"/>
                <a:gd name="T11" fmla="*/ 51 h 51"/>
                <a:gd name="T12" fmla="*/ 30 w 254"/>
                <a:gd name="T13" fmla="*/ 48 h 51"/>
                <a:gd name="T14" fmla="*/ 254 w 254"/>
                <a:gd name="T15" fmla="*/ 19 h 51"/>
                <a:gd name="T16" fmla="*/ 254 w 254"/>
                <a:gd name="T17" fmla="*/ 19 h 51"/>
                <a:gd name="T18" fmla="*/ 232 w 254"/>
                <a:gd name="T19"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51">
                  <a:moveTo>
                    <a:pt x="232" y="2"/>
                  </a:moveTo>
                  <a:cubicBezTo>
                    <a:pt x="226" y="2"/>
                    <a:pt x="226" y="2"/>
                    <a:pt x="226" y="2"/>
                  </a:cubicBezTo>
                  <a:cubicBezTo>
                    <a:pt x="30" y="26"/>
                    <a:pt x="30" y="26"/>
                    <a:pt x="30" y="26"/>
                  </a:cubicBezTo>
                  <a:cubicBezTo>
                    <a:pt x="19" y="27"/>
                    <a:pt x="19" y="27"/>
                    <a:pt x="19" y="27"/>
                  </a:cubicBezTo>
                  <a:cubicBezTo>
                    <a:pt x="8" y="29"/>
                    <a:pt x="0" y="39"/>
                    <a:pt x="2" y="50"/>
                  </a:cubicBezTo>
                  <a:cubicBezTo>
                    <a:pt x="2" y="51"/>
                    <a:pt x="2" y="51"/>
                    <a:pt x="2" y="51"/>
                  </a:cubicBezTo>
                  <a:cubicBezTo>
                    <a:pt x="30" y="48"/>
                    <a:pt x="30" y="48"/>
                    <a:pt x="30" y="48"/>
                  </a:cubicBezTo>
                  <a:cubicBezTo>
                    <a:pt x="254" y="19"/>
                    <a:pt x="254" y="19"/>
                    <a:pt x="254" y="19"/>
                  </a:cubicBezTo>
                  <a:cubicBezTo>
                    <a:pt x="254" y="19"/>
                    <a:pt x="254" y="19"/>
                    <a:pt x="254" y="19"/>
                  </a:cubicBezTo>
                  <a:cubicBezTo>
                    <a:pt x="253" y="8"/>
                    <a:pt x="243" y="0"/>
                    <a:pt x="232" y="2"/>
                  </a:cubicBezTo>
                  <a:close/>
                </a:path>
              </a:pathLst>
            </a:custGeom>
            <a:solidFill>
              <a:srgbClr val="899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53"/>
            <p:cNvSpPr/>
            <p:nvPr/>
          </p:nvSpPr>
          <p:spPr bwMode="auto">
            <a:xfrm>
              <a:off x="5755856" y="3414085"/>
              <a:ext cx="508524" cy="104074"/>
            </a:xfrm>
            <a:custGeom>
              <a:avLst/>
              <a:gdLst>
                <a:gd name="T0" fmla="*/ 254 w 254"/>
                <a:gd name="T1" fmla="*/ 19 h 52"/>
                <a:gd name="T2" fmla="*/ 232 w 254"/>
                <a:gd name="T3" fmla="*/ 1 h 52"/>
                <a:gd name="T4" fmla="*/ 226 w 254"/>
                <a:gd name="T5" fmla="*/ 2 h 52"/>
                <a:gd name="T6" fmla="*/ 30 w 254"/>
                <a:gd name="T7" fmla="*/ 26 h 52"/>
                <a:gd name="T8" fmla="*/ 19 w 254"/>
                <a:gd name="T9" fmla="*/ 27 h 52"/>
                <a:gd name="T10" fmla="*/ 2 w 254"/>
                <a:gd name="T11" fmla="*/ 50 h 52"/>
                <a:gd name="T12" fmla="*/ 2 w 254"/>
                <a:gd name="T13" fmla="*/ 52 h 52"/>
                <a:gd name="T14" fmla="*/ 226 w 254"/>
                <a:gd name="T15" fmla="*/ 23 h 52"/>
                <a:gd name="T16" fmla="*/ 254 w 254"/>
                <a:gd name="T17" fmla="*/ 20 h 52"/>
                <a:gd name="T18" fmla="*/ 254 w 254"/>
                <a:gd name="T19"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52">
                  <a:moveTo>
                    <a:pt x="254" y="19"/>
                  </a:moveTo>
                  <a:cubicBezTo>
                    <a:pt x="253" y="8"/>
                    <a:pt x="243" y="0"/>
                    <a:pt x="232" y="1"/>
                  </a:cubicBezTo>
                  <a:cubicBezTo>
                    <a:pt x="226" y="2"/>
                    <a:pt x="226" y="2"/>
                    <a:pt x="226" y="2"/>
                  </a:cubicBezTo>
                  <a:cubicBezTo>
                    <a:pt x="30" y="26"/>
                    <a:pt x="30" y="26"/>
                    <a:pt x="30" y="26"/>
                  </a:cubicBezTo>
                  <a:cubicBezTo>
                    <a:pt x="19" y="27"/>
                    <a:pt x="19" y="27"/>
                    <a:pt x="19" y="27"/>
                  </a:cubicBezTo>
                  <a:cubicBezTo>
                    <a:pt x="8" y="28"/>
                    <a:pt x="0" y="39"/>
                    <a:pt x="2" y="50"/>
                  </a:cubicBezTo>
                  <a:cubicBezTo>
                    <a:pt x="2" y="52"/>
                    <a:pt x="2" y="52"/>
                    <a:pt x="2" y="52"/>
                  </a:cubicBezTo>
                  <a:cubicBezTo>
                    <a:pt x="226" y="23"/>
                    <a:pt x="226" y="23"/>
                    <a:pt x="226" y="23"/>
                  </a:cubicBezTo>
                  <a:cubicBezTo>
                    <a:pt x="254" y="20"/>
                    <a:pt x="254" y="20"/>
                    <a:pt x="254" y="20"/>
                  </a:cubicBezTo>
                  <a:lnTo>
                    <a:pt x="254" y="19"/>
                  </a:lnTo>
                  <a:close/>
                </a:path>
              </a:pathLst>
            </a:custGeom>
            <a:solidFill>
              <a:srgbClr val="899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754"/>
            <p:cNvSpPr/>
            <p:nvPr/>
          </p:nvSpPr>
          <p:spPr bwMode="auto">
            <a:xfrm>
              <a:off x="5968235" y="2286194"/>
              <a:ext cx="79536" cy="187841"/>
            </a:xfrm>
            <a:custGeom>
              <a:avLst/>
              <a:gdLst>
                <a:gd name="T0" fmla="*/ 40 w 40"/>
                <a:gd name="T1" fmla="*/ 73 h 94"/>
                <a:gd name="T2" fmla="*/ 20 w 40"/>
                <a:gd name="T3" fmla="*/ 94 h 94"/>
                <a:gd name="T4" fmla="*/ 0 w 40"/>
                <a:gd name="T5" fmla="*/ 73 h 94"/>
                <a:gd name="T6" fmla="*/ 0 w 40"/>
                <a:gd name="T7" fmla="*/ 21 h 94"/>
                <a:gd name="T8" fmla="*/ 20 w 40"/>
                <a:gd name="T9" fmla="*/ 0 h 94"/>
                <a:gd name="T10" fmla="*/ 40 w 40"/>
                <a:gd name="T11" fmla="*/ 21 h 94"/>
                <a:gd name="T12" fmla="*/ 40 w 40"/>
                <a:gd name="T13" fmla="*/ 73 h 94"/>
              </a:gdLst>
              <a:ahLst/>
              <a:cxnLst>
                <a:cxn ang="0">
                  <a:pos x="T0" y="T1"/>
                </a:cxn>
                <a:cxn ang="0">
                  <a:pos x="T2" y="T3"/>
                </a:cxn>
                <a:cxn ang="0">
                  <a:pos x="T4" y="T5"/>
                </a:cxn>
                <a:cxn ang="0">
                  <a:pos x="T6" y="T7"/>
                </a:cxn>
                <a:cxn ang="0">
                  <a:pos x="T8" y="T9"/>
                </a:cxn>
                <a:cxn ang="0">
                  <a:pos x="T10" y="T11"/>
                </a:cxn>
                <a:cxn ang="0">
                  <a:pos x="T12" y="T13"/>
                </a:cxn>
              </a:cxnLst>
              <a:rect l="0" t="0" r="r" b="b"/>
              <a:pathLst>
                <a:path w="40" h="94">
                  <a:moveTo>
                    <a:pt x="40" y="73"/>
                  </a:moveTo>
                  <a:cubicBezTo>
                    <a:pt x="40" y="84"/>
                    <a:pt x="31" y="94"/>
                    <a:pt x="20" y="94"/>
                  </a:cubicBezTo>
                  <a:cubicBezTo>
                    <a:pt x="9" y="94"/>
                    <a:pt x="0" y="84"/>
                    <a:pt x="0" y="73"/>
                  </a:cubicBezTo>
                  <a:cubicBezTo>
                    <a:pt x="0" y="21"/>
                    <a:pt x="0" y="21"/>
                    <a:pt x="0" y="21"/>
                  </a:cubicBezTo>
                  <a:cubicBezTo>
                    <a:pt x="0" y="9"/>
                    <a:pt x="9" y="0"/>
                    <a:pt x="20" y="0"/>
                  </a:cubicBezTo>
                  <a:cubicBezTo>
                    <a:pt x="31" y="0"/>
                    <a:pt x="40" y="9"/>
                    <a:pt x="40" y="21"/>
                  </a:cubicBezTo>
                  <a:lnTo>
                    <a:pt x="40" y="73"/>
                  </a:lnTo>
                  <a:close/>
                </a:path>
              </a:pathLst>
            </a:custGeom>
            <a:solidFill>
              <a:srgbClr val="FFF7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755"/>
            <p:cNvSpPr/>
            <p:nvPr/>
          </p:nvSpPr>
          <p:spPr bwMode="auto">
            <a:xfrm>
              <a:off x="5370021" y="2878485"/>
              <a:ext cx="186148" cy="79536"/>
            </a:xfrm>
            <a:custGeom>
              <a:avLst/>
              <a:gdLst>
                <a:gd name="T0" fmla="*/ 73 w 93"/>
                <a:gd name="T1" fmla="*/ 0 h 40"/>
                <a:gd name="T2" fmla="*/ 93 w 93"/>
                <a:gd name="T3" fmla="*/ 20 h 40"/>
                <a:gd name="T4" fmla="*/ 73 w 93"/>
                <a:gd name="T5" fmla="*/ 40 h 40"/>
                <a:gd name="T6" fmla="*/ 21 w 93"/>
                <a:gd name="T7" fmla="*/ 40 h 40"/>
                <a:gd name="T8" fmla="*/ 0 w 93"/>
                <a:gd name="T9" fmla="*/ 20 h 40"/>
                <a:gd name="T10" fmla="*/ 21 w 93"/>
                <a:gd name="T11" fmla="*/ 0 h 40"/>
                <a:gd name="T12" fmla="*/ 73 w 9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93" h="40">
                  <a:moveTo>
                    <a:pt x="73" y="0"/>
                  </a:moveTo>
                  <a:cubicBezTo>
                    <a:pt x="84" y="0"/>
                    <a:pt x="93" y="9"/>
                    <a:pt x="93" y="20"/>
                  </a:cubicBezTo>
                  <a:cubicBezTo>
                    <a:pt x="93" y="31"/>
                    <a:pt x="84" y="40"/>
                    <a:pt x="73" y="40"/>
                  </a:cubicBezTo>
                  <a:cubicBezTo>
                    <a:pt x="21" y="40"/>
                    <a:pt x="21" y="40"/>
                    <a:pt x="21" y="40"/>
                  </a:cubicBezTo>
                  <a:cubicBezTo>
                    <a:pt x="9" y="40"/>
                    <a:pt x="0" y="31"/>
                    <a:pt x="0" y="20"/>
                  </a:cubicBezTo>
                  <a:cubicBezTo>
                    <a:pt x="0" y="9"/>
                    <a:pt x="9" y="0"/>
                    <a:pt x="21" y="0"/>
                  </a:cubicBezTo>
                  <a:lnTo>
                    <a:pt x="73" y="0"/>
                  </a:lnTo>
                  <a:close/>
                </a:path>
              </a:pathLst>
            </a:custGeom>
            <a:solidFill>
              <a:srgbClr val="FFF7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756"/>
            <p:cNvSpPr/>
            <p:nvPr/>
          </p:nvSpPr>
          <p:spPr bwMode="auto">
            <a:xfrm>
              <a:off x="5541785" y="2454574"/>
              <a:ext cx="164149" cy="163303"/>
            </a:xfrm>
            <a:custGeom>
              <a:avLst/>
              <a:gdLst>
                <a:gd name="T0" fmla="*/ 74 w 82"/>
                <a:gd name="T1" fmla="*/ 45 h 82"/>
                <a:gd name="T2" fmla="*/ 74 w 82"/>
                <a:gd name="T3" fmla="*/ 74 h 82"/>
                <a:gd name="T4" fmla="*/ 45 w 82"/>
                <a:gd name="T5" fmla="*/ 73 h 82"/>
                <a:gd name="T6" fmla="*/ 9 w 82"/>
                <a:gd name="T7" fmla="*/ 36 h 82"/>
                <a:gd name="T8" fmla="*/ 8 w 82"/>
                <a:gd name="T9" fmla="*/ 8 h 82"/>
                <a:gd name="T10" fmla="*/ 37 w 82"/>
                <a:gd name="T11" fmla="*/ 8 h 82"/>
                <a:gd name="T12" fmla="*/ 74 w 82"/>
                <a:gd name="T13" fmla="*/ 45 h 82"/>
              </a:gdLst>
              <a:ahLst/>
              <a:cxnLst>
                <a:cxn ang="0">
                  <a:pos x="T0" y="T1"/>
                </a:cxn>
                <a:cxn ang="0">
                  <a:pos x="T2" y="T3"/>
                </a:cxn>
                <a:cxn ang="0">
                  <a:pos x="T4" y="T5"/>
                </a:cxn>
                <a:cxn ang="0">
                  <a:pos x="T6" y="T7"/>
                </a:cxn>
                <a:cxn ang="0">
                  <a:pos x="T8" y="T9"/>
                </a:cxn>
                <a:cxn ang="0">
                  <a:pos x="T10" y="T11"/>
                </a:cxn>
                <a:cxn ang="0">
                  <a:pos x="T12" y="T13"/>
                </a:cxn>
              </a:cxnLst>
              <a:rect l="0" t="0" r="r" b="b"/>
              <a:pathLst>
                <a:path w="82" h="82">
                  <a:moveTo>
                    <a:pt x="74" y="45"/>
                  </a:moveTo>
                  <a:cubicBezTo>
                    <a:pt x="82" y="53"/>
                    <a:pt x="82" y="66"/>
                    <a:pt x="74" y="74"/>
                  </a:cubicBezTo>
                  <a:cubicBezTo>
                    <a:pt x="66" y="82"/>
                    <a:pt x="53" y="81"/>
                    <a:pt x="45" y="73"/>
                  </a:cubicBezTo>
                  <a:cubicBezTo>
                    <a:pt x="9" y="36"/>
                    <a:pt x="9" y="36"/>
                    <a:pt x="9" y="36"/>
                  </a:cubicBezTo>
                  <a:cubicBezTo>
                    <a:pt x="1" y="28"/>
                    <a:pt x="0" y="15"/>
                    <a:pt x="8" y="8"/>
                  </a:cubicBezTo>
                  <a:cubicBezTo>
                    <a:pt x="16" y="0"/>
                    <a:pt x="29" y="0"/>
                    <a:pt x="37" y="8"/>
                  </a:cubicBezTo>
                  <a:lnTo>
                    <a:pt x="74" y="45"/>
                  </a:lnTo>
                  <a:close/>
                </a:path>
              </a:pathLst>
            </a:custGeom>
            <a:solidFill>
              <a:srgbClr val="FFF7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757"/>
            <p:cNvSpPr/>
            <p:nvPr/>
          </p:nvSpPr>
          <p:spPr bwMode="auto">
            <a:xfrm>
              <a:off x="6308379" y="2457958"/>
              <a:ext cx="163303" cy="164149"/>
            </a:xfrm>
            <a:custGeom>
              <a:avLst/>
              <a:gdLst>
                <a:gd name="T0" fmla="*/ 36 w 82"/>
                <a:gd name="T1" fmla="*/ 74 h 82"/>
                <a:gd name="T2" fmla="*/ 8 w 82"/>
                <a:gd name="T3" fmla="*/ 74 h 82"/>
                <a:gd name="T4" fmla="*/ 8 w 82"/>
                <a:gd name="T5" fmla="*/ 46 h 82"/>
                <a:gd name="T6" fmla="*/ 45 w 82"/>
                <a:gd name="T7" fmla="*/ 9 h 82"/>
                <a:gd name="T8" fmla="*/ 74 w 82"/>
                <a:gd name="T9" fmla="*/ 8 h 82"/>
                <a:gd name="T10" fmla="*/ 73 w 82"/>
                <a:gd name="T11" fmla="*/ 37 h 82"/>
                <a:gd name="T12" fmla="*/ 36 w 82"/>
                <a:gd name="T13" fmla="*/ 74 h 82"/>
              </a:gdLst>
              <a:ahLst/>
              <a:cxnLst>
                <a:cxn ang="0">
                  <a:pos x="T0" y="T1"/>
                </a:cxn>
                <a:cxn ang="0">
                  <a:pos x="T2" y="T3"/>
                </a:cxn>
                <a:cxn ang="0">
                  <a:pos x="T4" y="T5"/>
                </a:cxn>
                <a:cxn ang="0">
                  <a:pos x="T6" y="T7"/>
                </a:cxn>
                <a:cxn ang="0">
                  <a:pos x="T8" y="T9"/>
                </a:cxn>
                <a:cxn ang="0">
                  <a:pos x="T10" y="T11"/>
                </a:cxn>
                <a:cxn ang="0">
                  <a:pos x="T12" y="T13"/>
                </a:cxn>
              </a:cxnLst>
              <a:rect l="0" t="0" r="r" b="b"/>
              <a:pathLst>
                <a:path w="82" h="82">
                  <a:moveTo>
                    <a:pt x="36" y="74"/>
                  </a:moveTo>
                  <a:cubicBezTo>
                    <a:pt x="28" y="82"/>
                    <a:pt x="15" y="82"/>
                    <a:pt x="8" y="74"/>
                  </a:cubicBezTo>
                  <a:cubicBezTo>
                    <a:pt x="0" y="67"/>
                    <a:pt x="0" y="54"/>
                    <a:pt x="8" y="46"/>
                  </a:cubicBezTo>
                  <a:cubicBezTo>
                    <a:pt x="45" y="9"/>
                    <a:pt x="45" y="9"/>
                    <a:pt x="45" y="9"/>
                  </a:cubicBezTo>
                  <a:cubicBezTo>
                    <a:pt x="53" y="1"/>
                    <a:pt x="66" y="0"/>
                    <a:pt x="74" y="8"/>
                  </a:cubicBezTo>
                  <a:cubicBezTo>
                    <a:pt x="82" y="16"/>
                    <a:pt x="81" y="29"/>
                    <a:pt x="73" y="37"/>
                  </a:cubicBezTo>
                  <a:lnTo>
                    <a:pt x="36" y="74"/>
                  </a:lnTo>
                  <a:close/>
                </a:path>
              </a:pathLst>
            </a:custGeom>
            <a:solidFill>
              <a:srgbClr val="FFF7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758"/>
            <p:cNvSpPr/>
            <p:nvPr/>
          </p:nvSpPr>
          <p:spPr bwMode="auto">
            <a:xfrm>
              <a:off x="6452221" y="2884408"/>
              <a:ext cx="187841" cy="79536"/>
            </a:xfrm>
            <a:custGeom>
              <a:avLst/>
              <a:gdLst>
                <a:gd name="T0" fmla="*/ 21 w 94"/>
                <a:gd name="T1" fmla="*/ 40 h 40"/>
                <a:gd name="T2" fmla="*/ 0 w 94"/>
                <a:gd name="T3" fmla="*/ 20 h 40"/>
                <a:gd name="T4" fmla="*/ 21 w 94"/>
                <a:gd name="T5" fmla="*/ 0 h 40"/>
                <a:gd name="T6" fmla="*/ 73 w 94"/>
                <a:gd name="T7" fmla="*/ 0 h 40"/>
                <a:gd name="T8" fmla="*/ 94 w 94"/>
                <a:gd name="T9" fmla="*/ 20 h 40"/>
                <a:gd name="T10" fmla="*/ 73 w 94"/>
                <a:gd name="T11" fmla="*/ 40 h 40"/>
                <a:gd name="T12" fmla="*/ 21 w 94"/>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94" h="40">
                  <a:moveTo>
                    <a:pt x="21" y="40"/>
                  </a:moveTo>
                  <a:cubicBezTo>
                    <a:pt x="9" y="40"/>
                    <a:pt x="0" y="31"/>
                    <a:pt x="0" y="20"/>
                  </a:cubicBezTo>
                  <a:cubicBezTo>
                    <a:pt x="0" y="9"/>
                    <a:pt x="9" y="0"/>
                    <a:pt x="21" y="0"/>
                  </a:cubicBezTo>
                  <a:cubicBezTo>
                    <a:pt x="73" y="0"/>
                    <a:pt x="73" y="0"/>
                    <a:pt x="73" y="0"/>
                  </a:cubicBezTo>
                  <a:cubicBezTo>
                    <a:pt x="84" y="0"/>
                    <a:pt x="94" y="9"/>
                    <a:pt x="94" y="20"/>
                  </a:cubicBezTo>
                  <a:cubicBezTo>
                    <a:pt x="94" y="31"/>
                    <a:pt x="84" y="40"/>
                    <a:pt x="73" y="40"/>
                  </a:cubicBezTo>
                  <a:lnTo>
                    <a:pt x="21" y="40"/>
                  </a:lnTo>
                  <a:close/>
                </a:path>
              </a:pathLst>
            </a:custGeom>
            <a:solidFill>
              <a:srgbClr val="FFF7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759"/>
            <p:cNvSpPr/>
            <p:nvPr/>
          </p:nvSpPr>
          <p:spPr bwMode="auto">
            <a:xfrm>
              <a:off x="5656013" y="2529879"/>
              <a:ext cx="712441" cy="846129"/>
            </a:xfrm>
            <a:custGeom>
              <a:avLst/>
              <a:gdLst>
                <a:gd name="T0" fmla="*/ 178 w 356"/>
                <a:gd name="T1" fmla="*/ 0 h 423"/>
                <a:gd name="T2" fmla="*/ 0 w 356"/>
                <a:gd name="T3" fmla="*/ 178 h 423"/>
                <a:gd name="T4" fmla="*/ 69 w 356"/>
                <a:gd name="T5" fmla="*/ 341 h 423"/>
                <a:gd name="T6" fmla="*/ 92 w 356"/>
                <a:gd name="T7" fmla="*/ 423 h 423"/>
                <a:gd name="T8" fmla="*/ 111 w 356"/>
                <a:gd name="T9" fmla="*/ 417 h 423"/>
                <a:gd name="T10" fmla="*/ 245 w 356"/>
                <a:gd name="T11" fmla="*/ 417 h 423"/>
                <a:gd name="T12" fmla="*/ 264 w 356"/>
                <a:gd name="T13" fmla="*/ 423 h 423"/>
                <a:gd name="T14" fmla="*/ 287 w 356"/>
                <a:gd name="T15" fmla="*/ 341 h 423"/>
                <a:gd name="T16" fmla="*/ 356 w 356"/>
                <a:gd name="T17" fmla="*/ 178 h 423"/>
                <a:gd name="T18" fmla="*/ 178 w 356"/>
                <a:gd name="T1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6" h="423">
                  <a:moveTo>
                    <a:pt x="178" y="0"/>
                  </a:moveTo>
                  <a:cubicBezTo>
                    <a:pt x="80" y="0"/>
                    <a:pt x="0" y="80"/>
                    <a:pt x="0" y="178"/>
                  </a:cubicBezTo>
                  <a:cubicBezTo>
                    <a:pt x="0" y="238"/>
                    <a:pt x="38" y="301"/>
                    <a:pt x="69" y="341"/>
                  </a:cubicBezTo>
                  <a:cubicBezTo>
                    <a:pt x="97" y="375"/>
                    <a:pt x="89" y="403"/>
                    <a:pt x="92" y="423"/>
                  </a:cubicBezTo>
                  <a:cubicBezTo>
                    <a:pt x="98" y="419"/>
                    <a:pt x="104" y="417"/>
                    <a:pt x="111" y="417"/>
                  </a:cubicBezTo>
                  <a:cubicBezTo>
                    <a:pt x="245" y="417"/>
                    <a:pt x="245" y="417"/>
                    <a:pt x="245" y="417"/>
                  </a:cubicBezTo>
                  <a:cubicBezTo>
                    <a:pt x="252" y="417"/>
                    <a:pt x="259" y="419"/>
                    <a:pt x="264" y="423"/>
                  </a:cubicBezTo>
                  <a:cubicBezTo>
                    <a:pt x="267" y="403"/>
                    <a:pt x="260" y="375"/>
                    <a:pt x="287" y="341"/>
                  </a:cubicBezTo>
                  <a:cubicBezTo>
                    <a:pt x="319" y="301"/>
                    <a:pt x="356" y="238"/>
                    <a:pt x="356" y="178"/>
                  </a:cubicBezTo>
                  <a:cubicBezTo>
                    <a:pt x="356" y="80"/>
                    <a:pt x="276" y="0"/>
                    <a:pt x="178" y="0"/>
                  </a:cubicBezTo>
                  <a:close/>
                </a:path>
              </a:pathLst>
            </a:custGeom>
            <a:solidFill>
              <a:srgbClr val="FFF7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760"/>
            <p:cNvSpPr/>
            <p:nvPr/>
          </p:nvSpPr>
          <p:spPr bwMode="auto">
            <a:xfrm>
              <a:off x="5898006" y="2680490"/>
              <a:ext cx="219994" cy="415450"/>
            </a:xfrm>
            <a:custGeom>
              <a:avLst/>
              <a:gdLst>
                <a:gd name="T0" fmla="*/ 110 w 110"/>
                <a:gd name="T1" fmla="*/ 55 h 208"/>
                <a:gd name="T2" fmla="*/ 55 w 110"/>
                <a:gd name="T3" fmla="*/ 0 h 208"/>
                <a:gd name="T4" fmla="*/ 0 w 110"/>
                <a:gd name="T5" fmla="*/ 55 h 208"/>
                <a:gd name="T6" fmla="*/ 16 w 110"/>
                <a:gd name="T7" fmla="*/ 169 h 208"/>
                <a:gd name="T8" fmla="*/ 55 w 110"/>
                <a:gd name="T9" fmla="*/ 208 h 208"/>
                <a:gd name="T10" fmla="*/ 94 w 110"/>
                <a:gd name="T11" fmla="*/ 169 h 208"/>
                <a:gd name="T12" fmla="*/ 110 w 110"/>
                <a:gd name="T13" fmla="*/ 55 h 208"/>
              </a:gdLst>
              <a:ahLst/>
              <a:cxnLst>
                <a:cxn ang="0">
                  <a:pos x="T0" y="T1"/>
                </a:cxn>
                <a:cxn ang="0">
                  <a:pos x="T2" y="T3"/>
                </a:cxn>
                <a:cxn ang="0">
                  <a:pos x="T4" y="T5"/>
                </a:cxn>
                <a:cxn ang="0">
                  <a:pos x="T6" y="T7"/>
                </a:cxn>
                <a:cxn ang="0">
                  <a:pos x="T8" y="T9"/>
                </a:cxn>
                <a:cxn ang="0">
                  <a:pos x="T10" y="T11"/>
                </a:cxn>
                <a:cxn ang="0">
                  <a:pos x="T12" y="T13"/>
                </a:cxn>
              </a:cxnLst>
              <a:rect l="0" t="0" r="r" b="b"/>
              <a:pathLst>
                <a:path w="110" h="208">
                  <a:moveTo>
                    <a:pt x="110" y="55"/>
                  </a:moveTo>
                  <a:cubicBezTo>
                    <a:pt x="110" y="25"/>
                    <a:pt x="85" y="0"/>
                    <a:pt x="55" y="0"/>
                  </a:cubicBezTo>
                  <a:cubicBezTo>
                    <a:pt x="24" y="0"/>
                    <a:pt x="0" y="25"/>
                    <a:pt x="0" y="55"/>
                  </a:cubicBezTo>
                  <a:cubicBezTo>
                    <a:pt x="0" y="60"/>
                    <a:pt x="13" y="147"/>
                    <a:pt x="16" y="169"/>
                  </a:cubicBezTo>
                  <a:cubicBezTo>
                    <a:pt x="19" y="191"/>
                    <a:pt x="33" y="208"/>
                    <a:pt x="55" y="208"/>
                  </a:cubicBezTo>
                  <a:cubicBezTo>
                    <a:pt x="79" y="208"/>
                    <a:pt x="91" y="191"/>
                    <a:pt x="94" y="169"/>
                  </a:cubicBezTo>
                  <a:cubicBezTo>
                    <a:pt x="97" y="147"/>
                    <a:pt x="110" y="60"/>
                    <a:pt x="110" y="55"/>
                  </a:cubicBezTo>
                  <a:close/>
                </a:path>
              </a:pathLst>
            </a:custGeom>
            <a:solidFill>
              <a:srgbClr val="CC6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Oval 761"/>
            <p:cNvSpPr>
              <a:spLocks noChangeArrowheads="1"/>
            </p:cNvSpPr>
            <p:nvPr/>
          </p:nvSpPr>
          <p:spPr bwMode="auto">
            <a:xfrm>
              <a:off x="5937774" y="3144169"/>
              <a:ext cx="140457" cy="140457"/>
            </a:xfrm>
            <a:prstGeom prst="ellipse">
              <a:avLst/>
            </a:prstGeom>
            <a:solidFill>
              <a:srgbClr val="CC6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 calcmode="lin" valueType="num">
                                      <p:cBhvr additive="base">
                                        <p:cTn id="12"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075">
                                            <p:txEl>
                                              <p:pRg st="1" end="1"/>
                                            </p:txEl>
                                          </p:spTgt>
                                        </p:tgtEl>
                                        <p:attrNameLst>
                                          <p:attrName>style.visibility</p:attrName>
                                        </p:attrNameLst>
                                      </p:cBhvr>
                                      <p:to>
                                        <p:strVal val="visible"/>
                                      </p:to>
                                    </p:set>
                                    <p:anim calcmode="lin" valueType="num">
                                      <p:cBhvr additive="base">
                                        <p:cTn id="18"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6047</Words>
  <Application>WPS 演示</Application>
  <PresentationFormat>全屏显示(16:9)</PresentationFormat>
  <Paragraphs>334</Paragraphs>
  <Slides>55</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55</vt:i4>
      </vt:variant>
    </vt:vector>
  </HeadingPairs>
  <TitlesOfParts>
    <vt:vector size="65" baseType="lpstr">
      <vt:lpstr>Arial</vt:lpstr>
      <vt:lpstr>宋体</vt:lpstr>
      <vt:lpstr>Wingdings</vt:lpstr>
      <vt:lpstr>微软雅黑</vt:lpstr>
      <vt:lpstr>华文新魏</vt:lpstr>
      <vt:lpstr>仿宋_GB2312</vt:lpstr>
      <vt:lpstr>方正华隶简体</vt:lpstr>
      <vt:lpstr>Calibri</vt:lpstr>
      <vt:lpstr>仿宋</vt:lpstr>
      <vt:lpstr>默认设计模板</vt:lpstr>
      <vt:lpstr>PowerPoint 演示文稿</vt:lpstr>
      <vt:lpstr>PowerPoint 演示文稿</vt:lpstr>
      <vt:lpstr>问题：校本课程的繁荣与凌乱</vt:lpstr>
      <vt:lpstr>PowerPoint 演示文稿</vt:lpstr>
      <vt:lpstr>主要背景：为何要基于核心素养？</vt:lpstr>
      <vt:lpstr>从第三次浪潮到第四次工业革命</vt:lpstr>
      <vt:lpstr>主要背景</vt:lpstr>
      <vt:lpstr>主要背景</vt:lpstr>
      <vt:lpstr>PowerPoint 演示文稿</vt:lpstr>
      <vt:lpstr>何为核心素养</vt:lpstr>
      <vt:lpstr>何为核心素养</vt:lpstr>
      <vt:lpstr>何为核心素养</vt:lpstr>
      <vt:lpstr>何为核心素养</vt:lpstr>
      <vt:lpstr>何为核心素养</vt:lpstr>
      <vt:lpstr>何为核心素养</vt:lpstr>
      <vt:lpstr>核心素养中的“家族相似”</vt:lpstr>
      <vt:lpstr>中国学生发展核心素养的总体框架</vt:lpstr>
      <vt:lpstr>PowerPoint 演示文稿</vt:lpstr>
      <vt:lpstr>PowerPoint 演示文稿</vt:lpstr>
      <vt:lpstr>文化基础的内涵</vt:lpstr>
      <vt:lpstr>PowerPoint 演示文稿</vt:lpstr>
      <vt:lpstr>自主发展</vt:lpstr>
      <vt:lpstr>PowerPoint 演示文稿</vt:lpstr>
      <vt:lpstr>社会参与的内涵</vt:lpstr>
      <vt:lpstr>核心素养中的“家族相似”</vt:lpstr>
      <vt:lpstr>从“双基”、“三维目标”到核心素养： 基础教育课课程变革主题的历史考察</vt:lpstr>
      <vt:lpstr>双基到三维目标的转变与课程变革的主题</vt:lpstr>
      <vt:lpstr>从三维目标到核心素养：课程变革的主题</vt:lpstr>
      <vt:lpstr>基于核心素养的学校课程建设的理论探索与案例分析</vt:lpstr>
      <vt:lpstr>理论探索：学校课程设计与评价的三个标准</vt:lpstr>
      <vt:lpstr>基于核心素养学校课程建设的五个水平等级</vt:lpstr>
      <vt:lpstr>水平1：无关联的单一课程</vt:lpstr>
      <vt:lpstr>水平2：无关联的碎片课程</vt:lpstr>
      <vt:lpstr>水平3：表面关联课程</vt:lpstr>
      <vt:lpstr>水平4：部分实质关联课程</vt:lpstr>
      <vt:lpstr>水平5：有质量的整体性的素养课程</vt:lpstr>
      <vt:lpstr>案例分析：上海D小学基于核心素养的课程建设</vt:lpstr>
      <vt:lpstr>D小学原有的课程水平分析</vt:lpstr>
      <vt:lpstr>课程清理（对所有课程项目清单进行整理）</vt:lpstr>
      <vt:lpstr>核心素养问卷</vt:lpstr>
      <vt:lpstr>分析学生的学习需求</vt:lpstr>
      <vt:lpstr>描述D小学的“核心素养”</vt:lpstr>
      <vt:lpstr>基于核心素养的课程目标描述</vt:lpstr>
      <vt:lpstr>核心素养的评价指标（以团队合作为例）</vt:lpstr>
      <vt:lpstr>基于核心素养的五大课程领域</vt:lpstr>
      <vt:lpstr>用知识</vt:lpstr>
      <vt:lpstr>文化</vt:lpstr>
      <vt:lpstr>科学</vt:lpstr>
      <vt:lpstr>艺术</vt:lpstr>
      <vt:lpstr>健康</vt:lpstr>
      <vt:lpstr>反思</vt:lpstr>
      <vt:lpstr>案例2：基于学生核心素养发展的“1+x”课程</vt:lpstr>
      <vt:lpstr>主要结论</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核心素养导向下教师教育人才培养模式的改革</dc:title>
  <dc:creator>lenovo</dc:creator>
  <cp:lastModifiedBy>lenovo</cp:lastModifiedBy>
  <cp:revision>217</cp:revision>
  <dcterms:created xsi:type="dcterms:W3CDTF">2016-11-03T03:07:00Z</dcterms:created>
  <dcterms:modified xsi:type="dcterms:W3CDTF">2016-12-14T01:31:14Z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