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548" r:id="rId2"/>
    <p:sldId id="557" r:id="rId3"/>
    <p:sldId id="561" r:id="rId4"/>
    <p:sldId id="607" r:id="rId5"/>
    <p:sldId id="560" r:id="rId6"/>
    <p:sldId id="695" r:id="rId7"/>
    <p:sldId id="696" r:id="rId8"/>
    <p:sldId id="697" r:id="rId9"/>
    <p:sldId id="698" r:id="rId10"/>
    <p:sldId id="699" r:id="rId11"/>
    <p:sldId id="559" r:id="rId12"/>
    <p:sldId id="578" r:id="rId13"/>
    <p:sldId id="610" r:id="rId14"/>
    <p:sldId id="609" r:id="rId15"/>
    <p:sldId id="706" r:id="rId16"/>
    <p:sldId id="611" r:id="rId17"/>
    <p:sldId id="612" r:id="rId18"/>
    <p:sldId id="579" r:id="rId19"/>
    <p:sldId id="587" r:id="rId20"/>
    <p:sldId id="601" r:id="rId21"/>
    <p:sldId id="613" r:id="rId22"/>
    <p:sldId id="707" r:id="rId23"/>
    <p:sldId id="631" r:id="rId24"/>
    <p:sldId id="614" r:id="rId25"/>
    <p:sldId id="635" r:id="rId26"/>
    <p:sldId id="632" r:id="rId27"/>
    <p:sldId id="633" r:id="rId28"/>
    <p:sldId id="636" r:id="rId29"/>
    <p:sldId id="634" r:id="rId30"/>
    <p:sldId id="715" r:id="rId31"/>
    <p:sldId id="642" r:id="rId32"/>
    <p:sldId id="643" r:id="rId33"/>
    <p:sldId id="644" r:id="rId34"/>
    <p:sldId id="646" r:id="rId35"/>
    <p:sldId id="648" r:id="rId36"/>
    <p:sldId id="650" r:id="rId37"/>
    <p:sldId id="651" r:id="rId38"/>
    <p:sldId id="652" r:id="rId39"/>
    <p:sldId id="653" r:id="rId40"/>
    <p:sldId id="654" r:id="rId41"/>
    <p:sldId id="655" r:id="rId42"/>
    <p:sldId id="656" r:id="rId43"/>
    <p:sldId id="657" r:id="rId44"/>
    <p:sldId id="658" r:id="rId45"/>
    <p:sldId id="659" r:id="rId46"/>
    <p:sldId id="716" r:id="rId47"/>
    <p:sldId id="717" r:id="rId48"/>
    <p:sldId id="718" r:id="rId49"/>
    <p:sldId id="719" r:id="rId50"/>
    <p:sldId id="720" r:id="rId51"/>
    <p:sldId id="721" r:id="rId52"/>
    <p:sldId id="722" r:id="rId53"/>
    <p:sldId id="660" r:id="rId54"/>
    <p:sldId id="723" r:id="rId55"/>
    <p:sldId id="661" r:id="rId56"/>
    <p:sldId id="662" r:id="rId57"/>
    <p:sldId id="663" r:id="rId58"/>
    <p:sldId id="664" r:id="rId59"/>
    <p:sldId id="666" r:id="rId60"/>
    <p:sldId id="668" r:id="rId61"/>
    <p:sldId id="669" r:id="rId62"/>
    <p:sldId id="670" r:id="rId63"/>
    <p:sldId id="671" r:id="rId64"/>
    <p:sldId id="672" r:id="rId65"/>
    <p:sldId id="673" r:id="rId66"/>
    <p:sldId id="674" r:id="rId67"/>
    <p:sldId id="675" r:id="rId68"/>
    <p:sldId id="676" r:id="rId69"/>
    <p:sldId id="677" r:id="rId70"/>
    <p:sldId id="678" r:id="rId71"/>
    <p:sldId id="679" r:id="rId72"/>
    <p:sldId id="680" r:id="rId73"/>
    <p:sldId id="681" r:id="rId74"/>
    <p:sldId id="682" r:id="rId75"/>
    <p:sldId id="683" r:id="rId76"/>
    <p:sldId id="684" r:id="rId77"/>
    <p:sldId id="685" r:id="rId78"/>
    <p:sldId id="710" r:id="rId79"/>
    <p:sldId id="711" r:id="rId80"/>
    <p:sldId id="712" r:id="rId81"/>
    <p:sldId id="713" r:id="rId82"/>
    <p:sldId id="714" r:id="rId83"/>
    <p:sldId id="616" r:id="rId84"/>
    <p:sldId id="589" r:id="rId85"/>
    <p:sldId id="590" r:id="rId86"/>
    <p:sldId id="606" r:id="rId87"/>
    <p:sldId id="608" r:id="rId88"/>
    <p:sldId id="586" r:id="rId89"/>
  </p:sldIdLst>
  <p:sldSz cx="9144000" cy="6858000" type="screen4x3"/>
  <p:notesSz cx="6669088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6959" autoAdjust="0"/>
  </p:normalViewPr>
  <p:slideViewPr>
    <p:cSldViewPr>
      <p:cViewPr varScale="1">
        <p:scale>
          <a:sx n="124" d="100"/>
          <a:sy n="124" d="100"/>
        </p:scale>
        <p:origin x="3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\WIN7\fuli\Desktop\&#26032;&#24314;%20Microsoft%20Excel%20&#24037;&#20316;&#3492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得分情况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0等级</c:v>
                </c:pt>
                <c:pt idx="2">
                  <c:v>1等级</c:v>
                </c:pt>
                <c:pt idx="5">
                  <c:v>2等级</c:v>
                </c:pt>
                <c:pt idx="6">
                  <c:v>3等级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.00%">
                  <c:v>0.2104</c:v>
                </c:pt>
                <c:pt idx="2" formatCode="0.00%">
                  <c:v>0.25790000000000002</c:v>
                </c:pt>
                <c:pt idx="5" formatCode="0.00%">
                  <c:v>0.12189999999999999</c:v>
                </c:pt>
                <c:pt idx="6" formatCode="0.00%">
                  <c:v>0.40989999999999999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9848568"/>
        <c:axId val="199848176"/>
      </c:barChart>
      <c:catAx>
        <c:axId val="19984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9848176"/>
        <c:crosses val="autoZero"/>
        <c:auto val="1"/>
        <c:lblAlgn val="ctr"/>
        <c:lblOffset val="100"/>
        <c:noMultiLvlLbl val="0"/>
      </c:catAx>
      <c:valAx>
        <c:axId val="19984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9848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tx2"/>
                </a:solidFill>
                <a:latin typeface="宋体" pitchFamily="2" charset="-122"/>
                <a:ea typeface="宋体" pitchFamily="2" charset="-122"/>
              </a:defRPr>
            </a:pPr>
            <a:r>
              <a:rPr lang="en-US" altLang="zh-CN" sz="2000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16(3)</a:t>
            </a:r>
            <a:r>
              <a:rPr lang="zh-CN" altLang="en-US" sz="2000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作答情况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16(3)作答情况</c:v>
                </c:pt>
              </c:strCache>
            </c:strRef>
          </c:tx>
          <c:dLbls>
            <c:dLbl>
              <c:idx val="1"/>
              <c:layout>
                <c:manualLayout>
                  <c:x val="-7.5905291568910724E-2"/>
                  <c:y val="8.5905310038015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044178097858442"/>
                  <c:y val="7.4096436949840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868040805923526"/>
                  <c:y val="4.9772650059816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空错</c:v>
                </c:pt>
                <c:pt idx="1">
                  <c:v>举例</c:v>
                </c:pt>
                <c:pt idx="2">
                  <c:v>形状</c:v>
                </c:pt>
                <c:pt idx="3">
                  <c:v>趋势</c:v>
                </c:pt>
                <c:pt idx="4">
                  <c:v>加3</c:v>
                </c:pt>
                <c:pt idx="5">
                  <c:v>最值</c:v>
                </c:pt>
                <c:pt idx="6">
                  <c:v>单层</c:v>
                </c:pt>
                <c:pt idx="7">
                  <c:v>多层</c:v>
                </c:pt>
                <c:pt idx="8">
                  <c:v>mn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7.4600000000000014E-2</c:v>
                </c:pt>
                <c:pt idx="1">
                  <c:v>4.2800000000000032E-2</c:v>
                </c:pt>
                <c:pt idx="2">
                  <c:v>3.9000000000000014E-2</c:v>
                </c:pt>
                <c:pt idx="3">
                  <c:v>4.3900000000000002E-2</c:v>
                </c:pt>
                <c:pt idx="4">
                  <c:v>0.17540000000000036</c:v>
                </c:pt>
                <c:pt idx="5">
                  <c:v>0.23390000000000033</c:v>
                </c:pt>
                <c:pt idx="6">
                  <c:v>0.21140000000000042</c:v>
                </c:pt>
                <c:pt idx="7">
                  <c:v>7.8000000000000014E-2</c:v>
                </c:pt>
                <c:pt idx="8">
                  <c:v>0.10100000000000002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839503944006262"/>
          <c:y val="5.8313971555495683E-2"/>
          <c:w val="0.17429607180398771"/>
          <c:h val="0.8685466107630556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tx2"/>
                </a:solidFill>
                <a:latin typeface="宋体" pitchFamily="2" charset="-122"/>
                <a:ea typeface="宋体" pitchFamily="2" charset="-122"/>
              </a:defRPr>
            </a:pPr>
            <a:r>
              <a:rPr lang="en-US" altLang="zh-CN" sz="2000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16(3)</a:t>
            </a:r>
            <a:r>
              <a:rPr lang="zh-CN" altLang="en-US" sz="2000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作答情况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16(3)作答情况</c:v>
                </c:pt>
              </c:strCache>
            </c:strRef>
          </c:tx>
          <c:dLbls>
            <c:dLbl>
              <c:idx val="1"/>
              <c:layout>
                <c:manualLayout>
                  <c:x val="-7.5905291568910724E-2"/>
                  <c:y val="8.5905310038015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044178097858442"/>
                  <c:y val="7.4096436949840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868040805923526"/>
                  <c:y val="4.9772650059816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空错</c:v>
                </c:pt>
                <c:pt idx="1">
                  <c:v>举例</c:v>
                </c:pt>
                <c:pt idx="2">
                  <c:v>形状</c:v>
                </c:pt>
                <c:pt idx="3">
                  <c:v>趋势</c:v>
                </c:pt>
                <c:pt idx="4">
                  <c:v>加3</c:v>
                </c:pt>
                <c:pt idx="5">
                  <c:v>最值</c:v>
                </c:pt>
                <c:pt idx="6">
                  <c:v>单层</c:v>
                </c:pt>
                <c:pt idx="7">
                  <c:v>多层</c:v>
                </c:pt>
                <c:pt idx="8">
                  <c:v>mn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7.4600000000000014E-2</c:v>
                </c:pt>
                <c:pt idx="1">
                  <c:v>4.2800000000000032E-2</c:v>
                </c:pt>
                <c:pt idx="2">
                  <c:v>3.9000000000000014E-2</c:v>
                </c:pt>
                <c:pt idx="3">
                  <c:v>4.3900000000000002E-2</c:v>
                </c:pt>
                <c:pt idx="4">
                  <c:v>0.17540000000000036</c:v>
                </c:pt>
                <c:pt idx="5">
                  <c:v>0.23390000000000033</c:v>
                </c:pt>
                <c:pt idx="6">
                  <c:v>0.21140000000000042</c:v>
                </c:pt>
                <c:pt idx="7">
                  <c:v>7.8000000000000014E-2</c:v>
                </c:pt>
                <c:pt idx="8">
                  <c:v>0.10100000000000002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839503944006262"/>
          <c:y val="5.8313971555495683E-2"/>
          <c:w val="0.17429607180398771"/>
          <c:h val="0.8685466107630556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tx2"/>
                </a:solidFill>
                <a:latin typeface="宋体" pitchFamily="2" charset="-122"/>
                <a:ea typeface="宋体" pitchFamily="2" charset="-122"/>
              </a:defRPr>
            </a:pPr>
            <a:r>
              <a:rPr lang="en-US" altLang="zh-CN" sz="2000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16(3)</a:t>
            </a:r>
            <a:r>
              <a:rPr lang="zh-CN" altLang="en-US" sz="2000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作答情况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16(3)作答情况</c:v>
                </c:pt>
              </c:strCache>
            </c:strRef>
          </c:tx>
          <c:dLbls>
            <c:dLbl>
              <c:idx val="1"/>
              <c:layout>
                <c:manualLayout>
                  <c:x val="-7.5905291568910724E-2"/>
                  <c:y val="8.5905310038015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044178097858442"/>
                  <c:y val="7.4096436949840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868040805923526"/>
                  <c:y val="4.9772650059816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空错</c:v>
                </c:pt>
                <c:pt idx="1">
                  <c:v>举例</c:v>
                </c:pt>
                <c:pt idx="2">
                  <c:v>形状</c:v>
                </c:pt>
                <c:pt idx="3">
                  <c:v>趋势</c:v>
                </c:pt>
                <c:pt idx="4">
                  <c:v>加3</c:v>
                </c:pt>
                <c:pt idx="5">
                  <c:v>最值</c:v>
                </c:pt>
                <c:pt idx="6">
                  <c:v>单层</c:v>
                </c:pt>
                <c:pt idx="7">
                  <c:v>多层</c:v>
                </c:pt>
                <c:pt idx="8">
                  <c:v>mn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7.4600000000000014E-2</c:v>
                </c:pt>
                <c:pt idx="1">
                  <c:v>4.2800000000000032E-2</c:v>
                </c:pt>
                <c:pt idx="2">
                  <c:v>3.9000000000000014E-2</c:v>
                </c:pt>
                <c:pt idx="3">
                  <c:v>4.3900000000000002E-2</c:v>
                </c:pt>
                <c:pt idx="4">
                  <c:v>0.17540000000000036</c:v>
                </c:pt>
                <c:pt idx="5">
                  <c:v>0.23390000000000033</c:v>
                </c:pt>
                <c:pt idx="6">
                  <c:v>0.21140000000000042</c:v>
                </c:pt>
                <c:pt idx="7">
                  <c:v>7.8000000000000014E-2</c:v>
                </c:pt>
                <c:pt idx="8">
                  <c:v>0.10100000000000002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839503944006262"/>
          <c:y val="5.8313971555495683E-2"/>
          <c:w val="0.17429607180398771"/>
          <c:h val="0.8685466107630556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tx2"/>
                </a:solidFill>
                <a:latin typeface="宋体" pitchFamily="2" charset="-122"/>
                <a:ea typeface="宋体" pitchFamily="2" charset="-122"/>
              </a:defRPr>
            </a:pPr>
            <a:r>
              <a:rPr lang="en-US" altLang="zh-CN" sz="2000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16(3)</a:t>
            </a:r>
            <a:r>
              <a:rPr lang="zh-CN" altLang="en-US" sz="2000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作答情况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16(3)作答情况</c:v>
                </c:pt>
              </c:strCache>
            </c:strRef>
          </c:tx>
          <c:dLbls>
            <c:dLbl>
              <c:idx val="1"/>
              <c:layout>
                <c:manualLayout>
                  <c:x val="-7.5905291568910724E-2"/>
                  <c:y val="8.5905310038015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044178097858442"/>
                  <c:y val="7.4096436949840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868040805923526"/>
                  <c:y val="4.9772650059816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空错</c:v>
                </c:pt>
                <c:pt idx="1">
                  <c:v>举例</c:v>
                </c:pt>
                <c:pt idx="2">
                  <c:v>形状</c:v>
                </c:pt>
                <c:pt idx="3">
                  <c:v>趋势</c:v>
                </c:pt>
                <c:pt idx="4">
                  <c:v>加3</c:v>
                </c:pt>
                <c:pt idx="5">
                  <c:v>最值</c:v>
                </c:pt>
                <c:pt idx="6">
                  <c:v>单层</c:v>
                </c:pt>
                <c:pt idx="7">
                  <c:v>多层</c:v>
                </c:pt>
                <c:pt idx="8">
                  <c:v>mn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7.4600000000000014E-2</c:v>
                </c:pt>
                <c:pt idx="1">
                  <c:v>4.2800000000000032E-2</c:v>
                </c:pt>
                <c:pt idx="2">
                  <c:v>3.9000000000000014E-2</c:v>
                </c:pt>
                <c:pt idx="3">
                  <c:v>4.3900000000000002E-2</c:v>
                </c:pt>
                <c:pt idx="4">
                  <c:v>0.17540000000000036</c:v>
                </c:pt>
                <c:pt idx="5">
                  <c:v>0.23390000000000033</c:v>
                </c:pt>
                <c:pt idx="6">
                  <c:v>0.21140000000000042</c:v>
                </c:pt>
                <c:pt idx="7">
                  <c:v>7.8000000000000014E-2</c:v>
                </c:pt>
                <c:pt idx="8">
                  <c:v>0.10100000000000002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839503944006262"/>
          <c:y val="5.8313971555495683E-2"/>
          <c:w val="0.17429607180398771"/>
          <c:h val="0.8685466107630556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tx2"/>
                </a:solidFill>
                <a:latin typeface="宋体" pitchFamily="2" charset="-122"/>
                <a:ea typeface="宋体" pitchFamily="2" charset="-122"/>
              </a:defRPr>
            </a:pPr>
            <a:r>
              <a:rPr lang="en-US" altLang="zh-CN" sz="2000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16(3)</a:t>
            </a:r>
            <a:r>
              <a:rPr lang="zh-CN" altLang="en-US" sz="2000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作答情况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16(3)作答情况</c:v>
                </c:pt>
              </c:strCache>
            </c:strRef>
          </c:tx>
          <c:dLbls>
            <c:dLbl>
              <c:idx val="1"/>
              <c:layout>
                <c:manualLayout>
                  <c:x val="-7.5905291568910724E-2"/>
                  <c:y val="8.5905310038015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044178097858442"/>
                  <c:y val="7.4096436949840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868040805923526"/>
                  <c:y val="4.9772650059816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空错</c:v>
                </c:pt>
                <c:pt idx="1">
                  <c:v>举例</c:v>
                </c:pt>
                <c:pt idx="2">
                  <c:v>形状</c:v>
                </c:pt>
                <c:pt idx="3">
                  <c:v>趋势</c:v>
                </c:pt>
                <c:pt idx="4">
                  <c:v>加3</c:v>
                </c:pt>
                <c:pt idx="5">
                  <c:v>最值</c:v>
                </c:pt>
                <c:pt idx="6">
                  <c:v>单层</c:v>
                </c:pt>
                <c:pt idx="7">
                  <c:v>多层</c:v>
                </c:pt>
                <c:pt idx="8">
                  <c:v>mn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7.4600000000000014E-2</c:v>
                </c:pt>
                <c:pt idx="1">
                  <c:v>4.2800000000000032E-2</c:v>
                </c:pt>
                <c:pt idx="2">
                  <c:v>3.9000000000000014E-2</c:v>
                </c:pt>
                <c:pt idx="3">
                  <c:v>4.3900000000000002E-2</c:v>
                </c:pt>
                <c:pt idx="4">
                  <c:v>0.17540000000000036</c:v>
                </c:pt>
                <c:pt idx="5">
                  <c:v>0.23390000000000033</c:v>
                </c:pt>
                <c:pt idx="6">
                  <c:v>0.21140000000000042</c:v>
                </c:pt>
                <c:pt idx="7">
                  <c:v>7.8000000000000014E-2</c:v>
                </c:pt>
                <c:pt idx="8">
                  <c:v>0.10100000000000002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839503944006262"/>
          <c:y val="5.8313971555495683E-2"/>
          <c:w val="0.17429607180398771"/>
          <c:h val="0.8685466107630556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tx2"/>
                </a:solidFill>
                <a:latin typeface="宋体" pitchFamily="2" charset="-122"/>
                <a:ea typeface="宋体" pitchFamily="2" charset="-122"/>
              </a:defRPr>
            </a:pPr>
            <a:r>
              <a:rPr lang="en-US" altLang="zh-CN" sz="2000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16(3)</a:t>
            </a:r>
            <a:r>
              <a:rPr lang="zh-CN" altLang="en-US" sz="2000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作答情况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16(3)作答情况</c:v>
                </c:pt>
              </c:strCache>
            </c:strRef>
          </c:tx>
          <c:dLbls>
            <c:dLbl>
              <c:idx val="1"/>
              <c:layout>
                <c:manualLayout>
                  <c:x val="-7.5905291568910724E-2"/>
                  <c:y val="8.5905310038015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044178097858442"/>
                  <c:y val="7.4096436949840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868040805923526"/>
                  <c:y val="4.9772650059816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空错</c:v>
                </c:pt>
                <c:pt idx="1">
                  <c:v>举例</c:v>
                </c:pt>
                <c:pt idx="2">
                  <c:v>形状</c:v>
                </c:pt>
                <c:pt idx="3">
                  <c:v>趋势</c:v>
                </c:pt>
                <c:pt idx="4">
                  <c:v>加3</c:v>
                </c:pt>
                <c:pt idx="5">
                  <c:v>最值</c:v>
                </c:pt>
                <c:pt idx="6">
                  <c:v>单层</c:v>
                </c:pt>
                <c:pt idx="7">
                  <c:v>多层</c:v>
                </c:pt>
                <c:pt idx="8">
                  <c:v>mn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7.4600000000000014E-2</c:v>
                </c:pt>
                <c:pt idx="1">
                  <c:v>4.2800000000000032E-2</c:v>
                </c:pt>
                <c:pt idx="2">
                  <c:v>3.9000000000000014E-2</c:v>
                </c:pt>
                <c:pt idx="3">
                  <c:v>4.3900000000000002E-2</c:v>
                </c:pt>
                <c:pt idx="4">
                  <c:v>0.17540000000000036</c:v>
                </c:pt>
                <c:pt idx="5">
                  <c:v>0.23390000000000033</c:v>
                </c:pt>
                <c:pt idx="6">
                  <c:v>0.21140000000000042</c:v>
                </c:pt>
                <c:pt idx="7">
                  <c:v>7.8000000000000014E-2</c:v>
                </c:pt>
                <c:pt idx="8">
                  <c:v>0.10100000000000002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839503944006262"/>
          <c:y val="5.8313971555495683E-2"/>
          <c:w val="0.17429607180398771"/>
          <c:h val="0.8685466107630556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9D1D9-39B5-40C7-900F-4595D66D9222}" type="doc">
      <dgm:prSet loTypeId="urn:microsoft.com/office/officeart/2005/8/layout/matrix2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E1D2D1C6-EFDB-4BDA-AAF8-D411BCEF343C}">
      <dgm:prSet phldrT="[文本]"/>
      <dgm:spPr/>
      <dgm:t>
        <a:bodyPr/>
        <a:lstStyle/>
        <a:p>
          <a:r>
            <a:rPr lang="zh-CN" altLang="en-US" dirty="0" smtClean="0"/>
            <a:t>新课标</a:t>
          </a:r>
          <a:endParaRPr lang="en-US" altLang="zh-CN" dirty="0" smtClean="0"/>
        </a:p>
        <a:p>
          <a:r>
            <a:rPr lang="zh-CN" altLang="en-US" dirty="0" smtClean="0"/>
            <a:t>新教材</a:t>
          </a:r>
          <a:endParaRPr lang="zh-CN" altLang="en-US" dirty="0"/>
        </a:p>
      </dgm:t>
    </dgm:pt>
    <dgm:pt modelId="{44691BAE-EFBD-4C83-A88E-6AC404FC52BF}" type="parTrans" cxnId="{834D360E-1B77-4152-88CF-5310CED18358}">
      <dgm:prSet/>
      <dgm:spPr/>
      <dgm:t>
        <a:bodyPr/>
        <a:lstStyle/>
        <a:p>
          <a:endParaRPr lang="zh-CN" altLang="en-US"/>
        </a:p>
      </dgm:t>
    </dgm:pt>
    <dgm:pt modelId="{5EDEF58F-C289-4D24-A032-FA0ECBC24082}" type="sibTrans" cxnId="{834D360E-1B77-4152-88CF-5310CED18358}">
      <dgm:prSet/>
      <dgm:spPr/>
      <dgm:t>
        <a:bodyPr/>
        <a:lstStyle/>
        <a:p>
          <a:endParaRPr lang="zh-CN" altLang="en-US"/>
        </a:p>
      </dgm:t>
    </dgm:pt>
    <dgm:pt modelId="{3D28F702-623E-4E8F-8D09-1A7025EB4B66}">
      <dgm:prSet phldrT="[文本]"/>
      <dgm:spPr/>
      <dgm:t>
        <a:bodyPr/>
        <a:lstStyle/>
        <a:p>
          <a:r>
            <a:rPr lang="zh-CN" altLang="en-US" dirty="0" smtClean="0"/>
            <a:t>中高考</a:t>
          </a:r>
          <a:endParaRPr lang="en-US" altLang="zh-CN" dirty="0" smtClean="0"/>
        </a:p>
        <a:p>
          <a:r>
            <a:rPr lang="zh-CN" altLang="en-US" dirty="0" smtClean="0"/>
            <a:t>改革</a:t>
          </a:r>
          <a:endParaRPr lang="en-US" altLang="zh-CN" dirty="0" smtClean="0"/>
        </a:p>
        <a:p>
          <a:r>
            <a:rPr lang="zh-CN" altLang="en-US" dirty="0" smtClean="0"/>
            <a:t>方向</a:t>
          </a:r>
          <a:endParaRPr lang="zh-CN" altLang="en-US" dirty="0"/>
        </a:p>
      </dgm:t>
    </dgm:pt>
    <dgm:pt modelId="{F40252C5-7C23-49CD-BDBF-37C396A4B359}" type="parTrans" cxnId="{7488C917-A9ED-4909-8F9B-EEF76A2B9B23}">
      <dgm:prSet/>
      <dgm:spPr/>
      <dgm:t>
        <a:bodyPr/>
        <a:lstStyle/>
        <a:p>
          <a:endParaRPr lang="zh-CN" altLang="en-US"/>
        </a:p>
      </dgm:t>
    </dgm:pt>
    <dgm:pt modelId="{A5B11C16-13C7-4BB2-AAF8-82EDA7E13C29}" type="sibTrans" cxnId="{7488C917-A9ED-4909-8F9B-EEF76A2B9B23}">
      <dgm:prSet/>
      <dgm:spPr/>
      <dgm:t>
        <a:bodyPr/>
        <a:lstStyle/>
        <a:p>
          <a:endParaRPr lang="zh-CN" altLang="en-US"/>
        </a:p>
      </dgm:t>
    </dgm:pt>
    <dgm:pt modelId="{F2C0F96B-5298-4F2A-8180-188698A4D275}">
      <dgm:prSet phldrT="[文本]"/>
      <dgm:spPr/>
      <dgm:t>
        <a:bodyPr/>
        <a:lstStyle/>
        <a:p>
          <a:r>
            <a:rPr lang="zh-CN" altLang="en-US" dirty="0" smtClean="0"/>
            <a:t>代表当代</a:t>
          </a:r>
          <a:endParaRPr lang="en-US" altLang="zh-CN" dirty="0" smtClean="0"/>
        </a:p>
        <a:p>
          <a:r>
            <a:rPr lang="zh-CN" altLang="en-US" dirty="0" smtClean="0"/>
            <a:t>教育方向的</a:t>
          </a:r>
          <a:endParaRPr lang="en-US" altLang="zh-CN" dirty="0" smtClean="0"/>
        </a:p>
        <a:p>
          <a:r>
            <a:rPr lang="zh-CN" altLang="en-US" dirty="0" smtClean="0"/>
            <a:t>重要讲话</a:t>
          </a:r>
          <a:endParaRPr lang="zh-CN" altLang="en-US" dirty="0"/>
        </a:p>
      </dgm:t>
    </dgm:pt>
    <dgm:pt modelId="{A9A8E479-17FE-489D-B4E9-5465E59B0EE4}" type="parTrans" cxnId="{2626B1C6-21F6-4385-80EF-CC0C7391DC9A}">
      <dgm:prSet/>
      <dgm:spPr/>
      <dgm:t>
        <a:bodyPr/>
        <a:lstStyle/>
        <a:p>
          <a:endParaRPr lang="zh-CN" altLang="en-US"/>
        </a:p>
      </dgm:t>
    </dgm:pt>
    <dgm:pt modelId="{05C8CFB1-5054-4DDD-A2ED-F2AD35784317}" type="sibTrans" cxnId="{2626B1C6-21F6-4385-80EF-CC0C7391DC9A}">
      <dgm:prSet/>
      <dgm:spPr/>
      <dgm:t>
        <a:bodyPr/>
        <a:lstStyle/>
        <a:p>
          <a:endParaRPr lang="zh-CN" altLang="en-US"/>
        </a:p>
      </dgm:t>
    </dgm:pt>
    <dgm:pt modelId="{46FBEB7C-C438-43BC-921B-A3791CC8FFAA}">
      <dgm:prSet phldrT="[文本]"/>
      <dgm:spPr/>
      <dgm:t>
        <a:bodyPr/>
        <a:lstStyle/>
        <a:p>
          <a:r>
            <a:rPr lang="zh-CN" altLang="en-US" dirty="0" smtClean="0"/>
            <a:t>国内外</a:t>
          </a:r>
          <a:endParaRPr lang="en-US" altLang="zh-CN" dirty="0" smtClean="0"/>
        </a:p>
        <a:p>
          <a:r>
            <a:rPr lang="zh-CN" altLang="en-US" dirty="0" smtClean="0"/>
            <a:t>大型评价</a:t>
          </a:r>
          <a:endParaRPr lang="en-US" altLang="zh-CN" dirty="0" smtClean="0"/>
        </a:p>
        <a:p>
          <a:r>
            <a:rPr lang="zh-CN" altLang="en-US" dirty="0" smtClean="0"/>
            <a:t>测试</a:t>
          </a:r>
          <a:endParaRPr lang="zh-CN" altLang="en-US" dirty="0"/>
        </a:p>
      </dgm:t>
    </dgm:pt>
    <dgm:pt modelId="{9257AF3B-9F94-4BEA-A727-55E456902774}" type="parTrans" cxnId="{3363E85D-35D2-484B-B141-3BF2CB5C96C7}">
      <dgm:prSet/>
      <dgm:spPr/>
      <dgm:t>
        <a:bodyPr/>
        <a:lstStyle/>
        <a:p>
          <a:endParaRPr lang="zh-CN" altLang="en-US"/>
        </a:p>
      </dgm:t>
    </dgm:pt>
    <dgm:pt modelId="{2B7D5CD1-4FE6-4AF7-866F-8AC42B268A7A}" type="sibTrans" cxnId="{3363E85D-35D2-484B-B141-3BF2CB5C96C7}">
      <dgm:prSet/>
      <dgm:spPr/>
      <dgm:t>
        <a:bodyPr/>
        <a:lstStyle/>
        <a:p>
          <a:endParaRPr lang="zh-CN" altLang="en-US"/>
        </a:p>
      </dgm:t>
    </dgm:pt>
    <dgm:pt modelId="{087BA906-2B6F-4103-93BE-A3F3CA84F2BD}" type="pres">
      <dgm:prSet presAssocID="{D2D9D1D9-39B5-40C7-900F-4595D66D922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157F2F5-7ACB-491B-852B-272E694E81D0}" type="pres">
      <dgm:prSet presAssocID="{D2D9D1D9-39B5-40C7-900F-4595D66D9222}" presName="axisShape" presStyleLbl="bgShp" presStyleIdx="0" presStyleCnt="1"/>
      <dgm:spPr/>
    </dgm:pt>
    <dgm:pt modelId="{19D039F6-6065-48A3-A884-AD2406AD7E7C}" type="pres">
      <dgm:prSet presAssocID="{D2D9D1D9-39B5-40C7-900F-4595D66D922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5D93E3-8BFA-488A-851B-B87BE489C7F1}" type="pres">
      <dgm:prSet presAssocID="{D2D9D1D9-39B5-40C7-900F-4595D66D922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ABE199-42FF-4DB5-9DF8-3F7E9B94E5ED}" type="pres">
      <dgm:prSet presAssocID="{D2D9D1D9-39B5-40C7-900F-4595D66D9222}" presName="rect3" presStyleLbl="node1" presStyleIdx="2" presStyleCnt="4" custScaleX="114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525BC9-4827-479A-BCA7-894F459D0569}" type="pres">
      <dgm:prSet presAssocID="{D2D9D1D9-39B5-40C7-900F-4595D66D922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35C64DD-EBD1-40AF-B736-BE74BB4EC8B7}" type="presOf" srcId="{F2C0F96B-5298-4F2A-8180-188698A4D275}" destId="{43ABE199-42FF-4DB5-9DF8-3F7E9B94E5ED}" srcOrd="0" destOrd="0" presId="urn:microsoft.com/office/officeart/2005/8/layout/matrix2"/>
    <dgm:cxn modelId="{00A21CF2-6C94-4867-B99A-783BDE9944E7}" type="presOf" srcId="{E1D2D1C6-EFDB-4BDA-AAF8-D411BCEF343C}" destId="{19D039F6-6065-48A3-A884-AD2406AD7E7C}" srcOrd="0" destOrd="0" presId="urn:microsoft.com/office/officeart/2005/8/layout/matrix2"/>
    <dgm:cxn modelId="{2626B1C6-21F6-4385-80EF-CC0C7391DC9A}" srcId="{D2D9D1D9-39B5-40C7-900F-4595D66D9222}" destId="{F2C0F96B-5298-4F2A-8180-188698A4D275}" srcOrd="2" destOrd="0" parTransId="{A9A8E479-17FE-489D-B4E9-5465E59B0EE4}" sibTransId="{05C8CFB1-5054-4DDD-A2ED-F2AD35784317}"/>
    <dgm:cxn modelId="{7488C917-A9ED-4909-8F9B-EEF76A2B9B23}" srcId="{D2D9D1D9-39B5-40C7-900F-4595D66D9222}" destId="{3D28F702-623E-4E8F-8D09-1A7025EB4B66}" srcOrd="1" destOrd="0" parTransId="{F40252C5-7C23-49CD-BDBF-37C396A4B359}" sibTransId="{A5B11C16-13C7-4BB2-AAF8-82EDA7E13C29}"/>
    <dgm:cxn modelId="{05157E70-E463-4C02-A7E7-4E84A96536AB}" type="presOf" srcId="{46FBEB7C-C438-43BC-921B-A3791CC8FFAA}" destId="{0D525BC9-4827-479A-BCA7-894F459D0569}" srcOrd="0" destOrd="0" presId="urn:microsoft.com/office/officeart/2005/8/layout/matrix2"/>
    <dgm:cxn modelId="{3363E85D-35D2-484B-B141-3BF2CB5C96C7}" srcId="{D2D9D1D9-39B5-40C7-900F-4595D66D9222}" destId="{46FBEB7C-C438-43BC-921B-A3791CC8FFAA}" srcOrd="3" destOrd="0" parTransId="{9257AF3B-9F94-4BEA-A727-55E456902774}" sibTransId="{2B7D5CD1-4FE6-4AF7-866F-8AC42B268A7A}"/>
    <dgm:cxn modelId="{360C9F68-9B32-40D6-96FE-84F3DC6AFEC5}" type="presOf" srcId="{D2D9D1D9-39B5-40C7-900F-4595D66D9222}" destId="{087BA906-2B6F-4103-93BE-A3F3CA84F2BD}" srcOrd="0" destOrd="0" presId="urn:microsoft.com/office/officeart/2005/8/layout/matrix2"/>
    <dgm:cxn modelId="{834D360E-1B77-4152-88CF-5310CED18358}" srcId="{D2D9D1D9-39B5-40C7-900F-4595D66D9222}" destId="{E1D2D1C6-EFDB-4BDA-AAF8-D411BCEF343C}" srcOrd="0" destOrd="0" parTransId="{44691BAE-EFBD-4C83-A88E-6AC404FC52BF}" sibTransId="{5EDEF58F-C289-4D24-A032-FA0ECBC24082}"/>
    <dgm:cxn modelId="{6D33EA5C-81B5-4FF7-B881-B69C04C0DB7A}" type="presOf" srcId="{3D28F702-623E-4E8F-8D09-1A7025EB4B66}" destId="{015D93E3-8BFA-488A-851B-B87BE489C7F1}" srcOrd="0" destOrd="0" presId="urn:microsoft.com/office/officeart/2005/8/layout/matrix2"/>
    <dgm:cxn modelId="{11846FF3-97E0-421F-A391-E01029197614}" type="presParOf" srcId="{087BA906-2B6F-4103-93BE-A3F3CA84F2BD}" destId="{C157F2F5-7ACB-491B-852B-272E694E81D0}" srcOrd="0" destOrd="0" presId="urn:microsoft.com/office/officeart/2005/8/layout/matrix2"/>
    <dgm:cxn modelId="{D3768289-D9F1-49DE-A2BE-4A24C258314B}" type="presParOf" srcId="{087BA906-2B6F-4103-93BE-A3F3CA84F2BD}" destId="{19D039F6-6065-48A3-A884-AD2406AD7E7C}" srcOrd="1" destOrd="0" presId="urn:microsoft.com/office/officeart/2005/8/layout/matrix2"/>
    <dgm:cxn modelId="{0E37DD71-4BAD-4AD3-84C7-CA26D4D29B1C}" type="presParOf" srcId="{087BA906-2B6F-4103-93BE-A3F3CA84F2BD}" destId="{015D93E3-8BFA-488A-851B-B87BE489C7F1}" srcOrd="2" destOrd="0" presId="urn:microsoft.com/office/officeart/2005/8/layout/matrix2"/>
    <dgm:cxn modelId="{76BFC594-3FD0-4C65-99CA-2FE14EB605F0}" type="presParOf" srcId="{087BA906-2B6F-4103-93BE-A3F3CA84F2BD}" destId="{43ABE199-42FF-4DB5-9DF8-3F7E9B94E5ED}" srcOrd="3" destOrd="0" presId="urn:microsoft.com/office/officeart/2005/8/layout/matrix2"/>
    <dgm:cxn modelId="{CC708DEE-8F79-4696-B824-9C7000989CDB}" type="presParOf" srcId="{087BA906-2B6F-4103-93BE-A3F3CA84F2BD}" destId="{0D525BC9-4827-479A-BCA7-894F459D056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452FDA-340F-48B7-9DF6-4DDD2D8F3253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</dgm:pt>
    <dgm:pt modelId="{BCB1B49D-9D20-4278-8150-1853ADC36A80}">
      <dgm:prSet phldrT="[文本]" custT="1"/>
      <dgm:spPr/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注重思考力的培养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6AA96694-C59D-462B-BABC-938FE1A95EE0}" type="parTrans" cxnId="{A572989A-CC72-48E7-AA3F-F44D263C3F39}">
      <dgm:prSet/>
      <dgm:spPr/>
      <dgm:t>
        <a:bodyPr/>
        <a:lstStyle/>
        <a:p>
          <a:endParaRPr lang="zh-CN" altLang="en-US"/>
        </a:p>
      </dgm:t>
    </dgm:pt>
    <dgm:pt modelId="{18C7DB04-801B-4D96-B265-86F095F2327E}" type="sibTrans" cxnId="{A572989A-CC72-48E7-AA3F-F44D263C3F39}">
      <dgm:prSet/>
      <dgm:spPr/>
      <dgm:t>
        <a:bodyPr/>
        <a:lstStyle/>
        <a:p>
          <a:endParaRPr lang="zh-CN" altLang="en-US"/>
        </a:p>
      </dgm:t>
    </dgm:pt>
    <dgm:pt modelId="{6A29AE08-5E84-41FB-B215-516BE16AEA08}">
      <dgm:prSet phldrT="[文本]" custT="1"/>
      <dgm:spPr/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注重过程性经验的积累</a:t>
          </a:r>
          <a:endParaRPr lang="zh-CN" altLang="en-US" sz="20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2C3DEE5-5250-432E-AD7F-75C4153B30A7}" type="parTrans" cxnId="{EBFEF275-C52A-49AC-A34F-C588C3AFDB62}">
      <dgm:prSet/>
      <dgm:spPr/>
      <dgm:t>
        <a:bodyPr/>
        <a:lstStyle/>
        <a:p>
          <a:endParaRPr lang="zh-CN" altLang="en-US"/>
        </a:p>
      </dgm:t>
    </dgm:pt>
    <dgm:pt modelId="{07E8A25C-DB71-4C79-A512-F310A023E097}" type="sibTrans" cxnId="{EBFEF275-C52A-49AC-A34F-C588C3AFDB62}">
      <dgm:prSet/>
      <dgm:spPr/>
      <dgm:t>
        <a:bodyPr/>
        <a:lstStyle/>
        <a:p>
          <a:endParaRPr lang="zh-CN" altLang="en-US"/>
        </a:p>
      </dgm:t>
    </dgm:pt>
    <dgm:pt modelId="{495FA410-43B7-4157-A0FD-DB06C745A6EA}">
      <dgm:prSet phldrT="[文本]" custT="1"/>
      <dgm:spPr/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注重真正意义上的“理解”</a:t>
          </a:r>
          <a:endParaRPr lang="zh-CN" altLang="en-US" sz="20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BBA0A00-502E-43EA-A25F-A01053B44FD2}" type="parTrans" cxnId="{944B3EA6-C803-4308-A677-C17CF8D13316}">
      <dgm:prSet/>
      <dgm:spPr/>
      <dgm:t>
        <a:bodyPr/>
        <a:lstStyle/>
        <a:p>
          <a:endParaRPr lang="zh-CN" altLang="en-US"/>
        </a:p>
      </dgm:t>
    </dgm:pt>
    <dgm:pt modelId="{C8442160-1239-4304-8702-058C28F91B82}" type="sibTrans" cxnId="{944B3EA6-C803-4308-A677-C17CF8D13316}">
      <dgm:prSet/>
      <dgm:spPr/>
      <dgm:t>
        <a:bodyPr/>
        <a:lstStyle/>
        <a:p>
          <a:endParaRPr lang="zh-CN" altLang="en-US"/>
        </a:p>
      </dgm:t>
    </dgm:pt>
    <dgm:pt modelId="{68D39894-0D1E-43AB-8690-CF9D601472AF}" type="pres">
      <dgm:prSet presAssocID="{C5452FDA-340F-48B7-9DF6-4DDD2D8F3253}" presName="Name0" presStyleCnt="0">
        <dgm:presLayoutVars>
          <dgm:dir/>
          <dgm:resizeHandles val="exact"/>
        </dgm:presLayoutVars>
      </dgm:prSet>
      <dgm:spPr/>
    </dgm:pt>
    <dgm:pt modelId="{B26847FD-F898-4AF0-8B2E-3B6D879CF846}" type="pres">
      <dgm:prSet presAssocID="{C5452FDA-340F-48B7-9DF6-4DDD2D8F3253}" presName="fgShape" presStyleLbl="fgShp" presStyleIdx="0" presStyleCnt="1"/>
      <dgm:spPr/>
    </dgm:pt>
    <dgm:pt modelId="{9D4790FB-74EB-4E4D-9E60-136CBC96B8B6}" type="pres">
      <dgm:prSet presAssocID="{C5452FDA-340F-48B7-9DF6-4DDD2D8F3253}" presName="linComp" presStyleCnt="0"/>
      <dgm:spPr/>
    </dgm:pt>
    <dgm:pt modelId="{68D5523B-7E78-4D8A-930D-ACD75A07E54E}" type="pres">
      <dgm:prSet presAssocID="{BCB1B49D-9D20-4278-8150-1853ADC36A80}" presName="compNode" presStyleCnt="0"/>
      <dgm:spPr/>
    </dgm:pt>
    <dgm:pt modelId="{674FB951-FAC7-43CF-9DD2-91E588534F0C}" type="pres">
      <dgm:prSet presAssocID="{BCB1B49D-9D20-4278-8150-1853ADC36A80}" presName="bkgdShape" presStyleLbl="node1" presStyleIdx="0" presStyleCnt="3"/>
      <dgm:spPr/>
      <dgm:t>
        <a:bodyPr/>
        <a:lstStyle/>
        <a:p>
          <a:endParaRPr lang="zh-CN" altLang="en-US"/>
        </a:p>
      </dgm:t>
    </dgm:pt>
    <dgm:pt modelId="{DE587549-A166-47A5-A0C1-4E4845B24B00}" type="pres">
      <dgm:prSet presAssocID="{BCB1B49D-9D20-4278-8150-1853ADC36A8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7AFDF7-454D-4621-BDE6-4A3F2311AF7B}" type="pres">
      <dgm:prSet presAssocID="{BCB1B49D-9D20-4278-8150-1853ADC36A80}" presName="invisiNode" presStyleLbl="node1" presStyleIdx="0" presStyleCnt="3"/>
      <dgm:spPr/>
    </dgm:pt>
    <dgm:pt modelId="{1E662B5F-30E3-4AE2-9CED-6E7F1F779826}" type="pres">
      <dgm:prSet presAssocID="{BCB1B49D-9D20-4278-8150-1853ADC36A80}" presName="imagNode" presStyleLbl="fgImgPlace1" presStyleIdx="0" presStyleCnt="3"/>
      <dgm:spPr/>
    </dgm:pt>
    <dgm:pt modelId="{F1687FD5-62FE-4F6C-B791-C1B5FB810E04}" type="pres">
      <dgm:prSet presAssocID="{18C7DB04-801B-4D96-B265-86F095F2327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E6CDE24C-8A4F-4082-A1DE-CF5DD4845606}" type="pres">
      <dgm:prSet presAssocID="{6A29AE08-5E84-41FB-B215-516BE16AEA08}" presName="compNode" presStyleCnt="0"/>
      <dgm:spPr/>
    </dgm:pt>
    <dgm:pt modelId="{D902618F-CC15-40AA-A6AA-5AB8DFA0E1CC}" type="pres">
      <dgm:prSet presAssocID="{6A29AE08-5E84-41FB-B215-516BE16AEA08}" presName="bkgdShape" presStyleLbl="node1" presStyleIdx="1" presStyleCnt="3"/>
      <dgm:spPr/>
      <dgm:t>
        <a:bodyPr/>
        <a:lstStyle/>
        <a:p>
          <a:endParaRPr lang="zh-CN" altLang="en-US"/>
        </a:p>
      </dgm:t>
    </dgm:pt>
    <dgm:pt modelId="{C9535406-FD52-4CF3-AABA-5F2AF56E6702}" type="pres">
      <dgm:prSet presAssocID="{6A29AE08-5E84-41FB-B215-516BE16AEA0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5DBFF0-6029-4870-82C6-DD8399432826}" type="pres">
      <dgm:prSet presAssocID="{6A29AE08-5E84-41FB-B215-516BE16AEA08}" presName="invisiNode" presStyleLbl="node1" presStyleIdx="1" presStyleCnt="3"/>
      <dgm:spPr/>
    </dgm:pt>
    <dgm:pt modelId="{624FCD8A-06E2-4473-84D8-E532B7F398CE}" type="pres">
      <dgm:prSet presAssocID="{6A29AE08-5E84-41FB-B215-516BE16AEA08}" presName="imagNode" presStyleLbl="fgImgPlace1" presStyleIdx="1" presStyleCnt="3"/>
      <dgm:spPr/>
    </dgm:pt>
    <dgm:pt modelId="{88A83F47-52CA-48EC-9C92-39B8FC7CB328}" type="pres">
      <dgm:prSet presAssocID="{07E8A25C-DB71-4C79-A512-F310A023E097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D9A6A5FD-43A6-4026-81EB-6DEA881FED5A}" type="pres">
      <dgm:prSet presAssocID="{495FA410-43B7-4157-A0FD-DB06C745A6EA}" presName="compNode" presStyleCnt="0"/>
      <dgm:spPr/>
    </dgm:pt>
    <dgm:pt modelId="{C0E020B1-4419-49CE-8AE0-E982EB24B7DF}" type="pres">
      <dgm:prSet presAssocID="{495FA410-43B7-4157-A0FD-DB06C745A6EA}" presName="bkgdShape" presStyleLbl="node1" presStyleIdx="2" presStyleCnt="3"/>
      <dgm:spPr/>
      <dgm:t>
        <a:bodyPr/>
        <a:lstStyle/>
        <a:p>
          <a:endParaRPr lang="zh-CN" altLang="en-US"/>
        </a:p>
      </dgm:t>
    </dgm:pt>
    <dgm:pt modelId="{3FC6EFDE-E85D-4E81-8F29-00769F1F0FAA}" type="pres">
      <dgm:prSet presAssocID="{495FA410-43B7-4157-A0FD-DB06C745A6E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0673E8-27C1-40E7-962C-5EC063B1B026}" type="pres">
      <dgm:prSet presAssocID="{495FA410-43B7-4157-A0FD-DB06C745A6EA}" presName="invisiNode" presStyleLbl="node1" presStyleIdx="2" presStyleCnt="3"/>
      <dgm:spPr/>
    </dgm:pt>
    <dgm:pt modelId="{A09B6AC9-317C-4249-8F24-FC35182F0AE1}" type="pres">
      <dgm:prSet presAssocID="{495FA410-43B7-4157-A0FD-DB06C745A6EA}" presName="imagNode" presStyleLbl="fgImgPlace1" presStyleIdx="2" presStyleCnt="3"/>
      <dgm:spPr/>
    </dgm:pt>
  </dgm:ptLst>
  <dgm:cxnLst>
    <dgm:cxn modelId="{6FDD9382-704C-46AD-8900-6D9968780614}" type="presOf" srcId="{6A29AE08-5E84-41FB-B215-516BE16AEA08}" destId="{C9535406-FD52-4CF3-AABA-5F2AF56E6702}" srcOrd="1" destOrd="0" presId="urn:microsoft.com/office/officeart/2005/8/layout/hList7"/>
    <dgm:cxn modelId="{5B4B99BA-42F2-435B-B8F9-C6FD1041511B}" type="presOf" srcId="{18C7DB04-801B-4D96-B265-86F095F2327E}" destId="{F1687FD5-62FE-4F6C-B791-C1B5FB810E04}" srcOrd="0" destOrd="0" presId="urn:microsoft.com/office/officeart/2005/8/layout/hList7"/>
    <dgm:cxn modelId="{0CEF0BA4-3975-4E10-85E9-2E9FAF249EFA}" type="presOf" srcId="{6A29AE08-5E84-41FB-B215-516BE16AEA08}" destId="{D902618F-CC15-40AA-A6AA-5AB8DFA0E1CC}" srcOrd="0" destOrd="0" presId="urn:microsoft.com/office/officeart/2005/8/layout/hList7"/>
    <dgm:cxn modelId="{98D18C72-AD82-481C-92F6-197024C68C9F}" type="presOf" srcId="{C5452FDA-340F-48B7-9DF6-4DDD2D8F3253}" destId="{68D39894-0D1E-43AB-8690-CF9D601472AF}" srcOrd="0" destOrd="0" presId="urn:microsoft.com/office/officeart/2005/8/layout/hList7"/>
    <dgm:cxn modelId="{EBFEF275-C52A-49AC-A34F-C588C3AFDB62}" srcId="{C5452FDA-340F-48B7-9DF6-4DDD2D8F3253}" destId="{6A29AE08-5E84-41FB-B215-516BE16AEA08}" srcOrd="1" destOrd="0" parTransId="{D2C3DEE5-5250-432E-AD7F-75C4153B30A7}" sibTransId="{07E8A25C-DB71-4C79-A512-F310A023E097}"/>
    <dgm:cxn modelId="{A572989A-CC72-48E7-AA3F-F44D263C3F39}" srcId="{C5452FDA-340F-48B7-9DF6-4DDD2D8F3253}" destId="{BCB1B49D-9D20-4278-8150-1853ADC36A80}" srcOrd="0" destOrd="0" parTransId="{6AA96694-C59D-462B-BABC-938FE1A95EE0}" sibTransId="{18C7DB04-801B-4D96-B265-86F095F2327E}"/>
    <dgm:cxn modelId="{944B3EA6-C803-4308-A677-C17CF8D13316}" srcId="{C5452FDA-340F-48B7-9DF6-4DDD2D8F3253}" destId="{495FA410-43B7-4157-A0FD-DB06C745A6EA}" srcOrd="2" destOrd="0" parTransId="{5BBA0A00-502E-43EA-A25F-A01053B44FD2}" sibTransId="{C8442160-1239-4304-8702-058C28F91B82}"/>
    <dgm:cxn modelId="{971C38C4-14B5-426F-A4EA-1C1D9D80EF56}" type="presOf" srcId="{BCB1B49D-9D20-4278-8150-1853ADC36A80}" destId="{674FB951-FAC7-43CF-9DD2-91E588534F0C}" srcOrd="0" destOrd="0" presId="urn:microsoft.com/office/officeart/2005/8/layout/hList7"/>
    <dgm:cxn modelId="{EA7E938E-2D67-4E77-AD15-363AC6F35EE5}" type="presOf" srcId="{495FA410-43B7-4157-A0FD-DB06C745A6EA}" destId="{3FC6EFDE-E85D-4E81-8F29-00769F1F0FAA}" srcOrd="1" destOrd="0" presId="urn:microsoft.com/office/officeart/2005/8/layout/hList7"/>
    <dgm:cxn modelId="{AA019B42-2C37-4273-8256-D323EF9870A6}" type="presOf" srcId="{07E8A25C-DB71-4C79-A512-F310A023E097}" destId="{88A83F47-52CA-48EC-9C92-39B8FC7CB328}" srcOrd="0" destOrd="0" presId="urn:microsoft.com/office/officeart/2005/8/layout/hList7"/>
    <dgm:cxn modelId="{BD456307-481E-4A29-BEA2-00E2B6BEFE89}" type="presOf" srcId="{BCB1B49D-9D20-4278-8150-1853ADC36A80}" destId="{DE587549-A166-47A5-A0C1-4E4845B24B00}" srcOrd="1" destOrd="0" presId="urn:microsoft.com/office/officeart/2005/8/layout/hList7"/>
    <dgm:cxn modelId="{4CF9D8D4-4185-4B2D-A402-12A6843B8878}" type="presOf" srcId="{495FA410-43B7-4157-A0FD-DB06C745A6EA}" destId="{C0E020B1-4419-49CE-8AE0-E982EB24B7DF}" srcOrd="0" destOrd="0" presId="urn:microsoft.com/office/officeart/2005/8/layout/hList7"/>
    <dgm:cxn modelId="{6845E95C-E26F-4C83-A6C7-7F1839A7B73E}" type="presParOf" srcId="{68D39894-0D1E-43AB-8690-CF9D601472AF}" destId="{B26847FD-F898-4AF0-8B2E-3B6D879CF846}" srcOrd="0" destOrd="0" presId="urn:microsoft.com/office/officeart/2005/8/layout/hList7"/>
    <dgm:cxn modelId="{5D583424-4246-4803-AB27-1B84EA9F2150}" type="presParOf" srcId="{68D39894-0D1E-43AB-8690-CF9D601472AF}" destId="{9D4790FB-74EB-4E4D-9E60-136CBC96B8B6}" srcOrd="1" destOrd="0" presId="urn:microsoft.com/office/officeart/2005/8/layout/hList7"/>
    <dgm:cxn modelId="{B45E31C4-5668-4B0B-B610-55B6830D421A}" type="presParOf" srcId="{9D4790FB-74EB-4E4D-9E60-136CBC96B8B6}" destId="{68D5523B-7E78-4D8A-930D-ACD75A07E54E}" srcOrd="0" destOrd="0" presId="urn:microsoft.com/office/officeart/2005/8/layout/hList7"/>
    <dgm:cxn modelId="{9CB94E15-9471-4B23-BC26-BFE02D0E583C}" type="presParOf" srcId="{68D5523B-7E78-4D8A-930D-ACD75A07E54E}" destId="{674FB951-FAC7-43CF-9DD2-91E588534F0C}" srcOrd="0" destOrd="0" presId="urn:microsoft.com/office/officeart/2005/8/layout/hList7"/>
    <dgm:cxn modelId="{CD176F0D-7F1D-428C-A81D-6D060D92630F}" type="presParOf" srcId="{68D5523B-7E78-4D8A-930D-ACD75A07E54E}" destId="{DE587549-A166-47A5-A0C1-4E4845B24B00}" srcOrd="1" destOrd="0" presId="urn:microsoft.com/office/officeart/2005/8/layout/hList7"/>
    <dgm:cxn modelId="{6A7212DF-E0AF-4164-A6E5-D825391C14EC}" type="presParOf" srcId="{68D5523B-7E78-4D8A-930D-ACD75A07E54E}" destId="{D47AFDF7-454D-4621-BDE6-4A3F2311AF7B}" srcOrd="2" destOrd="0" presId="urn:microsoft.com/office/officeart/2005/8/layout/hList7"/>
    <dgm:cxn modelId="{2EA8A134-E9E5-443C-BA5D-B426B98CFF4A}" type="presParOf" srcId="{68D5523B-7E78-4D8A-930D-ACD75A07E54E}" destId="{1E662B5F-30E3-4AE2-9CED-6E7F1F779826}" srcOrd="3" destOrd="0" presId="urn:microsoft.com/office/officeart/2005/8/layout/hList7"/>
    <dgm:cxn modelId="{6718194B-87F8-4BCF-95D3-A03CCEA94077}" type="presParOf" srcId="{9D4790FB-74EB-4E4D-9E60-136CBC96B8B6}" destId="{F1687FD5-62FE-4F6C-B791-C1B5FB810E04}" srcOrd="1" destOrd="0" presId="urn:microsoft.com/office/officeart/2005/8/layout/hList7"/>
    <dgm:cxn modelId="{ECD9AB2E-A6C2-442B-9071-B2E4BBC840B5}" type="presParOf" srcId="{9D4790FB-74EB-4E4D-9E60-136CBC96B8B6}" destId="{E6CDE24C-8A4F-4082-A1DE-CF5DD4845606}" srcOrd="2" destOrd="0" presId="urn:microsoft.com/office/officeart/2005/8/layout/hList7"/>
    <dgm:cxn modelId="{9A439D77-C4D4-476F-BFCE-BA4CD938F3B1}" type="presParOf" srcId="{E6CDE24C-8A4F-4082-A1DE-CF5DD4845606}" destId="{D902618F-CC15-40AA-A6AA-5AB8DFA0E1CC}" srcOrd="0" destOrd="0" presId="urn:microsoft.com/office/officeart/2005/8/layout/hList7"/>
    <dgm:cxn modelId="{857C83AB-599A-4041-806F-340A92DC4624}" type="presParOf" srcId="{E6CDE24C-8A4F-4082-A1DE-CF5DD4845606}" destId="{C9535406-FD52-4CF3-AABA-5F2AF56E6702}" srcOrd="1" destOrd="0" presId="urn:microsoft.com/office/officeart/2005/8/layout/hList7"/>
    <dgm:cxn modelId="{C6468D0C-D24B-4BB5-8988-BFCA7C872E13}" type="presParOf" srcId="{E6CDE24C-8A4F-4082-A1DE-CF5DD4845606}" destId="{7C5DBFF0-6029-4870-82C6-DD8399432826}" srcOrd="2" destOrd="0" presId="urn:microsoft.com/office/officeart/2005/8/layout/hList7"/>
    <dgm:cxn modelId="{897ACE4F-47B0-4D3D-A76F-E59A313CD0EA}" type="presParOf" srcId="{E6CDE24C-8A4F-4082-A1DE-CF5DD4845606}" destId="{624FCD8A-06E2-4473-84D8-E532B7F398CE}" srcOrd="3" destOrd="0" presId="urn:microsoft.com/office/officeart/2005/8/layout/hList7"/>
    <dgm:cxn modelId="{700E18C9-672E-4264-AEF0-CF1FBA18DCD5}" type="presParOf" srcId="{9D4790FB-74EB-4E4D-9E60-136CBC96B8B6}" destId="{88A83F47-52CA-48EC-9C92-39B8FC7CB328}" srcOrd="3" destOrd="0" presId="urn:microsoft.com/office/officeart/2005/8/layout/hList7"/>
    <dgm:cxn modelId="{B9DB568F-3ABD-4D8E-8489-9BDD399F2321}" type="presParOf" srcId="{9D4790FB-74EB-4E4D-9E60-136CBC96B8B6}" destId="{D9A6A5FD-43A6-4026-81EB-6DEA881FED5A}" srcOrd="4" destOrd="0" presId="urn:microsoft.com/office/officeart/2005/8/layout/hList7"/>
    <dgm:cxn modelId="{9CC30C7F-AEB3-4402-B311-03ED85A23478}" type="presParOf" srcId="{D9A6A5FD-43A6-4026-81EB-6DEA881FED5A}" destId="{C0E020B1-4419-49CE-8AE0-E982EB24B7DF}" srcOrd="0" destOrd="0" presId="urn:microsoft.com/office/officeart/2005/8/layout/hList7"/>
    <dgm:cxn modelId="{76AD8A75-193B-4D99-A7EE-E3D010A44EE3}" type="presParOf" srcId="{D9A6A5FD-43A6-4026-81EB-6DEA881FED5A}" destId="{3FC6EFDE-E85D-4E81-8F29-00769F1F0FAA}" srcOrd="1" destOrd="0" presId="urn:microsoft.com/office/officeart/2005/8/layout/hList7"/>
    <dgm:cxn modelId="{23192E2B-229E-4ABA-9DD7-3311474FA416}" type="presParOf" srcId="{D9A6A5FD-43A6-4026-81EB-6DEA881FED5A}" destId="{820673E8-27C1-40E7-962C-5EC063B1B026}" srcOrd="2" destOrd="0" presId="urn:microsoft.com/office/officeart/2005/8/layout/hList7"/>
    <dgm:cxn modelId="{A899A98A-02F6-4750-9912-7D4D4794B70C}" type="presParOf" srcId="{D9A6A5FD-43A6-4026-81EB-6DEA881FED5A}" destId="{A09B6AC9-317C-4249-8F24-FC35182F0A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452FDA-340F-48B7-9DF6-4DDD2D8F3253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</dgm:pt>
    <dgm:pt modelId="{BCB1B49D-9D20-4278-8150-1853ADC36A80}">
      <dgm:prSet phldrT="[文本]" custT="1"/>
      <dgm:spPr/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注重思考力的培养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6AA96694-C59D-462B-BABC-938FE1A95EE0}" type="parTrans" cxnId="{A572989A-CC72-48E7-AA3F-F44D263C3F39}">
      <dgm:prSet/>
      <dgm:spPr/>
      <dgm:t>
        <a:bodyPr/>
        <a:lstStyle/>
        <a:p>
          <a:endParaRPr lang="zh-CN" altLang="en-US"/>
        </a:p>
      </dgm:t>
    </dgm:pt>
    <dgm:pt modelId="{18C7DB04-801B-4D96-B265-86F095F2327E}" type="sibTrans" cxnId="{A572989A-CC72-48E7-AA3F-F44D263C3F39}">
      <dgm:prSet/>
      <dgm:spPr/>
      <dgm:t>
        <a:bodyPr/>
        <a:lstStyle/>
        <a:p>
          <a:endParaRPr lang="zh-CN" altLang="en-US"/>
        </a:p>
      </dgm:t>
    </dgm:pt>
    <dgm:pt modelId="{6A29AE08-5E84-41FB-B215-516BE16AEA08}">
      <dgm:prSet phldrT="[文本]" custT="1"/>
      <dgm:spPr/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注重过程性经验的积累</a:t>
          </a:r>
          <a:endParaRPr lang="zh-CN" altLang="en-US" sz="20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2C3DEE5-5250-432E-AD7F-75C4153B30A7}" type="parTrans" cxnId="{EBFEF275-C52A-49AC-A34F-C588C3AFDB62}">
      <dgm:prSet/>
      <dgm:spPr/>
      <dgm:t>
        <a:bodyPr/>
        <a:lstStyle/>
        <a:p>
          <a:endParaRPr lang="zh-CN" altLang="en-US"/>
        </a:p>
      </dgm:t>
    </dgm:pt>
    <dgm:pt modelId="{07E8A25C-DB71-4C79-A512-F310A023E097}" type="sibTrans" cxnId="{EBFEF275-C52A-49AC-A34F-C588C3AFDB62}">
      <dgm:prSet/>
      <dgm:spPr/>
      <dgm:t>
        <a:bodyPr/>
        <a:lstStyle/>
        <a:p>
          <a:endParaRPr lang="zh-CN" altLang="en-US"/>
        </a:p>
      </dgm:t>
    </dgm:pt>
    <dgm:pt modelId="{495FA410-43B7-4157-A0FD-DB06C745A6EA}">
      <dgm:prSet phldrT="[文本]" custT="1"/>
      <dgm:spPr/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注重真正意义上的“理解”</a:t>
          </a:r>
          <a:endParaRPr lang="zh-CN" altLang="en-US" sz="20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BBA0A00-502E-43EA-A25F-A01053B44FD2}" type="parTrans" cxnId="{944B3EA6-C803-4308-A677-C17CF8D13316}">
      <dgm:prSet/>
      <dgm:spPr/>
      <dgm:t>
        <a:bodyPr/>
        <a:lstStyle/>
        <a:p>
          <a:endParaRPr lang="zh-CN" altLang="en-US"/>
        </a:p>
      </dgm:t>
    </dgm:pt>
    <dgm:pt modelId="{C8442160-1239-4304-8702-058C28F91B82}" type="sibTrans" cxnId="{944B3EA6-C803-4308-A677-C17CF8D13316}">
      <dgm:prSet/>
      <dgm:spPr/>
      <dgm:t>
        <a:bodyPr/>
        <a:lstStyle/>
        <a:p>
          <a:endParaRPr lang="zh-CN" altLang="en-US"/>
        </a:p>
      </dgm:t>
    </dgm:pt>
    <dgm:pt modelId="{68D39894-0D1E-43AB-8690-CF9D601472AF}" type="pres">
      <dgm:prSet presAssocID="{C5452FDA-340F-48B7-9DF6-4DDD2D8F3253}" presName="Name0" presStyleCnt="0">
        <dgm:presLayoutVars>
          <dgm:dir/>
          <dgm:resizeHandles val="exact"/>
        </dgm:presLayoutVars>
      </dgm:prSet>
      <dgm:spPr/>
    </dgm:pt>
    <dgm:pt modelId="{B26847FD-F898-4AF0-8B2E-3B6D879CF846}" type="pres">
      <dgm:prSet presAssocID="{C5452FDA-340F-48B7-9DF6-4DDD2D8F3253}" presName="fgShape" presStyleLbl="fgShp" presStyleIdx="0" presStyleCnt="1"/>
      <dgm:spPr/>
    </dgm:pt>
    <dgm:pt modelId="{9D4790FB-74EB-4E4D-9E60-136CBC96B8B6}" type="pres">
      <dgm:prSet presAssocID="{C5452FDA-340F-48B7-9DF6-4DDD2D8F3253}" presName="linComp" presStyleCnt="0"/>
      <dgm:spPr/>
    </dgm:pt>
    <dgm:pt modelId="{68D5523B-7E78-4D8A-930D-ACD75A07E54E}" type="pres">
      <dgm:prSet presAssocID="{BCB1B49D-9D20-4278-8150-1853ADC36A80}" presName="compNode" presStyleCnt="0"/>
      <dgm:spPr/>
    </dgm:pt>
    <dgm:pt modelId="{674FB951-FAC7-43CF-9DD2-91E588534F0C}" type="pres">
      <dgm:prSet presAssocID="{BCB1B49D-9D20-4278-8150-1853ADC36A80}" presName="bkgdShape" presStyleLbl="node1" presStyleIdx="0" presStyleCnt="3"/>
      <dgm:spPr/>
      <dgm:t>
        <a:bodyPr/>
        <a:lstStyle/>
        <a:p>
          <a:endParaRPr lang="zh-CN" altLang="en-US"/>
        </a:p>
      </dgm:t>
    </dgm:pt>
    <dgm:pt modelId="{DE587549-A166-47A5-A0C1-4E4845B24B00}" type="pres">
      <dgm:prSet presAssocID="{BCB1B49D-9D20-4278-8150-1853ADC36A8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7AFDF7-454D-4621-BDE6-4A3F2311AF7B}" type="pres">
      <dgm:prSet presAssocID="{BCB1B49D-9D20-4278-8150-1853ADC36A80}" presName="invisiNode" presStyleLbl="node1" presStyleIdx="0" presStyleCnt="3"/>
      <dgm:spPr/>
    </dgm:pt>
    <dgm:pt modelId="{1E662B5F-30E3-4AE2-9CED-6E7F1F779826}" type="pres">
      <dgm:prSet presAssocID="{BCB1B49D-9D20-4278-8150-1853ADC36A80}" presName="imagNode" presStyleLbl="fgImgPlace1" presStyleIdx="0" presStyleCnt="3"/>
      <dgm:spPr/>
    </dgm:pt>
    <dgm:pt modelId="{F1687FD5-62FE-4F6C-B791-C1B5FB810E04}" type="pres">
      <dgm:prSet presAssocID="{18C7DB04-801B-4D96-B265-86F095F2327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E6CDE24C-8A4F-4082-A1DE-CF5DD4845606}" type="pres">
      <dgm:prSet presAssocID="{6A29AE08-5E84-41FB-B215-516BE16AEA08}" presName="compNode" presStyleCnt="0"/>
      <dgm:spPr/>
    </dgm:pt>
    <dgm:pt modelId="{D902618F-CC15-40AA-A6AA-5AB8DFA0E1CC}" type="pres">
      <dgm:prSet presAssocID="{6A29AE08-5E84-41FB-B215-516BE16AEA08}" presName="bkgdShape" presStyleLbl="node1" presStyleIdx="1" presStyleCnt="3"/>
      <dgm:spPr/>
      <dgm:t>
        <a:bodyPr/>
        <a:lstStyle/>
        <a:p>
          <a:endParaRPr lang="zh-CN" altLang="en-US"/>
        </a:p>
      </dgm:t>
    </dgm:pt>
    <dgm:pt modelId="{C9535406-FD52-4CF3-AABA-5F2AF56E6702}" type="pres">
      <dgm:prSet presAssocID="{6A29AE08-5E84-41FB-B215-516BE16AEA0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5DBFF0-6029-4870-82C6-DD8399432826}" type="pres">
      <dgm:prSet presAssocID="{6A29AE08-5E84-41FB-B215-516BE16AEA08}" presName="invisiNode" presStyleLbl="node1" presStyleIdx="1" presStyleCnt="3"/>
      <dgm:spPr/>
    </dgm:pt>
    <dgm:pt modelId="{624FCD8A-06E2-4473-84D8-E532B7F398CE}" type="pres">
      <dgm:prSet presAssocID="{6A29AE08-5E84-41FB-B215-516BE16AEA08}" presName="imagNode" presStyleLbl="fgImgPlace1" presStyleIdx="1" presStyleCnt="3"/>
      <dgm:spPr/>
    </dgm:pt>
    <dgm:pt modelId="{88A83F47-52CA-48EC-9C92-39B8FC7CB328}" type="pres">
      <dgm:prSet presAssocID="{07E8A25C-DB71-4C79-A512-F310A023E097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D9A6A5FD-43A6-4026-81EB-6DEA881FED5A}" type="pres">
      <dgm:prSet presAssocID="{495FA410-43B7-4157-A0FD-DB06C745A6EA}" presName="compNode" presStyleCnt="0"/>
      <dgm:spPr/>
    </dgm:pt>
    <dgm:pt modelId="{C0E020B1-4419-49CE-8AE0-E982EB24B7DF}" type="pres">
      <dgm:prSet presAssocID="{495FA410-43B7-4157-A0FD-DB06C745A6EA}" presName="bkgdShape" presStyleLbl="node1" presStyleIdx="2" presStyleCnt="3"/>
      <dgm:spPr/>
      <dgm:t>
        <a:bodyPr/>
        <a:lstStyle/>
        <a:p>
          <a:endParaRPr lang="zh-CN" altLang="en-US"/>
        </a:p>
      </dgm:t>
    </dgm:pt>
    <dgm:pt modelId="{3FC6EFDE-E85D-4E81-8F29-00769F1F0FAA}" type="pres">
      <dgm:prSet presAssocID="{495FA410-43B7-4157-A0FD-DB06C745A6E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0673E8-27C1-40E7-962C-5EC063B1B026}" type="pres">
      <dgm:prSet presAssocID="{495FA410-43B7-4157-A0FD-DB06C745A6EA}" presName="invisiNode" presStyleLbl="node1" presStyleIdx="2" presStyleCnt="3"/>
      <dgm:spPr/>
    </dgm:pt>
    <dgm:pt modelId="{A09B6AC9-317C-4249-8F24-FC35182F0AE1}" type="pres">
      <dgm:prSet presAssocID="{495FA410-43B7-4157-A0FD-DB06C745A6EA}" presName="imagNode" presStyleLbl="fgImgPlace1" presStyleIdx="2" presStyleCnt="3"/>
      <dgm:spPr/>
    </dgm:pt>
  </dgm:ptLst>
  <dgm:cxnLst>
    <dgm:cxn modelId="{518164A0-5681-4471-AFEA-67BC112E9521}" type="presOf" srcId="{18C7DB04-801B-4D96-B265-86F095F2327E}" destId="{F1687FD5-62FE-4F6C-B791-C1B5FB810E04}" srcOrd="0" destOrd="0" presId="urn:microsoft.com/office/officeart/2005/8/layout/hList7"/>
    <dgm:cxn modelId="{307EC397-5AD1-4E9A-B4DE-ECDC95B1C071}" type="presOf" srcId="{495FA410-43B7-4157-A0FD-DB06C745A6EA}" destId="{3FC6EFDE-E85D-4E81-8F29-00769F1F0FAA}" srcOrd="1" destOrd="0" presId="urn:microsoft.com/office/officeart/2005/8/layout/hList7"/>
    <dgm:cxn modelId="{B3CC3834-CAC2-4CD9-9194-DC9EC76D6B3B}" type="presOf" srcId="{07E8A25C-DB71-4C79-A512-F310A023E097}" destId="{88A83F47-52CA-48EC-9C92-39B8FC7CB328}" srcOrd="0" destOrd="0" presId="urn:microsoft.com/office/officeart/2005/8/layout/hList7"/>
    <dgm:cxn modelId="{F6AE6CD5-FBD4-4DD0-A168-ACEED9FF26B6}" type="presOf" srcId="{BCB1B49D-9D20-4278-8150-1853ADC36A80}" destId="{674FB951-FAC7-43CF-9DD2-91E588534F0C}" srcOrd="0" destOrd="0" presId="urn:microsoft.com/office/officeart/2005/8/layout/hList7"/>
    <dgm:cxn modelId="{5D1C0E1E-AE40-4A2C-A12A-B695C3F9B643}" type="presOf" srcId="{6A29AE08-5E84-41FB-B215-516BE16AEA08}" destId="{D902618F-CC15-40AA-A6AA-5AB8DFA0E1CC}" srcOrd="0" destOrd="0" presId="urn:microsoft.com/office/officeart/2005/8/layout/hList7"/>
    <dgm:cxn modelId="{EBFEF275-C52A-49AC-A34F-C588C3AFDB62}" srcId="{C5452FDA-340F-48B7-9DF6-4DDD2D8F3253}" destId="{6A29AE08-5E84-41FB-B215-516BE16AEA08}" srcOrd="1" destOrd="0" parTransId="{D2C3DEE5-5250-432E-AD7F-75C4153B30A7}" sibTransId="{07E8A25C-DB71-4C79-A512-F310A023E097}"/>
    <dgm:cxn modelId="{A572989A-CC72-48E7-AA3F-F44D263C3F39}" srcId="{C5452FDA-340F-48B7-9DF6-4DDD2D8F3253}" destId="{BCB1B49D-9D20-4278-8150-1853ADC36A80}" srcOrd="0" destOrd="0" parTransId="{6AA96694-C59D-462B-BABC-938FE1A95EE0}" sibTransId="{18C7DB04-801B-4D96-B265-86F095F2327E}"/>
    <dgm:cxn modelId="{944B3EA6-C803-4308-A677-C17CF8D13316}" srcId="{C5452FDA-340F-48B7-9DF6-4DDD2D8F3253}" destId="{495FA410-43B7-4157-A0FD-DB06C745A6EA}" srcOrd="2" destOrd="0" parTransId="{5BBA0A00-502E-43EA-A25F-A01053B44FD2}" sibTransId="{C8442160-1239-4304-8702-058C28F91B82}"/>
    <dgm:cxn modelId="{04BDFE42-B305-4899-84E9-3810783FE0B3}" type="presOf" srcId="{C5452FDA-340F-48B7-9DF6-4DDD2D8F3253}" destId="{68D39894-0D1E-43AB-8690-CF9D601472AF}" srcOrd="0" destOrd="0" presId="urn:microsoft.com/office/officeart/2005/8/layout/hList7"/>
    <dgm:cxn modelId="{65EF2E39-A85C-441F-9D12-63E4A07B519C}" type="presOf" srcId="{6A29AE08-5E84-41FB-B215-516BE16AEA08}" destId="{C9535406-FD52-4CF3-AABA-5F2AF56E6702}" srcOrd="1" destOrd="0" presId="urn:microsoft.com/office/officeart/2005/8/layout/hList7"/>
    <dgm:cxn modelId="{7D5661F3-9A01-4E2C-9E33-A3D2E094B2A3}" type="presOf" srcId="{495FA410-43B7-4157-A0FD-DB06C745A6EA}" destId="{C0E020B1-4419-49CE-8AE0-E982EB24B7DF}" srcOrd="0" destOrd="0" presId="urn:microsoft.com/office/officeart/2005/8/layout/hList7"/>
    <dgm:cxn modelId="{276822B2-0EFD-4FB1-B5C8-1943024E3344}" type="presOf" srcId="{BCB1B49D-9D20-4278-8150-1853ADC36A80}" destId="{DE587549-A166-47A5-A0C1-4E4845B24B00}" srcOrd="1" destOrd="0" presId="urn:microsoft.com/office/officeart/2005/8/layout/hList7"/>
    <dgm:cxn modelId="{B05A789A-9E57-4578-A5E6-A0E1A044770D}" type="presParOf" srcId="{68D39894-0D1E-43AB-8690-CF9D601472AF}" destId="{B26847FD-F898-4AF0-8B2E-3B6D879CF846}" srcOrd="0" destOrd="0" presId="urn:microsoft.com/office/officeart/2005/8/layout/hList7"/>
    <dgm:cxn modelId="{3ABFC255-B394-482C-8853-46CB149A30EF}" type="presParOf" srcId="{68D39894-0D1E-43AB-8690-CF9D601472AF}" destId="{9D4790FB-74EB-4E4D-9E60-136CBC96B8B6}" srcOrd="1" destOrd="0" presId="urn:microsoft.com/office/officeart/2005/8/layout/hList7"/>
    <dgm:cxn modelId="{D403DA5E-8A59-49BC-9D0A-13F7486EA31E}" type="presParOf" srcId="{9D4790FB-74EB-4E4D-9E60-136CBC96B8B6}" destId="{68D5523B-7E78-4D8A-930D-ACD75A07E54E}" srcOrd="0" destOrd="0" presId="urn:microsoft.com/office/officeart/2005/8/layout/hList7"/>
    <dgm:cxn modelId="{242CDDC4-060D-46E3-BE6D-85DCB0B94B42}" type="presParOf" srcId="{68D5523B-7E78-4D8A-930D-ACD75A07E54E}" destId="{674FB951-FAC7-43CF-9DD2-91E588534F0C}" srcOrd="0" destOrd="0" presId="urn:microsoft.com/office/officeart/2005/8/layout/hList7"/>
    <dgm:cxn modelId="{56A007E1-DE49-4437-95EC-16276528F9E2}" type="presParOf" srcId="{68D5523B-7E78-4D8A-930D-ACD75A07E54E}" destId="{DE587549-A166-47A5-A0C1-4E4845B24B00}" srcOrd="1" destOrd="0" presId="urn:microsoft.com/office/officeart/2005/8/layout/hList7"/>
    <dgm:cxn modelId="{B0777C8F-FEDD-4DFD-9089-3B94BA15899B}" type="presParOf" srcId="{68D5523B-7E78-4D8A-930D-ACD75A07E54E}" destId="{D47AFDF7-454D-4621-BDE6-4A3F2311AF7B}" srcOrd="2" destOrd="0" presId="urn:microsoft.com/office/officeart/2005/8/layout/hList7"/>
    <dgm:cxn modelId="{56AC503B-C872-4069-84FD-25553E6A21CA}" type="presParOf" srcId="{68D5523B-7E78-4D8A-930D-ACD75A07E54E}" destId="{1E662B5F-30E3-4AE2-9CED-6E7F1F779826}" srcOrd="3" destOrd="0" presId="urn:microsoft.com/office/officeart/2005/8/layout/hList7"/>
    <dgm:cxn modelId="{2F360430-D9C3-4B75-8EFB-7A0BA9BAE5CF}" type="presParOf" srcId="{9D4790FB-74EB-4E4D-9E60-136CBC96B8B6}" destId="{F1687FD5-62FE-4F6C-B791-C1B5FB810E04}" srcOrd="1" destOrd="0" presId="urn:microsoft.com/office/officeart/2005/8/layout/hList7"/>
    <dgm:cxn modelId="{EDEB69E6-AAF0-4FD2-956E-FC90D6FDDB0C}" type="presParOf" srcId="{9D4790FB-74EB-4E4D-9E60-136CBC96B8B6}" destId="{E6CDE24C-8A4F-4082-A1DE-CF5DD4845606}" srcOrd="2" destOrd="0" presId="urn:microsoft.com/office/officeart/2005/8/layout/hList7"/>
    <dgm:cxn modelId="{1A146B8C-85D9-4457-80DB-9D6949BFF83D}" type="presParOf" srcId="{E6CDE24C-8A4F-4082-A1DE-CF5DD4845606}" destId="{D902618F-CC15-40AA-A6AA-5AB8DFA0E1CC}" srcOrd="0" destOrd="0" presId="urn:microsoft.com/office/officeart/2005/8/layout/hList7"/>
    <dgm:cxn modelId="{F9ADBA01-C83F-43D0-A860-56DA53554294}" type="presParOf" srcId="{E6CDE24C-8A4F-4082-A1DE-CF5DD4845606}" destId="{C9535406-FD52-4CF3-AABA-5F2AF56E6702}" srcOrd="1" destOrd="0" presId="urn:microsoft.com/office/officeart/2005/8/layout/hList7"/>
    <dgm:cxn modelId="{F407DE19-B1FD-43AE-BD06-FD669AF624DF}" type="presParOf" srcId="{E6CDE24C-8A4F-4082-A1DE-CF5DD4845606}" destId="{7C5DBFF0-6029-4870-82C6-DD8399432826}" srcOrd="2" destOrd="0" presId="urn:microsoft.com/office/officeart/2005/8/layout/hList7"/>
    <dgm:cxn modelId="{EF7C88CA-4DF1-482D-9B80-F0D5AA3E09DE}" type="presParOf" srcId="{E6CDE24C-8A4F-4082-A1DE-CF5DD4845606}" destId="{624FCD8A-06E2-4473-84D8-E532B7F398CE}" srcOrd="3" destOrd="0" presId="urn:microsoft.com/office/officeart/2005/8/layout/hList7"/>
    <dgm:cxn modelId="{6567B954-EAD3-47E1-B384-C6A84E2D8B73}" type="presParOf" srcId="{9D4790FB-74EB-4E4D-9E60-136CBC96B8B6}" destId="{88A83F47-52CA-48EC-9C92-39B8FC7CB328}" srcOrd="3" destOrd="0" presId="urn:microsoft.com/office/officeart/2005/8/layout/hList7"/>
    <dgm:cxn modelId="{1F56A29D-B737-4D15-A896-BECD566A604F}" type="presParOf" srcId="{9D4790FB-74EB-4E4D-9E60-136CBC96B8B6}" destId="{D9A6A5FD-43A6-4026-81EB-6DEA881FED5A}" srcOrd="4" destOrd="0" presId="urn:microsoft.com/office/officeart/2005/8/layout/hList7"/>
    <dgm:cxn modelId="{85C1261B-EF10-41F1-8877-E49C9CD628DF}" type="presParOf" srcId="{D9A6A5FD-43A6-4026-81EB-6DEA881FED5A}" destId="{C0E020B1-4419-49CE-8AE0-E982EB24B7DF}" srcOrd="0" destOrd="0" presId="urn:microsoft.com/office/officeart/2005/8/layout/hList7"/>
    <dgm:cxn modelId="{B819D7EF-05E5-48B5-BA47-1ACC45902B6B}" type="presParOf" srcId="{D9A6A5FD-43A6-4026-81EB-6DEA881FED5A}" destId="{3FC6EFDE-E85D-4E81-8F29-00769F1F0FAA}" srcOrd="1" destOrd="0" presId="urn:microsoft.com/office/officeart/2005/8/layout/hList7"/>
    <dgm:cxn modelId="{943344E9-D1EF-43D3-A500-2EB9956D3BF5}" type="presParOf" srcId="{D9A6A5FD-43A6-4026-81EB-6DEA881FED5A}" destId="{820673E8-27C1-40E7-962C-5EC063B1B026}" srcOrd="2" destOrd="0" presId="urn:microsoft.com/office/officeart/2005/8/layout/hList7"/>
    <dgm:cxn modelId="{D4ECEA51-F0D5-4186-B89F-C2747B7CC993}" type="presParOf" srcId="{D9A6A5FD-43A6-4026-81EB-6DEA881FED5A}" destId="{A09B6AC9-317C-4249-8F24-FC35182F0A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452FDA-340F-48B7-9DF6-4DDD2D8F3253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</dgm:pt>
    <dgm:pt modelId="{BCB1B49D-9D20-4278-8150-1853ADC36A80}">
      <dgm:prSet phldrT="[文本]" custT="1"/>
      <dgm:spPr/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注重思考力的培养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6AA96694-C59D-462B-BABC-938FE1A95EE0}" type="parTrans" cxnId="{A572989A-CC72-48E7-AA3F-F44D263C3F39}">
      <dgm:prSet/>
      <dgm:spPr/>
      <dgm:t>
        <a:bodyPr/>
        <a:lstStyle/>
        <a:p>
          <a:endParaRPr lang="zh-CN" altLang="en-US"/>
        </a:p>
      </dgm:t>
    </dgm:pt>
    <dgm:pt modelId="{18C7DB04-801B-4D96-B265-86F095F2327E}" type="sibTrans" cxnId="{A572989A-CC72-48E7-AA3F-F44D263C3F39}">
      <dgm:prSet/>
      <dgm:spPr/>
      <dgm:t>
        <a:bodyPr/>
        <a:lstStyle/>
        <a:p>
          <a:endParaRPr lang="zh-CN" altLang="en-US"/>
        </a:p>
      </dgm:t>
    </dgm:pt>
    <dgm:pt modelId="{6A29AE08-5E84-41FB-B215-516BE16AEA08}">
      <dgm:prSet phldrT="[文本]" custT="1"/>
      <dgm:spPr/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注重过程性经验的积累</a:t>
          </a:r>
          <a:endParaRPr lang="zh-CN" altLang="en-US" sz="20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2C3DEE5-5250-432E-AD7F-75C4153B30A7}" type="parTrans" cxnId="{EBFEF275-C52A-49AC-A34F-C588C3AFDB62}">
      <dgm:prSet/>
      <dgm:spPr/>
      <dgm:t>
        <a:bodyPr/>
        <a:lstStyle/>
        <a:p>
          <a:endParaRPr lang="zh-CN" altLang="en-US"/>
        </a:p>
      </dgm:t>
    </dgm:pt>
    <dgm:pt modelId="{07E8A25C-DB71-4C79-A512-F310A023E097}" type="sibTrans" cxnId="{EBFEF275-C52A-49AC-A34F-C588C3AFDB62}">
      <dgm:prSet/>
      <dgm:spPr/>
      <dgm:t>
        <a:bodyPr/>
        <a:lstStyle/>
        <a:p>
          <a:endParaRPr lang="zh-CN" altLang="en-US"/>
        </a:p>
      </dgm:t>
    </dgm:pt>
    <dgm:pt modelId="{495FA410-43B7-4157-A0FD-DB06C745A6EA}">
      <dgm:prSet phldrT="[文本]" custT="1"/>
      <dgm:spPr/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注重真正意义上的“理解”</a:t>
          </a:r>
          <a:endParaRPr lang="zh-CN" altLang="en-US" sz="20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BBA0A00-502E-43EA-A25F-A01053B44FD2}" type="parTrans" cxnId="{944B3EA6-C803-4308-A677-C17CF8D13316}">
      <dgm:prSet/>
      <dgm:spPr/>
      <dgm:t>
        <a:bodyPr/>
        <a:lstStyle/>
        <a:p>
          <a:endParaRPr lang="zh-CN" altLang="en-US"/>
        </a:p>
      </dgm:t>
    </dgm:pt>
    <dgm:pt modelId="{C8442160-1239-4304-8702-058C28F91B82}" type="sibTrans" cxnId="{944B3EA6-C803-4308-A677-C17CF8D13316}">
      <dgm:prSet/>
      <dgm:spPr/>
      <dgm:t>
        <a:bodyPr/>
        <a:lstStyle/>
        <a:p>
          <a:endParaRPr lang="zh-CN" altLang="en-US"/>
        </a:p>
      </dgm:t>
    </dgm:pt>
    <dgm:pt modelId="{68D39894-0D1E-43AB-8690-CF9D601472AF}" type="pres">
      <dgm:prSet presAssocID="{C5452FDA-340F-48B7-9DF6-4DDD2D8F3253}" presName="Name0" presStyleCnt="0">
        <dgm:presLayoutVars>
          <dgm:dir/>
          <dgm:resizeHandles val="exact"/>
        </dgm:presLayoutVars>
      </dgm:prSet>
      <dgm:spPr/>
    </dgm:pt>
    <dgm:pt modelId="{B26847FD-F898-4AF0-8B2E-3B6D879CF846}" type="pres">
      <dgm:prSet presAssocID="{C5452FDA-340F-48B7-9DF6-4DDD2D8F3253}" presName="fgShape" presStyleLbl="fgShp" presStyleIdx="0" presStyleCnt="1"/>
      <dgm:spPr/>
    </dgm:pt>
    <dgm:pt modelId="{9D4790FB-74EB-4E4D-9E60-136CBC96B8B6}" type="pres">
      <dgm:prSet presAssocID="{C5452FDA-340F-48B7-9DF6-4DDD2D8F3253}" presName="linComp" presStyleCnt="0"/>
      <dgm:spPr/>
    </dgm:pt>
    <dgm:pt modelId="{68D5523B-7E78-4D8A-930D-ACD75A07E54E}" type="pres">
      <dgm:prSet presAssocID="{BCB1B49D-9D20-4278-8150-1853ADC36A80}" presName="compNode" presStyleCnt="0"/>
      <dgm:spPr/>
    </dgm:pt>
    <dgm:pt modelId="{674FB951-FAC7-43CF-9DD2-91E588534F0C}" type="pres">
      <dgm:prSet presAssocID="{BCB1B49D-9D20-4278-8150-1853ADC36A80}" presName="bkgdShape" presStyleLbl="node1" presStyleIdx="0" presStyleCnt="3"/>
      <dgm:spPr/>
      <dgm:t>
        <a:bodyPr/>
        <a:lstStyle/>
        <a:p>
          <a:endParaRPr lang="zh-CN" altLang="en-US"/>
        </a:p>
      </dgm:t>
    </dgm:pt>
    <dgm:pt modelId="{DE587549-A166-47A5-A0C1-4E4845B24B00}" type="pres">
      <dgm:prSet presAssocID="{BCB1B49D-9D20-4278-8150-1853ADC36A8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7AFDF7-454D-4621-BDE6-4A3F2311AF7B}" type="pres">
      <dgm:prSet presAssocID="{BCB1B49D-9D20-4278-8150-1853ADC36A80}" presName="invisiNode" presStyleLbl="node1" presStyleIdx="0" presStyleCnt="3"/>
      <dgm:spPr/>
    </dgm:pt>
    <dgm:pt modelId="{1E662B5F-30E3-4AE2-9CED-6E7F1F779826}" type="pres">
      <dgm:prSet presAssocID="{BCB1B49D-9D20-4278-8150-1853ADC36A80}" presName="imagNode" presStyleLbl="fgImgPlace1" presStyleIdx="0" presStyleCnt="3"/>
      <dgm:spPr/>
    </dgm:pt>
    <dgm:pt modelId="{F1687FD5-62FE-4F6C-B791-C1B5FB810E04}" type="pres">
      <dgm:prSet presAssocID="{18C7DB04-801B-4D96-B265-86F095F2327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E6CDE24C-8A4F-4082-A1DE-CF5DD4845606}" type="pres">
      <dgm:prSet presAssocID="{6A29AE08-5E84-41FB-B215-516BE16AEA08}" presName="compNode" presStyleCnt="0"/>
      <dgm:spPr/>
    </dgm:pt>
    <dgm:pt modelId="{D902618F-CC15-40AA-A6AA-5AB8DFA0E1CC}" type="pres">
      <dgm:prSet presAssocID="{6A29AE08-5E84-41FB-B215-516BE16AEA08}" presName="bkgdShape" presStyleLbl="node1" presStyleIdx="1" presStyleCnt="3"/>
      <dgm:spPr/>
      <dgm:t>
        <a:bodyPr/>
        <a:lstStyle/>
        <a:p>
          <a:endParaRPr lang="zh-CN" altLang="en-US"/>
        </a:p>
      </dgm:t>
    </dgm:pt>
    <dgm:pt modelId="{C9535406-FD52-4CF3-AABA-5F2AF56E6702}" type="pres">
      <dgm:prSet presAssocID="{6A29AE08-5E84-41FB-B215-516BE16AEA0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5DBFF0-6029-4870-82C6-DD8399432826}" type="pres">
      <dgm:prSet presAssocID="{6A29AE08-5E84-41FB-B215-516BE16AEA08}" presName="invisiNode" presStyleLbl="node1" presStyleIdx="1" presStyleCnt="3"/>
      <dgm:spPr/>
    </dgm:pt>
    <dgm:pt modelId="{624FCD8A-06E2-4473-84D8-E532B7F398CE}" type="pres">
      <dgm:prSet presAssocID="{6A29AE08-5E84-41FB-B215-516BE16AEA08}" presName="imagNode" presStyleLbl="fgImgPlace1" presStyleIdx="1" presStyleCnt="3"/>
      <dgm:spPr/>
    </dgm:pt>
    <dgm:pt modelId="{88A83F47-52CA-48EC-9C92-39B8FC7CB328}" type="pres">
      <dgm:prSet presAssocID="{07E8A25C-DB71-4C79-A512-F310A023E097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D9A6A5FD-43A6-4026-81EB-6DEA881FED5A}" type="pres">
      <dgm:prSet presAssocID="{495FA410-43B7-4157-A0FD-DB06C745A6EA}" presName="compNode" presStyleCnt="0"/>
      <dgm:spPr/>
    </dgm:pt>
    <dgm:pt modelId="{C0E020B1-4419-49CE-8AE0-E982EB24B7DF}" type="pres">
      <dgm:prSet presAssocID="{495FA410-43B7-4157-A0FD-DB06C745A6EA}" presName="bkgdShape" presStyleLbl="node1" presStyleIdx="2" presStyleCnt="3"/>
      <dgm:spPr/>
      <dgm:t>
        <a:bodyPr/>
        <a:lstStyle/>
        <a:p>
          <a:endParaRPr lang="zh-CN" altLang="en-US"/>
        </a:p>
      </dgm:t>
    </dgm:pt>
    <dgm:pt modelId="{3FC6EFDE-E85D-4E81-8F29-00769F1F0FAA}" type="pres">
      <dgm:prSet presAssocID="{495FA410-43B7-4157-A0FD-DB06C745A6E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0673E8-27C1-40E7-962C-5EC063B1B026}" type="pres">
      <dgm:prSet presAssocID="{495FA410-43B7-4157-A0FD-DB06C745A6EA}" presName="invisiNode" presStyleLbl="node1" presStyleIdx="2" presStyleCnt="3"/>
      <dgm:spPr/>
    </dgm:pt>
    <dgm:pt modelId="{A09B6AC9-317C-4249-8F24-FC35182F0AE1}" type="pres">
      <dgm:prSet presAssocID="{495FA410-43B7-4157-A0FD-DB06C745A6EA}" presName="imagNode" presStyleLbl="fgImgPlace1" presStyleIdx="2" presStyleCnt="3"/>
      <dgm:spPr/>
    </dgm:pt>
  </dgm:ptLst>
  <dgm:cxnLst>
    <dgm:cxn modelId="{8725ECA2-9FC3-4921-A831-A6678B7D216B}" type="presOf" srcId="{BCB1B49D-9D20-4278-8150-1853ADC36A80}" destId="{DE587549-A166-47A5-A0C1-4E4845B24B00}" srcOrd="1" destOrd="0" presId="urn:microsoft.com/office/officeart/2005/8/layout/hList7"/>
    <dgm:cxn modelId="{A7A85067-B744-407E-BF51-59314415A0F5}" type="presOf" srcId="{C5452FDA-340F-48B7-9DF6-4DDD2D8F3253}" destId="{68D39894-0D1E-43AB-8690-CF9D601472AF}" srcOrd="0" destOrd="0" presId="urn:microsoft.com/office/officeart/2005/8/layout/hList7"/>
    <dgm:cxn modelId="{0A8634B1-54AE-4ADF-9EEB-75A560B532EB}" type="presOf" srcId="{495FA410-43B7-4157-A0FD-DB06C745A6EA}" destId="{3FC6EFDE-E85D-4E81-8F29-00769F1F0FAA}" srcOrd="1" destOrd="0" presId="urn:microsoft.com/office/officeart/2005/8/layout/hList7"/>
    <dgm:cxn modelId="{1BCE0945-08A6-44DA-ABFC-492FAE858CD4}" type="presOf" srcId="{495FA410-43B7-4157-A0FD-DB06C745A6EA}" destId="{C0E020B1-4419-49CE-8AE0-E982EB24B7DF}" srcOrd="0" destOrd="0" presId="urn:microsoft.com/office/officeart/2005/8/layout/hList7"/>
    <dgm:cxn modelId="{EBFEF275-C52A-49AC-A34F-C588C3AFDB62}" srcId="{C5452FDA-340F-48B7-9DF6-4DDD2D8F3253}" destId="{6A29AE08-5E84-41FB-B215-516BE16AEA08}" srcOrd="1" destOrd="0" parTransId="{D2C3DEE5-5250-432E-AD7F-75C4153B30A7}" sibTransId="{07E8A25C-DB71-4C79-A512-F310A023E097}"/>
    <dgm:cxn modelId="{4B388C72-A0E4-44B3-907F-7E77994C7448}" type="presOf" srcId="{18C7DB04-801B-4D96-B265-86F095F2327E}" destId="{F1687FD5-62FE-4F6C-B791-C1B5FB810E04}" srcOrd="0" destOrd="0" presId="urn:microsoft.com/office/officeart/2005/8/layout/hList7"/>
    <dgm:cxn modelId="{A572989A-CC72-48E7-AA3F-F44D263C3F39}" srcId="{C5452FDA-340F-48B7-9DF6-4DDD2D8F3253}" destId="{BCB1B49D-9D20-4278-8150-1853ADC36A80}" srcOrd="0" destOrd="0" parTransId="{6AA96694-C59D-462B-BABC-938FE1A95EE0}" sibTransId="{18C7DB04-801B-4D96-B265-86F095F2327E}"/>
    <dgm:cxn modelId="{944B3EA6-C803-4308-A677-C17CF8D13316}" srcId="{C5452FDA-340F-48B7-9DF6-4DDD2D8F3253}" destId="{495FA410-43B7-4157-A0FD-DB06C745A6EA}" srcOrd="2" destOrd="0" parTransId="{5BBA0A00-502E-43EA-A25F-A01053B44FD2}" sibTransId="{C8442160-1239-4304-8702-058C28F91B82}"/>
    <dgm:cxn modelId="{783F611D-5460-472F-82E4-377CD46E6429}" type="presOf" srcId="{6A29AE08-5E84-41FB-B215-516BE16AEA08}" destId="{D902618F-CC15-40AA-A6AA-5AB8DFA0E1CC}" srcOrd="0" destOrd="0" presId="urn:microsoft.com/office/officeart/2005/8/layout/hList7"/>
    <dgm:cxn modelId="{6F8BE55C-72ED-4DD4-9C2A-2CA53F83C467}" type="presOf" srcId="{BCB1B49D-9D20-4278-8150-1853ADC36A80}" destId="{674FB951-FAC7-43CF-9DD2-91E588534F0C}" srcOrd="0" destOrd="0" presId="urn:microsoft.com/office/officeart/2005/8/layout/hList7"/>
    <dgm:cxn modelId="{5E9CA18B-7101-480A-94C9-D4920E19734A}" type="presOf" srcId="{6A29AE08-5E84-41FB-B215-516BE16AEA08}" destId="{C9535406-FD52-4CF3-AABA-5F2AF56E6702}" srcOrd="1" destOrd="0" presId="urn:microsoft.com/office/officeart/2005/8/layout/hList7"/>
    <dgm:cxn modelId="{CBDF9F38-D880-479C-97BB-773131E9678B}" type="presOf" srcId="{07E8A25C-DB71-4C79-A512-F310A023E097}" destId="{88A83F47-52CA-48EC-9C92-39B8FC7CB328}" srcOrd="0" destOrd="0" presId="urn:microsoft.com/office/officeart/2005/8/layout/hList7"/>
    <dgm:cxn modelId="{6680F41C-952A-4958-AFE2-67124B7D2723}" type="presParOf" srcId="{68D39894-0D1E-43AB-8690-CF9D601472AF}" destId="{B26847FD-F898-4AF0-8B2E-3B6D879CF846}" srcOrd="0" destOrd="0" presId="urn:microsoft.com/office/officeart/2005/8/layout/hList7"/>
    <dgm:cxn modelId="{3088D596-6EE5-4673-AAC4-E655188F2ACA}" type="presParOf" srcId="{68D39894-0D1E-43AB-8690-CF9D601472AF}" destId="{9D4790FB-74EB-4E4D-9E60-136CBC96B8B6}" srcOrd="1" destOrd="0" presId="urn:microsoft.com/office/officeart/2005/8/layout/hList7"/>
    <dgm:cxn modelId="{EE9875BA-65FB-43F0-8530-947C35276EB0}" type="presParOf" srcId="{9D4790FB-74EB-4E4D-9E60-136CBC96B8B6}" destId="{68D5523B-7E78-4D8A-930D-ACD75A07E54E}" srcOrd="0" destOrd="0" presId="urn:microsoft.com/office/officeart/2005/8/layout/hList7"/>
    <dgm:cxn modelId="{80B285C5-4251-4BF2-9FB1-FB09CE1EBA3E}" type="presParOf" srcId="{68D5523B-7E78-4D8A-930D-ACD75A07E54E}" destId="{674FB951-FAC7-43CF-9DD2-91E588534F0C}" srcOrd="0" destOrd="0" presId="urn:microsoft.com/office/officeart/2005/8/layout/hList7"/>
    <dgm:cxn modelId="{B6243E29-3EB8-40A9-9E01-790182A359BC}" type="presParOf" srcId="{68D5523B-7E78-4D8A-930D-ACD75A07E54E}" destId="{DE587549-A166-47A5-A0C1-4E4845B24B00}" srcOrd="1" destOrd="0" presId="urn:microsoft.com/office/officeart/2005/8/layout/hList7"/>
    <dgm:cxn modelId="{8DA27341-29E5-454B-BA18-C4D5B21AB0E2}" type="presParOf" srcId="{68D5523B-7E78-4D8A-930D-ACD75A07E54E}" destId="{D47AFDF7-454D-4621-BDE6-4A3F2311AF7B}" srcOrd="2" destOrd="0" presId="urn:microsoft.com/office/officeart/2005/8/layout/hList7"/>
    <dgm:cxn modelId="{A14894E2-DB17-4B9B-8422-12670A1013C5}" type="presParOf" srcId="{68D5523B-7E78-4D8A-930D-ACD75A07E54E}" destId="{1E662B5F-30E3-4AE2-9CED-6E7F1F779826}" srcOrd="3" destOrd="0" presId="urn:microsoft.com/office/officeart/2005/8/layout/hList7"/>
    <dgm:cxn modelId="{4B92593C-CAC2-4A35-AA81-E62ADE147914}" type="presParOf" srcId="{9D4790FB-74EB-4E4D-9E60-136CBC96B8B6}" destId="{F1687FD5-62FE-4F6C-B791-C1B5FB810E04}" srcOrd="1" destOrd="0" presId="urn:microsoft.com/office/officeart/2005/8/layout/hList7"/>
    <dgm:cxn modelId="{3CF72ACE-4C04-46FE-AB23-CE439EC81E29}" type="presParOf" srcId="{9D4790FB-74EB-4E4D-9E60-136CBC96B8B6}" destId="{E6CDE24C-8A4F-4082-A1DE-CF5DD4845606}" srcOrd="2" destOrd="0" presId="urn:microsoft.com/office/officeart/2005/8/layout/hList7"/>
    <dgm:cxn modelId="{B16C3C67-7258-4CF1-8E37-ACCFCC070673}" type="presParOf" srcId="{E6CDE24C-8A4F-4082-A1DE-CF5DD4845606}" destId="{D902618F-CC15-40AA-A6AA-5AB8DFA0E1CC}" srcOrd="0" destOrd="0" presId="urn:microsoft.com/office/officeart/2005/8/layout/hList7"/>
    <dgm:cxn modelId="{F81B9738-C4C2-4CDB-A761-6C9024B5701B}" type="presParOf" srcId="{E6CDE24C-8A4F-4082-A1DE-CF5DD4845606}" destId="{C9535406-FD52-4CF3-AABA-5F2AF56E6702}" srcOrd="1" destOrd="0" presId="urn:microsoft.com/office/officeart/2005/8/layout/hList7"/>
    <dgm:cxn modelId="{A5A86332-54C1-475A-9EDB-987AC6777B95}" type="presParOf" srcId="{E6CDE24C-8A4F-4082-A1DE-CF5DD4845606}" destId="{7C5DBFF0-6029-4870-82C6-DD8399432826}" srcOrd="2" destOrd="0" presId="urn:microsoft.com/office/officeart/2005/8/layout/hList7"/>
    <dgm:cxn modelId="{7D9D005D-83D0-4B6D-ABFC-2E7599553668}" type="presParOf" srcId="{E6CDE24C-8A4F-4082-A1DE-CF5DD4845606}" destId="{624FCD8A-06E2-4473-84D8-E532B7F398CE}" srcOrd="3" destOrd="0" presId="urn:microsoft.com/office/officeart/2005/8/layout/hList7"/>
    <dgm:cxn modelId="{C7F2800F-93C1-4339-93E4-CA2F4FC30DBC}" type="presParOf" srcId="{9D4790FB-74EB-4E4D-9E60-136CBC96B8B6}" destId="{88A83F47-52CA-48EC-9C92-39B8FC7CB328}" srcOrd="3" destOrd="0" presId="urn:microsoft.com/office/officeart/2005/8/layout/hList7"/>
    <dgm:cxn modelId="{3958665F-9214-486E-B7C7-1ACD6461460F}" type="presParOf" srcId="{9D4790FB-74EB-4E4D-9E60-136CBC96B8B6}" destId="{D9A6A5FD-43A6-4026-81EB-6DEA881FED5A}" srcOrd="4" destOrd="0" presId="urn:microsoft.com/office/officeart/2005/8/layout/hList7"/>
    <dgm:cxn modelId="{2D6A0E2A-A13E-407C-B787-2B6D04E99561}" type="presParOf" srcId="{D9A6A5FD-43A6-4026-81EB-6DEA881FED5A}" destId="{C0E020B1-4419-49CE-8AE0-E982EB24B7DF}" srcOrd="0" destOrd="0" presId="urn:microsoft.com/office/officeart/2005/8/layout/hList7"/>
    <dgm:cxn modelId="{10B68EEC-63F1-4D67-BF4D-F28924DB751F}" type="presParOf" srcId="{D9A6A5FD-43A6-4026-81EB-6DEA881FED5A}" destId="{3FC6EFDE-E85D-4E81-8F29-00769F1F0FAA}" srcOrd="1" destOrd="0" presId="urn:microsoft.com/office/officeart/2005/8/layout/hList7"/>
    <dgm:cxn modelId="{7594F5C7-8CED-4F48-AFE2-F7404DBDDFC1}" type="presParOf" srcId="{D9A6A5FD-43A6-4026-81EB-6DEA881FED5A}" destId="{820673E8-27C1-40E7-962C-5EC063B1B026}" srcOrd="2" destOrd="0" presId="urn:microsoft.com/office/officeart/2005/8/layout/hList7"/>
    <dgm:cxn modelId="{D988DF94-8C9F-435C-9E72-F8A4ED2FD391}" type="presParOf" srcId="{D9A6A5FD-43A6-4026-81EB-6DEA881FED5A}" destId="{A09B6AC9-317C-4249-8F24-FC35182F0A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452FDA-340F-48B7-9DF6-4DDD2D8F3253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</dgm:pt>
    <dgm:pt modelId="{BCB1B49D-9D20-4278-8150-1853ADC36A80}">
      <dgm:prSet phldrT="[文本]" custT="1"/>
      <dgm:spPr/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注重思考力的培养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6AA96694-C59D-462B-BABC-938FE1A95EE0}" type="parTrans" cxnId="{A572989A-CC72-48E7-AA3F-F44D263C3F39}">
      <dgm:prSet/>
      <dgm:spPr/>
      <dgm:t>
        <a:bodyPr/>
        <a:lstStyle/>
        <a:p>
          <a:endParaRPr lang="zh-CN" altLang="en-US"/>
        </a:p>
      </dgm:t>
    </dgm:pt>
    <dgm:pt modelId="{18C7DB04-801B-4D96-B265-86F095F2327E}" type="sibTrans" cxnId="{A572989A-CC72-48E7-AA3F-F44D263C3F39}">
      <dgm:prSet/>
      <dgm:spPr/>
      <dgm:t>
        <a:bodyPr/>
        <a:lstStyle/>
        <a:p>
          <a:endParaRPr lang="zh-CN" altLang="en-US"/>
        </a:p>
      </dgm:t>
    </dgm:pt>
    <dgm:pt modelId="{6A29AE08-5E84-41FB-B215-516BE16AEA08}">
      <dgm:prSet phldrT="[文本]" custT="1"/>
      <dgm:spPr/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注重过程性经验的积累</a:t>
          </a:r>
          <a:endParaRPr lang="zh-CN" altLang="en-US" sz="20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2C3DEE5-5250-432E-AD7F-75C4153B30A7}" type="parTrans" cxnId="{EBFEF275-C52A-49AC-A34F-C588C3AFDB62}">
      <dgm:prSet/>
      <dgm:spPr/>
      <dgm:t>
        <a:bodyPr/>
        <a:lstStyle/>
        <a:p>
          <a:endParaRPr lang="zh-CN" altLang="en-US"/>
        </a:p>
      </dgm:t>
    </dgm:pt>
    <dgm:pt modelId="{07E8A25C-DB71-4C79-A512-F310A023E097}" type="sibTrans" cxnId="{EBFEF275-C52A-49AC-A34F-C588C3AFDB62}">
      <dgm:prSet/>
      <dgm:spPr/>
      <dgm:t>
        <a:bodyPr/>
        <a:lstStyle/>
        <a:p>
          <a:endParaRPr lang="zh-CN" altLang="en-US"/>
        </a:p>
      </dgm:t>
    </dgm:pt>
    <dgm:pt modelId="{495FA410-43B7-4157-A0FD-DB06C745A6EA}">
      <dgm:prSet phldrT="[文本]" custT="1"/>
      <dgm:spPr/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注重真正意义上的“理解”</a:t>
          </a:r>
          <a:endParaRPr lang="zh-CN" altLang="en-US" sz="20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BBA0A00-502E-43EA-A25F-A01053B44FD2}" type="parTrans" cxnId="{944B3EA6-C803-4308-A677-C17CF8D13316}">
      <dgm:prSet/>
      <dgm:spPr/>
      <dgm:t>
        <a:bodyPr/>
        <a:lstStyle/>
        <a:p>
          <a:endParaRPr lang="zh-CN" altLang="en-US"/>
        </a:p>
      </dgm:t>
    </dgm:pt>
    <dgm:pt modelId="{C8442160-1239-4304-8702-058C28F91B82}" type="sibTrans" cxnId="{944B3EA6-C803-4308-A677-C17CF8D13316}">
      <dgm:prSet/>
      <dgm:spPr/>
      <dgm:t>
        <a:bodyPr/>
        <a:lstStyle/>
        <a:p>
          <a:endParaRPr lang="zh-CN" altLang="en-US"/>
        </a:p>
      </dgm:t>
    </dgm:pt>
    <dgm:pt modelId="{68D39894-0D1E-43AB-8690-CF9D601472AF}" type="pres">
      <dgm:prSet presAssocID="{C5452FDA-340F-48B7-9DF6-4DDD2D8F3253}" presName="Name0" presStyleCnt="0">
        <dgm:presLayoutVars>
          <dgm:dir/>
          <dgm:resizeHandles val="exact"/>
        </dgm:presLayoutVars>
      </dgm:prSet>
      <dgm:spPr/>
    </dgm:pt>
    <dgm:pt modelId="{B26847FD-F898-4AF0-8B2E-3B6D879CF846}" type="pres">
      <dgm:prSet presAssocID="{C5452FDA-340F-48B7-9DF6-4DDD2D8F3253}" presName="fgShape" presStyleLbl="fgShp" presStyleIdx="0" presStyleCnt="1"/>
      <dgm:spPr/>
    </dgm:pt>
    <dgm:pt modelId="{9D4790FB-74EB-4E4D-9E60-136CBC96B8B6}" type="pres">
      <dgm:prSet presAssocID="{C5452FDA-340F-48B7-9DF6-4DDD2D8F3253}" presName="linComp" presStyleCnt="0"/>
      <dgm:spPr/>
    </dgm:pt>
    <dgm:pt modelId="{68D5523B-7E78-4D8A-930D-ACD75A07E54E}" type="pres">
      <dgm:prSet presAssocID="{BCB1B49D-9D20-4278-8150-1853ADC36A80}" presName="compNode" presStyleCnt="0"/>
      <dgm:spPr/>
    </dgm:pt>
    <dgm:pt modelId="{674FB951-FAC7-43CF-9DD2-91E588534F0C}" type="pres">
      <dgm:prSet presAssocID="{BCB1B49D-9D20-4278-8150-1853ADC36A80}" presName="bkgdShape" presStyleLbl="node1" presStyleIdx="0" presStyleCnt="3"/>
      <dgm:spPr/>
      <dgm:t>
        <a:bodyPr/>
        <a:lstStyle/>
        <a:p>
          <a:endParaRPr lang="zh-CN" altLang="en-US"/>
        </a:p>
      </dgm:t>
    </dgm:pt>
    <dgm:pt modelId="{DE587549-A166-47A5-A0C1-4E4845B24B00}" type="pres">
      <dgm:prSet presAssocID="{BCB1B49D-9D20-4278-8150-1853ADC36A8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7AFDF7-454D-4621-BDE6-4A3F2311AF7B}" type="pres">
      <dgm:prSet presAssocID="{BCB1B49D-9D20-4278-8150-1853ADC36A80}" presName="invisiNode" presStyleLbl="node1" presStyleIdx="0" presStyleCnt="3"/>
      <dgm:spPr/>
    </dgm:pt>
    <dgm:pt modelId="{1E662B5F-30E3-4AE2-9CED-6E7F1F779826}" type="pres">
      <dgm:prSet presAssocID="{BCB1B49D-9D20-4278-8150-1853ADC36A80}" presName="imagNode" presStyleLbl="fgImgPlace1" presStyleIdx="0" presStyleCnt="3"/>
      <dgm:spPr/>
    </dgm:pt>
    <dgm:pt modelId="{F1687FD5-62FE-4F6C-B791-C1B5FB810E04}" type="pres">
      <dgm:prSet presAssocID="{18C7DB04-801B-4D96-B265-86F095F2327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E6CDE24C-8A4F-4082-A1DE-CF5DD4845606}" type="pres">
      <dgm:prSet presAssocID="{6A29AE08-5E84-41FB-B215-516BE16AEA08}" presName="compNode" presStyleCnt="0"/>
      <dgm:spPr/>
    </dgm:pt>
    <dgm:pt modelId="{D902618F-CC15-40AA-A6AA-5AB8DFA0E1CC}" type="pres">
      <dgm:prSet presAssocID="{6A29AE08-5E84-41FB-B215-516BE16AEA08}" presName="bkgdShape" presStyleLbl="node1" presStyleIdx="1" presStyleCnt="3"/>
      <dgm:spPr/>
      <dgm:t>
        <a:bodyPr/>
        <a:lstStyle/>
        <a:p>
          <a:endParaRPr lang="zh-CN" altLang="en-US"/>
        </a:p>
      </dgm:t>
    </dgm:pt>
    <dgm:pt modelId="{C9535406-FD52-4CF3-AABA-5F2AF56E6702}" type="pres">
      <dgm:prSet presAssocID="{6A29AE08-5E84-41FB-B215-516BE16AEA0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5DBFF0-6029-4870-82C6-DD8399432826}" type="pres">
      <dgm:prSet presAssocID="{6A29AE08-5E84-41FB-B215-516BE16AEA08}" presName="invisiNode" presStyleLbl="node1" presStyleIdx="1" presStyleCnt="3"/>
      <dgm:spPr/>
    </dgm:pt>
    <dgm:pt modelId="{624FCD8A-06E2-4473-84D8-E532B7F398CE}" type="pres">
      <dgm:prSet presAssocID="{6A29AE08-5E84-41FB-B215-516BE16AEA08}" presName="imagNode" presStyleLbl="fgImgPlace1" presStyleIdx="1" presStyleCnt="3"/>
      <dgm:spPr/>
    </dgm:pt>
    <dgm:pt modelId="{88A83F47-52CA-48EC-9C92-39B8FC7CB328}" type="pres">
      <dgm:prSet presAssocID="{07E8A25C-DB71-4C79-A512-F310A023E097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D9A6A5FD-43A6-4026-81EB-6DEA881FED5A}" type="pres">
      <dgm:prSet presAssocID="{495FA410-43B7-4157-A0FD-DB06C745A6EA}" presName="compNode" presStyleCnt="0"/>
      <dgm:spPr/>
    </dgm:pt>
    <dgm:pt modelId="{C0E020B1-4419-49CE-8AE0-E982EB24B7DF}" type="pres">
      <dgm:prSet presAssocID="{495FA410-43B7-4157-A0FD-DB06C745A6EA}" presName="bkgdShape" presStyleLbl="node1" presStyleIdx="2" presStyleCnt="3"/>
      <dgm:spPr/>
      <dgm:t>
        <a:bodyPr/>
        <a:lstStyle/>
        <a:p>
          <a:endParaRPr lang="zh-CN" altLang="en-US"/>
        </a:p>
      </dgm:t>
    </dgm:pt>
    <dgm:pt modelId="{3FC6EFDE-E85D-4E81-8F29-00769F1F0FAA}" type="pres">
      <dgm:prSet presAssocID="{495FA410-43B7-4157-A0FD-DB06C745A6E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0673E8-27C1-40E7-962C-5EC063B1B026}" type="pres">
      <dgm:prSet presAssocID="{495FA410-43B7-4157-A0FD-DB06C745A6EA}" presName="invisiNode" presStyleLbl="node1" presStyleIdx="2" presStyleCnt="3"/>
      <dgm:spPr/>
    </dgm:pt>
    <dgm:pt modelId="{A09B6AC9-317C-4249-8F24-FC35182F0AE1}" type="pres">
      <dgm:prSet presAssocID="{495FA410-43B7-4157-A0FD-DB06C745A6EA}" presName="imagNode" presStyleLbl="fgImgPlace1" presStyleIdx="2" presStyleCnt="3"/>
      <dgm:spPr/>
    </dgm:pt>
  </dgm:ptLst>
  <dgm:cxnLst>
    <dgm:cxn modelId="{97511A51-E4CB-43CF-BEBA-77EA814209B7}" type="presOf" srcId="{BCB1B49D-9D20-4278-8150-1853ADC36A80}" destId="{674FB951-FAC7-43CF-9DD2-91E588534F0C}" srcOrd="0" destOrd="0" presId="urn:microsoft.com/office/officeart/2005/8/layout/hList7"/>
    <dgm:cxn modelId="{C2F562D7-3360-4290-9635-E02365A841BD}" type="presOf" srcId="{495FA410-43B7-4157-A0FD-DB06C745A6EA}" destId="{3FC6EFDE-E85D-4E81-8F29-00769F1F0FAA}" srcOrd="1" destOrd="0" presId="urn:microsoft.com/office/officeart/2005/8/layout/hList7"/>
    <dgm:cxn modelId="{8179C1A7-A850-4C82-9204-DE86C88DF5C3}" type="presOf" srcId="{07E8A25C-DB71-4C79-A512-F310A023E097}" destId="{88A83F47-52CA-48EC-9C92-39B8FC7CB328}" srcOrd="0" destOrd="0" presId="urn:microsoft.com/office/officeart/2005/8/layout/hList7"/>
    <dgm:cxn modelId="{37BDFC1E-1527-4AA3-BEC7-97512A9595C0}" type="presOf" srcId="{18C7DB04-801B-4D96-B265-86F095F2327E}" destId="{F1687FD5-62FE-4F6C-B791-C1B5FB810E04}" srcOrd="0" destOrd="0" presId="urn:microsoft.com/office/officeart/2005/8/layout/hList7"/>
    <dgm:cxn modelId="{EBFEF275-C52A-49AC-A34F-C588C3AFDB62}" srcId="{C5452FDA-340F-48B7-9DF6-4DDD2D8F3253}" destId="{6A29AE08-5E84-41FB-B215-516BE16AEA08}" srcOrd="1" destOrd="0" parTransId="{D2C3DEE5-5250-432E-AD7F-75C4153B30A7}" sibTransId="{07E8A25C-DB71-4C79-A512-F310A023E097}"/>
    <dgm:cxn modelId="{FF718AA1-408B-4B34-B7A4-2A320E3BB6F6}" type="presOf" srcId="{495FA410-43B7-4157-A0FD-DB06C745A6EA}" destId="{C0E020B1-4419-49CE-8AE0-E982EB24B7DF}" srcOrd="0" destOrd="0" presId="urn:microsoft.com/office/officeart/2005/8/layout/hList7"/>
    <dgm:cxn modelId="{A572989A-CC72-48E7-AA3F-F44D263C3F39}" srcId="{C5452FDA-340F-48B7-9DF6-4DDD2D8F3253}" destId="{BCB1B49D-9D20-4278-8150-1853ADC36A80}" srcOrd="0" destOrd="0" parTransId="{6AA96694-C59D-462B-BABC-938FE1A95EE0}" sibTransId="{18C7DB04-801B-4D96-B265-86F095F2327E}"/>
    <dgm:cxn modelId="{944B3EA6-C803-4308-A677-C17CF8D13316}" srcId="{C5452FDA-340F-48B7-9DF6-4DDD2D8F3253}" destId="{495FA410-43B7-4157-A0FD-DB06C745A6EA}" srcOrd="2" destOrd="0" parTransId="{5BBA0A00-502E-43EA-A25F-A01053B44FD2}" sibTransId="{C8442160-1239-4304-8702-058C28F91B82}"/>
    <dgm:cxn modelId="{B4F6B4C2-F182-4A77-B3DA-F432BF3C1BFC}" type="presOf" srcId="{6A29AE08-5E84-41FB-B215-516BE16AEA08}" destId="{C9535406-FD52-4CF3-AABA-5F2AF56E6702}" srcOrd="1" destOrd="0" presId="urn:microsoft.com/office/officeart/2005/8/layout/hList7"/>
    <dgm:cxn modelId="{0D46605A-48CB-4C86-BA39-FBAD4906BF70}" type="presOf" srcId="{6A29AE08-5E84-41FB-B215-516BE16AEA08}" destId="{D902618F-CC15-40AA-A6AA-5AB8DFA0E1CC}" srcOrd="0" destOrd="0" presId="urn:microsoft.com/office/officeart/2005/8/layout/hList7"/>
    <dgm:cxn modelId="{D7191D23-4A18-4318-B412-26ACAD16B8C5}" type="presOf" srcId="{C5452FDA-340F-48B7-9DF6-4DDD2D8F3253}" destId="{68D39894-0D1E-43AB-8690-CF9D601472AF}" srcOrd="0" destOrd="0" presId="urn:microsoft.com/office/officeart/2005/8/layout/hList7"/>
    <dgm:cxn modelId="{F83AAD4C-8ED6-44D9-93FD-7AA9603C892F}" type="presOf" srcId="{BCB1B49D-9D20-4278-8150-1853ADC36A80}" destId="{DE587549-A166-47A5-A0C1-4E4845B24B00}" srcOrd="1" destOrd="0" presId="urn:microsoft.com/office/officeart/2005/8/layout/hList7"/>
    <dgm:cxn modelId="{0F464F2B-6B53-40EC-B212-1BA7450C27C8}" type="presParOf" srcId="{68D39894-0D1E-43AB-8690-CF9D601472AF}" destId="{B26847FD-F898-4AF0-8B2E-3B6D879CF846}" srcOrd="0" destOrd="0" presId="urn:microsoft.com/office/officeart/2005/8/layout/hList7"/>
    <dgm:cxn modelId="{8485A448-D100-4A32-8800-729EE96EB9F1}" type="presParOf" srcId="{68D39894-0D1E-43AB-8690-CF9D601472AF}" destId="{9D4790FB-74EB-4E4D-9E60-136CBC96B8B6}" srcOrd="1" destOrd="0" presId="urn:microsoft.com/office/officeart/2005/8/layout/hList7"/>
    <dgm:cxn modelId="{B4AE8F38-F260-47F6-B8DF-4458653BCF87}" type="presParOf" srcId="{9D4790FB-74EB-4E4D-9E60-136CBC96B8B6}" destId="{68D5523B-7E78-4D8A-930D-ACD75A07E54E}" srcOrd="0" destOrd="0" presId="urn:microsoft.com/office/officeart/2005/8/layout/hList7"/>
    <dgm:cxn modelId="{479DE0D1-E90A-4688-9418-888478FEE743}" type="presParOf" srcId="{68D5523B-7E78-4D8A-930D-ACD75A07E54E}" destId="{674FB951-FAC7-43CF-9DD2-91E588534F0C}" srcOrd="0" destOrd="0" presId="urn:microsoft.com/office/officeart/2005/8/layout/hList7"/>
    <dgm:cxn modelId="{A0B16A0B-D655-475D-B0E7-0BF7808B364A}" type="presParOf" srcId="{68D5523B-7E78-4D8A-930D-ACD75A07E54E}" destId="{DE587549-A166-47A5-A0C1-4E4845B24B00}" srcOrd="1" destOrd="0" presId="urn:microsoft.com/office/officeart/2005/8/layout/hList7"/>
    <dgm:cxn modelId="{6BAF461E-293E-4BF8-8BC1-92C749269AA7}" type="presParOf" srcId="{68D5523B-7E78-4D8A-930D-ACD75A07E54E}" destId="{D47AFDF7-454D-4621-BDE6-4A3F2311AF7B}" srcOrd="2" destOrd="0" presId="urn:microsoft.com/office/officeart/2005/8/layout/hList7"/>
    <dgm:cxn modelId="{0E8C9B47-6C81-4AD2-8B96-029DC010059E}" type="presParOf" srcId="{68D5523B-7E78-4D8A-930D-ACD75A07E54E}" destId="{1E662B5F-30E3-4AE2-9CED-6E7F1F779826}" srcOrd="3" destOrd="0" presId="urn:microsoft.com/office/officeart/2005/8/layout/hList7"/>
    <dgm:cxn modelId="{66707A1D-6CE5-45B6-8925-F70544FEA184}" type="presParOf" srcId="{9D4790FB-74EB-4E4D-9E60-136CBC96B8B6}" destId="{F1687FD5-62FE-4F6C-B791-C1B5FB810E04}" srcOrd="1" destOrd="0" presId="urn:microsoft.com/office/officeart/2005/8/layout/hList7"/>
    <dgm:cxn modelId="{A39F7A19-E01D-4FD4-A2EB-3F2BBD2D831A}" type="presParOf" srcId="{9D4790FB-74EB-4E4D-9E60-136CBC96B8B6}" destId="{E6CDE24C-8A4F-4082-A1DE-CF5DD4845606}" srcOrd="2" destOrd="0" presId="urn:microsoft.com/office/officeart/2005/8/layout/hList7"/>
    <dgm:cxn modelId="{6DFFA44E-2F8B-4352-8135-7651B03165C9}" type="presParOf" srcId="{E6CDE24C-8A4F-4082-A1DE-CF5DD4845606}" destId="{D902618F-CC15-40AA-A6AA-5AB8DFA0E1CC}" srcOrd="0" destOrd="0" presId="urn:microsoft.com/office/officeart/2005/8/layout/hList7"/>
    <dgm:cxn modelId="{4637377F-C283-482B-AA99-AE7E4F09B006}" type="presParOf" srcId="{E6CDE24C-8A4F-4082-A1DE-CF5DD4845606}" destId="{C9535406-FD52-4CF3-AABA-5F2AF56E6702}" srcOrd="1" destOrd="0" presId="urn:microsoft.com/office/officeart/2005/8/layout/hList7"/>
    <dgm:cxn modelId="{8D183D0D-AEFB-48B1-A14A-C0DAD7BB2A0D}" type="presParOf" srcId="{E6CDE24C-8A4F-4082-A1DE-CF5DD4845606}" destId="{7C5DBFF0-6029-4870-82C6-DD8399432826}" srcOrd="2" destOrd="0" presId="urn:microsoft.com/office/officeart/2005/8/layout/hList7"/>
    <dgm:cxn modelId="{93E4A5AB-DB0B-4D34-8EAB-601681B1AA19}" type="presParOf" srcId="{E6CDE24C-8A4F-4082-A1DE-CF5DD4845606}" destId="{624FCD8A-06E2-4473-84D8-E532B7F398CE}" srcOrd="3" destOrd="0" presId="urn:microsoft.com/office/officeart/2005/8/layout/hList7"/>
    <dgm:cxn modelId="{16F9A6FC-16FC-47CD-81DB-F21AA9424BD1}" type="presParOf" srcId="{9D4790FB-74EB-4E4D-9E60-136CBC96B8B6}" destId="{88A83F47-52CA-48EC-9C92-39B8FC7CB328}" srcOrd="3" destOrd="0" presId="urn:microsoft.com/office/officeart/2005/8/layout/hList7"/>
    <dgm:cxn modelId="{98D9DC96-DFDF-4775-8F5C-C6027A88164E}" type="presParOf" srcId="{9D4790FB-74EB-4E4D-9E60-136CBC96B8B6}" destId="{D9A6A5FD-43A6-4026-81EB-6DEA881FED5A}" srcOrd="4" destOrd="0" presId="urn:microsoft.com/office/officeart/2005/8/layout/hList7"/>
    <dgm:cxn modelId="{9AE3FD30-1BCB-41B1-884D-43DFF146B009}" type="presParOf" srcId="{D9A6A5FD-43A6-4026-81EB-6DEA881FED5A}" destId="{C0E020B1-4419-49CE-8AE0-E982EB24B7DF}" srcOrd="0" destOrd="0" presId="urn:microsoft.com/office/officeart/2005/8/layout/hList7"/>
    <dgm:cxn modelId="{D828B679-DD01-4747-A188-2DB34C542AF8}" type="presParOf" srcId="{D9A6A5FD-43A6-4026-81EB-6DEA881FED5A}" destId="{3FC6EFDE-E85D-4E81-8F29-00769F1F0FAA}" srcOrd="1" destOrd="0" presId="urn:microsoft.com/office/officeart/2005/8/layout/hList7"/>
    <dgm:cxn modelId="{1D9F5F41-6D28-4668-94FB-240255F21571}" type="presParOf" srcId="{D9A6A5FD-43A6-4026-81EB-6DEA881FED5A}" destId="{820673E8-27C1-40E7-962C-5EC063B1B026}" srcOrd="2" destOrd="0" presId="urn:microsoft.com/office/officeart/2005/8/layout/hList7"/>
    <dgm:cxn modelId="{F3109ACF-F79C-421F-9DD3-9AED05786B9A}" type="presParOf" srcId="{D9A6A5FD-43A6-4026-81EB-6DEA881FED5A}" destId="{A09B6AC9-317C-4249-8F24-FC35182F0A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55A6E2-9D18-4D6A-9F8F-0E1E20BECED3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F62F9F6-159D-4CE5-980E-A4B30DC902A0}">
      <dgm:prSet phldrT="[文本]"/>
      <dgm:spPr/>
      <dgm:t>
        <a:bodyPr/>
        <a:lstStyle/>
        <a:p>
          <a:r>
            <a:rPr lang="zh-CN" altLang="en-US" dirty="0" smtClean="0"/>
            <a:t>关注知识</a:t>
          </a:r>
          <a:endParaRPr lang="zh-CN" altLang="en-US" dirty="0"/>
        </a:p>
      </dgm:t>
    </dgm:pt>
    <dgm:pt modelId="{F2B98295-E8FE-4089-88CE-947B4B651C8F}" type="parTrans" cxnId="{8A12BECF-B039-40AD-85B1-C7D65DB68EC9}">
      <dgm:prSet/>
      <dgm:spPr/>
      <dgm:t>
        <a:bodyPr/>
        <a:lstStyle/>
        <a:p>
          <a:endParaRPr lang="zh-CN" altLang="en-US"/>
        </a:p>
      </dgm:t>
    </dgm:pt>
    <dgm:pt modelId="{19A4F51D-2170-4C89-A942-D4BA22EDC4EC}" type="sibTrans" cxnId="{8A12BECF-B039-40AD-85B1-C7D65DB68EC9}">
      <dgm:prSet/>
      <dgm:spPr/>
      <dgm:t>
        <a:bodyPr/>
        <a:lstStyle/>
        <a:p>
          <a:endParaRPr lang="zh-CN" altLang="en-US"/>
        </a:p>
      </dgm:t>
    </dgm:pt>
    <dgm:pt modelId="{68CF524D-5D6E-484E-9430-C720EF9EFE50}">
      <dgm:prSet phldrT="[文本]" custT="1"/>
      <dgm:spPr/>
      <dgm:t>
        <a:bodyPr/>
        <a:lstStyle/>
        <a:p>
          <a:endParaRPr lang="zh-CN" altLang="en-US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F1BA46F-A41E-4ED4-83E4-8E628BC688BD}" type="parTrans" cxnId="{7EE5DB21-A54C-437D-A246-0F8D83881A0C}">
      <dgm:prSet/>
      <dgm:spPr/>
      <dgm:t>
        <a:bodyPr/>
        <a:lstStyle/>
        <a:p>
          <a:endParaRPr lang="zh-CN" altLang="en-US"/>
        </a:p>
      </dgm:t>
    </dgm:pt>
    <dgm:pt modelId="{80E27E23-E7FC-4341-A596-2449E8877513}" type="sibTrans" cxnId="{7EE5DB21-A54C-437D-A246-0F8D83881A0C}">
      <dgm:prSet/>
      <dgm:spPr/>
      <dgm:t>
        <a:bodyPr/>
        <a:lstStyle/>
        <a:p>
          <a:endParaRPr lang="zh-CN" altLang="en-US"/>
        </a:p>
      </dgm:t>
    </dgm:pt>
    <dgm:pt modelId="{882C65C2-14C1-40BE-BC7D-1578D0E706EA}">
      <dgm:prSet phldrT="[文本]"/>
      <dgm:spPr/>
      <dgm:t>
        <a:bodyPr/>
        <a:lstStyle/>
        <a:p>
          <a:r>
            <a:rPr lang="zh-CN" altLang="en-US" dirty="0" smtClean="0"/>
            <a:t>关注能力</a:t>
          </a:r>
          <a:endParaRPr lang="zh-CN" altLang="en-US" dirty="0"/>
        </a:p>
      </dgm:t>
    </dgm:pt>
    <dgm:pt modelId="{33A17E5E-9BD4-4FCD-B058-D5A50B21B71D}" type="parTrans" cxnId="{79BD2F1C-3DE5-401C-B397-3C82E792E896}">
      <dgm:prSet/>
      <dgm:spPr/>
      <dgm:t>
        <a:bodyPr/>
        <a:lstStyle/>
        <a:p>
          <a:endParaRPr lang="zh-CN" altLang="en-US"/>
        </a:p>
      </dgm:t>
    </dgm:pt>
    <dgm:pt modelId="{B4576B1B-1512-4C21-9A23-FC2531AAA78B}" type="sibTrans" cxnId="{79BD2F1C-3DE5-401C-B397-3C82E792E896}">
      <dgm:prSet/>
      <dgm:spPr/>
      <dgm:t>
        <a:bodyPr/>
        <a:lstStyle/>
        <a:p>
          <a:endParaRPr lang="zh-CN" altLang="en-US"/>
        </a:p>
      </dgm:t>
    </dgm:pt>
    <dgm:pt modelId="{0EAF6825-A970-44CA-B660-DB146106BF60}">
      <dgm:prSet phldrT="[文本]" custT="1"/>
      <dgm:spPr/>
      <dgm:t>
        <a:bodyPr/>
        <a:lstStyle/>
        <a:p>
          <a:endParaRPr lang="zh-CN" altLang="en-US" sz="18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E38D38F-EE7B-447F-B8F7-3B33632499AB}" type="parTrans" cxnId="{9965FC58-63CC-478D-9B6C-A85958E50F4D}">
      <dgm:prSet/>
      <dgm:spPr/>
      <dgm:t>
        <a:bodyPr/>
        <a:lstStyle/>
        <a:p>
          <a:endParaRPr lang="zh-CN" altLang="en-US"/>
        </a:p>
      </dgm:t>
    </dgm:pt>
    <dgm:pt modelId="{791E5878-6C64-4D4D-8DFB-D31D71E27744}" type="sibTrans" cxnId="{9965FC58-63CC-478D-9B6C-A85958E50F4D}">
      <dgm:prSet/>
      <dgm:spPr/>
      <dgm:t>
        <a:bodyPr/>
        <a:lstStyle/>
        <a:p>
          <a:endParaRPr lang="zh-CN" altLang="en-US"/>
        </a:p>
      </dgm:t>
    </dgm:pt>
    <dgm:pt modelId="{9ECF2415-EDB9-4950-915C-FE4474105B23}">
      <dgm:prSet phldrT="[文本]"/>
      <dgm:spPr/>
      <dgm:t>
        <a:bodyPr/>
        <a:lstStyle/>
        <a:p>
          <a:r>
            <a:rPr lang="zh-CN" altLang="en-US" dirty="0" smtClean="0"/>
            <a:t>关注素养</a:t>
          </a:r>
          <a:endParaRPr lang="zh-CN" altLang="en-US" dirty="0"/>
        </a:p>
      </dgm:t>
    </dgm:pt>
    <dgm:pt modelId="{D712F819-B086-432D-AD02-6DEC943A09AF}" type="parTrans" cxnId="{C615B820-FD24-47B8-848B-8BF670320940}">
      <dgm:prSet/>
      <dgm:spPr/>
      <dgm:t>
        <a:bodyPr/>
        <a:lstStyle/>
        <a:p>
          <a:endParaRPr lang="zh-CN" altLang="en-US"/>
        </a:p>
      </dgm:t>
    </dgm:pt>
    <dgm:pt modelId="{C4B577CD-9931-4962-94E8-3A856CA3DE95}" type="sibTrans" cxnId="{C615B820-FD24-47B8-848B-8BF670320940}">
      <dgm:prSet/>
      <dgm:spPr/>
      <dgm:t>
        <a:bodyPr/>
        <a:lstStyle/>
        <a:p>
          <a:endParaRPr lang="zh-CN" altLang="en-US"/>
        </a:p>
      </dgm:t>
    </dgm:pt>
    <dgm:pt modelId="{68A121C7-F422-4280-9917-1702AD1CEF96}">
      <dgm:prSet phldrT="[文本]" custT="1"/>
      <dgm:spPr/>
      <dgm:t>
        <a:bodyPr/>
        <a:lstStyle/>
        <a:p>
          <a:endParaRPr lang="zh-CN" altLang="en-US" sz="16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F277965-9BD6-4634-9F1C-02EAE90B0E3B}" type="parTrans" cxnId="{09F43A5C-5E46-498C-8F22-EFF7153CEB84}">
      <dgm:prSet/>
      <dgm:spPr/>
      <dgm:t>
        <a:bodyPr/>
        <a:lstStyle/>
        <a:p>
          <a:endParaRPr lang="zh-CN" altLang="en-US"/>
        </a:p>
      </dgm:t>
    </dgm:pt>
    <dgm:pt modelId="{7F2D64E8-0122-43A6-B4C9-BE0D6BBF3699}" type="sibTrans" cxnId="{09F43A5C-5E46-498C-8F22-EFF7153CEB84}">
      <dgm:prSet/>
      <dgm:spPr/>
      <dgm:t>
        <a:bodyPr/>
        <a:lstStyle/>
        <a:p>
          <a:endParaRPr lang="zh-CN" altLang="en-US"/>
        </a:p>
      </dgm:t>
    </dgm:pt>
    <dgm:pt modelId="{5E8283A4-9740-4E9B-8C32-F42F0A004C5F}" type="pres">
      <dgm:prSet presAssocID="{7655A6E2-9D18-4D6A-9F8F-0E1E20BEC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8939BB7-CF6F-4615-9B73-608B023C4C95}" type="pres">
      <dgm:prSet presAssocID="{7655A6E2-9D18-4D6A-9F8F-0E1E20BECED3}" presName="tSp" presStyleCnt="0"/>
      <dgm:spPr/>
    </dgm:pt>
    <dgm:pt modelId="{E47CE650-3C2D-4122-821A-04BD7DB5EA55}" type="pres">
      <dgm:prSet presAssocID="{7655A6E2-9D18-4D6A-9F8F-0E1E20BECED3}" presName="bSp" presStyleCnt="0"/>
      <dgm:spPr/>
    </dgm:pt>
    <dgm:pt modelId="{2BCEB561-6027-4AC1-9590-5813328AC171}" type="pres">
      <dgm:prSet presAssocID="{7655A6E2-9D18-4D6A-9F8F-0E1E20BECED3}" presName="process" presStyleCnt="0"/>
      <dgm:spPr/>
    </dgm:pt>
    <dgm:pt modelId="{743B8FC8-8915-4BC0-8732-B470697EA984}" type="pres">
      <dgm:prSet presAssocID="{1F62F9F6-159D-4CE5-980E-A4B30DC902A0}" presName="composite1" presStyleCnt="0"/>
      <dgm:spPr/>
    </dgm:pt>
    <dgm:pt modelId="{CD78597F-20D7-4345-96BF-B94F7C124575}" type="pres">
      <dgm:prSet presAssocID="{1F62F9F6-159D-4CE5-980E-A4B30DC902A0}" presName="dummyNode1" presStyleLbl="node1" presStyleIdx="0" presStyleCnt="3"/>
      <dgm:spPr/>
    </dgm:pt>
    <dgm:pt modelId="{7FD2AC25-9A04-42FC-A16D-B2536B615AE9}" type="pres">
      <dgm:prSet presAssocID="{1F62F9F6-159D-4CE5-980E-A4B30DC902A0}" presName="childNode1" presStyleLbl="bgAcc1" presStyleIdx="0" presStyleCnt="3" custScaleX="99890" custScaleY="12316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482251-E2BF-46D1-AF4B-D482AAA9C575}" type="pres">
      <dgm:prSet presAssocID="{1F62F9F6-159D-4CE5-980E-A4B30DC902A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B195C7-CCAC-4150-B450-B466395C7B28}" type="pres">
      <dgm:prSet presAssocID="{1F62F9F6-159D-4CE5-980E-A4B30DC902A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494A95-1107-4393-AF7B-E9B87F0DCBD4}" type="pres">
      <dgm:prSet presAssocID="{1F62F9F6-159D-4CE5-980E-A4B30DC902A0}" presName="connSite1" presStyleCnt="0"/>
      <dgm:spPr/>
    </dgm:pt>
    <dgm:pt modelId="{EE2AEF37-880B-4E2E-9096-57D223F26D42}" type="pres">
      <dgm:prSet presAssocID="{19A4F51D-2170-4C89-A942-D4BA22EDC4EC}" presName="Name9" presStyleLbl="sibTrans2D1" presStyleIdx="0" presStyleCnt="2"/>
      <dgm:spPr/>
      <dgm:t>
        <a:bodyPr/>
        <a:lstStyle/>
        <a:p>
          <a:endParaRPr lang="zh-CN" altLang="en-US"/>
        </a:p>
      </dgm:t>
    </dgm:pt>
    <dgm:pt modelId="{8828EE59-0CEE-4552-9CEB-EC17CBF8F250}" type="pres">
      <dgm:prSet presAssocID="{882C65C2-14C1-40BE-BC7D-1578D0E706EA}" presName="composite2" presStyleCnt="0"/>
      <dgm:spPr/>
    </dgm:pt>
    <dgm:pt modelId="{68B02CD3-43D2-43A3-87CA-0F71A95C9035}" type="pres">
      <dgm:prSet presAssocID="{882C65C2-14C1-40BE-BC7D-1578D0E706EA}" presName="dummyNode2" presStyleLbl="node1" presStyleIdx="0" presStyleCnt="3"/>
      <dgm:spPr/>
    </dgm:pt>
    <dgm:pt modelId="{291011C2-1704-4CBB-8F58-23A60F4F872E}" type="pres">
      <dgm:prSet presAssocID="{882C65C2-14C1-40BE-BC7D-1578D0E706EA}" presName="childNode2" presStyleLbl="bgAcc1" presStyleIdx="1" presStyleCnt="3" custScaleY="12272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55DEC0-8A41-4FE4-975A-2CF6B3690432}" type="pres">
      <dgm:prSet presAssocID="{882C65C2-14C1-40BE-BC7D-1578D0E706E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79235E-52C7-4402-A740-981C9D626F3C}" type="pres">
      <dgm:prSet presAssocID="{882C65C2-14C1-40BE-BC7D-1578D0E706EA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9BB1B1-B234-4202-BF41-B4A5A8F2B45A}" type="pres">
      <dgm:prSet presAssocID="{882C65C2-14C1-40BE-BC7D-1578D0E706EA}" presName="connSite2" presStyleCnt="0"/>
      <dgm:spPr/>
    </dgm:pt>
    <dgm:pt modelId="{41D132F5-CF8F-45F8-8887-8FDDC493C5E9}" type="pres">
      <dgm:prSet presAssocID="{B4576B1B-1512-4C21-9A23-FC2531AAA78B}" presName="Name18" presStyleLbl="sibTrans2D1" presStyleIdx="1" presStyleCnt="2"/>
      <dgm:spPr/>
      <dgm:t>
        <a:bodyPr/>
        <a:lstStyle/>
        <a:p>
          <a:endParaRPr lang="zh-CN" altLang="en-US"/>
        </a:p>
      </dgm:t>
    </dgm:pt>
    <dgm:pt modelId="{2153794F-7876-4EE9-B059-FCDF4C98B0B3}" type="pres">
      <dgm:prSet presAssocID="{9ECF2415-EDB9-4950-915C-FE4474105B23}" presName="composite1" presStyleCnt="0"/>
      <dgm:spPr/>
    </dgm:pt>
    <dgm:pt modelId="{E7668AAD-EC01-48E7-BBDC-98B9D39144DD}" type="pres">
      <dgm:prSet presAssocID="{9ECF2415-EDB9-4950-915C-FE4474105B23}" presName="dummyNode1" presStyleLbl="node1" presStyleIdx="1" presStyleCnt="3"/>
      <dgm:spPr/>
    </dgm:pt>
    <dgm:pt modelId="{CF6AA169-9BAF-499F-A3DE-106A878FBF3C}" type="pres">
      <dgm:prSet presAssocID="{9ECF2415-EDB9-4950-915C-FE4474105B23}" presName="childNode1" presStyleLbl="bgAcc1" presStyleIdx="2" presStyleCnt="3" custScaleY="12316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11138D-AA3B-4D97-B651-3C6A14F23814}" type="pres">
      <dgm:prSet presAssocID="{9ECF2415-EDB9-4950-915C-FE4474105B2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592821-469C-4B8D-9DEF-28E2091EB827}" type="pres">
      <dgm:prSet presAssocID="{9ECF2415-EDB9-4950-915C-FE4474105B2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0AB107-73C9-44C1-80E7-688E3F2E0CC9}" type="pres">
      <dgm:prSet presAssocID="{9ECF2415-EDB9-4950-915C-FE4474105B23}" presName="connSite1" presStyleCnt="0"/>
      <dgm:spPr/>
    </dgm:pt>
  </dgm:ptLst>
  <dgm:cxnLst>
    <dgm:cxn modelId="{542727E2-3DBD-49F9-87B0-984F128B8461}" type="presOf" srcId="{68CF524D-5D6E-484E-9430-C720EF9EFE50}" destId="{7FD2AC25-9A04-42FC-A16D-B2536B615AE9}" srcOrd="0" destOrd="0" presId="urn:microsoft.com/office/officeart/2005/8/layout/hProcess4"/>
    <dgm:cxn modelId="{09F43A5C-5E46-498C-8F22-EFF7153CEB84}" srcId="{9ECF2415-EDB9-4950-915C-FE4474105B23}" destId="{68A121C7-F422-4280-9917-1702AD1CEF96}" srcOrd="0" destOrd="0" parTransId="{4F277965-9BD6-4634-9F1C-02EAE90B0E3B}" sibTransId="{7F2D64E8-0122-43A6-B4C9-BE0D6BBF3699}"/>
    <dgm:cxn modelId="{9965FC58-63CC-478D-9B6C-A85958E50F4D}" srcId="{882C65C2-14C1-40BE-BC7D-1578D0E706EA}" destId="{0EAF6825-A970-44CA-B660-DB146106BF60}" srcOrd="0" destOrd="0" parTransId="{0E38D38F-EE7B-447F-B8F7-3B33632499AB}" sibTransId="{791E5878-6C64-4D4D-8DFB-D31D71E27744}"/>
    <dgm:cxn modelId="{3880E870-9FD8-4216-B4EF-C762776ECE47}" type="presOf" srcId="{0EAF6825-A970-44CA-B660-DB146106BF60}" destId="{291011C2-1704-4CBB-8F58-23A60F4F872E}" srcOrd="0" destOrd="0" presId="urn:microsoft.com/office/officeart/2005/8/layout/hProcess4"/>
    <dgm:cxn modelId="{9DBFE701-B739-4656-ACDB-3DDD2FFE9F16}" type="presOf" srcId="{68CF524D-5D6E-484E-9430-C720EF9EFE50}" destId="{09482251-E2BF-46D1-AF4B-D482AAA9C575}" srcOrd="1" destOrd="0" presId="urn:microsoft.com/office/officeart/2005/8/layout/hProcess4"/>
    <dgm:cxn modelId="{0A3AC2E1-3B58-4C94-A020-C01F623274A4}" type="presOf" srcId="{19A4F51D-2170-4C89-A942-D4BA22EDC4EC}" destId="{EE2AEF37-880B-4E2E-9096-57D223F26D42}" srcOrd="0" destOrd="0" presId="urn:microsoft.com/office/officeart/2005/8/layout/hProcess4"/>
    <dgm:cxn modelId="{FE33F986-FFF4-459D-9F35-3A4A1F208A8E}" type="presOf" srcId="{1F62F9F6-159D-4CE5-980E-A4B30DC902A0}" destId="{C7B195C7-CCAC-4150-B450-B466395C7B28}" srcOrd="0" destOrd="0" presId="urn:microsoft.com/office/officeart/2005/8/layout/hProcess4"/>
    <dgm:cxn modelId="{46643A3F-512F-4D82-BDCE-FF3E8F394F61}" type="presOf" srcId="{882C65C2-14C1-40BE-BC7D-1578D0E706EA}" destId="{DD79235E-52C7-4402-A740-981C9D626F3C}" srcOrd="0" destOrd="0" presId="urn:microsoft.com/office/officeart/2005/8/layout/hProcess4"/>
    <dgm:cxn modelId="{E30244C1-902E-4DCF-B970-1A84EFB94F41}" type="presOf" srcId="{0EAF6825-A970-44CA-B660-DB146106BF60}" destId="{F455DEC0-8A41-4FE4-975A-2CF6B3690432}" srcOrd="1" destOrd="0" presId="urn:microsoft.com/office/officeart/2005/8/layout/hProcess4"/>
    <dgm:cxn modelId="{8A12BECF-B039-40AD-85B1-C7D65DB68EC9}" srcId="{7655A6E2-9D18-4D6A-9F8F-0E1E20BECED3}" destId="{1F62F9F6-159D-4CE5-980E-A4B30DC902A0}" srcOrd="0" destOrd="0" parTransId="{F2B98295-E8FE-4089-88CE-947B4B651C8F}" sibTransId="{19A4F51D-2170-4C89-A942-D4BA22EDC4EC}"/>
    <dgm:cxn modelId="{C615B820-FD24-47B8-848B-8BF670320940}" srcId="{7655A6E2-9D18-4D6A-9F8F-0E1E20BECED3}" destId="{9ECF2415-EDB9-4950-915C-FE4474105B23}" srcOrd="2" destOrd="0" parTransId="{D712F819-B086-432D-AD02-6DEC943A09AF}" sibTransId="{C4B577CD-9931-4962-94E8-3A856CA3DE95}"/>
    <dgm:cxn modelId="{9457486A-5D97-46FB-A3BA-88CC3D38EF4D}" type="presOf" srcId="{9ECF2415-EDB9-4950-915C-FE4474105B23}" destId="{45592821-469C-4B8D-9DEF-28E2091EB827}" srcOrd="0" destOrd="0" presId="urn:microsoft.com/office/officeart/2005/8/layout/hProcess4"/>
    <dgm:cxn modelId="{79BD2F1C-3DE5-401C-B397-3C82E792E896}" srcId="{7655A6E2-9D18-4D6A-9F8F-0E1E20BECED3}" destId="{882C65C2-14C1-40BE-BC7D-1578D0E706EA}" srcOrd="1" destOrd="0" parTransId="{33A17E5E-9BD4-4FCD-B058-D5A50B21B71D}" sibTransId="{B4576B1B-1512-4C21-9A23-FC2531AAA78B}"/>
    <dgm:cxn modelId="{7EE5DB21-A54C-437D-A246-0F8D83881A0C}" srcId="{1F62F9F6-159D-4CE5-980E-A4B30DC902A0}" destId="{68CF524D-5D6E-484E-9430-C720EF9EFE50}" srcOrd="0" destOrd="0" parTransId="{3F1BA46F-A41E-4ED4-83E4-8E628BC688BD}" sibTransId="{80E27E23-E7FC-4341-A596-2449E8877513}"/>
    <dgm:cxn modelId="{376460AF-5DBB-41A7-8721-D9A1EA9CBB3D}" type="presOf" srcId="{68A121C7-F422-4280-9917-1702AD1CEF96}" destId="{CF6AA169-9BAF-499F-A3DE-106A878FBF3C}" srcOrd="0" destOrd="0" presId="urn:microsoft.com/office/officeart/2005/8/layout/hProcess4"/>
    <dgm:cxn modelId="{A0F795F1-9FC6-4B25-9FDA-DBE855379B2B}" type="presOf" srcId="{B4576B1B-1512-4C21-9A23-FC2531AAA78B}" destId="{41D132F5-CF8F-45F8-8887-8FDDC493C5E9}" srcOrd="0" destOrd="0" presId="urn:microsoft.com/office/officeart/2005/8/layout/hProcess4"/>
    <dgm:cxn modelId="{9BD73B62-A51C-465B-A4BF-CA42A0565A9C}" type="presOf" srcId="{7655A6E2-9D18-4D6A-9F8F-0E1E20BECED3}" destId="{5E8283A4-9740-4E9B-8C32-F42F0A004C5F}" srcOrd="0" destOrd="0" presId="urn:microsoft.com/office/officeart/2005/8/layout/hProcess4"/>
    <dgm:cxn modelId="{E024AC59-2CBD-44CE-8926-7828CC923DCE}" type="presOf" srcId="{68A121C7-F422-4280-9917-1702AD1CEF96}" destId="{D211138D-AA3B-4D97-B651-3C6A14F23814}" srcOrd="1" destOrd="0" presId="urn:microsoft.com/office/officeart/2005/8/layout/hProcess4"/>
    <dgm:cxn modelId="{479D67EA-85AA-495B-B022-E672584B9551}" type="presParOf" srcId="{5E8283A4-9740-4E9B-8C32-F42F0A004C5F}" destId="{B8939BB7-CF6F-4615-9B73-608B023C4C95}" srcOrd="0" destOrd="0" presId="urn:microsoft.com/office/officeart/2005/8/layout/hProcess4"/>
    <dgm:cxn modelId="{5A814F62-D371-496E-A284-956EC375417B}" type="presParOf" srcId="{5E8283A4-9740-4E9B-8C32-F42F0A004C5F}" destId="{E47CE650-3C2D-4122-821A-04BD7DB5EA55}" srcOrd="1" destOrd="0" presId="urn:microsoft.com/office/officeart/2005/8/layout/hProcess4"/>
    <dgm:cxn modelId="{07E0F112-D4C1-47AD-A76D-23D9CC1E111D}" type="presParOf" srcId="{5E8283A4-9740-4E9B-8C32-F42F0A004C5F}" destId="{2BCEB561-6027-4AC1-9590-5813328AC171}" srcOrd="2" destOrd="0" presId="urn:microsoft.com/office/officeart/2005/8/layout/hProcess4"/>
    <dgm:cxn modelId="{2B2387F2-1FCE-45F0-B787-6203E18987FE}" type="presParOf" srcId="{2BCEB561-6027-4AC1-9590-5813328AC171}" destId="{743B8FC8-8915-4BC0-8732-B470697EA984}" srcOrd="0" destOrd="0" presId="urn:microsoft.com/office/officeart/2005/8/layout/hProcess4"/>
    <dgm:cxn modelId="{577AE1AF-5ED4-4E59-99AE-62831D0EDD63}" type="presParOf" srcId="{743B8FC8-8915-4BC0-8732-B470697EA984}" destId="{CD78597F-20D7-4345-96BF-B94F7C124575}" srcOrd="0" destOrd="0" presId="urn:microsoft.com/office/officeart/2005/8/layout/hProcess4"/>
    <dgm:cxn modelId="{2FF9BB3F-CFDA-4979-A5F2-EAE0E77BCBC6}" type="presParOf" srcId="{743B8FC8-8915-4BC0-8732-B470697EA984}" destId="{7FD2AC25-9A04-42FC-A16D-B2536B615AE9}" srcOrd="1" destOrd="0" presId="urn:microsoft.com/office/officeart/2005/8/layout/hProcess4"/>
    <dgm:cxn modelId="{112EF401-E2A9-4B67-8064-61C42BB2C243}" type="presParOf" srcId="{743B8FC8-8915-4BC0-8732-B470697EA984}" destId="{09482251-E2BF-46D1-AF4B-D482AAA9C575}" srcOrd="2" destOrd="0" presId="urn:microsoft.com/office/officeart/2005/8/layout/hProcess4"/>
    <dgm:cxn modelId="{33D95598-DF3F-4DB9-B5FF-6DFC11DB1B0A}" type="presParOf" srcId="{743B8FC8-8915-4BC0-8732-B470697EA984}" destId="{C7B195C7-CCAC-4150-B450-B466395C7B28}" srcOrd="3" destOrd="0" presId="urn:microsoft.com/office/officeart/2005/8/layout/hProcess4"/>
    <dgm:cxn modelId="{D1A8684C-920B-4D7A-9726-BB13F96FEC87}" type="presParOf" srcId="{743B8FC8-8915-4BC0-8732-B470697EA984}" destId="{D4494A95-1107-4393-AF7B-E9B87F0DCBD4}" srcOrd="4" destOrd="0" presId="urn:microsoft.com/office/officeart/2005/8/layout/hProcess4"/>
    <dgm:cxn modelId="{415833A7-A7A1-4567-BC3D-7D7376EDBC49}" type="presParOf" srcId="{2BCEB561-6027-4AC1-9590-5813328AC171}" destId="{EE2AEF37-880B-4E2E-9096-57D223F26D42}" srcOrd="1" destOrd="0" presId="urn:microsoft.com/office/officeart/2005/8/layout/hProcess4"/>
    <dgm:cxn modelId="{75CCAD41-5807-41F1-8485-9B071BABE4A5}" type="presParOf" srcId="{2BCEB561-6027-4AC1-9590-5813328AC171}" destId="{8828EE59-0CEE-4552-9CEB-EC17CBF8F250}" srcOrd="2" destOrd="0" presId="urn:microsoft.com/office/officeart/2005/8/layout/hProcess4"/>
    <dgm:cxn modelId="{E3A16A6B-A56B-4D27-BE97-F5FC56F46749}" type="presParOf" srcId="{8828EE59-0CEE-4552-9CEB-EC17CBF8F250}" destId="{68B02CD3-43D2-43A3-87CA-0F71A95C9035}" srcOrd="0" destOrd="0" presId="urn:microsoft.com/office/officeart/2005/8/layout/hProcess4"/>
    <dgm:cxn modelId="{05843B19-8D1A-46B1-8870-8F87C7F6221B}" type="presParOf" srcId="{8828EE59-0CEE-4552-9CEB-EC17CBF8F250}" destId="{291011C2-1704-4CBB-8F58-23A60F4F872E}" srcOrd="1" destOrd="0" presId="urn:microsoft.com/office/officeart/2005/8/layout/hProcess4"/>
    <dgm:cxn modelId="{A419FA81-916A-4788-BF60-7BB8AF6FE4BC}" type="presParOf" srcId="{8828EE59-0CEE-4552-9CEB-EC17CBF8F250}" destId="{F455DEC0-8A41-4FE4-975A-2CF6B3690432}" srcOrd="2" destOrd="0" presId="urn:microsoft.com/office/officeart/2005/8/layout/hProcess4"/>
    <dgm:cxn modelId="{DA92E6A5-E895-492E-B9F2-E45C65E123C5}" type="presParOf" srcId="{8828EE59-0CEE-4552-9CEB-EC17CBF8F250}" destId="{DD79235E-52C7-4402-A740-981C9D626F3C}" srcOrd="3" destOrd="0" presId="urn:microsoft.com/office/officeart/2005/8/layout/hProcess4"/>
    <dgm:cxn modelId="{20801C8B-31E7-4B6F-ADCC-AF0EF8334483}" type="presParOf" srcId="{8828EE59-0CEE-4552-9CEB-EC17CBF8F250}" destId="{1E9BB1B1-B234-4202-BF41-B4A5A8F2B45A}" srcOrd="4" destOrd="0" presId="urn:microsoft.com/office/officeart/2005/8/layout/hProcess4"/>
    <dgm:cxn modelId="{DBA8437F-714D-470B-A928-AE6CB8BF97E8}" type="presParOf" srcId="{2BCEB561-6027-4AC1-9590-5813328AC171}" destId="{41D132F5-CF8F-45F8-8887-8FDDC493C5E9}" srcOrd="3" destOrd="0" presId="urn:microsoft.com/office/officeart/2005/8/layout/hProcess4"/>
    <dgm:cxn modelId="{3B154612-85BB-41CF-B0D0-FFE89F810576}" type="presParOf" srcId="{2BCEB561-6027-4AC1-9590-5813328AC171}" destId="{2153794F-7876-4EE9-B059-FCDF4C98B0B3}" srcOrd="4" destOrd="0" presId="urn:microsoft.com/office/officeart/2005/8/layout/hProcess4"/>
    <dgm:cxn modelId="{C5599857-0415-4CA4-A2AA-B41035B20C30}" type="presParOf" srcId="{2153794F-7876-4EE9-B059-FCDF4C98B0B3}" destId="{E7668AAD-EC01-48E7-BBDC-98B9D39144DD}" srcOrd="0" destOrd="0" presId="urn:microsoft.com/office/officeart/2005/8/layout/hProcess4"/>
    <dgm:cxn modelId="{C2F8FF21-AE40-467A-B755-A619DCCE4A8E}" type="presParOf" srcId="{2153794F-7876-4EE9-B059-FCDF4C98B0B3}" destId="{CF6AA169-9BAF-499F-A3DE-106A878FBF3C}" srcOrd="1" destOrd="0" presId="urn:microsoft.com/office/officeart/2005/8/layout/hProcess4"/>
    <dgm:cxn modelId="{7C6DBA35-56DC-446E-A648-9043D1A7E4B4}" type="presParOf" srcId="{2153794F-7876-4EE9-B059-FCDF4C98B0B3}" destId="{D211138D-AA3B-4D97-B651-3C6A14F23814}" srcOrd="2" destOrd="0" presId="urn:microsoft.com/office/officeart/2005/8/layout/hProcess4"/>
    <dgm:cxn modelId="{E5A0F636-395E-4BC7-8F6B-1C2A589724AC}" type="presParOf" srcId="{2153794F-7876-4EE9-B059-FCDF4C98B0B3}" destId="{45592821-469C-4B8D-9DEF-28E2091EB827}" srcOrd="3" destOrd="0" presId="urn:microsoft.com/office/officeart/2005/8/layout/hProcess4"/>
    <dgm:cxn modelId="{DDCA8EB4-9D3B-47B4-9620-481AFF3B176B}" type="presParOf" srcId="{2153794F-7876-4EE9-B059-FCDF4C98B0B3}" destId="{D60AB107-73C9-44C1-80E7-688E3F2E0CC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E97CE3-DC98-440F-B96D-F8E7933D9660}" type="doc">
      <dgm:prSet loTypeId="urn:microsoft.com/office/officeart/2005/8/layout/arrow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EE80B9CB-1019-48BF-8C99-24907226EDEA}">
      <dgm:prSet phldrT="[文本]" custT="1"/>
      <dgm:spPr/>
      <dgm:t>
        <a:bodyPr/>
        <a:lstStyle/>
        <a:p>
          <a:r>
            <a:rPr lang="zh-CN" altLang="en-US" sz="1600" dirty="0" smtClean="0">
              <a:latin typeface="黑体" panose="02010609060101010101" pitchFamily="49" charset="-122"/>
              <a:ea typeface="黑体" panose="02010609060101010101" pitchFamily="49" charset="-122"/>
            </a:rPr>
            <a:t>    评价后期如何诊断</a:t>
          </a:r>
          <a:endParaRPr lang="en-US" altLang="zh-CN" sz="16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en-US" altLang="zh-CN" sz="1600" dirty="0" smtClean="0">
              <a:latin typeface="黑体" panose="02010609060101010101" pitchFamily="49" charset="-122"/>
              <a:ea typeface="黑体" panose="02010609060101010101" pitchFamily="49" charset="-122"/>
            </a:rPr>
            <a:t>    ——</a:t>
          </a:r>
          <a:r>
            <a:rPr lang="zh-CN" altLang="en-US" sz="1600" b="1" dirty="0" smtClean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rPr>
            <a:t>基于素养的</a:t>
          </a:r>
          <a:r>
            <a:rPr lang="zh-CN" altLang="en-US" sz="1600" b="1" dirty="0" smtClean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rPr>
            <a:t>水平划分</a:t>
          </a:r>
          <a:endParaRPr lang="zh-CN" altLang="en-US" sz="16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98058FC-72CA-4047-99ED-F59B8D4DB7B1}" type="parTrans" cxnId="{792ECDE2-384D-40D1-B537-3F70D6AB397D}">
      <dgm:prSet/>
      <dgm:spPr/>
      <dgm:t>
        <a:bodyPr/>
        <a:lstStyle/>
        <a:p>
          <a:endParaRPr lang="zh-CN" altLang="en-US"/>
        </a:p>
      </dgm:t>
    </dgm:pt>
    <dgm:pt modelId="{E473365D-4F19-45BA-A01B-CEB4EAD2801E}" type="sibTrans" cxnId="{792ECDE2-384D-40D1-B537-3F70D6AB397D}">
      <dgm:prSet/>
      <dgm:spPr/>
      <dgm:t>
        <a:bodyPr/>
        <a:lstStyle/>
        <a:p>
          <a:endParaRPr lang="zh-CN" altLang="en-US"/>
        </a:p>
      </dgm:t>
    </dgm:pt>
    <dgm:pt modelId="{9F018DDD-E730-4D41-8D02-5D46BB6EEE83}">
      <dgm:prSet phldrT="[文本]" custT="1"/>
      <dgm:spPr/>
      <dgm:t>
        <a:bodyPr/>
        <a:lstStyle/>
        <a:p>
          <a:r>
            <a:rPr lang="zh-CN" altLang="en-US" sz="1600" dirty="0" smtClean="0">
              <a:latin typeface="黑体" panose="02010609060101010101" pitchFamily="49" charset="-122"/>
              <a:ea typeface="黑体" panose="02010609060101010101" pitchFamily="49" charset="-122"/>
            </a:rPr>
            <a:t>评价前期如何命题</a:t>
          </a:r>
          <a:endParaRPr lang="en-US" altLang="zh-CN" sz="16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en-US" altLang="zh-CN" sz="1600" dirty="0" smtClean="0">
              <a:latin typeface="黑体" panose="02010609060101010101" pitchFamily="49" charset="-122"/>
              <a:ea typeface="黑体" panose="02010609060101010101" pitchFamily="49" charset="-122"/>
            </a:rPr>
            <a:t>——</a:t>
          </a:r>
          <a:r>
            <a:rPr lang="zh-CN" altLang="en-US" sz="1600" b="1" dirty="0" smtClean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rPr>
            <a:t>基于素养的题目命制</a:t>
          </a:r>
          <a:endParaRPr lang="en-US" altLang="zh-CN" sz="1600" b="1" dirty="0" smtClean="0">
            <a:solidFill>
              <a:srgbClr val="00B0F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468573F-C6E3-434A-9BEF-3D96C5500D0A}" type="parTrans" cxnId="{26F99289-D1B6-4038-98EC-93530233AA99}">
      <dgm:prSet/>
      <dgm:spPr/>
      <dgm:t>
        <a:bodyPr/>
        <a:lstStyle/>
        <a:p>
          <a:endParaRPr lang="zh-CN" altLang="en-US"/>
        </a:p>
      </dgm:t>
    </dgm:pt>
    <dgm:pt modelId="{F1E4A801-543E-48A9-B3D2-2EE41D24ED1B}" type="sibTrans" cxnId="{26F99289-D1B6-4038-98EC-93530233AA99}">
      <dgm:prSet/>
      <dgm:spPr/>
      <dgm:t>
        <a:bodyPr/>
        <a:lstStyle/>
        <a:p>
          <a:endParaRPr lang="zh-CN" altLang="en-US"/>
        </a:p>
      </dgm:t>
    </dgm:pt>
    <dgm:pt modelId="{CC3AA223-FA01-49BC-9046-CC0CC439D1A3}" type="pres">
      <dgm:prSet presAssocID="{13E97CE3-DC98-440F-B96D-F8E7933D966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E1582E2-8D7E-4831-AC13-DBC4A6DF6285}" type="pres">
      <dgm:prSet presAssocID="{EE80B9CB-1019-48BF-8C99-24907226EDEA}" presName="upArrow" presStyleLbl="node1" presStyleIdx="0" presStyleCnt="2"/>
      <dgm:spPr/>
    </dgm:pt>
    <dgm:pt modelId="{2B879656-88A5-49A8-994D-D3169628CDD1}" type="pres">
      <dgm:prSet presAssocID="{EE80B9CB-1019-48BF-8C99-24907226EDEA}" presName="upArrowText" presStyleLbl="revTx" presStyleIdx="0" presStyleCnt="2" custScaleX="128772" custLinFactNeighborX="13475" custLinFactNeighborY="138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396712-C216-4E48-A836-54E6F683BEEC}" type="pres">
      <dgm:prSet presAssocID="{9F018DDD-E730-4D41-8D02-5D46BB6EEE83}" presName="downArrow" presStyleLbl="node1" presStyleIdx="1" presStyleCnt="2" custLinFactNeighborX="-14708" custLinFactNeighborY="51"/>
      <dgm:spPr/>
    </dgm:pt>
    <dgm:pt modelId="{DBBED872-D31E-4AE9-AE5B-3F74A50B09BD}" type="pres">
      <dgm:prSet presAssocID="{9F018DDD-E730-4D41-8D02-5D46BB6EEE83}" presName="downArrowText" presStyleLbl="revTx" presStyleIdx="1" presStyleCnt="2" custScaleX="108966" custLinFactNeighborX="-1008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85390D-8661-49DA-BE15-01C78739C9D3}" type="presOf" srcId="{EE80B9CB-1019-48BF-8C99-24907226EDEA}" destId="{2B879656-88A5-49A8-994D-D3169628CDD1}" srcOrd="0" destOrd="0" presId="urn:microsoft.com/office/officeart/2005/8/layout/arrow4"/>
    <dgm:cxn modelId="{C9FA4146-11CB-4095-8D53-86A260021350}" type="presOf" srcId="{13E97CE3-DC98-440F-B96D-F8E7933D9660}" destId="{CC3AA223-FA01-49BC-9046-CC0CC439D1A3}" srcOrd="0" destOrd="0" presId="urn:microsoft.com/office/officeart/2005/8/layout/arrow4"/>
    <dgm:cxn modelId="{08AD6F1F-3479-4C5B-AE64-67A4512EE935}" type="presOf" srcId="{9F018DDD-E730-4D41-8D02-5D46BB6EEE83}" destId="{DBBED872-D31E-4AE9-AE5B-3F74A50B09BD}" srcOrd="0" destOrd="0" presId="urn:microsoft.com/office/officeart/2005/8/layout/arrow4"/>
    <dgm:cxn modelId="{26F99289-D1B6-4038-98EC-93530233AA99}" srcId="{13E97CE3-DC98-440F-B96D-F8E7933D9660}" destId="{9F018DDD-E730-4D41-8D02-5D46BB6EEE83}" srcOrd="1" destOrd="0" parTransId="{0468573F-C6E3-434A-9BEF-3D96C5500D0A}" sibTransId="{F1E4A801-543E-48A9-B3D2-2EE41D24ED1B}"/>
    <dgm:cxn modelId="{792ECDE2-384D-40D1-B537-3F70D6AB397D}" srcId="{13E97CE3-DC98-440F-B96D-F8E7933D9660}" destId="{EE80B9CB-1019-48BF-8C99-24907226EDEA}" srcOrd="0" destOrd="0" parTransId="{598058FC-72CA-4047-99ED-F59B8D4DB7B1}" sibTransId="{E473365D-4F19-45BA-A01B-CEB4EAD2801E}"/>
    <dgm:cxn modelId="{81C09032-49FF-4D10-8D82-FB542A60A0DE}" type="presParOf" srcId="{CC3AA223-FA01-49BC-9046-CC0CC439D1A3}" destId="{3E1582E2-8D7E-4831-AC13-DBC4A6DF6285}" srcOrd="0" destOrd="0" presId="urn:microsoft.com/office/officeart/2005/8/layout/arrow4"/>
    <dgm:cxn modelId="{1366E55C-509A-4B6A-A122-222E592C4059}" type="presParOf" srcId="{CC3AA223-FA01-49BC-9046-CC0CC439D1A3}" destId="{2B879656-88A5-49A8-994D-D3169628CDD1}" srcOrd="1" destOrd="0" presId="urn:microsoft.com/office/officeart/2005/8/layout/arrow4"/>
    <dgm:cxn modelId="{C18D6827-0913-4D52-9B4F-E57546C2FB67}" type="presParOf" srcId="{CC3AA223-FA01-49BC-9046-CC0CC439D1A3}" destId="{4F396712-C216-4E48-A836-54E6F683BEEC}" srcOrd="2" destOrd="0" presId="urn:microsoft.com/office/officeart/2005/8/layout/arrow4"/>
    <dgm:cxn modelId="{3425ED56-ECEE-4330-9F32-9DF03D8FC950}" type="presParOf" srcId="{CC3AA223-FA01-49BC-9046-CC0CC439D1A3}" destId="{DBBED872-D31E-4AE9-AE5B-3F74A50B09B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7F2F5-7ACB-491B-852B-272E694E81D0}">
      <dsp:nvSpPr>
        <dsp:cNvPr id="0" name=""/>
        <dsp:cNvSpPr/>
      </dsp:nvSpPr>
      <dsp:spPr>
        <a:xfrm>
          <a:off x="1324503" y="0"/>
          <a:ext cx="5127857" cy="512785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D039F6-6065-48A3-A884-AD2406AD7E7C}">
      <dsp:nvSpPr>
        <dsp:cNvPr id="0" name=""/>
        <dsp:cNvSpPr/>
      </dsp:nvSpPr>
      <dsp:spPr>
        <a:xfrm>
          <a:off x="1657814" y="333310"/>
          <a:ext cx="2051142" cy="20511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/>
            <a:t>新课标</a:t>
          </a:r>
          <a:endParaRPr lang="en-US" altLang="zh-CN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/>
            <a:t>新教材</a:t>
          </a:r>
          <a:endParaRPr lang="zh-CN" altLang="en-US" sz="2900" kern="1200" dirty="0"/>
        </a:p>
      </dsp:txBody>
      <dsp:txXfrm>
        <a:off x="1757942" y="433438"/>
        <a:ext cx="1850886" cy="1850886"/>
      </dsp:txXfrm>
    </dsp:sp>
    <dsp:sp modelId="{015D93E3-8BFA-488A-851B-B87BE489C7F1}">
      <dsp:nvSpPr>
        <dsp:cNvPr id="0" name=""/>
        <dsp:cNvSpPr/>
      </dsp:nvSpPr>
      <dsp:spPr>
        <a:xfrm>
          <a:off x="4067906" y="333310"/>
          <a:ext cx="2051142" cy="2051142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/>
            <a:t>中高考</a:t>
          </a:r>
          <a:endParaRPr lang="en-US" altLang="zh-CN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/>
            <a:t>改革</a:t>
          </a:r>
          <a:endParaRPr lang="en-US" altLang="zh-CN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/>
            <a:t>方向</a:t>
          </a:r>
          <a:endParaRPr lang="zh-CN" altLang="en-US" sz="2900" kern="1200" dirty="0"/>
        </a:p>
      </dsp:txBody>
      <dsp:txXfrm>
        <a:off x="4168034" y="433438"/>
        <a:ext cx="1850886" cy="1850886"/>
      </dsp:txXfrm>
    </dsp:sp>
    <dsp:sp modelId="{43ABE199-42FF-4DB5-9DF8-3F7E9B94E5ED}">
      <dsp:nvSpPr>
        <dsp:cNvPr id="0" name=""/>
        <dsp:cNvSpPr/>
      </dsp:nvSpPr>
      <dsp:spPr>
        <a:xfrm>
          <a:off x="1512172" y="2743403"/>
          <a:ext cx="2342425" cy="2051142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/>
            <a:t>代表当代</a:t>
          </a:r>
          <a:endParaRPr lang="en-US" altLang="zh-CN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/>
            <a:t>教育方向的</a:t>
          </a:r>
          <a:endParaRPr lang="en-US" altLang="zh-CN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/>
            <a:t>重要讲话</a:t>
          </a:r>
          <a:endParaRPr lang="zh-CN" altLang="en-US" sz="2900" kern="1200" dirty="0"/>
        </a:p>
      </dsp:txBody>
      <dsp:txXfrm>
        <a:off x="1612300" y="2843531"/>
        <a:ext cx="2142169" cy="1850886"/>
      </dsp:txXfrm>
    </dsp:sp>
    <dsp:sp modelId="{0D525BC9-4827-479A-BCA7-894F459D0569}">
      <dsp:nvSpPr>
        <dsp:cNvPr id="0" name=""/>
        <dsp:cNvSpPr/>
      </dsp:nvSpPr>
      <dsp:spPr>
        <a:xfrm>
          <a:off x="4067906" y="2743403"/>
          <a:ext cx="2051142" cy="205114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/>
            <a:t>国内外</a:t>
          </a:r>
          <a:endParaRPr lang="en-US" altLang="zh-CN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/>
            <a:t>大型评价</a:t>
          </a:r>
          <a:endParaRPr lang="en-US" altLang="zh-CN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/>
            <a:t>测试</a:t>
          </a:r>
          <a:endParaRPr lang="zh-CN" altLang="en-US" sz="2900" kern="1200" dirty="0"/>
        </a:p>
      </dsp:txBody>
      <dsp:txXfrm>
        <a:off x="4168034" y="2843531"/>
        <a:ext cx="1850886" cy="1850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FB951-FAC7-43CF-9DD2-91E588534F0C}">
      <dsp:nvSpPr>
        <dsp:cNvPr id="0" name=""/>
        <dsp:cNvSpPr/>
      </dsp:nvSpPr>
      <dsp:spPr>
        <a:xfrm>
          <a:off x="1562" y="0"/>
          <a:ext cx="2431344" cy="1683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注重思考力的培养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1562" y="673536"/>
        <a:ext cx="2431344" cy="673536"/>
      </dsp:txXfrm>
    </dsp:sp>
    <dsp:sp modelId="{1E662B5F-30E3-4AE2-9CED-6E7F1F779826}">
      <dsp:nvSpPr>
        <dsp:cNvPr id="0" name=""/>
        <dsp:cNvSpPr/>
      </dsp:nvSpPr>
      <dsp:spPr>
        <a:xfrm>
          <a:off x="936875" y="101030"/>
          <a:ext cx="560719" cy="56071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2618F-CC15-40AA-A6AA-5AB8DFA0E1CC}">
      <dsp:nvSpPr>
        <dsp:cNvPr id="0" name=""/>
        <dsp:cNvSpPr/>
      </dsp:nvSpPr>
      <dsp:spPr>
        <a:xfrm>
          <a:off x="2505847" y="0"/>
          <a:ext cx="2431344" cy="1683841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注重过程性经验的积累</a:t>
          </a:r>
          <a:endParaRPr lang="zh-CN" altLang="en-US" sz="2000" kern="12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505847" y="673536"/>
        <a:ext cx="2431344" cy="673536"/>
      </dsp:txXfrm>
    </dsp:sp>
    <dsp:sp modelId="{624FCD8A-06E2-4473-84D8-E532B7F398CE}">
      <dsp:nvSpPr>
        <dsp:cNvPr id="0" name=""/>
        <dsp:cNvSpPr/>
      </dsp:nvSpPr>
      <dsp:spPr>
        <a:xfrm>
          <a:off x="3441160" y="101030"/>
          <a:ext cx="560719" cy="560719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020B1-4419-49CE-8AE0-E982EB24B7DF}">
      <dsp:nvSpPr>
        <dsp:cNvPr id="0" name=""/>
        <dsp:cNvSpPr/>
      </dsp:nvSpPr>
      <dsp:spPr>
        <a:xfrm>
          <a:off x="5010132" y="0"/>
          <a:ext cx="2431344" cy="168384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注重真正意义上的“理解”</a:t>
          </a:r>
          <a:endParaRPr lang="zh-CN" altLang="en-US" sz="2000" kern="12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010132" y="673536"/>
        <a:ext cx="2431344" cy="673536"/>
      </dsp:txXfrm>
    </dsp:sp>
    <dsp:sp modelId="{A09B6AC9-317C-4249-8F24-FC35182F0AE1}">
      <dsp:nvSpPr>
        <dsp:cNvPr id="0" name=""/>
        <dsp:cNvSpPr/>
      </dsp:nvSpPr>
      <dsp:spPr>
        <a:xfrm>
          <a:off x="5945445" y="101030"/>
          <a:ext cx="560719" cy="560719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847FD-F898-4AF0-8B2E-3B6D879CF846}">
      <dsp:nvSpPr>
        <dsp:cNvPr id="0" name=""/>
        <dsp:cNvSpPr/>
      </dsp:nvSpPr>
      <dsp:spPr>
        <a:xfrm>
          <a:off x="297721" y="1347072"/>
          <a:ext cx="6847596" cy="25257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FB951-FAC7-43CF-9DD2-91E588534F0C}">
      <dsp:nvSpPr>
        <dsp:cNvPr id="0" name=""/>
        <dsp:cNvSpPr/>
      </dsp:nvSpPr>
      <dsp:spPr>
        <a:xfrm>
          <a:off x="1562" y="0"/>
          <a:ext cx="2431344" cy="1683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注重思考力的培养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1562" y="673536"/>
        <a:ext cx="2431344" cy="673536"/>
      </dsp:txXfrm>
    </dsp:sp>
    <dsp:sp modelId="{1E662B5F-30E3-4AE2-9CED-6E7F1F779826}">
      <dsp:nvSpPr>
        <dsp:cNvPr id="0" name=""/>
        <dsp:cNvSpPr/>
      </dsp:nvSpPr>
      <dsp:spPr>
        <a:xfrm>
          <a:off x="936875" y="101030"/>
          <a:ext cx="560719" cy="56071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2618F-CC15-40AA-A6AA-5AB8DFA0E1CC}">
      <dsp:nvSpPr>
        <dsp:cNvPr id="0" name=""/>
        <dsp:cNvSpPr/>
      </dsp:nvSpPr>
      <dsp:spPr>
        <a:xfrm>
          <a:off x="2505847" y="0"/>
          <a:ext cx="2431344" cy="1683841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注重过程性经验的积累</a:t>
          </a:r>
          <a:endParaRPr lang="zh-CN" altLang="en-US" sz="2000" kern="12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505847" y="673536"/>
        <a:ext cx="2431344" cy="673536"/>
      </dsp:txXfrm>
    </dsp:sp>
    <dsp:sp modelId="{624FCD8A-06E2-4473-84D8-E532B7F398CE}">
      <dsp:nvSpPr>
        <dsp:cNvPr id="0" name=""/>
        <dsp:cNvSpPr/>
      </dsp:nvSpPr>
      <dsp:spPr>
        <a:xfrm>
          <a:off x="3441160" y="101030"/>
          <a:ext cx="560719" cy="560719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020B1-4419-49CE-8AE0-E982EB24B7DF}">
      <dsp:nvSpPr>
        <dsp:cNvPr id="0" name=""/>
        <dsp:cNvSpPr/>
      </dsp:nvSpPr>
      <dsp:spPr>
        <a:xfrm>
          <a:off x="5010132" y="0"/>
          <a:ext cx="2431344" cy="168384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注重真正意义上的“理解”</a:t>
          </a:r>
          <a:endParaRPr lang="zh-CN" altLang="en-US" sz="2000" kern="12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010132" y="673536"/>
        <a:ext cx="2431344" cy="673536"/>
      </dsp:txXfrm>
    </dsp:sp>
    <dsp:sp modelId="{A09B6AC9-317C-4249-8F24-FC35182F0AE1}">
      <dsp:nvSpPr>
        <dsp:cNvPr id="0" name=""/>
        <dsp:cNvSpPr/>
      </dsp:nvSpPr>
      <dsp:spPr>
        <a:xfrm>
          <a:off x="5945445" y="101030"/>
          <a:ext cx="560719" cy="560719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847FD-F898-4AF0-8B2E-3B6D879CF846}">
      <dsp:nvSpPr>
        <dsp:cNvPr id="0" name=""/>
        <dsp:cNvSpPr/>
      </dsp:nvSpPr>
      <dsp:spPr>
        <a:xfrm>
          <a:off x="297721" y="1347072"/>
          <a:ext cx="6847596" cy="25257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ADF9B-4D07-4FE4-8F7B-90164C04F709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2A9F-7368-46A7-AECA-977C9946EC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677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8869A-7ACD-4287-ADBD-5D8ED0A679A3}" type="datetimeFigureOut">
              <a:rPr lang="zh-CN" altLang="en-US" smtClean="0"/>
              <a:pPr/>
              <a:t>2016/12/15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81DEC-D4F8-4335-B46B-2F56715F4C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23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304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B61A5-BA7E-4076-A0C9-7882ADA949E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1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有了对这些教育观点的理解，才谈得上对教育方向正确引领，才能把“评价”这一撬动教学的重要杠杆把握好。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作为命题者，我们对自己的要求是“</a:t>
            </a:r>
            <a:r>
              <a:rPr lang="zh-CN" altLang="en-US" sz="1200" b="1" dirty="0" smtClean="0">
                <a:solidFill>
                  <a:srgbClr val="CC0000"/>
                </a:solidFill>
                <a:latin typeface="+mn-ea"/>
              </a:rPr>
              <a:t>不做一味埋头做事的工匠，而要做抬头看方向的思想者和行动者”。</a:t>
            </a:r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B61A5-BA7E-4076-A0C9-7882ADA949E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61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在指标体系的研发过程中，有两次突破，第一次是由单纯对知识的关注，转变为对知识和能力的共同关注，</a:t>
            </a:r>
            <a:endParaRPr lang="en-US" altLang="zh-CN" dirty="0" smtClean="0"/>
          </a:p>
          <a:p>
            <a:r>
              <a:rPr lang="zh-CN" altLang="en-US" dirty="0" smtClean="0"/>
              <a:t>第二次是加入对“学科核心素养”的关注。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877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789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055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840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605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424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240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0A97BA1-4A38-4501-8DCF-E7ABCB373152}" type="slidenum">
              <a:rPr kumimoji="1"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kumimoji="1"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2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322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659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51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986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887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454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84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254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85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141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B61A5-BA7E-4076-A0C9-7882ADA949E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87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88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636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B61A5-BA7E-4076-A0C9-7882ADA949E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8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47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B61A5-BA7E-4076-A0C9-7882ADA949E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03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DEC-D4F8-4335-B46B-2F56715F4CF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66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B61A5-BA7E-4076-A0C9-7882ADA949E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05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B61A5-BA7E-4076-A0C9-7882ADA949E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B61A5-BA7E-4076-A0C9-7882ADA949E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2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9A8-2163-422E-B307-6E7A0F341142}" type="datetimeFigureOut">
              <a:rPr lang="zh-CN" altLang="en-US" smtClean="0"/>
              <a:pPr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2957-852C-4161-A0C6-FD472FFEF2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30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9A8-2163-422E-B307-6E7A0F341142}" type="datetimeFigureOut">
              <a:rPr lang="zh-CN" altLang="en-US" smtClean="0"/>
              <a:pPr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2957-852C-4161-A0C6-FD472FFEF2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82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9A8-2163-422E-B307-6E7A0F341142}" type="datetimeFigureOut">
              <a:rPr lang="zh-CN" altLang="en-US" smtClean="0"/>
              <a:pPr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2957-852C-4161-A0C6-FD472FFEF2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01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D31A0C-A68F-48A2-9BDF-5B99223B1736}" type="datetime1">
              <a:rPr lang="zh-CN" altLang="en-US"/>
              <a:pPr>
                <a:defRPr/>
              </a:pPr>
              <a:t>2016/12/15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AB5934-3BD1-45D8-847E-178526C6ABB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7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9A8-2163-422E-B307-6E7A0F341142}" type="datetimeFigureOut">
              <a:rPr lang="zh-CN" altLang="en-US" smtClean="0"/>
              <a:pPr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2957-852C-4161-A0C6-FD472FFEF2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37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9A8-2163-422E-B307-6E7A0F341142}" type="datetimeFigureOut">
              <a:rPr lang="zh-CN" altLang="en-US" smtClean="0"/>
              <a:pPr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2957-852C-4161-A0C6-FD472FFEF2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02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9A8-2163-422E-B307-6E7A0F341142}" type="datetimeFigureOut">
              <a:rPr lang="zh-CN" altLang="en-US" smtClean="0"/>
              <a:pPr/>
              <a:t>2016/12/15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2957-852C-4161-A0C6-FD472FFEF2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23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9A8-2163-422E-B307-6E7A0F341142}" type="datetimeFigureOut">
              <a:rPr lang="zh-CN" altLang="en-US" smtClean="0"/>
              <a:pPr/>
              <a:t>2016/12/15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2957-852C-4161-A0C6-FD472FFEF2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07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9A8-2163-422E-B307-6E7A0F341142}" type="datetimeFigureOut">
              <a:rPr lang="zh-CN" altLang="en-US" smtClean="0"/>
              <a:pPr/>
              <a:t>2016/12/15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2957-852C-4161-A0C6-FD472FFEF2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11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9A8-2163-422E-B307-6E7A0F341142}" type="datetimeFigureOut">
              <a:rPr lang="zh-CN" altLang="en-US" smtClean="0"/>
              <a:pPr/>
              <a:t>2016/12/15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2957-852C-4161-A0C6-FD472FFEF2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08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9A8-2163-422E-B307-6E7A0F341142}" type="datetimeFigureOut">
              <a:rPr lang="zh-CN" altLang="en-US" smtClean="0"/>
              <a:pPr/>
              <a:t>2016/12/15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2957-852C-4161-A0C6-FD472FFEF2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14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9A8-2163-422E-B307-6E7A0F341142}" type="datetimeFigureOut">
              <a:rPr lang="zh-CN" altLang="en-US" smtClean="0"/>
              <a:pPr/>
              <a:t>2016/12/15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2957-852C-4161-A0C6-FD472FFEF2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55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499A8-2163-422E-B307-6E7A0F341142}" type="datetimeFigureOut">
              <a:rPr lang="zh-CN" altLang="en-US" smtClean="0"/>
              <a:pPr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22957-852C-4161-A0C6-FD472FFEF2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20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36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1.xml"/><Relationship Id="rId7" Type="http://schemas.openxmlformats.org/officeDocument/2006/relationships/image" Target="../media/image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tags" Target="../tags/tag25.xml"/><Relationship Id="rId7" Type="http://schemas.openxmlformats.org/officeDocument/2006/relationships/image" Target="../media/image44.png"/><Relationship Id="rId12" Type="http://schemas.openxmlformats.org/officeDocument/2006/relationships/image" Target="../media/image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21.xml"/><Relationship Id="rId11" Type="http://schemas.openxmlformats.org/officeDocument/2006/relationships/image" Target="../media/image48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7.jpeg"/><Relationship Id="rId4" Type="http://schemas.openxmlformats.org/officeDocument/2006/relationships/tags" Target="../tags/tag26.xml"/><Relationship Id="rId9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36.png"/><Relationship Id="rId5" Type="http://schemas.openxmlformats.org/officeDocument/2006/relationships/tags" Target="../tags/tag31.xml"/><Relationship Id="rId10" Type="http://schemas.openxmlformats.org/officeDocument/2006/relationships/image" Target="../media/image9.png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emf"/><Relationship Id="rId5" Type="http://schemas.openxmlformats.org/officeDocument/2006/relationships/oleObject" Target="../embeddings/Microsoft_Excel_97-2003____1.xls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68.emf"/><Relationship Id="rId4" Type="http://schemas.openxmlformats.org/officeDocument/2006/relationships/oleObject" Target="../embeddings/Microsoft_Excel_97-2003____2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7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9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00.png"/><Relationship Id="rId4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5.png"/><Relationship Id="rId4" Type="http://schemas.openxmlformats.org/officeDocument/2006/relationships/diagramData" Target="../diagrams/data4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2" descr="WinXP_160"/>
          <p:cNvPicPr>
            <a:picLocks noChangeAspect="1" noChangeArrowheads="1"/>
          </p:cNvPicPr>
          <p:nvPr/>
        </p:nvPicPr>
        <p:blipFill>
          <a:blip r:embed="rId3"/>
          <a:srcRect l="1120" t="19177" r="8372"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文本框 5"/>
          <p:cNvSpPr txBox="1">
            <a:spLocks noChangeArrowheads="1"/>
          </p:cNvSpPr>
          <p:nvPr/>
        </p:nvSpPr>
        <p:spPr bwMode="auto">
          <a:xfrm>
            <a:off x="436562" y="2420888"/>
            <a:ext cx="8270875" cy="165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发展导向的数学学业评价</a:t>
            </a:r>
            <a:endParaRPr lang="en-US" altLang="zh-CN" sz="36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试题命制的研究与实践（小学）</a:t>
            </a:r>
            <a:endParaRPr lang="zh-CN" altLang="en-US" sz="36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5779967" y="5345588"/>
            <a:ext cx="4425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小学数学教研室</a:t>
            </a: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6820574" y="6079422"/>
            <a:ext cx="2344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2016.12</a:t>
            </a:r>
            <a:endParaRPr lang="zh-CN" altLang="en-US" sz="2000" b="1" dirty="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1533525" cy="1438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6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440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矩形 45"/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标题 1"/>
          <p:cNvSpPr>
            <a:spLocks/>
          </p:cNvSpPr>
          <p:nvPr/>
        </p:nvSpPr>
        <p:spPr bwMode="auto">
          <a:xfrm>
            <a:off x="5000628" y="357166"/>
            <a:ext cx="3316288" cy="46355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+mn-ea"/>
              </a:rPr>
              <a:t>三个“注重”</a:t>
            </a:r>
            <a:endParaRPr lang="zh-CN" altLang="en-US" sz="2400" b="1" dirty="0">
              <a:solidFill>
                <a:srgbClr val="002060"/>
              </a:solidFill>
              <a:latin typeface="+mn-ea"/>
            </a:endParaRPr>
          </a:p>
        </p:txBody>
      </p:sp>
      <p:graphicFrame>
        <p:nvGraphicFramePr>
          <p:cNvPr id="18" name="图示 17"/>
          <p:cNvGraphicFramePr/>
          <p:nvPr>
            <p:extLst/>
          </p:nvPr>
        </p:nvGraphicFramePr>
        <p:xfrm>
          <a:off x="621880" y="1108075"/>
          <a:ext cx="7443040" cy="1683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619672" y="1325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131568" y="12983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658772" y="12917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21880" y="1108075"/>
            <a:ext cx="2427632" cy="168111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+mn-ea"/>
            </a:endParaRPr>
          </a:p>
        </p:txBody>
      </p:sp>
      <p:sp>
        <p:nvSpPr>
          <p:cNvPr id="33" name="内容占位符 2"/>
          <p:cNvSpPr txBox="1">
            <a:spLocks/>
          </p:cNvSpPr>
          <p:nvPr/>
        </p:nvSpPr>
        <p:spPr>
          <a:xfrm>
            <a:off x="387152" y="2789187"/>
            <a:ext cx="8640960" cy="24951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9560" y="3376008"/>
            <a:ext cx="68200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师问：总让孩子去想、去思考，他还总出错，没有时间，课时紧。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怎样看待这个问题：</a:t>
            </a:r>
            <a:r>
              <a:rPr lang="zh-CN" altLang="zh-CN" b="1" dirty="0" smtClean="0"/>
              <a:t>几</a:t>
            </a:r>
            <a:r>
              <a:rPr lang="zh-CN" altLang="zh-CN" b="1" dirty="0"/>
              <a:t>个问题想错了，不要紧，逐渐地会想问题，这</a:t>
            </a:r>
            <a:r>
              <a:rPr lang="zh-CN" altLang="zh-CN" b="1" dirty="0" smtClean="0"/>
              <a:t>是</a:t>
            </a:r>
            <a:r>
              <a:rPr lang="zh-CN" altLang="en-US" b="1" dirty="0" smtClean="0"/>
              <a:t>数学教给人</a:t>
            </a:r>
            <a:r>
              <a:rPr lang="zh-CN" altLang="zh-CN" b="1" dirty="0" smtClean="0"/>
              <a:t>最</a:t>
            </a:r>
            <a:r>
              <a:rPr lang="zh-CN" altLang="zh-CN" b="1" dirty="0"/>
              <a:t>核心的事情。</a:t>
            </a:r>
            <a:r>
              <a:rPr lang="zh-CN" altLang="zh-CN" b="1" dirty="0" smtClean="0"/>
              <a:t>这</a:t>
            </a:r>
            <a:r>
              <a:rPr lang="zh-CN" altLang="en-US" b="1" dirty="0" smtClean="0"/>
              <a:t>也</a:t>
            </a:r>
            <a:r>
              <a:rPr lang="zh-CN" altLang="zh-CN" b="1" dirty="0" smtClean="0"/>
              <a:t>是</a:t>
            </a:r>
            <a:r>
              <a:rPr lang="zh-CN" altLang="zh-CN" b="1" dirty="0"/>
              <a:t>一种经验的积累</a:t>
            </a:r>
            <a:r>
              <a:rPr lang="zh-CN" altLang="zh-CN" b="1" dirty="0" smtClean="0"/>
              <a:t>。</a:t>
            </a:r>
            <a:r>
              <a:rPr lang="zh-CN" altLang="en-US" b="1" dirty="0" smtClean="0"/>
              <a:t>慢慢的就快起来。想让你的学生去思考，首先你要勤于思考、会思考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                                                                      </a:t>
            </a:r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                                                                                         ——</a:t>
            </a:r>
            <a:r>
              <a:rPr lang="zh-CN" altLang="en-US" b="1" dirty="0" smtClean="0"/>
              <a:t>王尚志教授</a:t>
            </a:r>
            <a:endParaRPr lang="en-US" altLang="zh-CN" b="1" dirty="0" smtClean="0"/>
          </a:p>
          <a:p>
            <a:endParaRPr lang="en-US" altLang="zh-CN" b="1" dirty="0"/>
          </a:p>
          <a:p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12715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440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矩形 45"/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4" name="Group 10"/>
          <p:cNvGrpSpPr>
            <a:grpSpLocks/>
          </p:cNvGrpSpPr>
          <p:nvPr/>
        </p:nvGrpSpPr>
        <p:grpSpPr bwMode="auto">
          <a:xfrm>
            <a:off x="12700" y="2054613"/>
            <a:ext cx="9144000" cy="1911350"/>
            <a:chOff x="0" y="1470"/>
            <a:chExt cx="5760" cy="1776"/>
          </a:xfrm>
        </p:grpSpPr>
        <p:sp>
          <p:nvSpPr>
            <p:cNvPr id="75" name="Rectangle 11"/>
            <p:cNvSpPr>
              <a:spLocks noChangeArrowheads="1"/>
            </p:cNvSpPr>
            <p:nvPr/>
          </p:nvSpPr>
          <p:spPr bwMode="auto">
            <a:xfrm>
              <a:off x="0" y="1470"/>
              <a:ext cx="5760" cy="1776"/>
            </a:xfrm>
            <a:prstGeom prst="rect">
              <a:avLst/>
            </a:prstGeom>
            <a:solidFill>
              <a:srgbClr val="336600"/>
            </a:solidFill>
            <a:ln w="9525" algn="ctr">
              <a:solidFill>
                <a:srgbClr val="46AAC5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2000" b="1">
                <a:solidFill>
                  <a:prstClr val="black"/>
                </a:solidFill>
                <a:latin typeface="+mn-ea"/>
              </a:endParaRPr>
            </a:p>
          </p:txBody>
        </p:sp>
        <p:pic>
          <p:nvPicPr>
            <p:cNvPr id="76" name="Picture 12" descr="213500bs1pxvtniixxoos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36"/>
              <a:ext cx="2016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3" descr="U6555P1197DT201309161743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4" y="1536"/>
              <a:ext cx="2256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14" descr="13M52L642Z-11b39"/>
            <p:cNvPicPr>
              <a:picLocks noChangeAspect="1" noChangeArrowheads="1"/>
            </p:cNvPicPr>
            <p:nvPr/>
          </p:nvPicPr>
          <p:blipFill>
            <a:blip r:embed="rId6"/>
            <a:srcRect r="2000" b="16000"/>
            <a:stretch>
              <a:fillRect/>
            </a:stretch>
          </p:blipFill>
          <p:spPr bwMode="auto">
            <a:xfrm>
              <a:off x="2064" y="1536"/>
              <a:ext cx="1381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12700" y="4176580"/>
            <a:ext cx="9118600" cy="2624270"/>
            <a:chOff x="12700" y="4176580"/>
            <a:chExt cx="9118600" cy="2624270"/>
          </a:xfrm>
        </p:grpSpPr>
        <p:grpSp>
          <p:nvGrpSpPr>
            <p:cNvPr id="57" name="Group 3"/>
            <p:cNvGrpSpPr>
              <a:grpSpLocks/>
            </p:cNvGrpSpPr>
            <p:nvPr/>
          </p:nvGrpSpPr>
          <p:grpSpPr bwMode="auto">
            <a:xfrm>
              <a:off x="12700" y="4902200"/>
              <a:ext cx="9118600" cy="1898650"/>
              <a:chOff x="0" y="1632"/>
              <a:chExt cx="5760" cy="1536"/>
            </a:xfrm>
          </p:grpSpPr>
          <p:sp>
            <p:nvSpPr>
              <p:cNvPr id="61" name="Rectangle 4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5760" cy="1536"/>
              </a:xfrm>
              <a:prstGeom prst="rect">
                <a:avLst/>
              </a:prstGeom>
              <a:solidFill>
                <a:srgbClr val="336600"/>
              </a:solidFill>
              <a:ln w="9525" algn="ctr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 b="1">
                  <a:solidFill>
                    <a:prstClr val="black"/>
                  </a:solidFill>
                  <a:latin typeface="+mn-ea"/>
                </a:endParaRPr>
              </a:p>
            </p:txBody>
          </p:sp>
          <p:grpSp>
            <p:nvGrpSpPr>
              <p:cNvPr id="65" name="Group 5"/>
              <p:cNvGrpSpPr>
                <a:grpSpLocks/>
              </p:cNvGrpSpPr>
              <p:nvPr/>
            </p:nvGrpSpPr>
            <p:grpSpPr bwMode="auto">
              <a:xfrm>
                <a:off x="0" y="1728"/>
                <a:ext cx="5761" cy="1344"/>
                <a:chOff x="0" y="1845"/>
                <a:chExt cx="5952" cy="1563"/>
              </a:xfrm>
            </p:grpSpPr>
            <p:pic>
              <p:nvPicPr>
                <p:cNvPr id="66" name="Picture 6" descr="mf868-06120144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 r="17857"/>
                <a:stretch>
                  <a:fillRect/>
                </a:stretch>
              </p:blipFill>
              <p:spPr bwMode="auto">
                <a:xfrm>
                  <a:off x="0" y="1851"/>
                  <a:ext cx="1872" cy="15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0" name="Picture 7" descr="EEE8F83E3FABA39DCE083642C856174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14272" r="17395" b="13792"/>
                <a:stretch>
                  <a:fillRect/>
                </a:stretch>
              </p:blipFill>
              <p:spPr bwMode="auto">
                <a:xfrm>
                  <a:off x="3984" y="1854"/>
                  <a:ext cx="1968" cy="1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3" name="Picture 8" descr="2531170_094731527000_2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 r="2499" b="12027"/>
                <a:stretch>
                  <a:fillRect/>
                </a:stretch>
              </p:blipFill>
              <p:spPr bwMode="auto">
                <a:xfrm>
                  <a:off x="1932" y="1845"/>
                  <a:ext cx="1968" cy="1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81" name="Text Box 2"/>
            <p:cNvSpPr txBox="1">
              <a:spLocks noChangeArrowheads="1"/>
            </p:cNvSpPr>
            <p:nvPr/>
          </p:nvSpPr>
          <p:spPr bwMode="auto">
            <a:xfrm>
              <a:off x="1786622" y="4176580"/>
              <a:ext cx="6477000" cy="584775"/>
            </a:xfrm>
            <a:prstGeom prst="rect">
              <a:avLst/>
            </a:prstGeom>
            <a:noFill/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要做抬头看方向的思想者和行动者</a:t>
              </a:r>
            </a:p>
          </p:txBody>
        </p:sp>
      </p:grpSp>
      <p:sp>
        <p:nvSpPr>
          <p:cNvPr id="83" name="Text Box 9"/>
          <p:cNvSpPr txBox="1">
            <a:spLocks noChangeArrowheads="1"/>
          </p:cNvSpPr>
          <p:nvPr/>
        </p:nvSpPr>
        <p:spPr bwMode="auto">
          <a:xfrm>
            <a:off x="2107986" y="1425364"/>
            <a:ext cx="4745736" cy="584775"/>
          </a:xfrm>
          <a:prstGeom prst="rect">
            <a:avLst/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不做一味埋头做事的工匠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65373" y="533601"/>
            <a:ext cx="667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作为评价者：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92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7" name="图示 26"/>
          <p:cNvGraphicFramePr/>
          <p:nvPr>
            <p:extLst>
              <p:ext uri="{D42A27DB-BD31-4B8C-83A1-F6EECF244321}">
                <p14:modId xmlns:p14="http://schemas.microsoft.com/office/powerpoint/2010/main" val="3809382601"/>
              </p:ext>
            </p:extLst>
          </p:nvPr>
        </p:nvGraphicFramePr>
        <p:xfrm>
          <a:off x="0" y="1903223"/>
          <a:ext cx="911924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4" name="图片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8064" y="1211213"/>
            <a:ext cx="1895475" cy="12096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3209" y="5622415"/>
            <a:ext cx="1895475" cy="120967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1611" y="2708920"/>
            <a:ext cx="2534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“知识技能”的细化与“数学思考”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“问题解决”的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笼统，形成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对比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75856" y="3278059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丰富对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“数学思考”“问题解决”理解，尝试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建立框架对其内涵进行分维度的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刻画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372200" y="2734877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在命题框架中加入对“学科核心素养”的理解，为满足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世纪人才培养的需求，将“创新能力”从“问题解决”中单独提取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出来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横卷形 35"/>
          <p:cNvSpPr/>
          <p:nvPr/>
        </p:nvSpPr>
        <p:spPr>
          <a:xfrm>
            <a:off x="4873736" y="5414503"/>
            <a:ext cx="3960440" cy="133435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最终关注的是</a:t>
            </a:r>
            <a:endParaRPr lang="en-US" altLang="zh-CN" sz="3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“人”的发展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21611" y="-64913"/>
            <a:ext cx="9918552" cy="1226186"/>
            <a:chOff x="1032938" y="56731"/>
            <a:chExt cx="3625578" cy="746441"/>
          </a:xfrm>
          <a:scene3d>
            <a:camera prst="orthographicFront"/>
            <a:lightRig rig="flat" dir="t"/>
          </a:scene3d>
        </p:grpSpPr>
        <p:sp>
          <p:nvSpPr>
            <p:cNvPr id="19" name="同侧圆角矩形 18"/>
            <p:cNvSpPr/>
            <p:nvPr/>
          </p:nvSpPr>
          <p:spPr>
            <a:xfrm rot="5400000">
              <a:off x="2326361" y="-1171423"/>
              <a:ext cx="681172" cy="3268017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0" name="同侧圆角矩形 6"/>
            <p:cNvSpPr/>
            <p:nvPr/>
          </p:nvSpPr>
          <p:spPr>
            <a:xfrm>
              <a:off x="1043255" y="56731"/>
              <a:ext cx="3615261" cy="74644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eaLnBrk="0" hangingPunct="0"/>
              <a:r>
                <a:rPr lang="zh-CN" altLang="en-US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有了这样的先期和持续的学习</a:t>
              </a:r>
              <a:endParaRPr lang="en-US" altLang="zh-CN" sz="2400" b="1" dirty="0">
                <a:solidFill>
                  <a:srgbClr val="002060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“评价指标体系”的构建才不会“跑偏” </a:t>
              </a:r>
              <a:endParaRPr lang="en-US" altLang="zh-CN" sz="2400" b="1" dirty="0" smtClean="0">
                <a:solidFill>
                  <a:srgbClr val="002060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“评价指标体系”才能不断科学的完善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——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评价立场的变化</a:t>
              </a:r>
              <a:endParaRPr lang="en-US" altLang="zh-CN" sz="24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2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29" grpId="0"/>
      <p:bldP spid="30" grpId="0"/>
      <p:bldP spid="31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428596" y="2928934"/>
            <a:ext cx="4020875" cy="3625832"/>
            <a:chOff x="479687" y="1357298"/>
            <a:chExt cx="4020875" cy="3625832"/>
          </a:xfrm>
        </p:grpSpPr>
        <p:grpSp>
          <p:nvGrpSpPr>
            <p:cNvPr id="3" name="组合 35"/>
            <p:cNvGrpSpPr/>
            <p:nvPr/>
          </p:nvGrpSpPr>
          <p:grpSpPr>
            <a:xfrm>
              <a:off x="479687" y="1357298"/>
              <a:ext cx="4020875" cy="3067862"/>
              <a:chOff x="428596" y="1789898"/>
              <a:chExt cx="4020875" cy="3067862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428596" y="2285992"/>
                <a:ext cx="4020875" cy="2571768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928794" y="1789898"/>
                <a:ext cx="1714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tx2">
                        <a:lumMod val="50000"/>
                      </a:schemeClr>
                    </a:solidFill>
                    <a:latin typeface="+mn-ea"/>
                  </a:rPr>
                  <a:t>2012</a:t>
                </a:r>
                <a:r>
                  <a:rPr lang="zh-CN" altLang="en-US" sz="2000" b="1" dirty="0" smtClean="0">
                    <a:solidFill>
                      <a:schemeClr val="tx2">
                        <a:lumMod val="50000"/>
                      </a:schemeClr>
                    </a:solidFill>
                    <a:latin typeface="+mn-ea"/>
                  </a:rPr>
                  <a:t>版</a:t>
                </a:r>
                <a:endParaRPr lang="zh-CN" altLang="en-US" sz="2000" b="1" dirty="0">
                  <a:solidFill>
                    <a:schemeClr val="tx2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42910" y="4429132"/>
              <a:ext cx="33575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C00000"/>
                  </a:solidFill>
                </a:rPr>
                <a:t>知识技能</a:t>
              </a:r>
              <a:r>
                <a:rPr lang="en-US" altLang="zh-CN" sz="2000" b="1" dirty="0" smtClean="0">
                  <a:solidFill>
                    <a:srgbClr val="C00000"/>
                  </a:solidFill>
                </a:rPr>
                <a:t>——</a:t>
              </a:r>
              <a:r>
                <a:rPr lang="zh-CN" altLang="en-US" sz="2000" b="1" dirty="0" smtClean="0">
                  <a:solidFill>
                    <a:srgbClr val="C00000"/>
                  </a:solidFill>
                </a:rPr>
                <a:t>标准清晰</a:t>
              </a:r>
              <a:endParaRPr lang="en-US" altLang="zh-CN" sz="2000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组合 28"/>
          <p:cNvGrpSpPr/>
          <p:nvPr/>
        </p:nvGrpSpPr>
        <p:grpSpPr>
          <a:xfrm>
            <a:off x="4572000" y="1142984"/>
            <a:ext cx="4286280" cy="5302017"/>
            <a:chOff x="4572000" y="1360424"/>
            <a:chExt cx="4286280" cy="5302017"/>
          </a:xfrm>
        </p:grpSpPr>
        <p:grpSp>
          <p:nvGrpSpPr>
            <p:cNvPr id="5" name="组合 36"/>
            <p:cNvGrpSpPr/>
            <p:nvPr/>
          </p:nvGrpSpPr>
          <p:grpSpPr>
            <a:xfrm>
              <a:off x="4731766" y="1360424"/>
              <a:ext cx="3983638" cy="4896600"/>
              <a:chOff x="4857752" y="1817406"/>
              <a:chExt cx="3983638" cy="463268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357950" y="1817406"/>
                <a:ext cx="1714512" cy="37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tx2">
                        <a:lumMod val="50000"/>
                      </a:schemeClr>
                    </a:solidFill>
                    <a:latin typeface="+mn-ea"/>
                  </a:rPr>
                  <a:t>2013</a:t>
                </a:r>
                <a:r>
                  <a:rPr lang="zh-CN" altLang="en-US" sz="2000" b="1" dirty="0" smtClean="0">
                    <a:solidFill>
                      <a:schemeClr val="tx2">
                        <a:lumMod val="50000"/>
                      </a:schemeClr>
                    </a:solidFill>
                    <a:latin typeface="+mn-ea"/>
                  </a:rPr>
                  <a:t>版</a:t>
                </a:r>
                <a:endParaRPr lang="zh-CN" altLang="en-US" sz="2000" b="1" dirty="0">
                  <a:solidFill>
                    <a:schemeClr val="tx2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857752" y="2285992"/>
                <a:ext cx="328611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/>
                  <a:t>（</a:t>
                </a:r>
                <a:r>
                  <a:rPr lang="en-US" altLang="zh-CN" b="1" dirty="0" smtClean="0"/>
                  <a:t>1</a:t>
                </a:r>
                <a:r>
                  <a:rPr lang="zh-CN" altLang="en-US" b="1" dirty="0" smtClean="0"/>
                  <a:t>）知识技能</a:t>
                </a:r>
                <a:endParaRPr lang="en-US" altLang="zh-CN" b="1" dirty="0" smtClean="0"/>
              </a:p>
              <a:p>
                <a:r>
                  <a:rPr lang="zh-CN" altLang="en-US" sz="1600" dirty="0" smtClean="0"/>
                  <a:t>            </a:t>
                </a:r>
                <a:r>
                  <a:rPr lang="zh-CN" altLang="en-US" sz="1200" dirty="0" smtClean="0">
                    <a:latin typeface="+mn-ea"/>
                  </a:rPr>
                  <a:t>数与代数领域内容标准</a:t>
                </a:r>
                <a:endParaRPr lang="en-US" altLang="zh-CN" sz="1200" dirty="0" smtClean="0">
                  <a:latin typeface="+mn-ea"/>
                </a:endParaRPr>
              </a:p>
              <a:p>
                <a:r>
                  <a:rPr lang="zh-CN" altLang="en-US" sz="1200" dirty="0" smtClean="0">
                    <a:latin typeface="+mn-ea"/>
                  </a:rPr>
                  <a:t>       图形与几何领域内容标准</a:t>
                </a:r>
                <a:endParaRPr lang="en-US" altLang="zh-CN" sz="1200" dirty="0" smtClean="0">
                  <a:latin typeface="+mn-ea"/>
                </a:endParaRPr>
              </a:p>
              <a:p>
                <a:r>
                  <a:rPr lang="zh-CN" altLang="en-US" sz="1200" dirty="0" smtClean="0">
                    <a:latin typeface="+mn-ea"/>
                  </a:rPr>
                  <a:t>       统计与概率领域内容标准</a:t>
                </a:r>
                <a:endParaRPr lang="en-US" altLang="zh-CN" sz="1200" dirty="0" smtClean="0">
                  <a:latin typeface="+mn-ea"/>
                </a:endParaRPr>
              </a:p>
              <a:p>
                <a:r>
                  <a:rPr lang="zh-CN" altLang="en-US" sz="1200" dirty="0" smtClean="0">
                    <a:latin typeface="+mn-ea"/>
                  </a:rPr>
                  <a:t>       综合实践领域内容标准</a:t>
                </a:r>
                <a:endParaRPr lang="en-US" altLang="zh-CN" sz="1200" dirty="0" smtClean="0">
                  <a:latin typeface="+mn-ea"/>
                </a:endParaRPr>
              </a:p>
              <a:p>
                <a:r>
                  <a:rPr lang="zh-CN" altLang="en-US" sz="1600" b="1" dirty="0" smtClean="0"/>
                  <a:t>（</a:t>
                </a:r>
                <a:r>
                  <a:rPr lang="en-US" altLang="zh-CN" sz="1600" b="1" dirty="0" smtClean="0"/>
                  <a:t>2</a:t>
                </a:r>
                <a:r>
                  <a:rPr lang="zh-CN" altLang="en-US" sz="1600" b="1" dirty="0" smtClean="0"/>
                  <a:t>）数学思考</a:t>
                </a:r>
              </a:p>
              <a:p>
                <a:endParaRPr lang="zh-CN" altLang="en-US" dirty="0"/>
              </a:p>
            </p:txBody>
          </p:sp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43504" y="3550759"/>
                <a:ext cx="3697886" cy="1643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60" name="Picture 1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143504" y="4539070"/>
                <a:ext cx="3654990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4" name="矩形 33"/>
              <p:cNvSpPr/>
              <p:nvPr/>
            </p:nvSpPr>
            <p:spPr>
              <a:xfrm>
                <a:off x="4857752" y="4425787"/>
                <a:ext cx="1529586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 dirty="0" smtClean="0"/>
                  <a:t>（</a:t>
                </a:r>
                <a:r>
                  <a:rPr lang="en-US" altLang="zh-CN" sz="1600" b="1" dirty="0" smtClean="0"/>
                  <a:t>3</a:t>
                </a:r>
                <a:r>
                  <a:rPr lang="zh-CN" altLang="en-US" sz="1600" b="1" dirty="0" smtClean="0"/>
                  <a:t>）问题解决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000628" y="2285992"/>
                <a:ext cx="3786214" cy="4164100"/>
              </a:xfrm>
              <a:prstGeom prst="rect">
                <a:avLst/>
              </a:prstGeom>
              <a:noFill/>
              <a:ln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572000" y="6161150"/>
              <a:ext cx="4286280" cy="501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C00000"/>
                  </a:solidFill>
                </a:rPr>
                <a:t>数学思考、问题解决</a:t>
              </a:r>
              <a:r>
                <a:rPr lang="en-US" altLang="zh-CN" sz="2000" b="1" dirty="0" smtClean="0">
                  <a:solidFill>
                    <a:srgbClr val="C00000"/>
                  </a:solidFill>
                </a:rPr>
                <a:t>——</a:t>
              </a:r>
              <a:r>
                <a:rPr lang="zh-CN" altLang="en-US" sz="2000" b="1" dirty="0" smtClean="0">
                  <a:solidFill>
                    <a:srgbClr val="C00000"/>
                  </a:solidFill>
                </a:rPr>
                <a:t>维度细化</a:t>
              </a:r>
              <a:endParaRPr lang="en-US" altLang="zh-CN" sz="2000" b="1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组合 24"/>
          <p:cNvGrpSpPr/>
          <p:nvPr/>
        </p:nvGrpSpPr>
        <p:grpSpPr bwMode="auto">
          <a:xfrm>
            <a:off x="0" y="348452"/>
            <a:ext cx="9899487" cy="671102"/>
            <a:chOff x="1032938" y="122000"/>
            <a:chExt cx="3618609" cy="681172"/>
          </a:xfrm>
          <a:scene3d>
            <a:camera prst="orthographicFront"/>
            <a:lightRig rig="flat" dir="t"/>
          </a:scene3d>
        </p:grpSpPr>
        <p:sp>
          <p:nvSpPr>
            <p:cNvPr id="31" name="同侧圆角矩形 30"/>
            <p:cNvSpPr/>
            <p:nvPr/>
          </p:nvSpPr>
          <p:spPr>
            <a:xfrm rot="5400000">
              <a:off x="2326361" y="-1171423"/>
              <a:ext cx="681172" cy="3268017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0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“评价指标体系”才能不断科学的完善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——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评价立场的变化</a:t>
              </a:r>
              <a:endParaRPr lang="en-US" altLang="zh-CN" sz="24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1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/>
          <p:cNvGrpSpPr/>
          <p:nvPr/>
        </p:nvGrpSpPr>
        <p:grpSpPr>
          <a:xfrm>
            <a:off x="516423" y="1471035"/>
            <a:ext cx="5715040" cy="2339948"/>
            <a:chOff x="2928926" y="1934630"/>
            <a:chExt cx="5715040" cy="2339948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357554" y="2285992"/>
              <a:ext cx="4929222" cy="553998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solidFill>
                    <a:srgbClr val="002060"/>
                  </a:solidFill>
                  <a:latin typeface="+mn-ea"/>
                </a:rPr>
                <a:t>《</a:t>
              </a:r>
              <a:r>
                <a:rPr lang="zh-CN" altLang="en-US" sz="2000" b="1" dirty="0" smtClean="0">
                  <a:solidFill>
                    <a:srgbClr val="002060"/>
                  </a:solidFill>
                  <a:latin typeface="+mn-ea"/>
                </a:rPr>
                <a:t>数学课程标准（</a:t>
              </a:r>
              <a:r>
                <a:rPr lang="en-US" altLang="zh-CN" sz="2000" b="1" dirty="0" smtClean="0">
                  <a:solidFill>
                    <a:srgbClr val="002060"/>
                  </a:solidFill>
                  <a:latin typeface="+mn-ea"/>
                </a:rPr>
                <a:t>2011</a:t>
              </a:r>
              <a:r>
                <a:rPr lang="zh-CN" altLang="en-US" sz="2000" b="1" dirty="0" smtClean="0">
                  <a:solidFill>
                    <a:srgbClr val="002060"/>
                  </a:solidFill>
                  <a:latin typeface="+mn-ea"/>
                </a:rPr>
                <a:t>年版）</a:t>
              </a:r>
              <a:r>
                <a:rPr lang="en-US" altLang="zh-CN" sz="2000" b="1" dirty="0" smtClean="0">
                  <a:solidFill>
                    <a:srgbClr val="002060"/>
                  </a:solidFill>
                  <a:latin typeface="+mn-ea"/>
                </a:rPr>
                <a:t>》</a:t>
              </a:r>
              <a:endParaRPr lang="zh-CN" altLang="en-US" sz="2000" b="1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10" name="下箭头 9"/>
            <p:cNvSpPr/>
            <p:nvPr/>
          </p:nvSpPr>
          <p:spPr>
            <a:xfrm>
              <a:off x="5572132" y="1934630"/>
              <a:ext cx="428628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+mn-ea"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 rot="5400000">
              <a:off x="5681371" y="3189194"/>
              <a:ext cx="283129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rot="5400000">
              <a:off x="3412572" y="3504700"/>
              <a:ext cx="3960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610572" y="3306700"/>
              <a:ext cx="4356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rot="5400000">
              <a:off x="4912770" y="3504700"/>
              <a:ext cx="3960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rot="5400000">
              <a:off x="6341530" y="3504700"/>
              <a:ext cx="3960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rot="5400000">
              <a:off x="7770290" y="3504700"/>
              <a:ext cx="3960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4500562" y="3720580"/>
              <a:ext cx="1285884" cy="553998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CC0000"/>
                  </a:solidFill>
                  <a:latin typeface="+mn-ea"/>
                </a:rPr>
                <a:t>数学思考</a:t>
              </a:r>
              <a:endParaRPr lang="zh-CN" altLang="en-US" sz="2000" b="1" dirty="0">
                <a:solidFill>
                  <a:srgbClr val="CC0000"/>
                </a:solidFill>
                <a:latin typeface="+mn-ea"/>
              </a:endParaRP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5929322" y="3720580"/>
              <a:ext cx="1285884" cy="553998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CC0000"/>
                  </a:solidFill>
                  <a:latin typeface="+mn-ea"/>
                </a:rPr>
                <a:t>问题解决</a:t>
              </a:r>
              <a:endParaRPr lang="zh-CN" altLang="en-US" sz="2000" b="1" dirty="0">
                <a:solidFill>
                  <a:srgbClr val="CC0000"/>
                </a:solidFill>
                <a:latin typeface="+mn-ea"/>
              </a:endParaRP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7358082" y="3720580"/>
              <a:ext cx="1285884" cy="553998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CC0000"/>
                  </a:solidFill>
                  <a:latin typeface="+mn-ea"/>
                </a:rPr>
                <a:t>情感态度</a:t>
              </a:r>
              <a:endParaRPr lang="zh-CN" altLang="en-US" sz="2000" b="1" dirty="0">
                <a:solidFill>
                  <a:srgbClr val="CC0000"/>
                </a:solidFill>
                <a:latin typeface="+mn-ea"/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2928926" y="3720580"/>
              <a:ext cx="1285884" cy="553998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CC0000"/>
                  </a:solidFill>
                  <a:latin typeface="+mn-ea"/>
                </a:rPr>
                <a:t>知识技能</a:t>
              </a:r>
            </a:p>
          </p:txBody>
        </p:sp>
      </p:grpSp>
      <p:grpSp>
        <p:nvGrpSpPr>
          <p:cNvPr id="3" name="组合 58"/>
          <p:cNvGrpSpPr/>
          <p:nvPr/>
        </p:nvGrpSpPr>
        <p:grpSpPr>
          <a:xfrm>
            <a:off x="501675" y="3251157"/>
            <a:ext cx="5719960" cy="553998"/>
            <a:chOff x="485286" y="3714752"/>
            <a:chExt cx="5719960" cy="553998"/>
          </a:xfrm>
        </p:grpSpPr>
        <p:cxnSp>
          <p:nvCxnSpPr>
            <p:cNvPr id="58" name="直接箭头连接符 57"/>
            <p:cNvCxnSpPr/>
            <p:nvPr/>
          </p:nvCxnSpPr>
          <p:spPr>
            <a:xfrm rot="10800000" flipV="1">
              <a:off x="485286" y="4254145"/>
              <a:ext cx="4419328" cy="582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4919362" y="3714752"/>
              <a:ext cx="1285884" cy="55399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CC0000"/>
                  </a:solidFill>
                  <a:latin typeface="+mn-ea"/>
                </a:rPr>
                <a:t>情感态度</a:t>
              </a:r>
              <a:endParaRPr lang="zh-CN" altLang="en-US" sz="2000" b="1" dirty="0">
                <a:solidFill>
                  <a:srgbClr val="CC0000"/>
                </a:solidFill>
                <a:latin typeface="+mn-ea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524325" y="1016813"/>
            <a:ext cx="477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000" b="1" dirty="0" smtClean="0">
                <a:solidFill>
                  <a:srgbClr val="C00000"/>
                </a:solidFill>
                <a:latin typeface="+mn-ea"/>
              </a:rPr>
              <a:t>数学学科学业发展水平指标体系</a:t>
            </a:r>
            <a:endParaRPr kumimoji="1" lang="en-US" altLang="zh-CN" sz="2000" b="1" dirty="0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9" name="组合 68"/>
          <p:cNvGrpSpPr/>
          <p:nvPr/>
        </p:nvGrpSpPr>
        <p:grpSpPr bwMode="auto">
          <a:xfrm>
            <a:off x="0" y="348452"/>
            <a:ext cx="9899487" cy="671102"/>
            <a:chOff x="1032938" y="122000"/>
            <a:chExt cx="3618609" cy="681172"/>
          </a:xfrm>
          <a:scene3d>
            <a:camera prst="orthographicFront"/>
            <a:lightRig rig="flat" dir="t"/>
          </a:scene3d>
        </p:grpSpPr>
        <p:sp>
          <p:nvSpPr>
            <p:cNvPr id="70" name="同侧圆角矩形 69"/>
            <p:cNvSpPr/>
            <p:nvPr/>
          </p:nvSpPr>
          <p:spPr>
            <a:xfrm rot="5400000">
              <a:off x="2326361" y="-1171423"/>
              <a:ext cx="681172" cy="3268017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1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“评价指标体系”才能不断科学的完善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——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评价立场的变化</a:t>
              </a:r>
              <a:endParaRPr lang="en-US" altLang="zh-CN" sz="24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206774" y="3005458"/>
            <a:ext cx="2749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情感态度很重要</a:t>
            </a:r>
            <a:endParaRPr lang="en-US" altLang="zh-CN" sz="1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但它的考察难以在纸笔测试中体现</a:t>
            </a:r>
            <a:endParaRPr lang="en-US" altLang="zh-CN" sz="1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将情感态度渗透在其他维度的试题中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4" y="2885777"/>
            <a:ext cx="4586455" cy="3844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2480990" y="5763544"/>
            <a:ext cx="148697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 smtClean="0"/>
              <a:t>爱国情怀</a:t>
            </a:r>
            <a:endParaRPr lang="zh-CN" altLang="en-US" sz="20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254" y="4507270"/>
            <a:ext cx="5048250" cy="2200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" name="文本框 37"/>
          <p:cNvSpPr txBox="1"/>
          <p:nvPr/>
        </p:nvSpPr>
        <p:spPr>
          <a:xfrm>
            <a:off x="7586496" y="5837586"/>
            <a:ext cx="148697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 smtClean="0"/>
              <a:t>身心健康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745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/>
          <p:cNvGrpSpPr/>
          <p:nvPr/>
        </p:nvGrpSpPr>
        <p:grpSpPr>
          <a:xfrm>
            <a:off x="500034" y="2054352"/>
            <a:ext cx="5715040" cy="2339948"/>
            <a:chOff x="2928926" y="1934630"/>
            <a:chExt cx="5715040" cy="2339948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357554" y="2285992"/>
              <a:ext cx="4929222" cy="553998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solidFill>
                    <a:srgbClr val="002060"/>
                  </a:solidFill>
                  <a:latin typeface="+mn-ea"/>
                </a:rPr>
                <a:t>《</a:t>
              </a:r>
              <a:r>
                <a:rPr lang="zh-CN" altLang="en-US" sz="2000" b="1" dirty="0" smtClean="0">
                  <a:solidFill>
                    <a:srgbClr val="002060"/>
                  </a:solidFill>
                  <a:latin typeface="+mn-ea"/>
                </a:rPr>
                <a:t>数学课程标准（</a:t>
              </a:r>
              <a:r>
                <a:rPr lang="en-US" altLang="zh-CN" sz="2000" b="1" dirty="0" smtClean="0">
                  <a:solidFill>
                    <a:srgbClr val="002060"/>
                  </a:solidFill>
                  <a:latin typeface="+mn-ea"/>
                </a:rPr>
                <a:t>2011</a:t>
              </a:r>
              <a:r>
                <a:rPr lang="zh-CN" altLang="en-US" sz="2000" b="1" dirty="0" smtClean="0">
                  <a:solidFill>
                    <a:srgbClr val="002060"/>
                  </a:solidFill>
                  <a:latin typeface="+mn-ea"/>
                </a:rPr>
                <a:t>年版）</a:t>
              </a:r>
              <a:r>
                <a:rPr lang="en-US" altLang="zh-CN" sz="2000" b="1" dirty="0" smtClean="0">
                  <a:solidFill>
                    <a:srgbClr val="002060"/>
                  </a:solidFill>
                  <a:latin typeface="+mn-ea"/>
                </a:rPr>
                <a:t>》</a:t>
              </a:r>
              <a:endParaRPr lang="zh-CN" altLang="en-US" sz="2000" b="1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10" name="下箭头 9"/>
            <p:cNvSpPr/>
            <p:nvPr/>
          </p:nvSpPr>
          <p:spPr>
            <a:xfrm>
              <a:off x="5572132" y="1934630"/>
              <a:ext cx="428628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+mn-ea"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 rot="5400000">
              <a:off x="5681371" y="3189194"/>
              <a:ext cx="283129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rot="5400000">
              <a:off x="3412572" y="3504700"/>
              <a:ext cx="3960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610572" y="3306700"/>
              <a:ext cx="4356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rot="5400000">
              <a:off x="4912770" y="3504700"/>
              <a:ext cx="3960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rot="5400000">
              <a:off x="6341530" y="3504700"/>
              <a:ext cx="3960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rot="5400000">
              <a:off x="7770290" y="3504700"/>
              <a:ext cx="3960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4500562" y="3720580"/>
              <a:ext cx="1285884" cy="553998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CC0000"/>
                  </a:solidFill>
                  <a:latin typeface="+mn-ea"/>
                </a:rPr>
                <a:t>数学思考</a:t>
              </a:r>
              <a:endParaRPr lang="zh-CN" altLang="en-US" sz="2000" b="1" dirty="0">
                <a:solidFill>
                  <a:srgbClr val="CC0000"/>
                </a:solidFill>
                <a:latin typeface="+mn-ea"/>
              </a:endParaRP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5929322" y="3720580"/>
              <a:ext cx="1285884" cy="553998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CC0000"/>
                  </a:solidFill>
                  <a:latin typeface="+mn-ea"/>
                </a:rPr>
                <a:t>问题解决</a:t>
              </a:r>
              <a:endParaRPr lang="zh-CN" altLang="en-US" sz="2000" b="1" dirty="0">
                <a:solidFill>
                  <a:srgbClr val="CC0000"/>
                </a:solidFill>
                <a:latin typeface="+mn-ea"/>
              </a:endParaRP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7358082" y="3720580"/>
              <a:ext cx="1285884" cy="553998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CC0000"/>
                  </a:solidFill>
                  <a:latin typeface="+mn-ea"/>
                </a:rPr>
                <a:t>情感态度</a:t>
              </a:r>
              <a:endParaRPr lang="zh-CN" altLang="en-US" sz="2000" b="1" dirty="0">
                <a:solidFill>
                  <a:srgbClr val="CC0000"/>
                </a:solidFill>
                <a:latin typeface="+mn-ea"/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2928926" y="3720580"/>
              <a:ext cx="1285884" cy="553998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CC0000"/>
                  </a:solidFill>
                  <a:latin typeface="+mn-ea"/>
                </a:rPr>
                <a:t>知识技能</a:t>
              </a:r>
            </a:p>
          </p:txBody>
        </p:sp>
      </p:grpSp>
      <p:grpSp>
        <p:nvGrpSpPr>
          <p:cNvPr id="3" name="组合 58"/>
          <p:cNvGrpSpPr/>
          <p:nvPr/>
        </p:nvGrpSpPr>
        <p:grpSpPr>
          <a:xfrm>
            <a:off x="485286" y="3834474"/>
            <a:ext cx="5719960" cy="553998"/>
            <a:chOff x="485286" y="3714752"/>
            <a:chExt cx="5719960" cy="553998"/>
          </a:xfrm>
        </p:grpSpPr>
        <p:cxnSp>
          <p:nvCxnSpPr>
            <p:cNvPr id="58" name="直接箭头连接符 57"/>
            <p:cNvCxnSpPr/>
            <p:nvPr/>
          </p:nvCxnSpPr>
          <p:spPr>
            <a:xfrm rot="10800000" flipV="1">
              <a:off x="485286" y="4254145"/>
              <a:ext cx="4419328" cy="582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4919362" y="3714752"/>
              <a:ext cx="1285884" cy="55399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CC0000"/>
                  </a:solidFill>
                  <a:latin typeface="+mn-ea"/>
                </a:rPr>
                <a:t>情感态度</a:t>
              </a:r>
              <a:endParaRPr lang="zh-CN" altLang="en-US" sz="2000" b="1" dirty="0">
                <a:solidFill>
                  <a:srgbClr val="CC0000"/>
                </a:solidFill>
                <a:latin typeface="+mn-ea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507936" y="1600130"/>
            <a:ext cx="477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000" b="1" dirty="0" smtClean="0">
                <a:solidFill>
                  <a:srgbClr val="C00000"/>
                </a:solidFill>
                <a:latin typeface="+mn-ea"/>
              </a:rPr>
              <a:t>数学学科学业发展水平指标体系</a:t>
            </a:r>
            <a:endParaRPr kumimoji="1" lang="en-US" altLang="zh-CN" sz="2000" b="1" dirty="0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TextBox 48"/>
          <p:cNvSpPr txBox="1"/>
          <p:nvPr/>
        </p:nvSpPr>
        <p:spPr>
          <a:xfrm>
            <a:off x="1571604" y="5715016"/>
            <a:ext cx="5572164" cy="1015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2060"/>
                </a:solidFill>
                <a:latin typeface="+mn-ea"/>
              </a:rPr>
              <a:t>源于课标、体现课标、落实课标</a:t>
            </a:r>
            <a:endParaRPr lang="en-US" altLang="zh-CN" sz="20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2060"/>
                </a:solidFill>
                <a:latin typeface="+mn-ea"/>
              </a:rPr>
              <a:t>把“迁移创新能力”单成一个维度符合时代发展对教育的要求，有利于教师对其重视</a:t>
            </a:r>
            <a:endParaRPr lang="zh-CN" altLang="en-US" sz="2000" b="1" dirty="0"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6" name="组合 53"/>
          <p:cNvGrpSpPr/>
          <p:nvPr/>
        </p:nvGrpSpPr>
        <p:grpSpPr>
          <a:xfrm>
            <a:off x="1562484" y="4477416"/>
            <a:ext cx="1857388" cy="910491"/>
            <a:chOff x="1643042" y="4357694"/>
            <a:chExt cx="1857388" cy="910491"/>
          </a:xfrm>
        </p:grpSpPr>
        <p:sp>
          <p:nvSpPr>
            <p:cNvPr id="41" name="下箭头 40"/>
            <p:cNvSpPr/>
            <p:nvPr/>
          </p:nvSpPr>
          <p:spPr>
            <a:xfrm flipV="1">
              <a:off x="2500298" y="4357694"/>
              <a:ext cx="285752" cy="285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+mn-ea"/>
              </a:endParaRPr>
            </a:p>
          </p:txBody>
        </p:sp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1643042" y="4786322"/>
              <a:ext cx="1857388" cy="481863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CC0000"/>
                  </a:solidFill>
                  <a:latin typeface="+mn-ea"/>
                </a:rPr>
                <a:t>学科思想方法</a:t>
              </a:r>
              <a:endParaRPr lang="zh-CN" altLang="en-US" sz="2000" b="1" dirty="0">
                <a:solidFill>
                  <a:srgbClr val="CC0000"/>
                </a:solidFill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43307" y="4477416"/>
            <a:ext cx="3723895" cy="945742"/>
            <a:chOff x="3643307" y="4477416"/>
            <a:chExt cx="3723895" cy="945742"/>
          </a:xfrm>
        </p:grpSpPr>
        <p:grpSp>
          <p:nvGrpSpPr>
            <p:cNvPr id="7" name="组合 54"/>
            <p:cNvGrpSpPr/>
            <p:nvPr/>
          </p:nvGrpSpPr>
          <p:grpSpPr>
            <a:xfrm>
              <a:off x="4071934" y="4477416"/>
              <a:ext cx="3295268" cy="945742"/>
              <a:chOff x="4071934" y="4357694"/>
              <a:chExt cx="3295268" cy="945742"/>
            </a:xfrm>
          </p:grpSpPr>
          <p:sp>
            <p:nvSpPr>
              <p:cNvPr id="50" name="下箭头 49"/>
              <p:cNvSpPr/>
              <p:nvPr/>
            </p:nvSpPr>
            <p:spPr>
              <a:xfrm flipV="1">
                <a:off x="4071934" y="4357694"/>
                <a:ext cx="285752" cy="28575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+mn-ea"/>
                </a:endParaRPr>
              </a:p>
            </p:txBody>
          </p:sp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auto">
              <a:xfrm>
                <a:off x="5508103" y="4749438"/>
                <a:ext cx="1859099" cy="55399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 smtClean="0">
                    <a:solidFill>
                      <a:srgbClr val="CC0000"/>
                    </a:solidFill>
                    <a:latin typeface="+mn-ea"/>
                  </a:rPr>
                  <a:t>迁移创新能力</a:t>
                </a:r>
                <a:endParaRPr lang="zh-CN" altLang="en-US" sz="2000" b="1" dirty="0">
                  <a:solidFill>
                    <a:srgbClr val="CC0000"/>
                  </a:solidFill>
                  <a:latin typeface="+mn-ea"/>
                </a:endParaRPr>
              </a:p>
            </p:txBody>
          </p:sp>
        </p:grpSp>
        <p:sp>
          <p:nvSpPr>
            <p:cNvPr id="68" name="Text Box 8"/>
            <p:cNvSpPr txBox="1">
              <a:spLocks noChangeArrowheads="1"/>
            </p:cNvSpPr>
            <p:nvPr/>
          </p:nvSpPr>
          <p:spPr bwMode="auto">
            <a:xfrm>
              <a:off x="3643307" y="4889733"/>
              <a:ext cx="1857388" cy="481863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CC0000"/>
                  </a:solidFill>
                  <a:latin typeface="+mn-ea"/>
                </a:rPr>
                <a:t>问题解决能力</a:t>
              </a:r>
              <a:endParaRPr lang="zh-CN" altLang="en-US" sz="2000" b="1" dirty="0">
                <a:solidFill>
                  <a:srgbClr val="CC0000"/>
                </a:solidFill>
                <a:latin typeface="+mn-ea"/>
              </a:endParaRPr>
            </a:p>
          </p:txBody>
        </p:sp>
      </p:grpSp>
      <p:grpSp>
        <p:nvGrpSpPr>
          <p:cNvPr id="69" name="组合 68"/>
          <p:cNvGrpSpPr/>
          <p:nvPr/>
        </p:nvGrpSpPr>
        <p:grpSpPr bwMode="auto">
          <a:xfrm>
            <a:off x="0" y="348452"/>
            <a:ext cx="9899487" cy="671102"/>
            <a:chOff x="1032938" y="122000"/>
            <a:chExt cx="3618609" cy="681172"/>
          </a:xfrm>
          <a:scene3d>
            <a:camera prst="orthographicFront"/>
            <a:lightRig rig="flat" dir="t"/>
          </a:scene3d>
        </p:grpSpPr>
        <p:sp>
          <p:nvSpPr>
            <p:cNvPr id="70" name="同侧圆角矩形 69"/>
            <p:cNvSpPr/>
            <p:nvPr/>
          </p:nvSpPr>
          <p:spPr>
            <a:xfrm rot="5400000">
              <a:off x="2326361" y="-1171423"/>
              <a:ext cx="681172" cy="3268017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1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“评价指标体系”才能不断科学的完善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——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评价立场的变化</a:t>
              </a:r>
              <a:endParaRPr lang="en-US" altLang="zh-CN" sz="24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689" y="1776015"/>
            <a:ext cx="4562893" cy="295246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143636" y="468507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2015</a:t>
            </a: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版</a:t>
            </a:r>
            <a:endParaRPr lang="zh-CN" altLang="en-US" sz="2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45124" y="1571612"/>
            <a:ext cx="4489305" cy="444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圆角矩形 19"/>
          <p:cNvSpPr/>
          <p:nvPr/>
        </p:nvSpPr>
        <p:spPr>
          <a:xfrm>
            <a:off x="33867" y="2000240"/>
            <a:ext cx="642910" cy="15001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3835" y="3500438"/>
            <a:ext cx="642910" cy="25003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4643438" y="1785925"/>
            <a:ext cx="642910" cy="23343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4643438" y="4221088"/>
            <a:ext cx="64291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674689" y="5434556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立足学科核心素养维度清晰、丰富</a:t>
            </a:r>
            <a:endParaRPr lang="en-US" altLang="zh-CN" sz="2000" b="1" dirty="0" smtClean="0">
              <a:solidFill>
                <a:srgbClr val="C00000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0" y="348452"/>
            <a:ext cx="9899487" cy="671102"/>
            <a:chOff x="1032938" y="122000"/>
            <a:chExt cx="3618609" cy="681172"/>
          </a:xfrm>
          <a:scene3d>
            <a:camera prst="orthographicFront"/>
            <a:lightRig rig="flat" dir="t"/>
          </a:scene3d>
        </p:grpSpPr>
        <p:sp>
          <p:nvSpPr>
            <p:cNvPr id="39" name="同侧圆角矩形 38"/>
            <p:cNvSpPr/>
            <p:nvPr/>
          </p:nvSpPr>
          <p:spPr>
            <a:xfrm rot="5400000">
              <a:off x="2326361" y="-1171423"/>
              <a:ext cx="681172" cy="3268017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0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“评价指标体系”才能不断科学的完善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——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评价立场的变化</a:t>
              </a:r>
              <a:endParaRPr lang="en-US" altLang="zh-CN" sz="24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63688" y="3645024"/>
            <a:ext cx="1622428" cy="1944216"/>
            <a:chOff x="1763688" y="3645024"/>
            <a:chExt cx="1622428" cy="1944216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835696" y="3645024"/>
              <a:ext cx="285784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901568" y="3789040"/>
              <a:ext cx="438184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893501" y="4365104"/>
              <a:ext cx="446251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763688" y="4941168"/>
              <a:ext cx="504056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869452" y="5301208"/>
              <a:ext cx="758332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2627784" y="5589240"/>
              <a:ext cx="758332" cy="0"/>
            </a:xfrm>
            <a:prstGeom prst="line">
              <a:avLst/>
            </a:prstGeom>
            <a:ln w="349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12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1714480" y="2060848"/>
            <a:ext cx="857257" cy="2644772"/>
            <a:chOff x="5390012" y="2480249"/>
            <a:chExt cx="1668173" cy="3158608"/>
          </a:xfrm>
        </p:grpSpPr>
        <p:sp>
          <p:nvSpPr>
            <p:cNvPr id="58" name="MH_Other_2"/>
            <p:cNvSpPr/>
            <p:nvPr>
              <p:custDataLst>
                <p:tags r:id="rId1"/>
              </p:custDataLst>
            </p:nvPr>
          </p:nvSpPr>
          <p:spPr>
            <a:xfrm flipH="1">
              <a:off x="5837239" y="3189288"/>
              <a:ext cx="777875" cy="120650"/>
            </a:xfrm>
            <a:custGeom>
              <a:avLst/>
              <a:gdLst>
                <a:gd name="connsiteX0" fmla="*/ 0 w 923925"/>
                <a:gd name="connsiteY0" fmla="*/ 142875 h 142875"/>
                <a:gd name="connsiteX1" fmla="*/ 469900 w 923925"/>
                <a:gd name="connsiteY1" fmla="*/ 0 h 142875"/>
                <a:gd name="connsiteX2" fmla="*/ 923925 w 923925"/>
                <a:gd name="connsiteY2" fmla="*/ 139700 h 142875"/>
                <a:gd name="connsiteX3" fmla="*/ 0 w 92392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142875">
                  <a:moveTo>
                    <a:pt x="0" y="142875"/>
                  </a:moveTo>
                  <a:lnTo>
                    <a:pt x="469900" y="0"/>
                  </a:lnTo>
                  <a:lnTo>
                    <a:pt x="923925" y="139700"/>
                  </a:lnTo>
                  <a:lnTo>
                    <a:pt x="0" y="142875"/>
                  </a:lnTo>
                  <a:close/>
                </a:path>
              </a:pathLst>
            </a:custGeom>
            <a:solidFill>
              <a:srgbClr val="175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>
                <a:latin typeface="+mn-ea"/>
              </a:endParaRPr>
            </a:p>
          </p:txBody>
        </p:sp>
        <p:sp>
          <p:nvSpPr>
            <p:cNvPr id="59" name="MH_Other_3"/>
            <p:cNvSpPr/>
            <p:nvPr>
              <p:custDataLst>
                <p:tags r:id="rId2"/>
              </p:custDataLst>
            </p:nvPr>
          </p:nvSpPr>
          <p:spPr>
            <a:xfrm>
              <a:off x="5822951" y="4049713"/>
              <a:ext cx="779463" cy="120650"/>
            </a:xfrm>
            <a:custGeom>
              <a:avLst/>
              <a:gdLst>
                <a:gd name="connsiteX0" fmla="*/ 0 w 923925"/>
                <a:gd name="connsiteY0" fmla="*/ 142875 h 142875"/>
                <a:gd name="connsiteX1" fmla="*/ 469900 w 923925"/>
                <a:gd name="connsiteY1" fmla="*/ 0 h 142875"/>
                <a:gd name="connsiteX2" fmla="*/ 923925 w 923925"/>
                <a:gd name="connsiteY2" fmla="*/ 139700 h 142875"/>
                <a:gd name="connsiteX3" fmla="*/ 0 w 92392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142875">
                  <a:moveTo>
                    <a:pt x="0" y="142875"/>
                  </a:moveTo>
                  <a:lnTo>
                    <a:pt x="469900" y="0"/>
                  </a:lnTo>
                  <a:lnTo>
                    <a:pt x="923925" y="139700"/>
                  </a:lnTo>
                  <a:lnTo>
                    <a:pt x="0" y="14287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60" name="MH_Other_4"/>
            <p:cNvSpPr/>
            <p:nvPr>
              <p:custDataLst>
                <p:tags r:id="rId3"/>
              </p:custDataLst>
            </p:nvPr>
          </p:nvSpPr>
          <p:spPr>
            <a:xfrm flipH="1">
              <a:off x="5837239" y="4910138"/>
              <a:ext cx="777875" cy="120650"/>
            </a:xfrm>
            <a:custGeom>
              <a:avLst/>
              <a:gdLst>
                <a:gd name="connsiteX0" fmla="*/ 0 w 923925"/>
                <a:gd name="connsiteY0" fmla="*/ 142875 h 142875"/>
                <a:gd name="connsiteX1" fmla="*/ 469900 w 923925"/>
                <a:gd name="connsiteY1" fmla="*/ 0 h 142875"/>
                <a:gd name="connsiteX2" fmla="*/ 923925 w 923925"/>
                <a:gd name="connsiteY2" fmla="*/ 139700 h 142875"/>
                <a:gd name="connsiteX3" fmla="*/ 0 w 92392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142875">
                  <a:moveTo>
                    <a:pt x="0" y="142875"/>
                  </a:moveTo>
                  <a:lnTo>
                    <a:pt x="469900" y="0"/>
                  </a:lnTo>
                  <a:lnTo>
                    <a:pt x="923925" y="139700"/>
                  </a:lnTo>
                  <a:lnTo>
                    <a:pt x="0" y="142875"/>
                  </a:lnTo>
                  <a:close/>
                </a:path>
              </a:pathLst>
            </a:custGeom>
            <a:solidFill>
              <a:srgbClr val="175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>
                <a:latin typeface="+mn-ea"/>
              </a:endParaRPr>
            </a:p>
          </p:txBody>
        </p:sp>
        <p:sp>
          <p:nvSpPr>
            <p:cNvPr id="61" name="MH_Other_5"/>
            <p:cNvSpPr/>
            <p:nvPr>
              <p:custDataLst>
                <p:tags r:id="rId4"/>
              </p:custDataLst>
            </p:nvPr>
          </p:nvSpPr>
          <p:spPr>
            <a:xfrm>
              <a:off x="5913438" y="2480249"/>
              <a:ext cx="535773" cy="3158608"/>
            </a:xfrm>
            <a:custGeom>
              <a:avLst/>
              <a:gdLst>
                <a:gd name="connsiteX0" fmla="*/ 395074 w 790147"/>
                <a:gd name="connsiteY0" fmla="*/ 0 h 4634927"/>
                <a:gd name="connsiteX1" fmla="*/ 688487 w 790147"/>
                <a:gd name="connsiteY1" fmla="*/ 386455 h 4634927"/>
                <a:gd name="connsiteX2" fmla="*/ 790147 w 790147"/>
                <a:gd name="connsiteY2" fmla="*/ 520352 h 4634927"/>
                <a:gd name="connsiteX3" fmla="*/ 610143 w 790147"/>
                <a:gd name="connsiteY3" fmla="*/ 520352 h 4634927"/>
                <a:gd name="connsiteX4" fmla="*/ 610143 w 790147"/>
                <a:gd name="connsiteY4" fmla="*/ 4634927 h 4634927"/>
                <a:gd name="connsiteX5" fmla="*/ 180006 w 790147"/>
                <a:gd name="connsiteY5" fmla="*/ 4634927 h 4634927"/>
                <a:gd name="connsiteX6" fmla="*/ 180006 w 790147"/>
                <a:gd name="connsiteY6" fmla="*/ 520352 h 4634927"/>
                <a:gd name="connsiteX7" fmla="*/ 0 w 790147"/>
                <a:gd name="connsiteY7" fmla="*/ 520352 h 4634927"/>
                <a:gd name="connsiteX8" fmla="*/ 101661 w 790147"/>
                <a:gd name="connsiteY8" fmla="*/ 386455 h 463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147" h="4634927">
                  <a:moveTo>
                    <a:pt x="395074" y="0"/>
                  </a:moveTo>
                  <a:lnTo>
                    <a:pt x="688487" y="386455"/>
                  </a:lnTo>
                  <a:lnTo>
                    <a:pt x="790147" y="520352"/>
                  </a:lnTo>
                  <a:lnTo>
                    <a:pt x="610143" y="520352"/>
                  </a:lnTo>
                  <a:lnTo>
                    <a:pt x="610143" y="4634927"/>
                  </a:lnTo>
                  <a:lnTo>
                    <a:pt x="180006" y="4634927"/>
                  </a:lnTo>
                  <a:lnTo>
                    <a:pt x="180006" y="520352"/>
                  </a:lnTo>
                  <a:lnTo>
                    <a:pt x="0" y="520352"/>
                  </a:lnTo>
                  <a:lnTo>
                    <a:pt x="101661" y="3864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62" name="MH_Other_7"/>
            <p:cNvSpPr/>
            <p:nvPr>
              <p:custDataLst>
                <p:tags r:id="rId5"/>
              </p:custDataLst>
            </p:nvPr>
          </p:nvSpPr>
          <p:spPr>
            <a:xfrm flipH="1">
              <a:off x="5390012" y="3185894"/>
              <a:ext cx="1668173" cy="434975"/>
            </a:xfrm>
            <a:prstGeom prst="rect">
              <a:avLst/>
            </a:prstGeom>
            <a:solidFill>
              <a:srgbClr val="279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altLang="zh-CN" sz="2000" b="1" dirty="0" smtClean="0">
                  <a:solidFill>
                    <a:srgbClr val="FFFFFF"/>
                  </a:solidFill>
                  <a:latin typeface="+mn-ea"/>
                </a:rPr>
                <a:t>2015</a:t>
              </a:r>
              <a:endParaRPr lang="zh-CN" altLang="en-US" sz="20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63" name="MH_Other_8"/>
            <p:cNvSpPr/>
            <p:nvPr>
              <p:custDataLst>
                <p:tags r:id="rId6"/>
              </p:custDataLst>
            </p:nvPr>
          </p:nvSpPr>
          <p:spPr>
            <a:xfrm>
              <a:off x="5476113" y="4115995"/>
              <a:ext cx="1529156" cy="4349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 smtClean="0">
                  <a:solidFill>
                    <a:srgbClr val="FFFFFF"/>
                  </a:solidFill>
                  <a:latin typeface="+mn-ea"/>
                </a:rPr>
                <a:t>2013</a:t>
              </a:r>
              <a:endParaRPr lang="zh-CN" altLang="en-US" sz="20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64" name="MH_Other_9"/>
            <p:cNvSpPr/>
            <p:nvPr>
              <p:custDataLst>
                <p:tags r:id="rId7"/>
              </p:custDataLst>
            </p:nvPr>
          </p:nvSpPr>
          <p:spPr>
            <a:xfrm flipH="1">
              <a:off x="5442934" y="4892241"/>
              <a:ext cx="1529155" cy="434975"/>
            </a:xfrm>
            <a:prstGeom prst="rect">
              <a:avLst/>
            </a:prstGeom>
            <a:solidFill>
              <a:srgbClr val="279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altLang="zh-CN" sz="2000" b="1" dirty="0" smtClean="0">
                  <a:solidFill>
                    <a:srgbClr val="FFFFFF"/>
                  </a:solidFill>
                  <a:latin typeface="+mn-ea"/>
                </a:rPr>
                <a:t>2012</a:t>
              </a:r>
              <a:endParaRPr lang="zh-CN" altLang="en-US" sz="2000" b="1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3" name="组合 64"/>
          <p:cNvGrpSpPr/>
          <p:nvPr/>
        </p:nvGrpSpPr>
        <p:grpSpPr>
          <a:xfrm>
            <a:off x="3182628" y="3918236"/>
            <a:ext cx="3318198" cy="400110"/>
            <a:chOff x="1643042" y="1928802"/>
            <a:chExt cx="3318198" cy="400110"/>
          </a:xfrm>
        </p:grpSpPr>
        <p:sp>
          <p:nvSpPr>
            <p:cNvPr id="66" name="矩形 65"/>
            <p:cNvSpPr/>
            <p:nvPr/>
          </p:nvSpPr>
          <p:spPr>
            <a:xfrm>
              <a:off x="1643042" y="1928802"/>
              <a:ext cx="1285884" cy="4001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latin typeface="+mn-ea"/>
                </a:rPr>
                <a:t>知识技能</a:t>
              </a:r>
              <a:endParaRPr lang="en-US" altLang="zh-CN" sz="2000" b="1" dirty="0" smtClean="0">
                <a:latin typeface="+mn-ea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744240" y="1928802"/>
              <a:ext cx="1217000" cy="4001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000" b="1" dirty="0" smtClean="0">
                  <a:solidFill>
                    <a:srgbClr val="C00000"/>
                  </a:solidFill>
                  <a:latin typeface="+mn-ea"/>
                </a:rPr>
                <a:t>持续关注</a:t>
              </a:r>
              <a:endParaRPr lang="zh-CN" altLang="en-US" sz="2000" b="1" dirty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68" name="下箭头 67"/>
            <p:cNvSpPr/>
            <p:nvPr/>
          </p:nvSpPr>
          <p:spPr>
            <a:xfrm rot="5400000" flipV="1">
              <a:off x="3178959" y="1964521"/>
              <a:ext cx="285752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+mn-ea"/>
              </a:endParaRPr>
            </a:p>
          </p:txBody>
        </p:sp>
      </p:grpSp>
      <p:grpSp>
        <p:nvGrpSpPr>
          <p:cNvPr id="4" name="组合 68"/>
          <p:cNvGrpSpPr/>
          <p:nvPr/>
        </p:nvGrpSpPr>
        <p:grpSpPr>
          <a:xfrm>
            <a:off x="3143240" y="2660870"/>
            <a:ext cx="3929090" cy="871658"/>
            <a:chOff x="1643042" y="2957452"/>
            <a:chExt cx="3929090" cy="871658"/>
          </a:xfrm>
        </p:grpSpPr>
        <p:sp>
          <p:nvSpPr>
            <p:cNvPr id="70" name="矩形 69"/>
            <p:cNvSpPr/>
            <p:nvPr/>
          </p:nvSpPr>
          <p:spPr>
            <a:xfrm>
              <a:off x="1643042" y="3011282"/>
              <a:ext cx="1285884" cy="70788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+mn-ea"/>
                </a:rPr>
                <a:t>学科核心素养</a:t>
              </a:r>
              <a:endParaRPr lang="zh-CN" altLang="en-US" sz="2000" b="1" dirty="0">
                <a:latin typeface="+mn-ea"/>
              </a:endParaRPr>
            </a:p>
          </p:txBody>
        </p:sp>
        <p:grpSp>
          <p:nvGrpSpPr>
            <p:cNvPr id="5" name="组合 45"/>
            <p:cNvGrpSpPr/>
            <p:nvPr/>
          </p:nvGrpSpPr>
          <p:grpSpPr>
            <a:xfrm>
              <a:off x="3714744" y="2957452"/>
              <a:ext cx="1585758" cy="400110"/>
              <a:chOff x="5343696" y="3557474"/>
              <a:chExt cx="1585758" cy="400110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5343696" y="3557474"/>
                <a:ext cx="1585758" cy="40011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2000" b="1" dirty="0" smtClean="0">
                    <a:solidFill>
                      <a:srgbClr val="C00000"/>
                    </a:solidFill>
                    <a:latin typeface="+mn-ea"/>
                  </a:rPr>
                  <a:t>无</a:t>
                </a:r>
                <a:endParaRPr lang="zh-CN" altLang="en-US" sz="2000" b="1" dirty="0">
                  <a:solidFill>
                    <a:srgbClr val="C00000"/>
                  </a:solidFill>
                  <a:latin typeface="+mn-ea"/>
                </a:endParaRPr>
              </a:p>
            </p:txBody>
          </p:sp>
          <p:cxnSp>
            <p:nvCxnSpPr>
              <p:cNvPr id="78" name="直接箭头连接符 77"/>
              <p:cNvCxnSpPr/>
              <p:nvPr/>
            </p:nvCxnSpPr>
            <p:spPr>
              <a:xfrm>
                <a:off x="5857884" y="3813120"/>
                <a:ext cx="514188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矩形 78"/>
              <p:cNvSpPr/>
              <p:nvPr/>
            </p:nvSpPr>
            <p:spPr>
              <a:xfrm>
                <a:off x="6429388" y="3557474"/>
                <a:ext cx="4427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sz="2000" b="1" dirty="0" smtClean="0">
                    <a:solidFill>
                      <a:srgbClr val="C00000"/>
                    </a:solidFill>
                    <a:latin typeface="+mn-ea"/>
                  </a:rPr>
                  <a:t>有</a:t>
                </a:r>
                <a:endParaRPr lang="zh-CN" altLang="en-US" sz="2000" b="1" dirty="0">
                  <a:solidFill>
                    <a:srgbClr val="C00000"/>
                  </a:solidFill>
                  <a:latin typeface="+mn-ea"/>
                </a:endParaRPr>
              </a:p>
            </p:txBody>
          </p:sp>
        </p:grpSp>
        <p:grpSp>
          <p:nvGrpSpPr>
            <p:cNvPr id="6" name="组合 44"/>
            <p:cNvGrpSpPr/>
            <p:nvPr/>
          </p:nvGrpSpPr>
          <p:grpSpPr>
            <a:xfrm>
              <a:off x="3714744" y="3429000"/>
              <a:ext cx="1857388" cy="400110"/>
              <a:chOff x="5214942" y="2828978"/>
              <a:chExt cx="1857388" cy="400110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5214942" y="2828978"/>
                <a:ext cx="1857388" cy="40011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2000" b="1" dirty="0" smtClean="0">
                    <a:solidFill>
                      <a:srgbClr val="C00000"/>
                    </a:solidFill>
                    <a:latin typeface="+mn-ea"/>
                  </a:rPr>
                  <a:t>模糊</a:t>
                </a:r>
                <a:endParaRPr lang="zh-CN" altLang="en-US" sz="2000" b="1" dirty="0">
                  <a:solidFill>
                    <a:srgbClr val="C00000"/>
                  </a:solidFill>
                  <a:latin typeface="+mn-ea"/>
                </a:endParaRPr>
              </a:p>
            </p:txBody>
          </p:sp>
          <p:cxnSp>
            <p:nvCxnSpPr>
              <p:cNvPr id="75" name="直接箭头连接符 74"/>
              <p:cNvCxnSpPr/>
              <p:nvPr/>
            </p:nvCxnSpPr>
            <p:spPr>
              <a:xfrm>
                <a:off x="5987213" y="3043292"/>
                <a:ext cx="370737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矩形 75"/>
              <p:cNvSpPr/>
              <p:nvPr/>
            </p:nvSpPr>
            <p:spPr>
              <a:xfrm>
                <a:off x="6357950" y="2828978"/>
                <a:ext cx="7008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sz="2000" b="1" dirty="0" smtClean="0">
                    <a:solidFill>
                      <a:srgbClr val="C00000"/>
                    </a:solidFill>
                    <a:latin typeface="+mn-ea"/>
                  </a:rPr>
                  <a:t>清晰</a:t>
                </a:r>
                <a:endParaRPr lang="zh-CN" altLang="en-US" sz="2000" b="1" dirty="0">
                  <a:solidFill>
                    <a:srgbClr val="C00000"/>
                  </a:solidFill>
                  <a:latin typeface="+mn-ea"/>
                </a:endParaRPr>
              </a:p>
            </p:txBody>
          </p:sp>
        </p:grpSp>
        <p:sp>
          <p:nvSpPr>
            <p:cNvPr id="73" name="下箭头 72"/>
            <p:cNvSpPr/>
            <p:nvPr/>
          </p:nvSpPr>
          <p:spPr>
            <a:xfrm rot="5400000" flipV="1">
              <a:off x="3178959" y="3178967"/>
              <a:ext cx="285752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+mn-ea"/>
              </a:endParaRPr>
            </a:p>
          </p:txBody>
        </p:sp>
      </p:grpSp>
      <p:sp>
        <p:nvSpPr>
          <p:cNvPr id="80" name="圆角矩形 79"/>
          <p:cNvSpPr/>
          <p:nvPr/>
        </p:nvSpPr>
        <p:spPr>
          <a:xfrm>
            <a:off x="2786050" y="2132286"/>
            <a:ext cx="5000660" cy="25717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10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矩形 37"/>
          <p:cNvSpPr/>
          <p:nvPr/>
        </p:nvSpPr>
        <p:spPr>
          <a:xfrm>
            <a:off x="4108930" y="2117884"/>
            <a:ext cx="178339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zh-CN" altLang="en-US" sz="2000" b="1" dirty="0" smtClean="0">
                <a:solidFill>
                  <a:srgbClr val="C00000"/>
                </a:solidFill>
                <a:latin typeface="+mn-ea"/>
              </a:rPr>
              <a:t>评价指标体系</a:t>
            </a:r>
            <a:endParaRPr kumimoji="1" lang="en-US" altLang="zh-CN" sz="2000" b="1" dirty="0" smtClean="0">
              <a:solidFill>
                <a:srgbClr val="C00000"/>
              </a:solidFill>
              <a:latin typeface="+mn-ea"/>
            </a:endParaRPr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0" y="348452"/>
            <a:ext cx="9899487" cy="671102"/>
            <a:chOff x="1032938" y="122000"/>
            <a:chExt cx="3618609" cy="681172"/>
          </a:xfrm>
          <a:scene3d>
            <a:camera prst="orthographicFront"/>
            <a:lightRig rig="flat" dir="t"/>
          </a:scene3d>
        </p:grpSpPr>
        <p:sp>
          <p:nvSpPr>
            <p:cNvPr id="46" name="同侧圆角矩形 45"/>
            <p:cNvSpPr/>
            <p:nvPr/>
          </p:nvSpPr>
          <p:spPr>
            <a:xfrm rot="5400000">
              <a:off x="2326361" y="-1171423"/>
              <a:ext cx="681172" cy="3268017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7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“评价指标体系”才能不断科学的完善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——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评价立场的变化</a:t>
              </a:r>
              <a:endParaRPr lang="en-US" altLang="zh-CN" sz="24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3143240" y="3794708"/>
            <a:ext cx="3516992" cy="6499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8"/>
          <p:cNvSpPr txBox="1"/>
          <p:nvPr/>
        </p:nvSpPr>
        <p:spPr>
          <a:xfrm>
            <a:off x="691020" y="5543417"/>
            <a:ext cx="7476207" cy="1015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提倡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核心素养、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能力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培养的今天，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数学知识的获得依然非常重要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，没有知识作为基础，思想、素养、创新等就没有坚实的基础，所以在评价中，我们依然强调知识的重要性</a:t>
            </a:r>
            <a:r>
              <a:rPr lang="zh-CN" altLang="zh-CN" sz="2000" dirty="0"/>
              <a:t>。</a:t>
            </a:r>
            <a:endParaRPr lang="zh-CN" altLang="en-US" sz="2000" b="1" dirty="0">
              <a:solidFill>
                <a:srgbClr val="00206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52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 rotWithShape="1">
          <a:blip r:embed="rId6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6" name="组合 5"/>
          <p:cNvGrpSpPr>
            <a:grpSpLocks/>
          </p:cNvGrpSpPr>
          <p:nvPr/>
        </p:nvGrpSpPr>
        <p:grpSpPr bwMode="auto">
          <a:xfrm>
            <a:off x="-856432" y="332582"/>
            <a:ext cx="5428433" cy="755649"/>
            <a:chOff x="260350" y="317501"/>
            <a:chExt cx="4267200" cy="755649"/>
          </a:xfrm>
        </p:grpSpPr>
        <p:sp>
          <p:nvSpPr>
            <p:cNvPr id="72" name="燕尾形 4"/>
            <p:cNvSpPr/>
            <p:nvPr/>
          </p:nvSpPr>
          <p:spPr>
            <a:xfrm>
              <a:off x="260350" y="706439"/>
              <a:ext cx="706209" cy="3333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flat" dir="t"/>
            </a:scene3d>
            <a:sp3d/>
          </p:spPr>
          <p:txBody>
            <a:bodyPr lIns="20320" tIns="20320" rIns="20320" bIns="203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buFontTx/>
                <a:buNone/>
                <a:defRPr/>
              </a:pPr>
              <a:r>
                <a:rPr lang="zh-CN" altLang="en-US" sz="3200" b="1" kern="0" dirty="0" smtClean="0">
                  <a:solidFill>
                    <a:prstClr val="white"/>
                  </a:solidFill>
                  <a:latin typeface="华文新魏" pitchFamily="2" charset="-122"/>
                  <a:ea typeface="华文新魏" pitchFamily="2" charset="-122"/>
                </a:rPr>
                <a:t>一</a:t>
              </a:r>
              <a:endParaRPr lang="zh-CN" altLang="en-US" sz="3200" b="1" kern="0" dirty="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971550" y="317501"/>
              <a:ext cx="3556000" cy="755649"/>
              <a:chOff x="1038004" y="3164"/>
              <a:chExt cx="3610195" cy="964367"/>
            </a:xfrm>
            <a:scene3d>
              <a:camera prst="orthographicFront"/>
              <a:lightRig rig="flat" dir="t"/>
            </a:scene3d>
          </p:grpSpPr>
          <p:sp>
            <p:nvSpPr>
              <p:cNvPr id="69" name="同侧圆角矩形 68"/>
              <p:cNvSpPr/>
              <p:nvPr/>
            </p:nvSpPr>
            <p:spPr>
              <a:xfrm rot="5400000">
                <a:off x="2360918" y="-1319750"/>
                <a:ext cx="964367" cy="3610195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C0504D"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70" name="同侧圆角矩形 6"/>
              <p:cNvSpPr/>
              <p:nvPr/>
            </p:nvSpPr>
            <p:spPr>
              <a:xfrm>
                <a:off x="1038005" y="50240"/>
                <a:ext cx="3563118" cy="870213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lIns="227584" tIns="20320" rIns="20320" bIns="20320" spcCol="1270" anchor="ctr"/>
              <a:lstStyle/>
              <a:p>
                <a:pPr algn="ctr" eaLnBrk="0" hangingPunct="0"/>
                <a:r>
                  <a:rPr lang="zh-CN" altLang="en-US" sz="3200" b="1" dirty="0" smtClean="0">
                    <a:solidFill>
                      <a:srgbClr val="002060"/>
                    </a:solidFill>
                    <a:latin typeface="华文细黑" pitchFamily="2" charset="-122"/>
                    <a:ea typeface="华文细黑" pitchFamily="2" charset="-122"/>
                  </a:rPr>
                  <a:t>小学数学评价指标体系</a:t>
                </a:r>
                <a:endParaRPr lang="en-US" altLang="zh-CN" sz="3200" b="1" dirty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endParaRPr>
              </a:p>
            </p:txBody>
          </p:sp>
        </p:grpSp>
      </p:grpSp>
      <p:sp>
        <p:nvSpPr>
          <p:cNvPr id="16" name="矩形 89"/>
          <p:cNvSpPr>
            <a:spLocks noChangeArrowheads="1"/>
          </p:cNvSpPr>
          <p:nvPr/>
        </p:nvSpPr>
        <p:spPr bwMode="auto">
          <a:xfrm>
            <a:off x="5894388" y="5297488"/>
            <a:ext cx="3070225" cy="1417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7" name="平行四边形 10"/>
          <p:cNvSpPr>
            <a:spLocks noChangeArrowheads="1"/>
          </p:cNvSpPr>
          <p:nvPr/>
        </p:nvSpPr>
        <p:spPr bwMode="auto">
          <a:xfrm>
            <a:off x="3309938" y="1436688"/>
            <a:ext cx="2447925" cy="2324100"/>
          </a:xfrm>
          <a:prstGeom prst="parallelogram">
            <a:avLst>
              <a:gd name="adj" fmla="val 65323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平行四边形 37"/>
          <p:cNvSpPr>
            <a:spLocks noChangeArrowheads="1"/>
          </p:cNvSpPr>
          <p:nvPr/>
        </p:nvSpPr>
        <p:spPr bwMode="auto">
          <a:xfrm>
            <a:off x="4243388" y="1439863"/>
            <a:ext cx="2505075" cy="2320925"/>
          </a:xfrm>
          <a:prstGeom prst="parallelogram">
            <a:avLst>
              <a:gd name="adj" fmla="val 6531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平行四边形 38"/>
          <p:cNvSpPr>
            <a:spLocks noChangeArrowheads="1"/>
          </p:cNvSpPr>
          <p:nvPr/>
        </p:nvSpPr>
        <p:spPr bwMode="auto">
          <a:xfrm>
            <a:off x="5240338" y="1447800"/>
            <a:ext cx="2449512" cy="2305050"/>
          </a:xfrm>
          <a:prstGeom prst="parallelogram">
            <a:avLst>
              <a:gd name="adj" fmla="val 65354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3341688" y="3736975"/>
            <a:ext cx="3783012" cy="719138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矩形 6"/>
          <p:cNvSpPr>
            <a:spLocks noChangeArrowheads="1"/>
          </p:cNvSpPr>
          <p:nvPr/>
        </p:nvSpPr>
        <p:spPr bwMode="auto">
          <a:xfrm>
            <a:off x="3341688" y="4456113"/>
            <a:ext cx="3783012" cy="720725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矩形 7"/>
          <p:cNvSpPr>
            <a:spLocks noChangeArrowheads="1"/>
          </p:cNvSpPr>
          <p:nvPr/>
        </p:nvSpPr>
        <p:spPr bwMode="auto">
          <a:xfrm>
            <a:off x="3341688" y="5176838"/>
            <a:ext cx="3783012" cy="720725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矩形 8"/>
          <p:cNvSpPr>
            <a:spLocks noChangeArrowheads="1"/>
          </p:cNvSpPr>
          <p:nvPr/>
        </p:nvSpPr>
        <p:spPr bwMode="auto">
          <a:xfrm>
            <a:off x="3341688" y="5897563"/>
            <a:ext cx="3783012" cy="719137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9" name="直接连接符 18"/>
          <p:cNvCxnSpPr>
            <a:cxnSpLocks noChangeShapeType="1"/>
          </p:cNvCxnSpPr>
          <p:nvPr/>
        </p:nvCxnSpPr>
        <p:spPr bwMode="auto">
          <a:xfrm flipV="1">
            <a:off x="7137400" y="4356100"/>
            <a:ext cx="1484313" cy="2260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22"/>
          <p:cNvCxnSpPr>
            <a:cxnSpLocks noChangeShapeType="1"/>
          </p:cNvCxnSpPr>
          <p:nvPr/>
        </p:nvCxnSpPr>
        <p:spPr bwMode="auto">
          <a:xfrm flipH="1" flipV="1">
            <a:off x="8607425" y="1431925"/>
            <a:ext cx="14288" cy="29098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6"/>
          <p:cNvSpPr txBox="1">
            <a:spLocks noChangeArrowheads="1"/>
          </p:cNvSpPr>
          <p:nvPr/>
        </p:nvSpPr>
        <p:spPr bwMode="auto">
          <a:xfrm>
            <a:off x="3638550" y="3881438"/>
            <a:ext cx="327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水平四：拓展结构水平</a:t>
            </a:r>
          </a:p>
        </p:txBody>
      </p:sp>
      <p:sp>
        <p:nvSpPr>
          <p:cNvPr id="32" name="平行四边形 39"/>
          <p:cNvSpPr>
            <a:spLocks noChangeArrowheads="1"/>
          </p:cNvSpPr>
          <p:nvPr/>
        </p:nvSpPr>
        <p:spPr bwMode="auto">
          <a:xfrm>
            <a:off x="6184900" y="1431925"/>
            <a:ext cx="2447925" cy="2305050"/>
          </a:xfrm>
          <a:prstGeom prst="parallelogram">
            <a:avLst>
              <a:gd name="adj" fmla="val 65312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直接连接符 44"/>
          <p:cNvCxnSpPr>
            <a:cxnSpLocks noChangeShapeType="1"/>
          </p:cNvCxnSpPr>
          <p:nvPr/>
        </p:nvCxnSpPr>
        <p:spPr bwMode="auto">
          <a:xfrm flipH="1" flipV="1">
            <a:off x="7878763" y="2584450"/>
            <a:ext cx="12700" cy="28797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45"/>
          <p:cNvCxnSpPr>
            <a:cxnSpLocks noChangeShapeType="1"/>
          </p:cNvCxnSpPr>
          <p:nvPr/>
        </p:nvCxnSpPr>
        <p:spPr bwMode="auto">
          <a:xfrm flipH="1" flipV="1">
            <a:off x="7505700" y="3160713"/>
            <a:ext cx="12700" cy="28797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46"/>
          <p:cNvCxnSpPr>
            <a:cxnSpLocks noChangeShapeType="1"/>
          </p:cNvCxnSpPr>
          <p:nvPr/>
        </p:nvCxnSpPr>
        <p:spPr bwMode="auto">
          <a:xfrm flipH="1" flipV="1">
            <a:off x="8239125" y="2008188"/>
            <a:ext cx="12700" cy="28813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47"/>
          <p:cNvSpPr txBox="1">
            <a:spLocks noChangeArrowheads="1"/>
          </p:cNvSpPr>
          <p:nvPr/>
        </p:nvSpPr>
        <p:spPr bwMode="auto">
          <a:xfrm>
            <a:off x="3636963" y="4581525"/>
            <a:ext cx="327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水平三：关联结构水平</a:t>
            </a:r>
          </a:p>
        </p:txBody>
      </p:sp>
      <p:sp>
        <p:nvSpPr>
          <p:cNvPr id="37" name="TextBox 48"/>
          <p:cNvSpPr txBox="1">
            <a:spLocks noChangeArrowheads="1"/>
          </p:cNvSpPr>
          <p:nvPr/>
        </p:nvSpPr>
        <p:spPr bwMode="auto">
          <a:xfrm>
            <a:off x="3673475" y="5300663"/>
            <a:ext cx="327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水平二：多元结构水平</a:t>
            </a:r>
          </a:p>
        </p:txBody>
      </p:sp>
      <p:sp>
        <p:nvSpPr>
          <p:cNvPr id="38" name="TextBox 49"/>
          <p:cNvSpPr txBox="1">
            <a:spLocks noChangeArrowheads="1"/>
          </p:cNvSpPr>
          <p:nvPr/>
        </p:nvSpPr>
        <p:spPr bwMode="auto">
          <a:xfrm>
            <a:off x="3636963" y="6021388"/>
            <a:ext cx="327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水平一：单一结构水平</a:t>
            </a:r>
          </a:p>
        </p:txBody>
      </p:sp>
      <p:grpSp>
        <p:nvGrpSpPr>
          <p:cNvPr id="39" name="组合 57"/>
          <p:cNvGrpSpPr>
            <a:grpSpLocks/>
          </p:cNvGrpSpPr>
          <p:nvPr/>
        </p:nvGrpSpPr>
        <p:grpSpPr bwMode="auto">
          <a:xfrm>
            <a:off x="6619874" y="1405200"/>
            <a:ext cx="1684905" cy="2182549"/>
            <a:chOff x="4681900" y="1415745"/>
            <a:chExt cx="1684383" cy="2182126"/>
          </a:xfrm>
        </p:grpSpPr>
        <p:sp>
          <p:nvSpPr>
            <p:cNvPr id="40" name="TextBox 53"/>
            <p:cNvSpPr txBox="1">
              <a:spLocks noChangeArrowheads="1"/>
            </p:cNvSpPr>
            <p:nvPr/>
          </p:nvSpPr>
          <p:spPr bwMode="auto">
            <a:xfrm>
              <a:off x="5736241" y="1415745"/>
              <a:ext cx="630042" cy="45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知</a:t>
              </a:r>
            </a:p>
          </p:txBody>
        </p:sp>
        <p:sp>
          <p:nvSpPr>
            <p:cNvPr id="41" name="TextBox 54"/>
            <p:cNvSpPr txBox="1">
              <a:spLocks noChangeArrowheads="1"/>
            </p:cNvSpPr>
            <p:nvPr/>
          </p:nvSpPr>
          <p:spPr bwMode="auto">
            <a:xfrm>
              <a:off x="5491275" y="1895608"/>
              <a:ext cx="628455" cy="45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识</a:t>
              </a:r>
            </a:p>
          </p:txBody>
        </p:sp>
        <p:sp>
          <p:nvSpPr>
            <p:cNvPr id="42" name="TextBox 55"/>
            <p:cNvSpPr txBox="1">
              <a:spLocks noChangeArrowheads="1"/>
            </p:cNvSpPr>
            <p:nvPr/>
          </p:nvSpPr>
          <p:spPr bwMode="auto">
            <a:xfrm>
              <a:off x="4938203" y="2694065"/>
              <a:ext cx="630042" cy="45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技</a:t>
              </a:r>
            </a:p>
          </p:txBody>
        </p:sp>
        <p:sp>
          <p:nvSpPr>
            <p:cNvPr id="43" name="TextBox 56"/>
            <p:cNvSpPr txBox="1">
              <a:spLocks noChangeArrowheads="1"/>
            </p:cNvSpPr>
            <p:nvPr/>
          </p:nvSpPr>
          <p:spPr bwMode="auto">
            <a:xfrm>
              <a:off x="4681900" y="3140760"/>
              <a:ext cx="630042" cy="45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能</a:t>
              </a:r>
            </a:p>
          </p:txBody>
        </p:sp>
      </p:grpSp>
      <p:sp>
        <p:nvSpPr>
          <p:cNvPr id="44" name="TextBox 73"/>
          <p:cNvSpPr txBox="1">
            <a:spLocks noChangeArrowheads="1"/>
          </p:cNvSpPr>
          <p:nvPr/>
        </p:nvSpPr>
        <p:spPr bwMode="auto">
          <a:xfrm>
            <a:off x="7092950" y="4149725"/>
            <a:ext cx="488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 与 代 数</a:t>
            </a:r>
          </a:p>
        </p:txBody>
      </p:sp>
      <p:sp>
        <p:nvSpPr>
          <p:cNvPr id="45" name="TextBox 79"/>
          <p:cNvSpPr txBox="1">
            <a:spLocks noChangeArrowheads="1"/>
          </p:cNvSpPr>
          <p:nvPr/>
        </p:nvSpPr>
        <p:spPr bwMode="auto">
          <a:xfrm>
            <a:off x="7445375" y="3625850"/>
            <a:ext cx="488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图形与几何</a:t>
            </a:r>
          </a:p>
        </p:txBody>
      </p:sp>
      <p:sp>
        <p:nvSpPr>
          <p:cNvPr id="46" name="TextBox 80"/>
          <p:cNvSpPr txBox="1">
            <a:spLocks noChangeArrowheads="1"/>
          </p:cNvSpPr>
          <p:nvPr/>
        </p:nvSpPr>
        <p:spPr bwMode="auto">
          <a:xfrm>
            <a:off x="7804150" y="3103563"/>
            <a:ext cx="488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统计与概率</a:t>
            </a:r>
          </a:p>
        </p:txBody>
      </p:sp>
      <p:sp>
        <p:nvSpPr>
          <p:cNvPr id="47" name="TextBox 81"/>
          <p:cNvSpPr txBox="1">
            <a:spLocks noChangeArrowheads="1"/>
          </p:cNvSpPr>
          <p:nvPr/>
        </p:nvSpPr>
        <p:spPr bwMode="auto">
          <a:xfrm>
            <a:off x="8161338" y="2598738"/>
            <a:ext cx="488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综合与实践</a:t>
            </a:r>
          </a:p>
        </p:txBody>
      </p:sp>
      <p:sp>
        <p:nvSpPr>
          <p:cNvPr id="48" name="TextBox 82"/>
          <p:cNvSpPr txBox="1">
            <a:spLocks noChangeArrowheads="1"/>
          </p:cNvSpPr>
          <p:nvPr/>
        </p:nvSpPr>
        <p:spPr bwMode="auto">
          <a:xfrm>
            <a:off x="5895975" y="836613"/>
            <a:ext cx="17605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能力结构</a:t>
            </a:r>
          </a:p>
        </p:txBody>
      </p:sp>
      <p:grpSp>
        <p:nvGrpSpPr>
          <p:cNvPr id="49" name="组合 88"/>
          <p:cNvGrpSpPr>
            <a:grpSpLocks/>
          </p:cNvGrpSpPr>
          <p:nvPr/>
        </p:nvGrpSpPr>
        <p:grpSpPr bwMode="auto">
          <a:xfrm>
            <a:off x="7656513" y="4743450"/>
            <a:ext cx="1308100" cy="1592263"/>
            <a:chOff x="5796136" y="4804117"/>
            <a:chExt cx="1307718" cy="1593198"/>
          </a:xfrm>
        </p:grpSpPr>
        <p:sp>
          <p:nvSpPr>
            <p:cNvPr id="50" name="TextBox 84"/>
            <p:cNvSpPr txBox="1">
              <a:spLocks noChangeArrowheads="1"/>
            </p:cNvSpPr>
            <p:nvPr/>
          </p:nvSpPr>
          <p:spPr bwMode="auto">
            <a:xfrm>
              <a:off x="6473801" y="4804117"/>
              <a:ext cx="630053" cy="51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内</a:t>
              </a:r>
            </a:p>
          </p:txBody>
        </p:sp>
        <p:sp>
          <p:nvSpPr>
            <p:cNvPr id="51" name="TextBox 85"/>
            <p:cNvSpPr txBox="1">
              <a:spLocks noChangeArrowheads="1"/>
            </p:cNvSpPr>
            <p:nvPr/>
          </p:nvSpPr>
          <p:spPr bwMode="auto">
            <a:xfrm>
              <a:off x="6227810" y="5156749"/>
              <a:ext cx="630053" cy="51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容</a:t>
              </a:r>
            </a:p>
          </p:txBody>
        </p:sp>
        <p:sp>
          <p:nvSpPr>
            <p:cNvPr id="52" name="TextBox 86"/>
            <p:cNvSpPr txBox="1">
              <a:spLocks noChangeArrowheads="1"/>
            </p:cNvSpPr>
            <p:nvPr/>
          </p:nvSpPr>
          <p:spPr bwMode="auto">
            <a:xfrm>
              <a:off x="6031017" y="5517323"/>
              <a:ext cx="628467" cy="51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领</a:t>
              </a:r>
            </a:p>
          </p:txBody>
        </p:sp>
        <p:sp>
          <p:nvSpPr>
            <p:cNvPr id="53" name="TextBox 87"/>
            <p:cNvSpPr txBox="1">
              <a:spLocks noChangeArrowheads="1"/>
            </p:cNvSpPr>
            <p:nvPr/>
          </p:nvSpPr>
          <p:spPr bwMode="auto">
            <a:xfrm>
              <a:off x="5796136" y="5877898"/>
              <a:ext cx="630053" cy="51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域</a:t>
              </a:r>
            </a:p>
          </p:txBody>
        </p:sp>
      </p:grpSp>
      <p:sp>
        <p:nvSpPr>
          <p:cNvPr id="54" name="TextBox 90"/>
          <p:cNvSpPr txBox="1">
            <a:spLocks noChangeArrowheads="1"/>
          </p:cNvSpPr>
          <p:nvPr/>
        </p:nvSpPr>
        <p:spPr bwMode="auto">
          <a:xfrm>
            <a:off x="2693988" y="4262438"/>
            <a:ext cx="565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能力层级</a:t>
            </a:r>
          </a:p>
        </p:txBody>
      </p:sp>
      <p:sp>
        <p:nvSpPr>
          <p:cNvPr id="55" name="流程图: 可选过程 4"/>
          <p:cNvSpPr>
            <a:spLocks noChangeArrowheads="1"/>
          </p:cNvSpPr>
          <p:nvPr/>
        </p:nvSpPr>
        <p:spPr bwMode="auto">
          <a:xfrm>
            <a:off x="5819775" y="873125"/>
            <a:ext cx="1914525" cy="523875"/>
          </a:xfrm>
          <a:prstGeom prst="flowChartAlternateProcess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" name="流程图: 可选过程 76"/>
          <p:cNvSpPr>
            <a:spLocks noChangeArrowheads="1"/>
          </p:cNvSpPr>
          <p:nvPr/>
        </p:nvSpPr>
        <p:spPr bwMode="auto">
          <a:xfrm>
            <a:off x="2693988" y="4235450"/>
            <a:ext cx="565150" cy="1841500"/>
          </a:xfrm>
          <a:prstGeom prst="flowChartAlternateProcess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" name="流程图: 可选过程 77"/>
          <p:cNvSpPr>
            <a:spLocks noChangeArrowheads="1"/>
          </p:cNvSpPr>
          <p:nvPr/>
        </p:nvSpPr>
        <p:spPr bwMode="auto">
          <a:xfrm rot="18132976">
            <a:off x="7307263" y="5348288"/>
            <a:ext cx="1914525" cy="523875"/>
          </a:xfrm>
          <a:prstGeom prst="flowChartAlternateProcess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" name="TextBox 36"/>
          <p:cNvSpPr txBox="1">
            <a:spLocks noChangeArrowheads="1"/>
          </p:cNvSpPr>
          <p:nvPr/>
        </p:nvSpPr>
        <p:spPr bwMode="auto">
          <a:xfrm>
            <a:off x="3638550" y="3881438"/>
            <a:ext cx="327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水平四：拓展结构水平</a:t>
            </a:r>
          </a:p>
        </p:txBody>
      </p:sp>
      <p:sp>
        <p:nvSpPr>
          <p:cNvPr id="59" name="TextBox 47"/>
          <p:cNvSpPr txBox="1">
            <a:spLocks noChangeArrowheads="1"/>
          </p:cNvSpPr>
          <p:nvPr/>
        </p:nvSpPr>
        <p:spPr bwMode="auto">
          <a:xfrm>
            <a:off x="3636963" y="4581525"/>
            <a:ext cx="327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水平三：关联结构水平</a:t>
            </a:r>
          </a:p>
        </p:txBody>
      </p:sp>
      <p:sp>
        <p:nvSpPr>
          <p:cNvPr id="60" name="TextBox 48"/>
          <p:cNvSpPr txBox="1">
            <a:spLocks noChangeArrowheads="1"/>
          </p:cNvSpPr>
          <p:nvPr/>
        </p:nvSpPr>
        <p:spPr bwMode="auto">
          <a:xfrm>
            <a:off x="3673475" y="5300663"/>
            <a:ext cx="327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水平二：多元结构水平</a:t>
            </a:r>
          </a:p>
        </p:txBody>
      </p:sp>
      <p:sp>
        <p:nvSpPr>
          <p:cNvPr id="61" name="TextBox 49"/>
          <p:cNvSpPr txBox="1">
            <a:spLocks noChangeArrowheads="1"/>
          </p:cNvSpPr>
          <p:nvPr/>
        </p:nvSpPr>
        <p:spPr bwMode="auto">
          <a:xfrm>
            <a:off x="3636963" y="6021388"/>
            <a:ext cx="327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水平一：单一结构水平</a:t>
            </a:r>
          </a:p>
        </p:txBody>
      </p:sp>
      <p:sp>
        <p:nvSpPr>
          <p:cNvPr id="62" name="TextBox 73"/>
          <p:cNvSpPr txBox="1">
            <a:spLocks noChangeArrowheads="1"/>
          </p:cNvSpPr>
          <p:nvPr/>
        </p:nvSpPr>
        <p:spPr bwMode="auto">
          <a:xfrm>
            <a:off x="7092950" y="4149725"/>
            <a:ext cx="488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 与 代 数</a:t>
            </a:r>
          </a:p>
        </p:txBody>
      </p:sp>
      <p:sp>
        <p:nvSpPr>
          <p:cNvPr id="63" name="TextBox 79"/>
          <p:cNvSpPr txBox="1">
            <a:spLocks noChangeArrowheads="1"/>
          </p:cNvSpPr>
          <p:nvPr/>
        </p:nvSpPr>
        <p:spPr bwMode="auto">
          <a:xfrm>
            <a:off x="7445375" y="3625850"/>
            <a:ext cx="488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图形与几何</a:t>
            </a:r>
          </a:p>
        </p:txBody>
      </p:sp>
      <p:sp>
        <p:nvSpPr>
          <p:cNvPr id="64" name="TextBox 80"/>
          <p:cNvSpPr txBox="1">
            <a:spLocks noChangeArrowheads="1"/>
          </p:cNvSpPr>
          <p:nvPr/>
        </p:nvSpPr>
        <p:spPr bwMode="auto">
          <a:xfrm>
            <a:off x="7804150" y="3103563"/>
            <a:ext cx="488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统计与概率</a:t>
            </a:r>
          </a:p>
        </p:txBody>
      </p:sp>
      <p:sp>
        <p:nvSpPr>
          <p:cNvPr id="65" name="TextBox 81"/>
          <p:cNvSpPr txBox="1">
            <a:spLocks noChangeArrowheads="1"/>
          </p:cNvSpPr>
          <p:nvPr/>
        </p:nvSpPr>
        <p:spPr bwMode="auto">
          <a:xfrm>
            <a:off x="8161338" y="2598738"/>
            <a:ext cx="488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综合与实践</a:t>
            </a:r>
          </a:p>
        </p:txBody>
      </p:sp>
      <p:sp>
        <p:nvSpPr>
          <p:cNvPr id="73" name="平行四边形 88"/>
          <p:cNvSpPr>
            <a:spLocks noChangeArrowheads="1"/>
          </p:cNvSpPr>
          <p:nvPr/>
        </p:nvSpPr>
        <p:spPr bwMode="auto">
          <a:xfrm>
            <a:off x="4243388" y="1431925"/>
            <a:ext cx="2533650" cy="2327275"/>
          </a:xfrm>
          <a:prstGeom prst="parallelogram">
            <a:avLst>
              <a:gd name="adj" fmla="val 65336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" name="TextBox 54"/>
          <p:cNvSpPr txBox="1">
            <a:spLocks noChangeArrowheads="1"/>
          </p:cNvSpPr>
          <p:nvPr/>
        </p:nvSpPr>
        <p:spPr bwMode="auto">
          <a:xfrm>
            <a:off x="7137400" y="2228941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5597946" y="1387624"/>
            <a:ext cx="1922042" cy="2282668"/>
            <a:chOff x="5597946" y="1387624"/>
            <a:chExt cx="1922042" cy="2282668"/>
          </a:xfrm>
        </p:grpSpPr>
        <p:grpSp>
          <p:nvGrpSpPr>
            <p:cNvPr id="76" name="组合 58"/>
            <p:cNvGrpSpPr>
              <a:grpSpLocks/>
            </p:cNvGrpSpPr>
            <p:nvPr/>
          </p:nvGrpSpPr>
          <p:grpSpPr bwMode="auto">
            <a:xfrm>
              <a:off x="5885976" y="1387624"/>
              <a:ext cx="1634012" cy="1897360"/>
              <a:chOff x="4914716" y="1418806"/>
              <a:chExt cx="1633505" cy="1896991"/>
            </a:xfrm>
          </p:grpSpPr>
          <p:sp>
            <p:nvSpPr>
              <p:cNvPr id="79" name="TextBox 59"/>
              <p:cNvSpPr txBox="1">
                <a:spLocks noChangeArrowheads="1"/>
              </p:cNvSpPr>
              <p:nvPr/>
            </p:nvSpPr>
            <p:spPr bwMode="auto">
              <a:xfrm>
                <a:off x="5918179" y="1418806"/>
                <a:ext cx="630042" cy="457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学</a:t>
                </a:r>
                <a:endPara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80" name="TextBox 60"/>
              <p:cNvSpPr txBox="1">
                <a:spLocks noChangeArrowheads="1"/>
              </p:cNvSpPr>
              <p:nvPr/>
            </p:nvSpPr>
            <p:spPr bwMode="auto">
              <a:xfrm>
                <a:off x="5636160" y="1778776"/>
                <a:ext cx="628455" cy="457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科</a:t>
                </a:r>
                <a:endPara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81" name="TextBox 61"/>
              <p:cNvSpPr txBox="1">
                <a:spLocks noChangeArrowheads="1"/>
              </p:cNvSpPr>
              <p:nvPr/>
            </p:nvSpPr>
            <p:spPr bwMode="auto">
              <a:xfrm>
                <a:off x="5418616" y="2138746"/>
                <a:ext cx="630042" cy="457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思</a:t>
                </a:r>
              </a:p>
            </p:txBody>
          </p:sp>
          <p:sp>
            <p:nvSpPr>
              <p:cNvPr id="82" name="TextBox 62"/>
              <p:cNvSpPr txBox="1">
                <a:spLocks noChangeArrowheads="1"/>
              </p:cNvSpPr>
              <p:nvPr/>
            </p:nvSpPr>
            <p:spPr bwMode="auto">
              <a:xfrm>
                <a:off x="4914716" y="2858686"/>
                <a:ext cx="630042" cy="457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方</a:t>
                </a:r>
              </a:p>
            </p:txBody>
          </p:sp>
        </p:grpSp>
        <p:sp>
          <p:nvSpPr>
            <p:cNvPr id="77" name="TextBox 62"/>
            <p:cNvSpPr txBox="1">
              <a:spLocks noChangeArrowheads="1"/>
            </p:cNvSpPr>
            <p:nvPr/>
          </p:nvSpPr>
          <p:spPr bwMode="auto">
            <a:xfrm>
              <a:off x="6102002" y="2467744"/>
              <a:ext cx="6302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想</a:t>
              </a:r>
              <a:endPara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8" name="TextBox 62"/>
            <p:cNvSpPr txBox="1">
              <a:spLocks noChangeArrowheads="1"/>
            </p:cNvSpPr>
            <p:nvPr/>
          </p:nvSpPr>
          <p:spPr bwMode="auto">
            <a:xfrm>
              <a:off x="5597946" y="3213092"/>
              <a:ext cx="6302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法</a:t>
              </a:r>
              <a:endPara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617669" y="1427467"/>
            <a:ext cx="1922042" cy="2282668"/>
            <a:chOff x="5597946" y="1387624"/>
            <a:chExt cx="1922042" cy="2282668"/>
          </a:xfrm>
        </p:grpSpPr>
        <p:grpSp>
          <p:nvGrpSpPr>
            <p:cNvPr id="86" name="组合 58"/>
            <p:cNvGrpSpPr>
              <a:grpSpLocks/>
            </p:cNvGrpSpPr>
            <p:nvPr/>
          </p:nvGrpSpPr>
          <p:grpSpPr bwMode="auto">
            <a:xfrm>
              <a:off x="5885976" y="1387624"/>
              <a:ext cx="1634012" cy="1897360"/>
              <a:chOff x="4914716" y="1418806"/>
              <a:chExt cx="1633505" cy="1896991"/>
            </a:xfrm>
          </p:grpSpPr>
          <p:sp>
            <p:nvSpPr>
              <p:cNvPr id="89" name="TextBox 59"/>
              <p:cNvSpPr txBox="1">
                <a:spLocks noChangeArrowheads="1"/>
              </p:cNvSpPr>
              <p:nvPr/>
            </p:nvSpPr>
            <p:spPr bwMode="auto">
              <a:xfrm>
                <a:off x="5918179" y="1418806"/>
                <a:ext cx="630042" cy="46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问</a:t>
                </a:r>
                <a:endPara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0" name="TextBox 60"/>
              <p:cNvSpPr txBox="1">
                <a:spLocks noChangeArrowheads="1"/>
              </p:cNvSpPr>
              <p:nvPr/>
            </p:nvSpPr>
            <p:spPr bwMode="auto">
              <a:xfrm>
                <a:off x="5636160" y="1778776"/>
                <a:ext cx="628455" cy="457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题</a:t>
                </a:r>
                <a:endPara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1" name="TextBox 61"/>
              <p:cNvSpPr txBox="1">
                <a:spLocks noChangeArrowheads="1"/>
              </p:cNvSpPr>
              <p:nvPr/>
            </p:nvSpPr>
            <p:spPr bwMode="auto">
              <a:xfrm>
                <a:off x="5418616" y="2138746"/>
                <a:ext cx="630042" cy="457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解</a:t>
                </a:r>
                <a:endPara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" name="TextBox 62"/>
              <p:cNvSpPr txBox="1">
                <a:spLocks noChangeArrowheads="1"/>
              </p:cNvSpPr>
              <p:nvPr/>
            </p:nvSpPr>
            <p:spPr bwMode="auto">
              <a:xfrm>
                <a:off x="4914716" y="2858686"/>
                <a:ext cx="630042" cy="457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能</a:t>
                </a:r>
                <a:endPara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87" name="TextBox 62"/>
            <p:cNvSpPr txBox="1">
              <a:spLocks noChangeArrowheads="1"/>
            </p:cNvSpPr>
            <p:nvPr/>
          </p:nvSpPr>
          <p:spPr bwMode="auto">
            <a:xfrm>
              <a:off x="6102002" y="2467744"/>
              <a:ext cx="6302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决</a:t>
              </a:r>
            </a:p>
          </p:txBody>
        </p:sp>
        <p:sp>
          <p:nvSpPr>
            <p:cNvPr id="88" name="TextBox 62"/>
            <p:cNvSpPr txBox="1">
              <a:spLocks noChangeArrowheads="1"/>
            </p:cNvSpPr>
            <p:nvPr/>
          </p:nvSpPr>
          <p:spPr bwMode="auto">
            <a:xfrm>
              <a:off x="5597946" y="3213092"/>
              <a:ext cx="6302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力</a:t>
              </a:r>
              <a:endPara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668019" y="1402042"/>
            <a:ext cx="1922042" cy="2282668"/>
            <a:chOff x="5597946" y="1387624"/>
            <a:chExt cx="1922042" cy="2282668"/>
          </a:xfrm>
        </p:grpSpPr>
        <p:grpSp>
          <p:nvGrpSpPr>
            <p:cNvPr id="94" name="组合 58"/>
            <p:cNvGrpSpPr>
              <a:grpSpLocks/>
            </p:cNvGrpSpPr>
            <p:nvPr/>
          </p:nvGrpSpPr>
          <p:grpSpPr bwMode="auto">
            <a:xfrm>
              <a:off x="5885976" y="1387624"/>
              <a:ext cx="1634012" cy="1897360"/>
              <a:chOff x="4914716" y="1418806"/>
              <a:chExt cx="1633505" cy="1896991"/>
            </a:xfrm>
          </p:grpSpPr>
          <p:sp>
            <p:nvSpPr>
              <p:cNvPr id="97" name="TextBox 59"/>
              <p:cNvSpPr txBox="1">
                <a:spLocks noChangeArrowheads="1"/>
              </p:cNvSpPr>
              <p:nvPr/>
            </p:nvSpPr>
            <p:spPr bwMode="auto">
              <a:xfrm>
                <a:off x="5918179" y="1418806"/>
                <a:ext cx="630042" cy="46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迁</a:t>
                </a:r>
                <a:endPara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8" name="TextBox 60"/>
              <p:cNvSpPr txBox="1">
                <a:spLocks noChangeArrowheads="1"/>
              </p:cNvSpPr>
              <p:nvPr/>
            </p:nvSpPr>
            <p:spPr bwMode="auto">
              <a:xfrm>
                <a:off x="5636160" y="1778776"/>
                <a:ext cx="628455" cy="457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移</a:t>
                </a:r>
              </a:p>
            </p:txBody>
          </p:sp>
          <p:sp>
            <p:nvSpPr>
              <p:cNvPr id="99" name="TextBox 61"/>
              <p:cNvSpPr txBox="1">
                <a:spLocks noChangeArrowheads="1"/>
              </p:cNvSpPr>
              <p:nvPr/>
            </p:nvSpPr>
            <p:spPr bwMode="auto">
              <a:xfrm>
                <a:off x="5418616" y="2138746"/>
                <a:ext cx="630042" cy="46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创</a:t>
                </a:r>
                <a:endPara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0" name="TextBox 62"/>
              <p:cNvSpPr txBox="1">
                <a:spLocks noChangeArrowheads="1"/>
              </p:cNvSpPr>
              <p:nvPr/>
            </p:nvSpPr>
            <p:spPr bwMode="auto">
              <a:xfrm>
                <a:off x="4914716" y="2858686"/>
                <a:ext cx="630042" cy="457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能</a:t>
                </a:r>
                <a:endPara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95" name="TextBox 62"/>
            <p:cNvSpPr txBox="1">
              <a:spLocks noChangeArrowheads="1"/>
            </p:cNvSpPr>
            <p:nvPr/>
          </p:nvSpPr>
          <p:spPr bwMode="auto">
            <a:xfrm>
              <a:off x="6102002" y="2467744"/>
              <a:ext cx="6302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</a:t>
              </a:r>
            </a:p>
          </p:txBody>
        </p:sp>
        <p:sp>
          <p:nvSpPr>
            <p:cNvPr id="96" name="TextBox 62"/>
            <p:cNvSpPr txBox="1">
              <a:spLocks noChangeArrowheads="1"/>
            </p:cNvSpPr>
            <p:nvPr/>
          </p:nvSpPr>
          <p:spPr bwMode="auto">
            <a:xfrm>
              <a:off x="5597946" y="3213092"/>
              <a:ext cx="6302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力</a:t>
              </a:r>
              <a:endPara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1" name="圆角矩形 100"/>
          <p:cNvSpPr/>
          <p:nvPr/>
        </p:nvSpPr>
        <p:spPr>
          <a:xfrm>
            <a:off x="592486" y="1392549"/>
            <a:ext cx="1892510" cy="5040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回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看“方向”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335089" y="2034501"/>
            <a:ext cx="2391329" cy="2262405"/>
            <a:chOff x="10613" y="3504"/>
            <a:chExt cx="3766" cy="3563"/>
          </a:xfrm>
        </p:grpSpPr>
        <p:sp>
          <p:nvSpPr>
            <p:cNvPr id="114" name="圆角矩形 113"/>
            <p:cNvSpPr/>
            <p:nvPr>
              <p:custDataLst>
                <p:tags r:id="rId1"/>
              </p:custDataLst>
            </p:nvPr>
          </p:nvSpPr>
          <p:spPr>
            <a:xfrm>
              <a:off x="10646" y="3504"/>
              <a:ext cx="3733" cy="100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7030A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凸显核心素养</a:t>
              </a:r>
              <a:endParaRPr lang="zh-CN" altLang="da-DK" sz="20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12" name="圆角矩形 111"/>
            <p:cNvSpPr/>
            <p:nvPr>
              <p:custDataLst>
                <p:tags r:id="rId2"/>
              </p:custDataLst>
            </p:nvPr>
          </p:nvSpPr>
          <p:spPr>
            <a:xfrm>
              <a:off x="10646" y="6058"/>
              <a:ext cx="3733" cy="100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7030A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覆盖</a:t>
              </a:r>
              <a:r>
                <a:rPr lang="zh-CN" altLang="en-US" sz="2000" b="1" dirty="0">
                  <a:solidFill>
                    <a:srgbClr val="7030A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内容</a:t>
              </a:r>
              <a:r>
                <a:rPr lang="zh-CN" altLang="en-US" sz="2000" b="1" dirty="0" smtClean="0">
                  <a:solidFill>
                    <a:srgbClr val="7030A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领域</a:t>
              </a:r>
              <a:endParaRPr lang="zh-CN" altLang="da-DK" sz="20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10" name="圆角矩形 109"/>
            <p:cNvSpPr/>
            <p:nvPr>
              <p:custDataLst>
                <p:tags r:id="rId3"/>
              </p:custDataLst>
            </p:nvPr>
          </p:nvSpPr>
          <p:spPr>
            <a:xfrm flipH="1">
              <a:off x="10613" y="4847"/>
              <a:ext cx="3733" cy="100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030A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区分水平等级</a:t>
              </a:r>
              <a:endParaRPr lang="zh-CN" altLang="da-DK" sz="20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28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1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" name="TextBox 90"/>
          <p:cNvSpPr txBox="1">
            <a:spLocks noChangeArrowheads="1"/>
          </p:cNvSpPr>
          <p:nvPr/>
        </p:nvSpPr>
        <p:spPr bwMode="auto">
          <a:xfrm>
            <a:off x="474542" y="1402652"/>
            <a:ext cx="6696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特别提出：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做基于儿童立场的评价</a:t>
            </a:r>
            <a:endParaRPr lang="en-US" altLang="zh-CN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2627784" y="2229494"/>
            <a:ext cx="4679950" cy="774700"/>
            <a:chOff x="1941459" y="2349869"/>
            <a:chExt cx="4679420" cy="774700"/>
          </a:xfrm>
        </p:grpSpPr>
        <p:sp>
          <p:nvSpPr>
            <p:cNvPr id="15" name="圆角矩形 1"/>
            <p:cNvSpPr>
              <a:spLocks noChangeArrowheads="1"/>
            </p:cNvSpPr>
            <p:nvPr/>
          </p:nvSpPr>
          <p:spPr bwMode="auto">
            <a:xfrm>
              <a:off x="1941459" y="2349869"/>
              <a:ext cx="1749227" cy="7747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  <a:sym typeface="黑体" charset="0"/>
                </a:rPr>
                <a:t>素材</a:t>
              </a:r>
            </a:p>
          </p:txBody>
        </p:sp>
        <p:sp>
          <p:nvSpPr>
            <p:cNvPr id="16" name="圆角矩形 1"/>
            <p:cNvSpPr>
              <a:spLocks noChangeArrowheads="1"/>
            </p:cNvSpPr>
            <p:nvPr/>
          </p:nvSpPr>
          <p:spPr bwMode="auto">
            <a:xfrm>
              <a:off x="4871652" y="2349869"/>
              <a:ext cx="1749227" cy="7747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  <a:sym typeface="黑体" charset="0"/>
                </a:rPr>
                <a:t>有意义</a:t>
              </a:r>
              <a:endParaRPr lang="en-US" altLang="zh-CN" sz="2000" kern="0" dirty="0">
                <a:solidFill>
                  <a:srgbClr val="000000"/>
                </a:solidFill>
                <a:latin typeface="黑体" charset="0"/>
                <a:ea typeface="黑体" charset="0"/>
                <a:cs typeface="黑体" charset="0"/>
                <a:sym typeface="黑体" charset="0"/>
              </a:endParaRPr>
            </a:p>
            <a:p>
              <a:pPr algn="ctr">
                <a:defRPr/>
              </a:pPr>
              <a:r>
                <a:rPr lang="zh-CN" altLang="en-US" sz="2000" kern="0" dirty="0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  <a:sym typeface="黑体" charset="0"/>
                </a:rPr>
                <a:t>有意思</a:t>
              </a:r>
            </a:p>
          </p:txBody>
        </p:sp>
        <p:sp>
          <p:nvSpPr>
            <p:cNvPr id="17" name="左右箭头 4"/>
            <p:cNvSpPr>
              <a:spLocks noChangeArrowheads="1"/>
            </p:cNvSpPr>
            <p:nvPr/>
          </p:nvSpPr>
          <p:spPr bwMode="auto">
            <a:xfrm>
              <a:off x="3849121" y="2493390"/>
              <a:ext cx="864096" cy="487657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F00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1"/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2619846" y="3093094"/>
            <a:ext cx="4679950" cy="774700"/>
            <a:chOff x="1941459" y="2349869"/>
            <a:chExt cx="4679420" cy="774700"/>
          </a:xfrm>
        </p:grpSpPr>
        <p:sp>
          <p:nvSpPr>
            <p:cNvPr id="19" name="圆角矩形 1"/>
            <p:cNvSpPr>
              <a:spLocks noChangeArrowheads="1"/>
            </p:cNvSpPr>
            <p:nvPr/>
          </p:nvSpPr>
          <p:spPr bwMode="auto">
            <a:xfrm>
              <a:off x="1941459" y="2349869"/>
              <a:ext cx="1749227" cy="7747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altLang="zh-CN" sz="2000" kern="0" dirty="0" smtClean="0">
                <a:solidFill>
                  <a:srgbClr val="000000"/>
                </a:solidFill>
                <a:latin typeface="黑体" charset="0"/>
                <a:ea typeface="黑体" charset="0"/>
                <a:cs typeface="黑体" charset="0"/>
                <a:sym typeface="黑体" charset="0"/>
              </a:endParaRPr>
            </a:p>
            <a:p>
              <a:pPr algn="ctr">
                <a:defRPr/>
              </a:pPr>
              <a:r>
                <a:rPr lang="zh-CN" altLang="en-US" sz="2000" kern="0" dirty="0" smtClean="0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  <a:sym typeface="黑体" charset="0"/>
                </a:rPr>
                <a:t>文字</a:t>
              </a:r>
              <a:endParaRPr lang="zh-CN" altLang="en-US" sz="2000" kern="0" dirty="0">
                <a:solidFill>
                  <a:srgbClr val="000000"/>
                </a:solidFill>
                <a:latin typeface="黑体" charset="0"/>
                <a:ea typeface="黑体" charset="0"/>
                <a:cs typeface="黑体" charset="0"/>
                <a:sym typeface="黑体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 dirty="0">
                <a:solidFill>
                  <a:srgbClr val="000000"/>
                </a:solidFill>
                <a:latin typeface="黑体" charset="0"/>
                <a:ea typeface="黑体" charset="0"/>
                <a:cs typeface="黑体" charset="0"/>
                <a:sym typeface="黑体" charset="0"/>
              </a:endParaRPr>
            </a:p>
          </p:txBody>
        </p:sp>
        <p:sp>
          <p:nvSpPr>
            <p:cNvPr id="20" name="圆角矩形 1"/>
            <p:cNvSpPr>
              <a:spLocks noChangeArrowheads="1"/>
            </p:cNvSpPr>
            <p:nvPr/>
          </p:nvSpPr>
          <p:spPr bwMode="auto">
            <a:xfrm>
              <a:off x="4871652" y="2349869"/>
              <a:ext cx="1749227" cy="7747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  <a:sym typeface="黑体" charset="0"/>
                </a:rPr>
                <a:t>贴近儿童</a:t>
              </a:r>
              <a:endParaRPr lang="en-US" altLang="zh-CN" sz="2000" kern="0" dirty="0">
                <a:solidFill>
                  <a:srgbClr val="000000"/>
                </a:solidFill>
                <a:latin typeface="黑体" charset="0"/>
                <a:ea typeface="黑体" charset="0"/>
                <a:cs typeface="黑体" charset="0"/>
                <a:sym typeface="黑体" charset="0"/>
              </a:endParaRPr>
            </a:p>
            <a:p>
              <a:pPr algn="ctr">
                <a:defRPr/>
              </a:pPr>
              <a:r>
                <a:rPr lang="zh-CN" altLang="en-US" sz="2000" kern="0" dirty="0" smtClean="0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  <a:sym typeface="黑体" charset="0"/>
                </a:rPr>
                <a:t>语言</a:t>
              </a:r>
              <a:endParaRPr lang="zh-CN" altLang="en-US" sz="2000" kern="0" dirty="0">
                <a:solidFill>
                  <a:srgbClr val="000000"/>
                </a:solidFill>
                <a:latin typeface="黑体" charset="0"/>
                <a:ea typeface="黑体" charset="0"/>
                <a:cs typeface="黑体" charset="0"/>
                <a:sym typeface="黑体" charset="0"/>
              </a:endParaRPr>
            </a:p>
          </p:txBody>
        </p:sp>
        <p:sp>
          <p:nvSpPr>
            <p:cNvPr id="21" name="左右箭头 48"/>
            <p:cNvSpPr>
              <a:spLocks noChangeArrowheads="1"/>
            </p:cNvSpPr>
            <p:nvPr/>
          </p:nvSpPr>
          <p:spPr bwMode="auto">
            <a:xfrm>
              <a:off x="3849121" y="2493390"/>
              <a:ext cx="864096" cy="487657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F00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1"/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2594446" y="3974156"/>
            <a:ext cx="4678363" cy="774700"/>
            <a:chOff x="1941459" y="2349869"/>
            <a:chExt cx="4679420" cy="774700"/>
          </a:xfrm>
        </p:grpSpPr>
        <p:sp>
          <p:nvSpPr>
            <p:cNvPr id="23" name="圆角矩形 1"/>
            <p:cNvSpPr>
              <a:spLocks noChangeArrowheads="1"/>
            </p:cNvSpPr>
            <p:nvPr/>
          </p:nvSpPr>
          <p:spPr bwMode="auto">
            <a:xfrm>
              <a:off x="1941459" y="2349869"/>
              <a:ext cx="1749820" cy="7747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  <a:sym typeface="黑体" charset="0"/>
                </a:rPr>
                <a:t>考试的过程</a:t>
              </a:r>
            </a:p>
          </p:txBody>
        </p:sp>
        <p:sp>
          <p:nvSpPr>
            <p:cNvPr id="24" name="圆角矩形 1"/>
            <p:cNvSpPr>
              <a:spLocks noChangeArrowheads="1"/>
            </p:cNvSpPr>
            <p:nvPr/>
          </p:nvSpPr>
          <p:spPr bwMode="auto">
            <a:xfrm>
              <a:off x="4871059" y="2349869"/>
              <a:ext cx="1749820" cy="7747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altLang="zh-CN" sz="2000" kern="0" dirty="0" smtClean="0">
                <a:solidFill>
                  <a:srgbClr val="000000"/>
                </a:solidFill>
                <a:latin typeface="黑体" charset="0"/>
                <a:ea typeface="黑体" charset="0"/>
                <a:cs typeface="黑体" charset="0"/>
                <a:sym typeface="黑体" charset="0"/>
              </a:endParaRPr>
            </a:p>
            <a:p>
              <a:pPr algn="ctr">
                <a:defRPr/>
              </a:pPr>
              <a:r>
                <a:rPr lang="zh-CN" altLang="en-US" sz="2000" kern="0" dirty="0" smtClean="0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  <a:sym typeface="黑体" charset="0"/>
                </a:rPr>
                <a:t>学习</a:t>
              </a:r>
              <a:r>
                <a:rPr lang="zh-CN" altLang="en-US" sz="2000" kern="0" dirty="0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  <a:sym typeface="黑体" charset="0"/>
                </a:rPr>
                <a:t>的过程</a:t>
              </a:r>
            </a:p>
            <a:p>
              <a:pPr algn="ctr">
                <a:defRPr/>
              </a:pPr>
              <a:endParaRPr lang="zh-CN" altLang="en-US" sz="2000" kern="0" dirty="0">
                <a:solidFill>
                  <a:srgbClr val="000000"/>
                </a:solidFill>
                <a:latin typeface="黑体" charset="0"/>
                <a:ea typeface="黑体" charset="0"/>
                <a:cs typeface="黑体" charset="0"/>
                <a:sym typeface="黑体" charset="0"/>
              </a:endParaRPr>
            </a:p>
          </p:txBody>
        </p:sp>
        <p:sp>
          <p:nvSpPr>
            <p:cNvPr id="25" name="左右箭头 52"/>
            <p:cNvSpPr>
              <a:spLocks noChangeArrowheads="1"/>
            </p:cNvSpPr>
            <p:nvPr/>
          </p:nvSpPr>
          <p:spPr bwMode="auto">
            <a:xfrm>
              <a:off x="3849121" y="2493390"/>
              <a:ext cx="864096" cy="487657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F00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1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10542" y="4916309"/>
            <a:ext cx="6918313" cy="1819275"/>
            <a:chOff x="2051720" y="4916310"/>
            <a:chExt cx="6918313" cy="181927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1720" y="4916310"/>
              <a:ext cx="1971675" cy="181927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4028940" y="5087283"/>
              <a:ext cx="4941093" cy="14773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7030A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对教育的极致追求也体现在评价上：</a:t>
              </a:r>
              <a:endParaRPr lang="en-US" altLang="zh-CN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en-US" altLang="zh-CN" b="1" dirty="0" smtClean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b="1" dirty="0" smtClean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、“心中有学生”不是只能体现在教学中，作为评价者，同样要“心中有学生”。</a:t>
              </a:r>
              <a:endParaRPr lang="en-US" altLang="zh-CN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en-US" altLang="zh-CN" b="1" dirty="0" smtClean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b="1" dirty="0" smtClean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、评价与命题不仅要有想法、有技术，还要有智慧、有情怀。</a:t>
              </a:r>
              <a:endParaRPr lang="zh-CN" altLang="en-US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0" y="348452"/>
            <a:ext cx="9899487" cy="671102"/>
            <a:chOff x="1032938" y="122000"/>
            <a:chExt cx="3618609" cy="681172"/>
          </a:xfrm>
          <a:scene3d>
            <a:camera prst="orthographicFront"/>
            <a:lightRig rig="flat" dir="t"/>
          </a:scene3d>
        </p:grpSpPr>
        <p:sp>
          <p:nvSpPr>
            <p:cNvPr id="31" name="同侧圆角矩形 30"/>
            <p:cNvSpPr/>
            <p:nvPr/>
          </p:nvSpPr>
          <p:spPr>
            <a:xfrm rot="5400000">
              <a:off x="2326361" y="-1171423"/>
              <a:ext cx="681172" cy="3268017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32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“评价指标体系”才能不断科学的完善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——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评价立场的变化</a:t>
              </a:r>
              <a:endParaRPr lang="en-US" altLang="zh-CN" sz="24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326799"/>
            <a:ext cx="2013213" cy="203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" t="19714"/>
          <a:stretch/>
        </p:blipFill>
        <p:spPr>
          <a:xfrm>
            <a:off x="2555776" y="1"/>
            <a:ext cx="4109267" cy="36450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08520" y="5373989"/>
            <a:ext cx="1008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对评价来讲，方向很重要，尤其在小学没有考试说明的情况下。</a:t>
            </a:r>
            <a:endParaRPr lang="en-US" altLang="zh-CN" sz="2400" b="1" dirty="0" smtClea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评价方向对了，才能正确引导日常教学！</a:t>
            </a:r>
            <a:endParaRPr lang="zh-CN" altLang="en-US" sz="24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39752" y="4437111"/>
            <a:ext cx="4536504" cy="504057"/>
            <a:chOff x="2339752" y="4437111"/>
            <a:chExt cx="4536504" cy="504057"/>
          </a:xfrm>
        </p:grpSpPr>
        <p:sp>
          <p:nvSpPr>
            <p:cNvPr id="6" name="右箭头 5"/>
            <p:cNvSpPr/>
            <p:nvPr/>
          </p:nvSpPr>
          <p:spPr>
            <a:xfrm>
              <a:off x="2339752" y="4437112"/>
              <a:ext cx="1296144" cy="504056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右箭头 14"/>
            <p:cNvSpPr/>
            <p:nvPr/>
          </p:nvSpPr>
          <p:spPr>
            <a:xfrm rot="10800000">
              <a:off x="5580112" y="4437111"/>
              <a:ext cx="1296144" cy="504056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923928" y="4437111"/>
              <a:ext cx="1440160" cy="50405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方向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-3862" y="-7615"/>
            <a:ext cx="9040358" cy="5107945"/>
            <a:chOff x="-3862" y="-7615"/>
            <a:chExt cx="9040358" cy="5107945"/>
          </a:xfrm>
        </p:grpSpPr>
        <p:pic>
          <p:nvPicPr>
            <p:cNvPr id="11" name="Picture 33" descr="H:\2015年度-深度学习项目\实验校大事记资料\清华附小深度学习项目课题组研究历程大事记\相关附件\照片及视频\11.4照片\IMG_719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7615"/>
              <a:ext cx="2123728" cy="15918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34" descr="H:\2015年度-深度学习项目\活动照片：孙老师和吴老师\2015年5月13日孙老师主持项目组第一次见面研讨会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862" y="1976895"/>
              <a:ext cx="2123728" cy="15220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7"/>
            <a:srcRect r="42057"/>
            <a:stretch/>
          </p:blipFill>
          <p:spPr>
            <a:xfrm>
              <a:off x="7077084" y="2589701"/>
              <a:ext cx="1383348" cy="130086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99981" y="-7615"/>
              <a:ext cx="1375959" cy="996494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103642" y="4164226"/>
              <a:ext cx="2016224" cy="9361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团队数次的</a:t>
              </a:r>
              <a:endPara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共同学习与研讨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7020272" y="4164226"/>
              <a:ext cx="2016224" cy="9361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向很多专家</a:t>
              </a:r>
              <a:endPara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去咨询、求证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D:\USER\WIN7\user\AppData\Local\Temp\WeChat Files\337442636062455161.jpg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6" r="33594"/>
            <a:stretch/>
          </p:blipFill>
          <p:spPr bwMode="auto">
            <a:xfrm>
              <a:off x="7097091" y="1118647"/>
              <a:ext cx="1363341" cy="130224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87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41225_194439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33333" b="37500"/>
          <a:stretch>
            <a:fillRect/>
          </a:stretch>
        </p:blipFill>
        <p:spPr>
          <a:xfrm>
            <a:off x="677615" y="1127453"/>
            <a:ext cx="7792461" cy="137443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圆角矩形 2"/>
          <p:cNvSpPr/>
          <p:nvPr/>
        </p:nvSpPr>
        <p:spPr>
          <a:xfrm>
            <a:off x="693211" y="411871"/>
            <a:ext cx="7562665" cy="5760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</a:rPr>
              <a:t>来自学生发现、提出的问题</a:t>
            </a:r>
            <a:r>
              <a:rPr kumimoji="1" lang="zh-CN" altLang="en-US" sz="2400" b="1" dirty="0" smtClean="0">
                <a:solidFill>
                  <a:srgbClr val="002060"/>
                </a:solidFill>
              </a:rPr>
              <a:t>通过改编成为测评题目：</a:t>
            </a:r>
            <a:endParaRPr kumimoji="1"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12" y="2780928"/>
            <a:ext cx="7776864" cy="3818532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5" name="矩形 4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64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2076394" y="2743654"/>
            <a:ext cx="5500726" cy="10001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9672" y="1279500"/>
            <a:ext cx="5895975" cy="890588"/>
            <a:chOff x="0" y="75"/>
            <a:chExt cx="2976" cy="288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689" name="AutoShape 6"/>
            <p:cNvSpPr>
              <a:spLocks noChangeArrowheads="1"/>
            </p:cNvSpPr>
            <p:nvPr/>
          </p:nvSpPr>
          <p:spPr bwMode="auto">
            <a:xfrm>
              <a:off x="0" y="75"/>
              <a:ext cx="432" cy="267"/>
            </a:xfrm>
            <a:prstGeom prst="diamond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90" name="Text Box 7"/>
            <p:cNvSpPr txBox="1">
              <a:spLocks noChangeArrowheads="1"/>
            </p:cNvSpPr>
            <p:nvPr/>
          </p:nvSpPr>
          <p:spPr bwMode="auto">
            <a:xfrm>
              <a:off x="361" y="113"/>
              <a:ext cx="261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3200" b="1" dirty="0" smtClean="0">
                  <a:solidFill>
                    <a:srgbClr val="7030A0"/>
                  </a:solidFill>
                  <a:latin typeface="华文细黑" pitchFamily="2" charset="-122"/>
                  <a:ea typeface="华文细黑" pitchFamily="2" charset="-122"/>
                </a:rPr>
                <a:t>评价指标体系的构建</a:t>
              </a:r>
              <a:endParaRPr lang="en-US" altLang="zh-CN" sz="3200" b="1" dirty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91" name="Text Box 8"/>
            <p:cNvSpPr txBox="1">
              <a:spLocks noChangeArrowheads="1"/>
            </p:cNvSpPr>
            <p:nvPr/>
          </p:nvSpPr>
          <p:spPr bwMode="auto">
            <a:xfrm>
              <a:off x="112" y="130"/>
              <a:ext cx="19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800" b="1">
                  <a:solidFill>
                    <a:srgbClr val="FFFFFF"/>
                  </a:solidFill>
                  <a:latin typeface="华文细黑" pitchFamily="2" charset="-122"/>
                  <a:ea typeface="华文细黑" pitchFamily="2" charset="-122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626022" y="2738413"/>
            <a:ext cx="5929312" cy="923925"/>
            <a:chOff x="-17" y="48"/>
            <a:chExt cx="2993" cy="315"/>
          </a:xfrm>
        </p:grpSpPr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685" name="AutoShape 11"/>
            <p:cNvSpPr>
              <a:spLocks noChangeArrowheads="1"/>
            </p:cNvSpPr>
            <p:nvPr/>
          </p:nvSpPr>
          <p:spPr bwMode="auto">
            <a:xfrm>
              <a:off x="-17" y="48"/>
              <a:ext cx="432" cy="277"/>
            </a:xfrm>
            <a:prstGeom prst="diamond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86" name="Text Box 12"/>
            <p:cNvSpPr txBox="1">
              <a:spLocks noChangeArrowheads="1"/>
            </p:cNvSpPr>
            <p:nvPr/>
          </p:nvSpPr>
          <p:spPr bwMode="auto">
            <a:xfrm>
              <a:off x="563" y="128"/>
              <a:ext cx="2160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3200" b="1" dirty="0" smtClean="0">
                  <a:solidFill>
                    <a:srgbClr val="7030A0"/>
                  </a:solidFill>
                  <a:latin typeface="华文细黑" pitchFamily="2" charset="-122"/>
                  <a:ea typeface="华文细黑" pitchFamily="2" charset="-122"/>
                </a:rPr>
                <a:t>命题理念及技术的分享</a:t>
              </a:r>
              <a:endParaRPr lang="en-US" altLang="zh-CN" sz="32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87" name="Text Box 13"/>
            <p:cNvSpPr txBox="1">
              <a:spLocks noChangeArrowheads="1"/>
            </p:cNvSpPr>
            <p:nvPr/>
          </p:nvSpPr>
          <p:spPr bwMode="auto">
            <a:xfrm>
              <a:off x="90" y="114"/>
              <a:ext cx="19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800" b="1">
                  <a:solidFill>
                    <a:srgbClr val="FFFFFF"/>
                  </a:solidFill>
                  <a:latin typeface="华文细黑" pitchFamily="2" charset="-122"/>
                  <a:ea typeface="华文细黑" pitchFamily="2" charset="-122"/>
                </a:rPr>
                <a:t>2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729209" y="4278288"/>
            <a:ext cx="5895975" cy="950912"/>
            <a:chOff x="0" y="64"/>
            <a:chExt cx="2976" cy="299"/>
          </a:xfrm>
        </p:grpSpPr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681" name="AutoShape 21"/>
            <p:cNvSpPr>
              <a:spLocks noChangeArrowheads="1"/>
            </p:cNvSpPr>
            <p:nvPr/>
          </p:nvSpPr>
          <p:spPr bwMode="auto">
            <a:xfrm>
              <a:off x="0" y="64"/>
              <a:ext cx="432" cy="285"/>
            </a:xfrm>
            <a:prstGeom prst="diamond">
              <a:avLst/>
            </a:prstGeom>
            <a:solidFill>
              <a:schemeClr val="folHlink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82" name="Text Box 22"/>
            <p:cNvSpPr txBox="1">
              <a:spLocks noChangeArrowheads="1"/>
            </p:cNvSpPr>
            <p:nvPr/>
          </p:nvSpPr>
          <p:spPr bwMode="auto">
            <a:xfrm>
              <a:off x="258" y="102"/>
              <a:ext cx="244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3200" b="1" dirty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     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华文细黑" pitchFamily="2" charset="-122"/>
                  <a:ea typeface="华文细黑" pitchFamily="2" charset="-122"/>
                </a:rPr>
                <a:t>数据分析方法的改良</a:t>
              </a:r>
              <a:endParaRPr lang="en-US" altLang="zh-CN" sz="3200" b="1" dirty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83" name="Text Box 23"/>
            <p:cNvSpPr txBox="1">
              <a:spLocks noChangeArrowheads="1"/>
            </p:cNvSpPr>
            <p:nvPr/>
          </p:nvSpPr>
          <p:spPr bwMode="auto">
            <a:xfrm>
              <a:off x="112" y="128"/>
              <a:ext cx="19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800" b="1">
                  <a:solidFill>
                    <a:srgbClr val="FFFFFF"/>
                  </a:solidFill>
                  <a:latin typeface="华文细黑" pitchFamily="2" charset="-122"/>
                  <a:ea typeface="华文细黑" pitchFamily="2" charset="-122"/>
                </a:rPr>
                <a:t>3</a:t>
              </a:r>
            </a:p>
          </p:txBody>
        </p:sp>
      </p:grpSp>
      <p:grpSp>
        <p:nvGrpSpPr>
          <p:cNvPr id="5" name="组合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" y="0"/>
            <a:chExt cx="9144000" cy="6858000"/>
          </a:xfrm>
        </p:grpSpPr>
        <p:sp>
          <p:nvSpPr>
            <p:cNvPr id="21" name="矩形 20"/>
            <p:cNvSpPr/>
            <p:nvPr/>
          </p:nvSpPr>
          <p:spPr>
            <a:xfrm>
              <a:off x="1" y="0"/>
              <a:ext cx="9144000" cy="26035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/>
            </a:blip>
            <a:srcRect l="4500" t="8804" r="78820"/>
            <a:stretch/>
          </p:blipFill>
          <p:spPr bwMode="auto">
            <a:xfrm>
              <a:off x="8280629" y="0"/>
              <a:ext cx="838620" cy="7712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矩形 22"/>
            <p:cNvSpPr/>
            <p:nvPr/>
          </p:nvSpPr>
          <p:spPr>
            <a:xfrm>
              <a:off x="1" y="6781800"/>
              <a:ext cx="9144000" cy="762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6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组合 38"/>
          <p:cNvGrpSpPr/>
          <p:nvPr/>
        </p:nvGrpSpPr>
        <p:grpSpPr bwMode="auto">
          <a:xfrm>
            <a:off x="107504" y="692696"/>
            <a:ext cx="9899487" cy="671102"/>
            <a:chOff x="1032938" y="122000"/>
            <a:chExt cx="3618609" cy="681172"/>
          </a:xfrm>
          <a:scene3d>
            <a:camera prst="orthographicFront"/>
            <a:lightRig rig="flat" dir="t"/>
          </a:scene3d>
        </p:grpSpPr>
        <p:sp>
          <p:nvSpPr>
            <p:cNvPr id="40" name="同侧圆角矩形 39"/>
            <p:cNvSpPr/>
            <p:nvPr/>
          </p:nvSpPr>
          <p:spPr>
            <a:xfrm rot="5400000">
              <a:off x="2326361" y="-1171423"/>
              <a:ext cx="681172" cy="3268017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1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命题理念及技术分享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——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探索“基于素养的评价”</a:t>
              </a:r>
              <a:endParaRPr lang="en-US" altLang="zh-CN" sz="24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9512" y="2013918"/>
            <a:ext cx="1512168" cy="4223394"/>
            <a:chOff x="179512" y="2013918"/>
            <a:chExt cx="1512168" cy="4223394"/>
          </a:xfrm>
        </p:grpSpPr>
        <p:sp>
          <p:nvSpPr>
            <p:cNvPr id="67" name="AutoShape 4"/>
            <p:cNvSpPr>
              <a:spLocks noChangeArrowheads="1"/>
            </p:cNvSpPr>
            <p:nvPr/>
          </p:nvSpPr>
          <p:spPr bwMode="gray">
            <a:xfrm rot="5400000">
              <a:off x="165631" y="3839154"/>
              <a:ext cx="1508125" cy="615950"/>
            </a:xfrm>
            <a:prstGeom prst="rightArrow">
              <a:avLst>
                <a:gd name="adj1" fmla="val 49380"/>
                <a:gd name="adj2" fmla="val 60486"/>
              </a:avLst>
            </a:prstGeom>
            <a:gradFill rotWithShape="1">
              <a:gsLst>
                <a:gs pos="0">
                  <a:srgbClr val="595959">
                    <a:alpha val="0"/>
                  </a:srgbClr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/>
              <a:endParaRPr lang="zh-CN" altLang="zh-CN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68" name="Group 7"/>
            <p:cNvGrpSpPr/>
            <p:nvPr/>
          </p:nvGrpSpPr>
          <p:grpSpPr bwMode="auto">
            <a:xfrm>
              <a:off x="248087" y="2013918"/>
              <a:ext cx="1289050" cy="1317625"/>
              <a:chOff x="1851" y="624"/>
              <a:chExt cx="812" cy="830"/>
            </a:xfrm>
          </p:grpSpPr>
          <p:sp>
            <p:nvSpPr>
              <p:cNvPr id="69" name="Oval 8"/>
              <p:cNvSpPr>
                <a:spLocks noChangeArrowheads="1"/>
              </p:cNvSpPr>
              <p:nvPr/>
            </p:nvSpPr>
            <p:spPr bwMode="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chemeClr val="accent1"/>
              </a:solidFill>
              <a:ln w="63500" algn="ctr">
                <a:solidFill>
                  <a:srgbClr val="DDDDDD">
                    <a:alpha val="70195"/>
                  </a:srgbClr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/>
                <a:endParaRPr lang="zh-CN" altLang="zh-CN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0" name="Picture 9" descr="cir_lighteffect0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0" y="624"/>
                <a:ext cx="670" cy="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" name="Group 11"/>
            <p:cNvGrpSpPr/>
            <p:nvPr/>
          </p:nvGrpSpPr>
          <p:grpSpPr bwMode="auto">
            <a:xfrm>
              <a:off x="330622" y="4919687"/>
              <a:ext cx="1289050" cy="1317625"/>
              <a:chOff x="1851" y="624"/>
              <a:chExt cx="812" cy="830"/>
            </a:xfrm>
          </p:grpSpPr>
          <p:sp>
            <p:nvSpPr>
              <p:cNvPr id="72" name="Oval 12"/>
              <p:cNvSpPr>
                <a:spLocks noChangeArrowheads="1"/>
              </p:cNvSpPr>
              <p:nvPr/>
            </p:nvSpPr>
            <p:spPr bwMode="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chemeClr val="accent2"/>
              </a:solidFill>
              <a:ln w="63500" algn="ctr">
                <a:solidFill>
                  <a:srgbClr val="DDDDDD">
                    <a:alpha val="70195"/>
                  </a:srgbClr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/>
                <a:endParaRPr lang="zh-CN" altLang="zh-CN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3" name="Picture 13" descr="cir_lighteffect0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0" y="624"/>
                <a:ext cx="670" cy="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4" name="Rectangle 10"/>
            <p:cNvSpPr>
              <a:spLocks noChangeArrowheads="1"/>
            </p:cNvSpPr>
            <p:nvPr/>
          </p:nvSpPr>
          <p:spPr bwMode="gray">
            <a:xfrm>
              <a:off x="179512" y="2416181"/>
              <a:ext cx="14221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solidFill>
                    <a:srgbClr val="F8F8F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指标体系</a:t>
              </a:r>
              <a:endParaRPr lang="en-US" altLang="zh-CN" sz="2400" b="1" dirty="0">
                <a:solidFill>
                  <a:srgbClr val="F8F8F8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5" name="Rectangle 14"/>
            <p:cNvSpPr>
              <a:spLocks noChangeArrowheads="1"/>
            </p:cNvSpPr>
            <p:nvPr/>
          </p:nvSpPr>
          <p:spPr bwMode="gray">
            <a:xfrm>
              <a:off x="269495" y="5343599"/>
              <a:ext cx="14221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zh-CN" altLang="en-US" sz="2400" b="1" dirty="0" smtClean="0">
                  <a:solidFill>
                    <a:srgbClr val="F8F8F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测评题目</a:t>
              </a:r>
              <a:endParaRPr lang="en-US" altLang="zh-CN" sz="2400" b="1" dirty="0">
                <a:solidFill>
                  <a:srgbClr val="F8F8F8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88860" y="3558039"/>
            <a:ext cx="461665" cy="12448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理论落地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423777331"/>
              </p:ext>
            </p:extLst>
          </p:nvPr>
        </p:nvGraphicFramePr>
        <p:xfrm>
          <a:off x="2195736" y="2444780"/>
          <a:ext cx="6768752" cy="361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4" name="圆角矩形 33"/>
          <p:cNvSpPr/>
          <p:nvPr/>
        </p:nvSpPr>
        <p:spPr>
          <a:xfrm>
            <a:off x="2213711" y="4304085"/>
            <a:ext cx="6088178" cy="176590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89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3" grpId="0">
        <p:bldAsOne/>
      </p:bldGraphic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10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组合 38"/>
          <p:cNvGrpSpPr/>
          <p:nvPr/>
        </p:nvGrpSpPr>
        <p:grpSpPr bwMode="auto">
          <a:xfrm>
            <a:off x="107504" y="692696"/>
            <a:ext cx="9899487" cy="671102"/>
            <a:chOff x="1032938" y="122000"/>
            <a:chExt cx="3618609" cy="681172"/>
          </a:xfrm>
          <a:scene3d>
            <a:camera prst="orthographicFront"/>
            <a:lightRig rig="flat" dir="t"/>
          </a:scene3d>
        </p:grpSpPr>
        <p:sp>
          <p:nvSpPr>
            <p:cNvPr id="40" name="同侧圆角矩形 39"/>
            <p:cNvSpPr/>
            <p:nvPr/>
          </p:nvSpPr>
          <p:spPr>
            <a:xfrm rot="5400000">
              <a:off x="2326361" y="-1171423"/>
              <a:ext cx="681172" cy="3268017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1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命题理念及技术分享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——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探索“基于核心素养的评价”</a:t>
              </a:r>
              <a:endParaRPr lang="en-US" altLang="zh-CN" sz="24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1"/>
            </p:custDataLst>
          </p:nvPr>
        </p:nvGrpSpPr>
        <p:grpSpPr>
          <a:xfrm>
            <a:off x="2147204" y="3446553"/>
            <a:ext cx="6133425" cy="964890"/>
            <a:chOff x="3757583" y="1455738"/>
            <a:chExt cx="6135441" cy="965208"/>
          </a:xfrm>
        </p:grpSpPr>
        <p:sp>
          <p:nvSpPr>
            <p:cNvPr id="43" name="文本框 42"/>
            <p:cNvSpPr txBox="1"/>
            <p:nvPr>
              <p:custDataLst>
                <p:tags r:id="rId6"/>
              </p:custDataLst>
            </p:nvPr>
          </p:nvSpPr>
          <p:spPr>
            <a:xfrm>
              <a:off x="4373564" y="1671645"/>
              <a:ext cx="5519460" cy="749301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“评价指标体系”细化和丰富之后，“知识技能”以外的维度能在具体题目中得以体现吗？</a:t>
              </a:r>
            </a:p>
          </p:txBody>
        </p:sp>
        <p:cxnSp>
          <p:nvCxnSpPr>
            <p:cNvPr id="46" name="直接连接符 45"/>
            <p:cNvCxnSpPr/>
            <p:nvPr>
              <p:custDataLst>
                <p:tags r:id="rId7"/>
              </p:custDataLst>
            </p:nvPr>
          </p:nvCxnSpPr>
          <p:spPr>
            <a:xfrm flipH="1">
              <a:off x="3997327" y="1601788"/>
              <a:ext cx="498475" cy="64928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>
              <p:custDataLst>
                <p:tags r:id="rId8"/>
              </p:custDataLst>
            </p:nvPr>
          </p:nvSpPr>
          <p:spPr>
            <a:xfrm>
              <a:off x="3757583" y="1455738"/>
              <a:ext cx="615980" cy="708025"/>
            </a:xfrm>
            <a:prstGeom prst="rect">
              <a:avLst/>
            </a:prstGeom>
            <a:noFill/>
          </p:spPr>
          <p:txBody>
            <a:bodyPr>
              <a:normAutofit fontScale="82500" lnSpcReduction="10000"/>
            </a:bodyPr>
            <a:lstStyle/>
            <a:p>
              <a:pPr>
                <a:defRPr/>
              </a:pPr>
              <a:r>
                <a:rPr lang="en-US" altLang="zh-CN" sz="4000" dirty="0" smtClean="0">
                  <a:solidFill>
                    <a:schemeClr val="accent1">
                      <a:lumMod val="75000"/>
                    </a:schemeClr>
                  </a:solidFill>
                  <a:sym typeface="Arial" panose="020B0604020202020204" pitchFamily="34" charset="0"/>
                </a:rPr>
                <a:t>01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>
            <p:custDataLst>
              <p:tags r:id="rId2"/>
            </p:custDataLst>
          </p:nvPr>
        </p:nvGrpSpPr>
        <p:grpSpPr>
          <a:xfrm>
            <a:off x="2184621" y="5094247"/>
            <a:ext cx="6223404" cy="1492678"/>
            <a:chOff x="3798888" y="4751393"/>
            <a:chExt cx="6225449" cy="1493844"/>
          </a:xfrm>
        </p:grpSpPr>
        <p:sp>
          <p:nvSpPr>
            <p:cNvPr id="59" name="文本框 58"/>
            <p:cNvSpPr txBox="1"/>
            <p:nvPr>
              <p:custDataLst>
                <p:tags r:id="rId3"/>
              </p:custDataLst>
            </p:nvPr>
          </p:nvSpPr>
          <p:spPr>
            <a:xfrm>
              <a:off x="4373563" y="5084766"/>
              <a:ext cx="5650774" cy="1160471"/>
            </a:xfrm>
            <a:prstGeom prst="rect">
              <a:avLst/>
            </a:prstGeom>
            <a:noFill/>
          </p:spPr>
          <p:txBody>
            <a:bodyPr>
              <a:normAutofit fontScale="92500"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核心</a:t>
              </a:r>
              <a:r>
                <a:rPr lang="zh-CN" altLang="en-US" sz="2000" b="1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素养（十个核心概念）之中</a:t>
              </a:r>
              <a:r>
                <a:rPr lang="zh-CN" altLang="en-US" sz="2000" b="1" dirty="0" smtClean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，与知识紧密相关的（例如“运算能力”等）命题不难，像“应用意识”、“创新能力”这些，怎样才能命出好题？</a:t>
              </a:r>
              <a:endParaRPr lang="zh-CN" altLang="en-US" sz="20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cxnSp>
          <p:nvCxnSpPr>
            <p:cNvPr id="63" name="直接连接符 62"/>
            <p:cNvCxnSpPr/>
            <p:nvPr>
              <p:custDataLst>
                <p:tags r:id="rId4"/>
              </p:custDataLst>
            </p:nvPr>
          </p:nvCxnSpPr>
          <p:spPr>
            <a:xfrm flipH="1">
              <a:off x="3997327" y="4895853"/>
              <a:ext cx="498475" cy="64928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>
              <p:custDataLst>
                <p:tags r:id="rId5"/>
              </p:custDataLst>
            </p:nvPr>
          </p:nvSpPr>
          <p:spPr>
            <a:xfrm>
              <a:off x="3798888" y="4751393"/>
              <a:ext cx="574675" cy="708025"/>
            </a:xfrm>
            <a:prstGeom prst="rect">
              <a:avLst/>
            </a:prstGeom>
            <a:noFill/>
          </p:spPr>
          <p:txBody>
            <a:bodyPr>
              <a:normAutofit fontScale="72500" lnSpcReduction="20000"/>
            </a:bodyPr>
            <a:lstStyle/>
            <a:p>
              <a:pPr>
                <a:defRPr/>
              </a:pPr>
              <a:r>
                <a:rPr lang="en-US" altLang="zh-CN" sz="4000" dirty="0" smtClean="0">
                  <a:solidFill>
                    <a:schemeClr val="accent1">
                      <a:lumMod val="75000"/>
                    </a:schemeClr>
                  </a:solidFill>
                  <a:sym typeface="Arial" panose="020B0604020202020204" pitchFamily="34" charset="0"/>
                </a:rPr>
                <a:t>02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2195736" y="3362589"/>
            <a:ext cx="6092133" cy="110167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1"/>
          <a:srcRect l="2215" t="3983" r="10791" b="3983"/>
          <a:stretch/>
        </p:blipFill>
        <p:spPr>
          <a:xfrm>
            <a:off x="395536" y="1853507"/>
            <a:ext cx="3312368" cy="13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flipH="1">
            <a:off x="0" y="1428736"/>
            <a:ext cx="7500958" cy="8617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1938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【2012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年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问题解决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：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尝试从日常生活中发现并提出简单的数学问题，运用知识加以解决。</a:t>
            </a:r>
            <a:r>
              <a:rPr lang="zh-CN" altLang="en-US" sz="16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经历解决问题的过程，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尝试回顾解决问题的过程，初步判断结果的合理性。</a:t>
            </a:r>
            <a:r>
              <a:rPr lang="zh-CN" altLang="en-US" sz="1600" dirty="0" smtClean="0"/>
              <a:t>能探索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分析和解决简单问题的有效方法</a:t>
            </a:r>
            <a:r>
              <a:rPr lang="zh-CN" altLang="en-US" sz="1600" dirty="0" smtClean="0"/>
              <a:t>，了解解决问题方法的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多样性。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5720" y="2285992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【2013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年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endParaRPr lang="zh-CN" altLang="en-US" dirty="0"/>
          </a:p>
        </p:txBody>
      </p:sp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285720" y="2643182"/>
          <a:ext cx="3282012" cy="1371600"/>
        </p:xfrm>
        <a:graphic>
          <a:graphicData uri="http://schemas.openxmlformats.org/drawingml/2006/table">
            <a:tbl>
              <a:tblPr/>
              <a:tblGrid>
                <a:gridCol w="1210310"/>
                <a:gridCol w="2071702"/>
              </a:tblGrid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Calibri"/>
                          <a:ea typeface="宋体"/>
                          <a:cs typeface="Times New Roman"/>
                        </a:rPr>
                        <a:t>问题解决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Calibri"/>
                          <a:ea typeface="宋体"/>
                          <a:cs typeface="Times New Roman"/>
                        </a:rPr>
                        <a:t>问题解决的过程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Calibri"/>
                          <a:ea typeface="宋体"/>
                          <a:cs typeface="Times New Roman"/>
                        </a:rPr>
                        <a:t>问题解决的方法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zh-CN" sz="1600" b="1" kern="100" dirty="0">
                        <a:solidFill>
                          <a:srgbClr val="C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zh-CN" sz="1600" b="1" kern="100" dirty="0">
                        <a:solidFill>
                          <a:srgbClr val="C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组合 56"/>
          <p:cNvGrpSpPr/>
          <p:nvPr/>
        </p:nvGrpSpPr>
        <p:grpSpPr>
          <a:xfrm>
            <a:off x="7643834" y="1196752"/>
            <a:ext cx="1475415" cy="1015663"/>
            <a:chOff x="7143768" y="1151573"/>
            <a:chExt cx="1475415" cy="1015663"/>
          </a:xfrm>
        </p:grpSpPr>
        <p:sp>
          <p:nvSpPr>
            <p:cNvPr id="48" name="TextBox 47"/>
            <p:cNvSpPr txBox="1"/>
            <p:nvPr/>
          </p:nvSpPr>
          <p:spPr>
            <a:xfrm>
              <a:off x="7761927" y="1151573"/>
              <a:ext cx="857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C00000"/>
                  </a:solidFill>
                  <a:latin typeface="+mn-ea"/>
                </a:rPr>
                <a:t>过程</a:t>
              </a:r>
              <a:endParaRPr lang="en-US" altLang="zh-CN" sz="2000" b="1" dirty="0" smtClean="0">
                <a:solidFill>
                  <a:srgbClr val="C00000"/>
                </a:solidFill>
                <a:latin typeface="+mn-ea"/>
              </a:endParaRPr>
            </a:p>
            <a:p>
              <a:pPr algn="ctr"/>
              <a:r>
                <a:rPr lang="zh-CN" altLang="en-US" sz="2000" b="1" dirty="0" smtClean="0">
                  <a:solidFill>
                    <a:srgbClr val="C00000"/>
                  </a:solidFill>
                  <a:latin typeface="+mn-ea"/>
                </a:rPr>
                <a:t>与</a:t>
              </a:r>
              <a:endParaRPr lang="en-US" altLang="zh-CN" sz="2000" b="1" dirty="0" smtClean="0">
                <a:solidFill>
                  <a:srgbClr val="C00000"/>
                </a:solidFill>
                <a:latin typeface="+mn-ea"/>
              </a:endParaRPr>
            </a:p>
            <a:p>
              <a:r>
                <a:rPr lang="zh-CN" altLang="en-US" sz="2000" b="1" dirty="0" smtClean="0">
                  <a:solidFill>
                    <a:srgbClr val="C00000"/>
                  </a:solidFill>
                  <a:latin typeface="+mn-ea"/>
                </a:rPr>
                <a:t>方法</a:t>
              </a:r>
              <a:endParaRPr lang="zh-CN" altLang="en-US" sz="2000" b="1" dirty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49" name="右箭头 48"/>
            <p:cNvSpPr/>
            <p:nvPr/>
          </p:nvSpPr>
          <p:spPr>
            <a:xfrm>
              <a:off x="7143768" y="1714488"/>
              <a:ext cx="642942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+mn-ea"/>
              </a:endParaRPr>
            </a:p>
          </p:txBody>
        </p:sp>
      </p:grpSp>
      <p:grpSp>
        <p:nvGrpSpPr>
          <p:cNvPr id="3" name="组合 55"/>
          <p:cNvGrpSpPr/>
          <p:nvPr/>
        </p:nvGrpSpPr>
        <p:grpSpPr>
          <a:xfrm>
            <a:off x="3643306" y="2143116"/>
            <a:ext cx="5214974" cy="1000132"/>
            <a:chOff x="4357686" y="2643182"/>
            <a:chExt cx="3929090" cy="1000132"/>
          </a:xfrm>
        </p:grpSpPr>
        <p:sp>
          <p:nvSpPr>
            <p:cNvPr id="54" name="直角双向箭头 53"/>
            <p:cNvSpPr/>
            <p:nvPr/>
          </p:nvSpPr>
          <p:spPr>
            <a:xfrm>
              <a:off x="4357686" y="2643182"/>
              <a:ext cx="3929090" cy="1000132"/>
            </a:xfrm>
            <a:prstGeom prst="leftUpArrow">
              <a:avLst>
                <a:gd name="adj1" fmla="val 2949"/>
                <a:gd name="adj2" fmla="val 16889"/>
                <a:gd name="adj3" fmla="val 205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15008" y="3059668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丰富、细化</a:t>
              </a:r>
              <a:endParaRPr lang="zh-CN" altLang="en-US" b="1" dirty="0"/>
            </a:p>
          </p:txBody>
        </p:sp>
      </p:grpSp>
      <p:grpSp>
        <p:nvGrpSpPr>
          <p:cNvPr id="5" name="组合 65"/>
          <p:cNvGrpSpPr/>
          <p:nvPr/>
        </p:nvGrpSpPr>
        <p:grpSpPr>
          <a:xfrm>
            <a:off x="1797207" y="2982499"/>
            <a:ext cx="5203685" cy="1018005"/>
            <a:chOff x="1867872" y="3286123"/>
            <a:chExt cx="4847268" cy="1018005"/>
          </a:xfrm>
        </p:grpSpPr>
        <p:sp>
          <p:nvSpPr>
            <p:cNvPr id="60" name="TextBox 59"/>
            <p:cNvSpPr txBox="1"/>
            <p:nvPr/>
          </p:nvSpPr>
          <p:spPr>
            <a:xfrm>
              <a:off x="1867872" y="3544946"/>
              <a:ext cx="1643074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sz="1600" b="1" dirty="0" smtClean="0">
                  <a:solidFill>
                    <a:srgbClr val="C00000"/>
                  </a:solidFill>
                  <a:latin typeface="+mn-ea"/>
                </a:rPr>
                <a:t>合作交流</a:t>
              </a:r>
              <a:endParaRPr lang="en-US" altLang="zh-CN" sz="1600" b="1" dirty="0" smtClean="0">
                <a:solidFill>
                  <a:srgbClr val="C00000"/>
                </a:solidFill>
                <a:latin typeface="+mn-ea"/>
              </a:endParaRPr>
            </a:p>
            <a:p>
              <a:pPr>
                <a:lnSpc>
                  <a:spcPts val="2600"/>
                </a:lnSpc>
              </a:pPr>
              <a:r>
                <a:rPr lang="zh-CN" altLang="en-US" sz="1600" b="1" dirty="0" smtClean="0">
                  <a:solidFill>
                    <a:srgbClr val="C00000"/>
                  </a:solidFill>
                  <a:latin typeface="+mn-ea"/>
                </a:rPr>
                <a:t>评价反思</a:t>
              </a:r>
              <a:endParaRPr lang="zh-CN" altLang="en-US" sz="1600" b="1" dirty="0">
                <a:solidFill>
                  <a:srgbClr val="C00000"/>
                </a:solidFill>
                <a:latin typeface="+mn-ea"/>
              </a:endParaRPr>
            </a:p>
          </p:txBody>
        </p:sp>
        <p:grpSp>
          <p:nvGrpSpPr>
            <p:cNvPr id="6" name="组合 62"/>
            <p:cNvGrpSpPr/>
            <p:nvPr/>
          </p:nvGrpSpPr>
          <p:grpSpPr>
            <a:xfrm>
              <a:off x="3643306" y="3286123"/>
              <a:ext cx="3071834" cy="785818"/>
              <a:chOff x="4357686" y="2643181"/>
              <a:chExt cx="3929090" cy="1000132"/>
            </a:xfrm>
          </p:grpSpPr>
          <p:sp>
            <p:nvSpPr>
              <p:cNvPr id="64" name="直角双向箭头 63"/>
              <p:cNvSpPr/>
              <p:nvPr/>
            </p:nvSpPr>
            <p:spPr>
              <a:xfrm>
                <a:off x="4357686" y="2643181"/>
                <a:ext cx="3929090" cy="1000132"/>
              </a:xfrm>
              <a:prstGeom prst="leftUpArrow">
                <a:avLst>
                  <a:gd name="adj1" fmla="val 5095"/>
                  <a:gd name="adj2" fmla="val 15749"/>
                  <a:gd name="adj3" fmla="val 1963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992454" y="3006866"/>
                <a:ext cx="1928826" cy="470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/>
                  <a:t>增加</a:t>
                </a:r>
                <a:endParaRPr lang="zh-CN" altLang="en-US" b="1" dirty="0"/>
              </a:p>
            </p:txBody>
          </p:sp>
        </p:grpSp>
      </p:grp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7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0" name="组合 39"/>
          <p:cNvGrpSpPr/>
          <p:nvPr>
            <p:custDataLst>
              <p:tags r:id="rId1"/>
            </p:custDataLst>
          </p:nvPr>
        </p:nvGrpSpPr>
        <p:grpSpPr>
          <a:xfrm>
            <a:off x="295963" y="236992"/>
            <a:ext cx="6398167" cy="964890"/>
            <a:chOff x="3757583" y="1455738"/>
            <a:chExt cx="6135441" cy="965208"/>
          </a:xfrm>
        </p:grpSpPr>
        <p:sp>
          <p:nvSpPr>
            <p:cNvPr id="41" name="文本框 40"/>
            <p:cNvSpPr txBox="1"/>
            <p:nvPr>
              <p:custDataLst>
                <p:tags r:id="rId2"/>
              </p:custDataLst>
            </p:nvPr>
          </p:nvSpPr>
          <p:spPr>
            <a:xfrm>
              <a:off x="4373564" y="1671645"/>
              <a:ext cx="5519460" cy="749301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“评价指标体系”细化和丰富之后，“知识技能”以外的维度能在具体题目中得以体现吗？</a:t>
              </a:r>
            </a:p>
          </p:txBody>
        </p:sp>
        <p:cxnSp>
          <p:nvCxnSpPr>
            <p:cNvPr id="42" name="直接连接符 41"/>
            <p:cNvCxnSpPr/>
            <p:nvPr>
              <p:custDataLst>
                <p:tags r:id="rId3"/>
              </p:custDataLst>
            </p:nvPr>
          </p:nvCxnSpPr>
          <p:spPr>
            <a:xfrm flipH="1">
              <a:off x="3997327" y="1601788"/>
              <a:ext cx="498475" cy="64928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>
              <p:custDataLst>
                <p:tags r:id="rId4"/>
              </p:custDataLst>
            </p:nvPr>
          </p:nvSpPr>
          <p:spPr>
            <a:xfrm>
              <a:off x="3757583" y="1455738"/>
              <a:ext cx="615980" cy="708025"/>
            </a:xfrm>
            <a:prstGeom prst="rect">
              <a:avLst/>
            </a:prstGeom>
            <a:noFill/>
          </p:spPr>
          <p:txBody>
            <a:bodyPr>
              <a:normAutofit fontScale="82500" lnSpcReduction="10000"/>
            </a:bodyPr>
            <a:lstStyle/>
            <a:p>
              <a:pPr>
                <a:defRPr/>
              </a:pPr>
              <a:r>
                <a:rPr lang="en-US" altLang="zh-CN" sz="4000" dirty="0" smtClean="0">
                  <a:solidFill>
                    <a:schemeClr val="accent1">
                      <a:lumMod val="75000"/>
                    </a:schemeClr>
                  </a:solidFill>
                  <a:sym typeface="Arial" panose="020B0604020202020204" pitchFamily="34" charset="0"/>
                </a:rPr>
                <a:t>01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1475656" y="1480395"/>
            <a:ext cx="104830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856844" y="4172978"/>
            <a:ext cx="4837286" cy="2388767"/>
            <a:chOff x="1086461" y="4366457"/>
            <a:chExt cx="4358381" cy="2388767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6461" y="4974387"/>
              <a:ext cx="1826695" cy="1780837"/>
            </a:xfrm>
            <a:prstGeom prst="rect">
              <a:avLst/>
            </a:prstGeom>
          </p:spPr>
        </p:pic>
        <p:sp>
          <p:nvSpPr>
            <p:cNvPr id="13" name="椭圆形标注 12"/>
            <p:cNvSpPr/>
            <p:nvPr/>
          </p:nvSpPr>
          <p:spPr>
            <a:xfrm>
              <a:off x="1895474" y="4366457"/>
              <a:ext cx="3549368" cy="1584176"/>
            </a:xfrm>
            <a:prstGeom prst="wedgeEllipseCallout">
              <a:avLst>
                <a:gd name="adj1" fmla="val -49733"/>
                <a:gd name="adj2" fmla="val 4824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2600"/>
                </a:lnSpc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</a:rPr>
                <a:t>“合作交流”</a:t>
              </a:r>
              <a:endParaRPr lang="en-US" altLang="zh-CN" sz="2800" b="1" dirty="0" smtClean="0">
                <a:solidFill>
                  <a:srgbClr val="C00000"/>
                </a:solidFill>
                <a:latin typeface="+mn-ea"/>
              </a:endParaRPr>
            </a:p>
            <a:p>
              <a:pPr>
                <a:lnSpc>
                  <a:spcPts val="2600"/>
                </a:lnSpc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</a:rPr>
                <a:t>真的</a:t>
              </a:r>
              <a:r>
                <a:rPr lang="zh-CN" altLang="en-US" sz="2800" b="1" dirty="0">
                  <a:solidFill>
                    <a:srgbClr val="C00000"/>
                  </a:solidFill>
                  <a:latin typeface="+mn-ea"/>
                </a:rPr>
                <a:t>可以</a:t>
              </a: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</a:rPr>
                <a:t>考查吗</a:t>
              </a:r>
              <a:r>
                <a:rPr lang="zh-CN" altLang="en-US" sz="2800" b="1" dirty="0">
                  <a:solidFill>
                    <a:srgbClr val="C00000"/>
                  </a:solidFill>
                  <a:latin typeface="+mn-ea"/>
                </a:rPr>
                <a:t>？</a:t>
              </a:r>
              <a:endParaRPr lang="en-US" altLang="zh-CN" sz="2800" b="1" dirty="0">
                <a:solidFill>
                  <a:srgbClr val="C00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0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34925" y="2740249"/>
            <a:ext cx="1296988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dirty="0" smtClean="0">
                <a:solidFill>
                  <a:srgbClr val="002060"/>
                </a:solidFill>
                <a:latin typeface="Calibri" pitchFamily="34" charset="0"/>
              </a:rPr>
              <a:t>指标</a:t>
            </a:r>
            <a:endParaRPr lang="en-US" altLang="zh-CN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zh-CN" altLang="en-US" dirty="0" smtClean="0">
                <a:solidFill>
                  <a:srgbClr val="002060"/>
                </a:solidFill>
                <a:latin typeface="Calibri" pitchFamily="34" charset="0"/>
              </a:rPr>
              <a:t>体系</a:t>
            </a:r>
          </a:p>
        </p:txBody>
      </p:sp>
      <p:sp>
        <p:nvSpPr>
          <p:cNvPr id="25" name="左大括号 24"/>
          <p:cNvSpPr/>
          <p:nvPr/>
        </p:nvSpPr>
        <p:spPr>
          <a:xfrm>
            <a:off x="1331913" y="1773461"/>
            <a:ext cx="285750" cy="2663825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1671639" y="1557561"/>
            <a:ext cx="1476374" cy="576263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dirty="0" smtClean="0">
                <a:solidFill>
                  <a:srgbClr val="002060"/>
                </a:solidFill>
                <a:latin typeface="Calibri" pitchFamily="34" charset="0"/>
              </a:rPr>
              <a:t>知识</a:t>
            </a:r>
            <a:endParaRPr lang="en-US" altLang="zh-CN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zh-CN" altLang="en-US" sz="2000" dirty="0" smtClean="0">
                <a:solidFill>
                  <a:srgbClr val="002060"/>
                </a:solidFill>
                <a:latin typeface="Calibri" pitchFamily="34" charset="0"/>
              </a:rPr>
              <a:t>与技能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1652587" y="2384649"/>
            <a:ext cx="1495425" cy="57626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rgbClr val="002060"/>
                </a:solidFill>
                <a:latin typeface="Calibri" pitchFamily="34" charset="0"/>
              </a:rPr>
              <a:t>学科思想</a:t>
            </a:r>
            <a:endParaRPr lang="en-US" altLang="zh-CN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zh-CN" altLang="en-US" sz="2000" b="1" dirty="0" smtClean="0">
                <a:solidFill>
                  <a:srgbClr val="002060"/>
                </a:solidFill>
                <a:latin typeface="Calibri" pitchFamily="34" charset="0"/>
              </a:rPr>
              <a:t>方法</a:t>
            </a:r>
            <a:endParaRPr lang="zh-CN" altLang="en-US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652588" y="3230786"/>
            <a:ext cx="1512887" cy="576263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dirty="0">
                <a:solidFill>
                  <a:srgbClr val="002060"/>
                </a:solidFill>
                <a:latin typeface="Calibri" pitchFamily="34" charset="0"/>
                <a:ea typeface="+mn-ea"/>
              </a:rPr>
              <a:t>问题解决能力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1635125" y="4076924"/>
            <a:ext cx="1512888" cy="57626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dirty="0">
                <a:solidFill>
                  <a:srgbClr val="002060"/>
                </a:solidFill>
                <a:latin typeface="Calibri" pitchFamily="34" charset="0"/>
                <a:ea typeface="+mn-ea"/>
              </a:rPr>
              <a:t>迁移创新能力</a:t>
            </a:r>
          </a:p>
        </p:txBody>
      </p:sp>
      <p:sp>
        <p:nvSpPr>
          <p:cNvPr id="30" name="左大括号 29"/>
          <p:cNvSpPr/>
          <p:nvPr/>
        </p:nvSpPr>
        <p:spPr>
          <a:xfrm>
            <a:off x="3201988" y="1322611"/>
            <a:ext cx="360362" cy="4195763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/>
          </a:p>
        </p:txBody>
      </p:sp>
      <p:sp>
        <p:nvSpPr>
          <p:cNvPr id="31" name="圆角矩形 30"/>
          <p:cNvSpPr/>
          <p:nvPr/>
        </p:nvSpPr>
        <p:spPr>
          <a:xfrm>
            <a:off x="3563938" y="1052736"/>
            <a:ext cx="2447925" cy="576263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dirty="0" smtClean="0">
                <a:solidFill>
                  <a:srgbClr val="002060"/>
                </a:solidFill>
                <a:latin typeface="Calibri" pitchFamily="34" charset="0"/>
              </a:rPr>
              <a:t>解决问题的过程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3563938" y="1846486"/>
            <a:ext cx="2447925" cy="576263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dirty="0" smtClean="0">
                <a:solidFill>
                  <a:srgbClr val="002060"/>
                </a:solidFill>
                <a:latin typeface="Calibri" pitchFamily="34" charset="0"/>
              </a:rPr>
              <a:t>解决问题的方法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3563938" y="5158011"/>
            <a:ext cx="2449512" cy="576263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dirty="0" smtClean="0">
                <a:solidFill>
                  <a:srgbClr val="002060"/>
                </a:solidFill>
                <a:latin typeface="Calibri" pitchFamily="34" charset="0"/>
              </a:rPr>
              <a:t>评价反思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3563938" y="3375249"/>
            <a:ext cx="2447925" cy="576262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srgbClr val="002060"/>
                </a:solidFill>
                <a:latin typeface="Calibri" pitchFamily="34" charset="0"/>
                <a:ea typeface="宋体" pitchFamily="2" charset="-122"/>
              </a:rPr>
              <a:t>合作</a:t>
            </a:r>
            <a:r>
              <a:rPr lang="zh-CN" altLang="en-US" sz="2400" b="1" dirty="0" smtClean="0">
                <a:solidFill>
                  <a:srgbClr val="002060"/>
                </a:solidFill>
                <a:latin typeface="Calibri" pitchFamily="34" charset="0"/>
                <a:ea typeface="宋体" pitchFamily="2" charset="-122"/>
              </a:rPr>
              <a:t>交流</a:t>
            </a:r>
            <a:endParaRPr lang="zh-CN" altLang="en-US" sz="2400" b="1" dirty="0">
              <a:solidFill>
                <a:srgbClr val="00206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6" name="左大括号 35"/>
          <p:cNvSpPr/>
          <p:nvPr/>
        </p:nvSpPr>
        <p:spPr>
          <a:xfrm>
            <a:off x="6011863" y="3033936"/>
            <a:ext cx="215900" cy="1008063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/>
          </a:p>
        </p:txBody>
      </p:sp>
      <p:sp>
        <p:nvSpPr>
          <p:cNvPr id="37" name="圆角矩形 36"/>
          <p:cNvSpPr/>
          <p:nvPr/>
        </p:nvSpPr>
        <p:spPr>
          <a:xfrm>
            <a:off x="6228184" y="2565624"/>
            <a:ext cx="2178050" cy="720725"/>
          </a:xfrm>
          <a:prstGeom prst="roundRect">
            <a:avLst/>
          </a:prstGeom>
          <a:solidFill>
            <a:srgbClr val="99CC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mtClean="0">
                <a:solidFill>
                  <a:srgbClr val="002060"/>
                </a:solidFill>
                <a:latin typeface="Calibri" pitchFamily="34" charset="0"/>
              </a:rPr>
              <a:t>解释自己的</a:t>
            </a:r>
            <a:endParaRPr lang="en-US" altLang="zh-CN" smtClean="0">
              <a:solidFill>
                <a:srgbClr val="00206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zh-CN" altLang="en-US" smtClean="0">
                <a:solidFill>
                  <a:srgbClr val="002060"/>
                </a:solidFill>
                <a:latin typeface="Calibri" pitchFamily="34" charset="0"/>
              </a:rPr>
              <a:t>思考过程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6228184" y="3502249"/>
            <a:ext cx="2790825" cy="846137"/>
          </a:xfrm>
          <a:prstGeom prst="roundRect">
            <a:avLst/>
          </a:prstGeom>
          <a:solidFill>
            <a:srgbClr val="99CC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mtClean="0">
                <a:solidFill>
                  <a:srgbClr val="002060"/>
                </a:solidFill>
                <a:latin typeface="Calibri" pitchFamily="34" charset="0"/>
              </a:rPr>
              <a:t>理解、借鉴别人的</a:t>
            </a:r>
            <a:endParaRPr lang="en-US" altLang="zh-CN" smtClean="0">
              <a:solidFill>
                <a:srgbClr val="00206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zh-CN" altLang="en-US" smtClean="0">
                <a:solidFill>
                  <a:srgbClr val="002060"/>
                </a:solidFill>
                <a:latin typeface="Calibri" pitchFamily="34" charset="0"/>
              </a:rPr>
              <a:t>思考方法和结论</a:t>
            </a:r>
          </a:p>
        </p:txBody>
      </p:sp>
      <p:sp>
        <p:nvSpPr>
          <p:cNvPr id="23" name="矩形 22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67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34"/>
          <p:cNvSpPr>
            <a:spLocks noChangeArrowheads="1"/>
          </p:cNvSpPr>
          <p:nvPr/>
        </p:nvSpPr>
        <p:spPr bwMode="auto">
          <a:xfrm>
            <a:off x="5861050" y="5286375"/>
            <a:ext cx="3071813" cy="141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57150" y="1139825"/>
            <a:ext cx="7993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下面三种动物孵化期信息如下图，鸽子的孵化期是多少天？</a:t>
            </a:r>
            <a:endParaRPr lang="zh-CN" altLang="zh-CN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940" name="图片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t="36624" r="34515" b="41319"/>
          <a:stretch>
            <a:fillRect/>
          </a:stretch>
        </p:blipFill>
        <p:spPr bwMode="auto">
          <a:xfrm>
            <a:off x="2266950" y="1482725"/>
            <a:ext cx="402748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39942" name="Rectangle 10"/>
          <p:cNvSpPr>
            <a:spLocks noChangeArrowheads="1"/>
          </p:cNvSpPr>
          <p:nvPr/>
        </p:nvSpPr>
        <p:spPr bwMode="auto">
          <a:xfrm>
            <a:off x="203200" y="2730500"/>
            <a:ext cx="8604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18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为了解决这个问题，丽丽、君君、强强、兰兰分别用图表示出三种动物孵化期之间的关系。用图表示关系正确的是（    ）。</a:t>
            </a:r>
            <a:endParaRPr lang="zh-CN" altLang="en-US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43" name="矩形 27"/>
          <p:cNvSpPr>
            <a:spLocks noChangeArrowheads="1"/>
          </p:cNvSpPr>
          <p:nvPr/>
        </p:nvSpPr>
        <p:spPr bwMode="auto">
          <a:xfrm>
            <a:off x="468313" y="6034088"/>
            <a:ext cx="813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34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丽丽、君君和强强          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丽丽和君君      </a:t>
            </a:r>
            <a:endParaRPr lang="zh-CN" altLang="en-US" sz="20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丽丽、兰兰和强强          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丽丽、君君和兰兰、强强</a:t>
            </a:r>
            <a:endParaRPr lang="zh-CN" altLang="en-US" sz="20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44" name="标题 1"/>
          <p:cNvSpPr txBox="1">
            <a:spLocks/>
          </p:cNvSpPr>
          <p:nvPr/>
        </p:nvSpPr>
        <p:spPr bwMode="auto">
          <a:xfrm>
            <a:off x="170811" y="413092"/>
            <a:ext cx="28797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分数混合运算</a:t>
            </a:r>
          </a:p>
        </p:txBody>
      </p:sp>
      <p:pic>
        <p:nvPicPr>
          <p:cNvPr id="39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1" t="32111" r="26674" b="26547"/>
          <a:stretch>
            <a:fillRect/>
          </a:stretch>
        </p:blipFill>
        <p:spPr bwMode="auto">
          <a:xfrm>
            <a:off x="1439863" y="3357563"/>
            <a:ext cx="62039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84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ChangeArrowheads="1"/>
          </p:cNvSpPr>
          <p:nvPr/>
        </p:nvSpPr>
        <p:spPr bwMode="auto">
          <a:xfrm>
            <a:off x="250825" y="16144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lang="en-US" altLang="zh-CN" sz="800" b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12"/>
          <p:cNvSpPr>
            <a:spLocks noChangeArrowheads="1"/>
          </p:cNvSpPr>
          <p:nvPr/>
        </p:nvSpPr>
        <p:spPr bwMode="auto">
          <a:xfrm>
            <a:off x="0" y="18557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 b="0">
                <a:latin typeface="Arial" panose="020B0604020202020204" pitchFamily="34" charset="0"/>
              </a:rPr>
              <a:t/>
            </a:r>
            <a:br>
              <a:rPr lang="zh-CN" altLang="zh-CN" sz="800" b="0">
                <a:latin typeface="Arial" panose="020B0604020202020204" pitchFamily="34" charset="0"/>
              </a:rPr>
            </a:br>
            <a:endParaRPr lang="zh-CN" altLang="zh-CN" sz="1800" b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zh-CN" sz="1800" b="0">
              <a:latin typeface="Arial" panose="020B0604020202020204" pitchFamily="34" charset="0"/>
            </a:endParaRPr>
          </a:p>
        </p:txBody>
      </p:sp>
      <p:sp>
        <p:nvSpPr>
          <p:cNvPr id="40964" name="Rectangle 1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40966" name="矩形 10"/>
          <p:cNvSpPr>
            <a:spLocks noChangeArrowheads="1"/>
          </p:cNvSpPr>
          <p:nvPr/>
        </p:nvSpPr>
        <p:spPr bwMode="auto">
          <a:xfrm>
            <a:off x="28411" y="896583"/>
            <a:ext cx="9264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命题意图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】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考查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学生在读懂信息的基础上，主动将题目中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的信息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建立联系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dirty="0" smtClean="0">
              <a:solidFill>
                <a:srgbClr val="00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并用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图表示数量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关系的能力</a:t>
            </a:r>
            <a:endParaRPr lang="en-US" altLang="zh-CN" sz="2400" dirty="0" smtClean="0">
              <a:solidFill>
                <a:srgbClr val="00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同时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也考查学生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在合作交流过程中能否读懂别人想法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并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作出合理判断的能力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67" name="标题 1"/>
          <p:cNvSpPr txBox="1">
            <a:spLocks/>
          </p:cNvSpPr>
          <p:nvPr/>
        </p:nvSpPr>
        <p:spPr bwMode="auto">
          <a:xfrm>
            <a:off x="119249" y="267639"/>
            <a:ext cx="28797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分数混合运算</a:t>
            </a:r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圆角矩形 9"/>
          <p:cNvSpPr/>
          <p:nvPr/>
        </p:nvSpPr>
        <p:spPr>
          <a:xfrm>
            <a:off x="258592" y="5154966"/>
            <a:ext cx="8160387" cy="13668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Calibri" pitchFamily="34" charset="0"/>
              </a:rPr>
              <a:t>没有</a:t>
            </a:r>
            <a:r>
              <a:rPr lang="zh-CN" altLang="en-US" dirty="0">
                <a:solidFill>
                  <a:srgbClr val="FFFFFF"/>
                </a:solidFill>
                <a:latin typeface="Calibri" pitchFamily="34" charset="0"/>
              </a:rPr>
              <a:t>平时课堂</a:t>
            </a:r>
            <a:r>
              <a:rPr lang="zh-CN" altLang="en-US" dirty="0" smtClean="0">
                <a:solidFill>
                  <a:srgbClr val="FFFFFF"/>
                </a:solidFill>
                <a:latin typeface="Calibri" pitchFamily="34" charset="0"/>
              </a:rPr>
              <a:t>上让每一个孩子的“</a:t>
            </a:r>
            <a:r>
              <a:rPr lang="zh-CN" altLang="en-US" dirty="0" smtClean="0">
                <a:solidFill>
                  <a:srgbClr val="FF0000"/>
                </a:solidFill>
                <a:latin typeface="Calibri" pitchFamily="34" charset="0"/>
              </a:rPr>
              <a:t>自由创作</a:t>
            </a:r>
            <a:r>
              <a:rPr lang="zh-CN" altLang="en-US" dirty="0" smtClean="0">
                <a:solidFill>
                  <a:srgbClr val="FFFFFF"/>
                </a:solidFill>
                <a:latin typeface="Calibri" pitchFamily="34" charset="0"/>
              </a:rPr>
              <a:t>”，</a:t>
            </a:r>
            <a:endParaRPr lang="en-US" altLang="zh-CN" dirty="0" smtClean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Calibri" pitchFamily="34" charset="0"/>
              </a:rPr>
              <a:t>没有</a:t>
            </a:r>
            <a:r>
              <a:rPr lang="zh-CN" altLang="en-US" dirty="0">
                <a:solidFill>
                  <a:srgbClr val="FFFFFF"/>
                </a:solidFill>
                <a:latin typeface="Calibri" pitchFamily="34" charset="0"/>
              </a:rPr>
              <a:t>平时课堂上的</a:t>
            </a:r>
            <a:r>
              <a:rPr lang="zh-CN" altLang="en-US" dirty="0" smtClean="0">
                <a:solidFill>
                  <a:srgbClr val="FFFFFF"/>
                </a:solidFill>
                <a:latin typeface="Calibri" pitchFamily="34" charset="0"/>
              </a:rPr>
              <a:t>“</a:t>
            </a:r>
            <a:r>
              <a:rPr lang="zh-CN" altLang="en-US" dirty="0" smtClean="0">
                <a:solidFill>
                  <a:srgbClr val="FF0000"/>
                </a:solidFill>
                <a:latin typeface="Calibri" pitchFamily="34" charset="0"/>
              </a:rPr>
              <a:t>交流读懂</a:t>
            </a:r>
            <a:r>
              <a:rPr lang="zh-CN" altLang="en-US" dirty="0" smtClean="0">
                <a:solidFill>
                  <a:srgbClr val="FFFFFF"/>
                </a:solidFill>
                <a:latin typeface="Calibri" pitchFamily="34" charset="0"/>
              </a:rPr>
              <a:t>”，</a:t>
            </a:r>
            <a:endParaRPr lang="en-US" altLang="zh-CN" dirty="0" smtClean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Calibri" pitchFamily="34" charset="0"/>
              </a:rPr>
              <a:t>这样的题目很难有好的表现。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895" y="2845905"/>
            <a:ext cx="4724945" cy="19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8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0"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215" t="34078" r="29722" b="32453"/>
          <a:stretch>
            <a:fillRect/>
          </a:stretch>
        </p:blipFill>
        <p:spPr bwMode="auto">
          <a:xfrm>
            <a:off x="781573" y="1472871"/>
            <a:ext cx="5410239" cy="1849767"/>
          </a:xfrm>
          <a:prstGeom prst="rect">
            <a:avLst/>
          </a:prstGeom>
          <a:solidFill>
            <a:srgbClr val="800000"/>
          </a:solidFill>
          <a:ln w="28575" cmpd="sng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组合 3"/>
          <p:cNvGrpSpPr/>
          <p:nvPr/>
        </p:nvGrpSpPr>
        <p:grpSpPr>
          <a:xfrm>
            <a:off x="251520" y="314789"/>
            <a:ext cx="6264696" cy="967469"/>
            <a:chOff x="455731" y="323943"/>
            <a:chExt cx="4847661" cy="96746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731" y="323943"/>
              <a:ext cx="361206" cy="54699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872630" y="460415"/>
              <a:ext cx="44307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这样的题目，命制的想法来自于哪里？</a:t>
              </a:r>
              <a:endParaRPr lang="zh-CN" altLang="en-US" sz="2400" b="1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90284" y="885834"/>
            <a:ext cx="5221842" cy="2963710"/>
            <a:chOff x="790284" y="885834"/>
            <a:chExt cx="5221842" cy="2963710"/>
          </a:xfrm>
        </p:grpSpPr>
        <p:sp>
          <p:nvSpPr>
            <p:cNvPr id="5" name="文本框 4"/>
            <p:cNvSpPr txBox="1"/>
            <p:nvPr/>
          </p:nvSpPr>
          <p:spPr>
            <a:xfrm>
              <a:off x="790284" y="885834"/>
              <a:ext cx="4285737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从“指标体系”到“新教材”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90284" y="3387879"/>
              <a:ext cx="5221842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从“新教材”到“学生真实思维”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968452"/>
            <a:ext cx="3547672" cy="1905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3944147"/>
            <a:ext cx="3991476" cy="1672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576863" y="5245100"/>
            <a:ext cx="8089900" cy="1612900"/>
            <a:chOff x="576863" y="5245100"/>
            <a:chExt cx="8089900" cy="1612900"/>
          </a:xfrm>
        </p:grpSpPr>
        <p:sp>
          <p:nvSpPr>
            <p:cNvPr id="34" name="圆角矩形 33"/>
            <p:cNvSpPr/>
            <p:nvPr/>
          </p:nvSpPr>
          <p:spPr>
            <a:xfrm>
              <a:off x="576863" y="5245100"/>
              <a:ext cx="2170112" cy="719137"/>
            </a:xfrm>
            <a:prstGeom prst="roundRect">
              <a:avLst/>
            </a:prstGeom>
            <a:solidFill>
              <a:srgbClr val="13F9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 smtClean="0">
                  <a:latin typeface="Calibri" pitchFamily="34" charset="0"/>
                </a:rPr>
                <a:t>根据教师经验确定学生想法</a:t>
              </a:r>
            </a:p>
          </p:txBody>
        </p:sp>
        <p:sp>
          <p:nvSpPr>
            <p:cNvPr id="35" name="右箭头 34"/>
            <p:cNvSpPr/>
            <p:nvPr/>
          </p:nvSpPr>
          <p:spPr>
            <a:xfrm>
              <a:off x="2818413" y="5461000"/>
              <a:ext cx="649287" cy="28733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3539138" y="5245100"/>
              <a:ext cx="2170112" cy="719137"/>
            </a:xfrm>
            <a:prstGeom prst="roundRect">
              <a:avLst/>
            </a:prstGeom>
            <a:solidFill>
              <a:srgbClr val="13F9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 smtClean="0">
                  <a:latin typeface="Calibri" pitchFamily="34" charset="0"/>
                </a:rPr>
                <a:t>依据学生调研</a:t>
              </a:r>
              <a:endParaRPr lang="en-US" altLang="zh-CN" dirty="0" smtClean="0">
                <a:latin typeface="Calibri" pitchFamily="34" charset="0"/>
              </a:endParaRPr>
            </a:p>
            <a:p>
              <a:pPr algn="ctr" eaLnBrk="1" hangingPunct="1">
                <a:defRPr/>
              </a:pPr>
              <a:r>
                <a:rPr lang="zh-CN" altLang="en-US" dirty="0" smtClean="0">
                  <a:latin typeface="Calibri" pitchFamily="34" charset="0"/>
                </a:rPr>
                <a:t>明确学生想法</a:t>
              </a:r>
            </a:p>
          </p:txBody>
        </p:sp>
        <p:sp>
          <p:nvSpPr>
            <p:cNvPr id="37" name="右箭头 36"/>
            <p:cNvSpPr/>
            <p:nvPr/>
          </p:nvSpPr>
          <p:spPr>
            <a:xfrm>
              <a:off x="5775925" y="5480050"/>
              <a:ext cx="647700" cy="28733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6495063" y="5264150"/>
              <a:ext cx="2171700" cy="719137"/>
            </a:xfrm>
            <a:prstGeom prst="roundRect">
              <a:avLst/>
            </a:prstGeom>
            <a:solidFill>
              <a:srgbClr val="13F9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 smtClean="0">
                  <a:latin typeface="Calibri" pitchFamily="34" charset="0"/>
                </a:rPr>
                <a:t>选用学生真实作品</a:t>
              </a:r>
            </a:p>
          </p:txBody>
        </p:sp>
        <p:sp>
          <p:nvSpPr>
            <p:cNvPr id="39" name="左大括号 38"/>
            <p:cNvSpPr/>
            <p:nvPr/>
          </p:nvSpPr>
          <p:spPr>
            <a:xfrm rot="5400000" flipV="1">
              <a:off x="4462269" y="5087143"/>
              <a:ext cx="287338" cy="2187575"/>
            </a:xfrm>
            <a:prstGeom prst="leftBrac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40" name="TextBox 33"/>
            <p:cNvSpPr txBox="1">
              <a:spLocks noChangeArrowheads="1"/>
            </p:cNvSpPr>
            <p:nvPr/>
          </p:nvSpPr>
          <p:spPr bwMode="auto">
            <a:xfrm>
              <a:off x="2962875" y="6381750"/>
              <a:ext cx="14398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latin typeface="Arial" panose="020B0604020202020204" pitchFamily="34" charset="0"/>
                </a:rPr>
                <a:t>某小学</a:t>
              </a:r>
            </a:p>
          </p:txBody>
        </p:sp>
        <p:sp>
          <p:nvSpPr>
            <p:cNvPr id="41" name="TextBox 34"/>
            <p:cNvSpPr txBox="1">
              <a:spLocks noChangeArrowheads="1"/>
            </p:cNvSpPr>
            <p:nvPr/>
          </p:nvSpPr>
          <p:spPr bwMode="auto">
            <a:xfrm>
              <a:off x="4475763" y="6396037"/>
              <a:ext cx="1943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Arial" panose="020B0604020202020204" pitchFamily="34" charset="0"/>
                </a:rPr>
                <a:t>两个班学生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圆角矩形 45"/>
          <p:cNvSpPr/>
          <p:nvPr/>
        </p:nvSpPr>
        <p:spPr>
          <a:xfrm>
            <a:off x="395253" y="1623382"/>
            <a:ext cx="8274601" cy="15022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Calibri" pitchFamily="34" charset="0"/>
              </a:rPr>
              <a:t>再次回看审视“指标体系”，考查</a:t>
            </a:r>
            <a:r>
              <a:rPr lang="zh-CN" altLang="en-US" dirty="0">
                <a:solidFill>
                  <a:srgbClr val="FFFFFF"/>
                </a:solidFill>
                <a:latin typeface="Calibri" pitchFamily="34" charset="0"/>
              </a:rPr>
              <a:t>维度丰富的</a:t>
            </a:r>
            <a:r>
              <a:rPr lang="zh-CN" altLang="en-US" dirty="0" smtClean="0">
                <a:solidFill>
                  <a:srgbClr val="FFFFFF"/>
                </a:solidFill>
                <a:latin typeface="Calibri" pitchFamily="34" charset="0"/>
              </a:rPr>
              <a:t>背后</a:t>
            </a:r>
            <a:endParaRPr lang="en-US" altLang="zh-CN" dirty="0" smtClean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Calibri" pitchFamily="34" charset="0"/>
              </a:rPr>
              <a:t>是评价理念</a:t>
            </a:r>
            <a:r>
              <a:rPr lang="zh-CN" altLang="en-US" dirty="0" smtClean="0">
                <a:solidFill>
                  <a:srgbClr val="FF0000"/>
                </a:solidFill>
                <a:latin typeface="Calibri" pitchFamily="34" charset="0"/>
              </a:rPr>
              <a:t>从“关注结果”到“关注过程”</a:t>
            </a:r>
            <a:r>
              <a:rPr lang="zh-CN" altLang="en-US" dirty="0" smtClean="0">
                <a:solidFill>
                  <a:srgbClr val="FFFFFF"/>
                </a:solidFill>
                <a:latin typeface="Calibri" pitchFamily="34" charset="0"/>
              </a:rPr>
              <a:t>的转变</a:t>
            </a:r>
            <a:endParaRPr lang="en-US" altLang="zh-CN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Calibri" pitchFamily="34" charset="0"/>
              </a:rPr>
              <a:t>评价</a:t>
            </a:r>
            <a:r>
              <a:rPr lang="zh-CN" altLang="en-US" dirty="0" smtClean="0">
                <a:solidFill>
                  <a:srgbClr val="FF0000"/>
                </a:solidFill>
                <a:latin typeface="Calibri" pitchFamily="34" charset="0"/>
              </a:rPr>
              <a:t>对课堂产生实质的作用</a:t>
            </a:r>
          </a:p>
        </p:txBody>
      </p:sp>
      <p:sp>
        <p:nvSpPr>
          <p:cNvPr id="50" name="矩形 49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23"/>
          <p:cNvGrpSpPr/>
          <p:nvPr/>
        </p:nvGrpSpPr>
        <p:grpSpPr>
          <a:xfrm>
            <a:off x="5286380" y="3929066"/>
            <a:ext cx="3576948" cy="2428867"/>
            <a:chOff x="5286380" y="4429132"/>
            <a:chExt cx="3576948" cy="2428867"/>
          </a:xfrm>
        </p:grpSpPr>
        <p:sp>
          <p:nvSpPr>
            <p:cNvPr id="62" name="TextBox 61"/>
            <p:cNvSpPr txBox="1"/>
            <p:nvPr/>
          </p:nvSpPr>
          <p:spPr>
            <a:xfrm>
              <a:off x="6429387" y="4429132"/>
              <a:ext cx="1832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学校命题考试</a:t>
              </a:r>
              <a:endParaRPr lang="zh-CN" altLang="en-US" b="1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86380" y="4780162"/>
              <a:ext cx="3576948" cy="2077837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7" name="组合 46"/>
          <p:cNvGrpSpPr/>
          <p:nvPr/>
        </p:nvGrpSpPr>
        <p:grpSpPr>
          <a:xfrm>
            <a:off x="285720" y="4000504"/>
            <a:ext cx="5786468" cy="2357430"/>
            <a:chOff x="120650" y="4286250"/>
            <a:chExt cx="5951538" cy="2571750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643334" y="5643570"/>
              <a:ext cx="4428854" cy="410961"/>
              <a:chOff x="1292" y="2545"/>
              <a:chExt cx="2790" cy="339"/>
            </a:xfrm>
          </p:grpSpPr>
          <p:sp>
            <p:nvSpPr>
              <p:cNvPr id="37" name="Rectangle 23"/>
              <p:cNvSpPr>
                <a:spLocks noChangeArrowheads="1"/>
              </p:cNvSpPr>
              <p:nvPr/>
            </p:nvSpPr>
            <p:spPr bwMode="gray">
              <a:xfrm>
                <a:off x="1292" y="2545"/>
                <a:ext cx="1845" cy="339"/>
              </a:xfrm>
              <a:prstGeom prst="rect">
                <a:avLst/>
              </a:prstGeom>
              <a:gradFill rotWithShape="1">
                <a:gsLst>
                  <a:gs pos="0">
                    <a:srgbClr val="F7D6A1">
                      <a:gamma/>
                      <a:tint val="39216"/>
                      <a:invGamma/>
                    </a:srgbClr>
                  </a:gs>
                  <a:gs pos="50000">
                    <a:srgbClr val="F7D6A1"/>
                  </a:gs>
                  <a:gs pos="100000">
                    <a:srgbClr val="F7D6A1">
                      <a:gamma/>
                      <a:tint val="39216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altLang="zh-CN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8" name="Text Box 24"/>
              <p:cNvSpPr txBox="1">
                <a:spLocks noChangeArrowheads="1"/>
              </p:cNvSpPr>
              <p:nvPr/>
            </p:nvSpPr>
            <p:spPr bwMode="auto">
              <a:xfrm>
                <a:off x="1315" y="2591"/>
                <a:ext cx="2767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prstClr val="black"/>
                    </a:solidFill>
                    <a:latin typeface="宋体" charset="-122"/>
                  </a:rPr>
                  <a:t>1.</a:t>
                </a:r>
                <a:r>
                  <a:rPr lang="zh-CN" altLang="en-US" sz="1400" b="1" dirty="0">
                    <a:solidFill>
                      <a:prstClr val="black"/>
                    </a:solidFill>
                    <a:latin typeface="宋体" charset="-122"/>
                  </a:rPr>
                  <a:t>利用经验、独立思考、直观表征</a:t>
                </a:r>
                <a:endParaRPr lang="zh-CN" altLang="en-US" sz="1400" dirty="0">
                  <a:solidFill>
                    <a:prstClr val="black"/>
                  </a:solidFill>
                  <a:latin typeface="宋体" charset="-122"/>
                </a:endParaRP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643334" y="6215083"/>
              <a:ext cx="4428854" cy="402138"/>
              <a:chOff x="1292" y="2545"/>
              <a:chExt cx="2790" cy="341"/>
            </a:xfrm>
          </p:grpSpPr>
          <p:sp>
            <p:nvSpPr>
              <p:cNvPr id="35" name="Rectangle 29"/>
              <p:cNvSpPr>
                <a:spLocks noChangeArrowheads="1"/>
              </p:cNvSpPr>
              <p:nvPr/>
            </p:nvSpPr>
            <p:spPr bwMode="gray">
              <a:xfrm>
                <a:off x="1292" y="2545"/>
                <a:ext cx="1845" cy="341"/>
              </a:xfrm>
              <a:prstGeom prst="rect">
                <a:avLst/>
              </a:prstGeom>
              <a:gradFill rotWithShape="1">
                <a:gsLst>
                  <a:gs pos="0">
                    <a:srgbClr val="F7D6A1">
                      <a:gamma/>
                      <a:tint val="39216"/>
                      <a:invGamma/>
                    </a:srgbClr>
                  </a:gs>
                  <a:gs pos="50000">
                    <a:srgbClr val="F7D6A1"/>
                  </a:gs>
                  <a:gs pos="100000">
                    <a:srgbClr val="F7D6A1">
                      <a:gamma/>
                      <a:tint val="39216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altLang="zh-CN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" name="Text Box 30"/>
              <p:cNvSpPr txBox="1">
                <a:spLocks noChangeArrowheads="1"/>
              </p:cNvSpPr>
              <p:nvPr/>
            </p:nvSpPr>
            <p:spPr bwMode="auto">
              <a:xfrm>
                <a:off x="1315" y="2590"/>
                <a:ext cx="2767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prstClr val="black"/>
                    </a:solidFill>
                    <a:latin typeface="宋体" charset="-122"/>
                  </a:rPr>
                  <a:t>2.</a:t>
                </a:r>
                <a:r>
                  <a:rPr lang="zh-CN" altLang="en-US" sz="1400" b="1" dirty="0">
                    <a:solidFill>
                      <a:prstClr val="black"/>
                    </a:solidFill>
                    <a:latin typeface="宋体" charset="-122"/>
                  </a:rPr>
                  <a:t>分享交流，沟通联系，促进理解</a:t>
                </a:r>
              </a:p>
            </p:txBody>
          </p:sp>
        </p:grpSp>
        <p:grpSp>
          <p:nvGrpSpPr>
            <p:cNvPr id="10" name="组合 51"/>
            <p:cNvGrpSpPr/>
            <p:nvPr/>
          </p:nvGrpSpPr>
          <p:grpSpPr>
            <a:xfrm>
              <a:off x="120650" y="4286250"/>
              <a:ext cx="4775934" cy="2571750"/>
              <a:chOff x="120650" y="4286250"/>
              <a:chExt cx="4775934" cy="257175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928662" y="4286255"/>
                <a:ext cx="3967922" cy="40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/>
                  <a:t>课堂教学</a:t>
                </a:r>
                <a:r>
                  <a:rPr lang="en-US" altLang="zh-CN" b="1" dirty="0" smtClean="0"/>
                  <a:t>——</a:t>
                </a:r>
                <a:r>
                  <a:rPr lang="zh-CN" altLang="en-US" b="1" dirty="0" smtClean="0"/>
                  <a:t>分数混合运算</a:t>
                </a:r>
                <a:endParaRPr lang="zh-CN" altLang="en-US" b="1" dirty="0"/>
              </a:p>
            </p:txBody>
          </p:sp>
          <p:sp>
            <p:nvSpPr>
              <p:cNvPr id="26" name="TextBox 60"/>
              <p:cNvSpPr txBox="1">
                <a:spLocks noChangeArrowheads="1"/>
              </p:cNvSpPr>
              <p:nvPr/>
            </p:nvSpPr>
            <p:spPr bwMode="auto">
              <a:xfrm>
                <a:off x="561505" y="4286250"/>
                <a:ext cx="3526843" cy="402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7" name="Picture 31" descr="DSC00698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908474"/>
                  </a:clrFrom>
                  <a:clrTo>
                    <a:srgbClr val="908474">
                      <a:alpha val="0"/>
                    </a:srgbClr>
                  </a:clrTo>
                </a:clrChange>
              </a:blip>
              <a:srcRect l="56021" t="32677" r="5063" b="41293"/>
              <a:stretch>
                <a:fillRect/>
              </a:stretch>
            </p:blipFill>
            <p:spPr bwMode="auto">
              <a:xfrm>
                <a:off x="1643333" y="4786317"/>
                <a:ext cx="1476584" cy="740797"/>
              </a:xfrm>
              <a:prstGeom prst="rect">
                <a:avLst/>
              </a:prstGeom>
              <a:solidFill>
                <a:srgbClr val="DDFFDD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pic>
            <p:nvPicPr>
              <p:cNvPr id="28" name="Picture 32" descr="DSC00697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867C72"/>
                  </a:clrFrom>
                  <a:clrTo>
                    <a:srgbClr val="867C72">
                      <a:alpha val="0"/>
                    </a:srgbClr>
                  </a:clrTo>
                </a:clrChange>
              </a:blip>
              <a:srcRect l="22519" t="50706" r="12947" b="3941"/>
              <a:stretch>
                <a:fillRect/>
              </a:stretch>
            </p:blipFill>
            <p:spPr bwMode="auto">
              <a:xfrm>
                <a:off x="143227" y="4786317"/>
                <a:ext cx="1366025" cy="742025"/>
              </a:xfrm>
              <a:prstGeom prst="rect">
                <a:avLst/>
              </a:prstGeom>
              <a:solidFill>
                <a:srgbClr val="DDFFDD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pic>
            <p:nvPicPr>
              <p:cNvPr id="29" name="Picture 33" descr="DSC00696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8B8175"/>
                  </a:clrFrom>
                  <a:clrTo>
                    <a:srgbClr val="8B8175">
                      <a:alpha val="0"/>
                    </a:srgbClr>
                  </a:clrTo>
                </a:clrChange>
              </a:blip>
              <a:srcRect l="19012" t="48030" r="21358" b="9941"/>
              <a:stretch>
                <a:fillRect/>
              </a:stretch>
            </p:blipFill>
            <p:spPr bwMode="auto">
              <a:xfrm>
                <a:off x="3214872" y="4786317"/>
                <a:ext cx="1357239" cy="727283"/>
              </a:xfrm>
              <a:prstGeom prst="rect">
                <a:avLst/>
              </a:prstGeom>
              <a:solidFill>
                <a:srgbClr val="DDFFDD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pic>
            <p:nvPicPr>
              <p:cNvPr id="30" name="Picture 34" descr="DSC00688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8D7F72"/>
                  </a:clrFrom>
                  <a:clrTo>
                    <a:srgbClr val="8D7F72">
                      <a:alpha val="0"/>
                    </a:srgbClr>
                  </a:clrTo>
                </a:clrChange>
              </a:blip>
              <a:srcRect l="5006" t="29182" r="44464" b="11467"/>
              <a:stretch>
                <a:fillRect/>
              </a:stretch>
            </p:blipFill>
            <p:spPr bwMode="auto">
              <a:xfrm>
                <a:off x="143227" y="5715013"/>
                <a:ext cx="1357239" cy="748249"/>
              </a:xfrm>
              <a:prstGeom prst="rect">
                <a:avLst/>
              </a:prstGeom>
              <a:solidFill>
                <a:srgbClr val="DDFFDD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sp>
            <p:nvSpPr>
              <p:cNvPr id="34" name="矩形 33"/>
              <p:cNvSpPr/>
              <p:nvPr/>
            </p:nvSpPr>
            <p:spPr bwMode="auto">
              <a:xfrm>
                <a:off x="120650" y="4675913"/>
                <a:ext cx="4555505" cy="2182087"/>
              </a:xfrm>
              <a:prstGeom prst="rect">
                <a:avLst/>
              </a:prstGeom>
              <a:noFill/>
              <a:ln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12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0" name="组合 39"/>
          <p:cNvGrpSpPr/>
          <p:nvPr>
            <p:custDataLst>
              <p:tags r:id="rId1"/>
            </p:custDataLst>
          </p:nvPr>
        </p:nvGrpSpPr>
        <p:grpSpPr>
          <a:xfrm>
            <a:off x="295963" y="236992"/>
            <a:ext cx="6580293" cy="964890"/>
            <a:chOff x="3757583" y="1455738"/>
            <a:chExt cx="6135441" cy="965208"/>
          </a:xfrm>
        </p:grpSpPr>
        <p:sp>
          <p:nvSpPr>
            <p:cNvPr id="41" name="文本框 40"/>
            <p:cNvSpPr txBox="1"/>
            <p:nvPr>
              <p:custDataLst>
                <p:tags r:id="rId2"/>
              </p:custDataLst>
            </p:nvPr>
          </p:nvSpPr>
          <p:spPr>
            <a:xfrm>
              <a:off x="4373564" y="1671645"/>
              <a:ext cx="5519460" cy="749301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“评价指标体系”细化和丰富之后，“知识技能”以外的维度能在具体题目中得以体现吗？</a:t>
              </a:r>
            </a:p>
          </p:txBody>
        </p:sp>
        <p:cxnSp>
          <p:nvCxnSpPr>
            <p:cNvPr id="42" name="直接连接符 41"/>
            <p:cNvCxnSpPr/>
            <p:nvPr>
              <p:custDataLst>
                <p:tags r:id="rId3"/>
              </p:custDataLst>
            </p:nvPr>
          </p:nvCxnSpPr>
          <p:spPr>
            <a:xfrm flipH="1">
              <a:off x="3997327" y="1601788"/>
              <a:ext cx="498475" cy="64928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>
              <p:custDataLst>
                <p:tags r:id="rId4"/>
              </p:custDataLst>
            </p:nvPr>
          </p:nvSpPr>
          <p:spPr>
            <a:xfrm>
              <a:off x="3757583" y="1455738"/>
              <a:ext cx="615980" cy="708025"/>
            </a:xfrm>
            <a:prstGeom prst="rect">
              <a:avLst/>
            </a:prstGeom>
            <a:noFill/>
          </p:spPr>
          <p:txBody>
            <a:bodyPr>
              <a:normAutofit fontScale="90000"/>
            </a:bodyPr>
            <a:lstStyle/>
            <a:p>
              <a:pPr>
                <a:defRPr/>
              </a:pPr>
              <a:r>
                <a:rPr lang="en-US" altLang="zh-CN" sz="4000" dirty="0" smtClean="0">
                  <a:solidFill>
                    <a:schemeClr val="accent1">
                      <a:lumMod val="75000"/>
                    </a:schemeClr>
                  </a:solidFill>
                  <a:sym typeface="Arial" panose="020B0604020202020204" pitchFamily="34" charset="0"/>
                </a:rPr>
                <a:t>01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5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440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矩形 45"/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" name="燕尾形 4"/>
          <p:cNvSpPr/>
          <p:nvPr/>
        </p:nvSpPr>
        <p:spPr bwMode="auto">
          <a:xfrm>
            <a:off x="-828600" y="1436073"/>
            <a:ext cx="1178706" cy="6989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lIns="20320" tIns="20320" rIns="20320" bIns="20320" spcCol="127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r>
              <a:rPr lang="zh-CN" altLang="en-US" sz="3200" b="1" kern="0" dirty="0" smtClean="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一</a:t>
            </a:r>
            <a:endParaRPr lang="zh-CN" altLang="en-US" sz="3200" b="1" kern="0" dirty="0">
              <a:solidFill>
                <a:prstClr val="white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 bwMode="auto">
          <a:xfrm>
            <a:off x="58620" y="357229"/>
            <a:ext cx="6048670" cy="1008411"/>
            <a:chOff x="1032938" y="3165"/>
            <a:chExt cx="3615261" cy="613870"/>
          </a:xfrm>
          <a:scene3d>
            <a:camera prst="orthographicFront"/>
            <a:lightRig rig="flat" dir="t"/>
          </a:scene3d>
        </p:grpSpPr>
        <p:sp>
          <p:nvSpPr>
            <p:cNvPr id="76" name="同侧圆角矩形 75"/>
            <p:cNvSpPr/>
            <p:nvPr/>
          </p:nvSpPr>
          <p:spPr>
            <a:xfrm rot="5400000">
              <a:off x="2536166" y="-1494998"/>
              <a:ext cx="613870" cy="3610195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8" name="同侧圆角矩形 6"/>
            <p:cNvSpPr/>
            <p:nvPr/>
          </p:nvSpPr>
          <p:spPr>
            <a:xfrm>
              <a:off x="1032938" y="69826"/>
              <a:ext cx="3615261" cy="54720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eaLnBrk="0" hangingPunct="0"/>
              <a:r>
                <a:rPr lang="zh-CN" altLang="en-US" sz="28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对评价来讲，“方向”具体指什么？</a:t>
              </a:r>
              <a:endParaRPr lang="en-US" altLang="zh-CN" sz="2800" b="1" dirty="0" smtClean="0">
                <a:solidFill>
                  <a:srgbClr val="002060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eaLnBrk="0" hangingPunct="0"/>
              <a:r>
                <a:rPr lang="zh-CN" altLang="en-US" sz="28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通过什么来体现？</a:t>
              </a:r>
              <a:endParaRPr lang="en-US" altLang="zh-CN" sz="2800" b="1" dirty="0">
                <a:solidFill>
                  <a:srgbClr val="00206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52191" y="1710813"/>
            <a:ext cx="5808917" cy="650455"/>
            <a:chOff x="2435955" y="1484519"/>
            <a:chExt cx="5808917" cy="650455"/>
          </a:xfrm>
        </p:grpSpPr>
        <p:sp>
          <p:nvSpPr>
            <p:cNvPr id="2" name="下箭头 1"/>
            <p:cNvSpPr/>
            <p:nvPr/>
          </p:nvSpPr>
          <p:spPr>
            <a:xfrm rot="16200000">
              <a:off x="2758799" y="1161675"/>
              <a:ext cx="650455" cy="1296144"/>
            </a:xfrm>
            <a:prstGeom prst="down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3732098" y="1536205"/>
              <a:ext cx="4512774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7030A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评价指标</a:t>
              </a:r>
              <a:r>
                <a:rPr lang="zh-CN" altLang="en-US" sz="2800" b="1" dirty="0" smtClean="0">
                  <a:solidFill>
                    <a:srgbClr val="7030A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体系（命题框架）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4" name="组合 27"/>
          <p:cNvGrpSpPr/>
          <p:nvPr/>
        </p:nvGrpSpPr>
        <p:grpSpPr>
          <a:xfrm>
            <a:off x="191614" y="4073305"/>
            <a:ext cx="2286276" cy="828738"/>
            <a:chOff x="3786182" y="5185303"/>
            <a:chExt cx="2286276" cy="828738"/>
          </a:xfrm>
        </p:grpSpPr>
        <p:sp>
          <p:nvSpPr>
            <p:cNvPr id="25" name="Freeform 191"/>
            <p:cNvSpPr>
              <a:spLocks/>
            </p:cNvSpPr>
            <p:nvPr/>
          </p:nvSpPr>
          <p:spPr bwMode="auto">
            <a:xfrm rot="19218579" flipH="1">
              <a:off x="5024837" y="5185303"/>
              <a:ext cx="1047621" cy="453918"/>
            </a:xfrm>
            <a:custGeom>
              <a:avLst/>
              <a:gdLst>
                <a:gd name="T0" fmla="*/ 0 w 580"/>
                <a:gd name="T1" fmla="*/ 0 h 798"/>
                <a:gd name="T2" fmla="*/ 580 w 580"/>
                <a:gd name="T3" fmla="*/ 798 h 798"/>
              </a:gdLst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T0" t="T1" r="T2" b="T3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AEDFDF"/>
                </a:gs>
                <a:gs pos="100000">
                  <a:srgbClr val="37A0D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2000" b="1"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786182" y="5613931"/>
              <a:ext cx="22145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C00000"/>
                  </a:solidFill>
                  <a:latin typeface="+mn-ea"/>
                </a:rPr>
                <a:t>输入育人观念</a:t>
              </a:r>
              <a:endParaRPr kumimoji="1" lang="en-US" altLang="zh-CN" sz="2000" b="1" dirty="0" smtClean="0">
                <a:solidFill>
                  <a:srgbClr val="C00000"/>
                </a:solidFill>
                <a:latin typeface="+mn-ea"/>
              </a:endParaRPr>
            </a:p>
          </p:txBody>
        </p:sp>
      </p:grpSp>
      <p:grpSp>
        <p:nvGrpSpPr>
          <p:cNvPr id="27" name="组合 28"/>
          <p:cNvGrpSpPr/>
          <p:nvPr/>
        </p:nvGrpSpPr>
        <p:grpSpPr>
          <a:xfrm rot="20863398">
            <a:off x="7209192" y="3832353"/>
            <a:ext cx="2275168" cy="1166747"/>
            <a:chOff x="8854289" y="4015168"/>
            <a:chExt cx="2275168" cy="1166747"/>
          </a:xfrm>
        </p:grpSpPr>
        <p:sp>
          <p:nvSpPr>
            <p:cNvPr id="28" name="矩形 27"/>
            <p:cNvSpPr/>
            <p:nvPr/>
          </p:nvSpPr>
          <p:spPr>
            <a:xfrm rot="736602">
              <a:off x="8914879" y="4781805"/>
              <a:ext cx="22145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C00000"/>
                  </a:solidFill>
                  <a:latin typeface="+mn-ea"/>
                </a:rPr>
                <a:t>输出测试题目</a:t>
              </a:r>
              <a:endParaRPr kumimoji="1" lang="en-US" altLang="zh-CN" sz="2000" b="1" dirty="0" smtClean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29" name="Freeform 191"/>
            <p:cNvSpPr>
              <a:spLocks/>
            </p:cNvSpPr>
            <p:nvPr/>
          </p:nvSpPr>
          <p:spPr bwMode="auto">
            <a:xfrm rot="1103290" flipH="1">
              <a:off x="8854289" y="4015168"/>
              <a:ext cx="877263" cy="619663"/>
            </a:xfrm>
            <a:custGeom>
              <a:avLst/>
              <a:gdLst>
                <a:gd name="T0" fmla="*/ 0 w 580"/>
                <a:gd name="T1" fmla="*/ 0 h 798"/>
                <a:gd name="T2" fmla="*/ 580 w 580"/>
                <a:gd name="T3" fmla="*/ 798 h 798"/>
              </a:gdLst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T0" t="T1" r="T2" b="T3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AEDFDF"/>
                </a:gs>
                <a:gs pos="100000">
                  <a:srgbClr val="37A0D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2000" b="1">
                <a:latin typeface="+mn-ea"/>
              </a:endParaRPr>
            </a:p>
          </p:txBody>
        </p:sp>
      </p:grpSp>
      <p:sp>
        <p:nvSpPr>
          <p:cNvPr id="30" name="AutoShape 8"/>
          <p:cNvSpPr>
            <a:spLocks noChangeAspect="1" noChangeArrowheads="1" noTextEdit="1"/>
          </p:cNvSpPr>
          <p:nvPr/>
        </p:nvSpPr>
        <p:spPr bwMode="gray">
          <a:xfrm flipH="1">
            <a:off x="4201604" y="4583782"/>
            <a:ext cx="68222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1" name="组合 23"/>
          <p:cNvGrpSpPr/>
          <p:nvPr/>
        </p:nvGrpSpPr>
        <p:grpSpPr>
          <a:xfrm>
            <a:off x="3052461" y="4073305"/>
            <a:ext cx="3268620" cy="594122"/>
            <a:chOff x="3425224" y="2816226"/>
            <a:chExt cx="4358160" cy="792163"/>
          </a:xfrm>
        </p:grpSpPr>
        <p:sp>
          <p:nvSpPr>
            <p:cNvPr id="32" name="对角圆角矩形 31"/>
            <p:cNvSpPr/>
            <p:nvPr/>
          </p:nvSpPr>
          <p:spPr bwMode="auto">
            <a:xfrm>
              <a:off x="3425224" y="2816226"/>
              <a:ext cx="1645851" cy="792163"/>
            </a:xfrm>
            <a:prstGeom prst="round2DiagRect">
              <a:avLst/>
            </a:prstGeom>
            <a:blipFill>
              <a:blip r:embed="rId4"/>
              <a:srcRect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r>
                <a:rPr lang="zh-CN" altLang="en-US" sz="2000" b="1" dirty="0" smtClean="0">
                  <a:latin typeface="+mn-ea"/>
                </a:rPr>
                <a:t>命题者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33" name="对角圆角矩形 32"/>
            <p:cNvSpPr/>
            <p:nvPr/>
          </p:nvSpPr>
          <p:spPr bwMode="auto">
            <a:xfrm>
              <a:off x="6400800" y="2816226"/>
              <a:ext cx="1382584" cy="792162"/>
            </a:xfrm>
            <a:prstGeom prst="round2DiagRect">
              <a:avLst/>
            </a:prstGeom>
            <a:blipFill>
              <a:blip r:embed="rId4"/>
              <a:srcRect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zh-CN" altLang="en-US" sz="2000" b="1" dirty="0">
                  <a:latin typeface="+mn-ea"/>
                </a:rPr>
                <a:t>教师</a:t>
              </a:r>
            </a:p>
          </p:txBody>
        </p:sp>
      </p:grpSp>
      <p:grpSp>
        <p:nvGrpSpPr>
          <p:cNvPr id="34" name="组合 26"/>
          <p:cNvGrpSpPr/>
          <p:nvPr/>
        </p:nvGrpSpPr>
        <p:grpSpPr>
          <a:xfrm>
            <a:off x="2491202" y="4836248"/>
            <a:ext cx="4391138" cy="627380"/>
            <a:chOff x="2985217" y="3898428"/>
            <a:chExt cx="5623324" cy="792162"/>
          </a:xfrm>
        </p:grpSpPr>
        <p:sp>
          <p:nvSpPr>
            <p:cNvPr id="35" name="对角圆角矩形 34"/>
            <p:cNvSpPr/>
            <p:nvPr/>
          </p:nvSpPr>
          <p:spPr bwMode="auto">
            <a:xfrm>
              <a:off x="2985217" y="3898428"/>
              <a:ext cx="2525864" cy="792162"/>
            </a:xfrm>
            <a:prstGeom prst="round2DiagRect">
              <a:avLst/>
            </a:prstGeom>
            <a:blipFill>
              <a:blip r:embed="rId5"/>
              <a:srcRect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r>
                <a:rPr lang="zh-CN" altLang="en-US" sz="2000" b="1" dirty="0" smtClean="0">
                  <a:latin typeface="+mn-ea"/>
                </a:rPr>
                <a:t>思考方向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36" name="对角圆角矩形 35"/>
            <p:cNvSpPr/>
            <p:nvPr/>
          </p:nvSpPr>
          <p:spPr bwMode="auto">
            <a:xfrm>
              <a:off x="6276031" y="3898428"/>
              <a:ext cx="2332510" cy="790575"/>
            </a:xfrm>
            <a:prstGeom prst="round2DiagRect">
              <a:avLst/>
            </a:prstGeom>
            <a:blipFill>
              <a:blip r:embed="rId5"/>
              <a:srcRect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zh-CN" altLang="en-US" sz="2000" b="1" dirty="0" smtClean="0">
                  <a:latin typeface="+mn-ea"/>
                </a:rPr>
                <a:t>  评价</a:t>
              </a:r>
              <a:r>
                <a:rPr lang="zh-CN" altLang="en-US" sz="2000" b="1" dirty="0">
                  <a:latin typeface="+mn-ea"/>
                </a:rPr>
                <a:t>试题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78740" y="2990182"/>
            <a:ext cx="2181869" cy="1063474"/>
            <a:chOff x="3578740" y="2990182"/>
            <a:chExt cx="2181869" cy="1063474"/>
          </a:xfrm>
        </p:grpSpPr>
        <p:grpSp>
          <p:nvGrpSpPr>
            <p:cNvPr id="37" name="组合 30"/>
            <p:cNvGrpSpPr/>
            <p:nvPr/>
          </p:nvGrpSpPr>
          <p:grpSpPr>
            <a:xfrm>
              <a:off x="3578740" y="3367856"/>
              <a:ext cx="2181869" cy="685800"/>
              <a:chOff x="4248150" y="1783556"/>
              <a:chExt cx="2909158" cy="914400"/>
            </a:xfrm>
          </p:grpSpPr>
          <p:sp>
            <p:nvSpPr>
              <p:cNvPr id="38" name="上弧形箭头 37"/>
              <p:cNvSpPr/>
              <p:nvPr/>
            </p:nvSpPr>
            <p:spPr>
              <a:xfrm>
                <a:off x="4248150" y="1783556"/>
                <a:ext cx="2909158" cy="914400"/>
              </a:xfrm>
              <a:prstGeom prst="curvedDown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9" name="文本框 11"/>
              <p:cNvSpPr txBox="1"/>
              <p:nvPr/>
            </p:nvSpPr>
            <p:spPr>
              <a:xfrm>
                <a:off x="5043232" y="2056089"/>
                <a:ext cx="1285102" cy="53348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latin typeface="+mn-ea"/>
                  </a:rPr>
                  <a:t>桥梁</a:t>
                </a:r>
                <a:endParaRPr lang="zh-CN" altLang="en-US" sz="2000" b="1" dirty="0">
                  <a:latin typeface="+mn-ea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3779913" y="2990182"/>
              <a:ext cx="18722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002060"/>
                  </a:solidFill>
                  <a:latin typeface="+mn-ea"/>
                </a:rPr>
                <a:t>评价</a:t>
              </a:r>
              <a:r>
                <a:rPr kumimoji="1" lang="zh-CN" altLang="en-US" sz="2000" b="1" dirty="0" smtClean="0">
                  <a:solidFill>
                    <a:srgbClr val="002060"/>
                  </a:solidFill>
                  <a:latin typeface="+mn-ea"/>
                </a:rPr>
                <a:t>指标</a:t>
              </a:r>
              <a:r>
                <a:rPr kumimoji="1" lang="zh-CN" altLang="en-US" sz="2000" b="1" dirty="0">
                  <a:solidFill>
                    <a:srgbClr val="002060"/>
                  </a:solidFill>
                  <a:latin typeface="+mn-ea"/>
                </a:rPr>
                <a:t>体系</a:t>
              </a:r>
              <a:endParaRPr kumimoji="1" lang="en-US" altLang="zh-CN" sz="2000" b="1" dirty="0">
                <a:solidFill>
                  <a:srgbClr val="00206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8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10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组合 38"/>
          <p:cNvGrpSpPr/>
          <p:nvPr/>
        </p:nvGrpSpPr>
        <p:grpSpPr bwMode="auto">
          <a:xfrm>
            <a:off x="107504" y="692696"/>
            <a:ext cx="9899487" cy="671102"/>
            <a:chOff x="1032938" y="122000"/>
            <a:chExt cx="3618609" cy="681172"/>
          </a:xfrm>
          <a:scene3d>
            <a:camera prst="orthographicFront"/>
            <a:lightRig rig="flat" dir="t"/>
          </a:scene3d>
        </p:grpSpPr>
        <p:sp>
          <p:nvSpPr>
            <p:cNvPr id="40" name="同侧圆角矩形 39"/>
            <p:cNvSpPr/>
            <p:nvPr/>
          </p:nvSpPr>
          <p:spPr>
            <a:xfrm rot="5400000">
              <a:off x="2326361" y="-1171423"/>
              <a:ext cx="681172" cy="3268017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1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命题理念及技术分享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——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探索“基于核心素养的评价”</a:t>
              </a:r>
              <a:endParaRPr lang="en-US" altLang="zh-CN" sz="24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1"/>
            </p:custDataLst>
          </p:nvPr>
        </p:nvGrpSpPr>
        <p:grpSpPr>
          <a:xfrm>
            <a:off x="2147204" y="3446553"/>
            <a:ext cx="6133425" cy="964890"/>
            <a:chOff x="3757583" y="1455738"/>
            <a:chExt cx="6135441" cy="965208"/>
          </a:xfrm>
        </p:grpSpPr>
        <p:sp>
          <p:nvSpPr>
            <p:cNvPr id="43" name="文本框 42"/>
            <p:cNvSpPr txBox="1"/>
            <p:nvPr>
              <p:custDataLst>
                <p:tags r:id="rId6"/>
              </p:custDataLst>
            </p:nvPr>
          </p:nvSpPr>
          <p:spPr>
            <a:xfrm>
              <a:off x="4373564" y="1671645"/>
              <a:ext cx="5519460" cy="749301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“评价指标体系”细化和丰富之后，“知识技能”以外的维度能在具体题目中得以体现吗？</a:t>
              </a:r>
            </a:p>
          </p:txBody>
        </p:sp>
        <p:cxnSp>
          <p:nvCxnSpPr>
            <p:cNvPr id="46" name="直接连接符 45"/>
            <p:cNvCxnSpPr/>
            <p:nvPr>
              <p:custDataLst>
                <p:tags r:id="rId7"/>
              </p:custDataLst>
            </p:nvPr>
          </p:nvCxnSpPr>
          <p:spPr>
            <a:xfrm flipH="1">
              <a:off x="3997327" y="1601788"/>
              <a:ext cx="498475" cy="64928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>
              <p:custDataLst>
                <p:tags r:id="rId8"/>
              </p:custDataLst>
            </p:nvPr>
          </p:nvSpPr>
          <p:spPr>
            <a:xfrm>
              <a:off x="3757583" y="1455738"/>
              <a:ext cx="615980" cy="708025"/>
            </a:xfrm>
            <a:prstGeom prst="rect">
              <a:avLst/>
            </a:prstGeom>
            <a:noFill/>
          </p:spPr>
          <p:txBody>
            <a:bodyPr>
              <a:normAutofit fontScale="82500" lnSpcReduction="10000"/>
            </a:bodyPr>
            <a:lstStyle/>
            <a:p>
              <a:pPr>
                <a:defRPr/>
              </a:pPr>
              <a:r>
                <a:rPr lang="en-US" altLang="zh-CN" sz="4000" dirty="0" smtClean="0">
                  <a:solidFill>
                    <a:schemeClr val="accent1">
                      <a:lumMod val="75000"/>
                    </a:schemeClr>
                  </a:solidFill>
                  <a:sym typeface="Arial" panose="020B0604020202020204" pitchFamily="34" charset="0"/>
                </a:rPr>
                <a:t>01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>
            <p:custDataLst>
              <p:tags r:id="rId2"/>
            </p:custDataLst>
          </p:nvPr>
        </p:nvGrpSpPr>
        <p:grpSpPr>
          <a:xfrm>
            <a:off x="2184621" y="5094247"/>
            <a:ext cx="6223404" cy="1492678"/>
            <a:chOff x="3798888" y="4751393"/>
            <a:chExt cx="6225449" cy="1493844"/>
          </a:xfrm>
        </p:grpSpPr>
        <p:sp>
          <p:nvSpPr>
            <p:cNvPr id="59" name="文本框 58"/>
            <p:cNvSpPr txBox="1"/>
            <p:nvPr>
              <p:custDataLst>
                <p:tags r:id="rId3"/>
              </p:custDataLst>
            </p:nvPr>
          </p:nvSpPr>
          <p:spPr>
            <a:xfrm>
              <a:off x="4373563" y="5084766"/>
              <a:ext cx="5650774" cy="1160471"/>
            </a:xfrm>
            <a:prstGeom prst="rect">
              <a:avLst/>
            </a:prstGeom>
            <a:noFill/>
          </p:spPr>
          <p:txBody>
            <a:bodyPr>
              <a:normAutofit fontScale="92500"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核心</a:t>
              </a:r>
              <a:r>
                <a:rPr lang="zh-CN" altLang="en-US" sz="2000" b="1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素养（十个核心概念）之中</a:t>
              </a:r>
              <a:r>
                <a:rPr lang="zh-CN" altLang="en-US" sz="2000" b="1" dirty="0" smtClean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，与知识紧密相关的（例如“运算能力”等）命题不难，像“应用意识”、“创新能力”这些，怎样才能命出好题？</a:t>
              </a:r>
              <a:endParaRPr lang="zh-CN" altLang="en-US" sz="20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cxnSp>
          <p:nvCxnSpPr>
            <p:cNvPr id="63" name="直接连接符 62"/>
            <p:cNvCxnSpPr/>
            <p:nvPr>
              <p:custDataLst>
                <p:tags r:id="rId4"/>
              </p:custDataLst>
            </p:nvPr>
          </p:nvCxnSpPr>
          <p:spPr>
            <a:xfrm flipH="1">
              <a:off x="3997327" y="4895853"/>
              <a:ext cx="498475" cy="64928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>
              <p:custDataLst>
                <p:tags r:id="rId5"/>
              </p:custDataLst>
            </p:nvPr>
          </p:nvSpPr>
          <p:spPr>
            <a:xfrm>
              <a:off x="3798888" y="4751393"/>
              <a:ext cx="574675" cy="708025"/>
            </a:xfrm>
            <a:prstGeom prst="rect">
              <a:avLst/>
            </a:prstGeom>
            <a:noFill/>
          </p:spPr>
          <p:txBody>
            <a:bodyPr>
              <a:normAutofit fontScale="72500" lnSpcReduction="20000"/>
            </a:bodyPr>
            <a:lstStyle/>
            <a:p>
              <a:pPr>
                <a:defRPr/>
              </a:pPr>
              <a:r>
                <a:rPr lang="en-US" altLang="zh-CN" sz="4000" dirty="0" smtClean="0">
                  <a:solidFill>
                    <a:schemeClr val="accent1">
                      <a:lumMod val="75000"/>
                    </a:schemeClr>
                  </a:solidFill>
                  <a:sym typeface="Arial" panose="020B0604020202020204" pitchFamily="34" charset="0"/>
                </a:rPr>
                <a:t>02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2069657" y="5104036"/>
            <a:ext cx="6210972" cy="143618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1"/>
          <a:srcRect l="2215" t="3983" r="10791" b="3983"/>
          <a:stretch/>
        </p:blipFill>
        <p:spPr>
          <a:xfrm>
            <a:off x="395536" y="1853507"/>
            <a:ext cx="3312368" cy="13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组合 3"/>
          <p:cNvGrpSpPr/>
          <p:nvPr/>
        </p:nvGrpSpPr>
        <p:grpSpPr bwMode="auto">
          <a:xfrm>
            <a:off x="179512" y="446916"/>
            <a:ext cx="8315309" cy="671102"/>
            <a:chOff x="1032939" y="122000"/>
            <a:chExt cx="3618608" cy="681172"/>
          </a:xfrm>
          <a:scene3d>
            <a:camera prst="orthographicFront"/>
            <a:lightRig rig="flat" dir="t"/>
          </a:scene3d>
        </p:grpSpPr>
        <p:sp>
          <p:nvSpPr>
            <p:cNvPr id="5" name="同侧圆角矩形 4"/>
            <p:cNvSpPr/>
            <p:nvPr/>
          </p:nvSpPr>
          <p:spPr>
            <a:xfrm rot="5400000">
              <a:off x="1827933" y="-672994"/>
              <a:ext cx="681172" cy="2271160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以“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应用意识</a:t>
              </a: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”的测查为例</a:t>
              </a:r>
              <a:endParaRPr lang="en-US" altLang="zh-CN" sz="2400" b="1" dirty="0">
                <a:latin typeface="华文细黑" pitchFamily="2" charset="-122"/>
                <a:ea typeface="华文细黑" pitchFamily="2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38" y="1752862"/>
            <a:ext cx="8517254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椭圆形标注 7"/>
          <p:cNvSpPr/>
          <p:nvPr/>
        </p:nvSpPr>
        <p:spPr>
          <a:xfrm>
            <a:off x="1835696" y="4847608"/>
            <a:ext cx="6264696" cy="1749744"/>
          </a:xfrm>
          <a:prstGeom prst="wedgeEllipseCallout">
            <a:avLst>
              <a:gd name="adj1" fmla="val -27590"/>
              <a:gd name="adj2" fmla="val -8293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通过这样“有实际背景、实际意义”的题目，让学生感受到“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生活中有数学、数学有用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6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组合 3"/>
          <p:cNvGrpSpPr/>
          <p:nvPr/>
        </p:nvGrpSpPr>
        <p:grpSpPr bwMode="auto">
          <a:xfrm>
            <a:off x="179512" y="446916"/>
            <a:ext cx="8315309" cy="671102"/>
            <a:chOff x="1032939" y="122000"/>
            <a:chExt cx="3618608" cy="681172"/>
          </a:xfrm>
          <a:scene3d>
            <a:camera prst="orthographicFront"/>
            <a:lightRig rig="flat" dir="t"/>
          </a:scene3d>
        </p:grpSpPr>
        <p:sp>
          <p:nvSpPr>
            <p:cNvPr id="5" name="同侧圆角矩形 4"/>
            <p:cNvSpPr/>
            <p:nvPr/>
          </p:nvSpPr>
          <p:spPr>
            <a:xfrm rot="5400000">
              <a:off x="1827933" y="-672994"/>
              <a:ext cx="681172" cy="2271160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以“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应用意识</a:t>
              </a: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”的测查为例</a:t>
              </a:r>
              <a:endParaRPr lang="en-US" altLang="zh-CN" sz="2400" b="1" dirty="0"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0391" y="2329854"/>
            <a:ext cx="7916244" cy="943528"/>
            <a:chOff x="311488" y="1472085"/>
            <a:chExt cx="7916244" cy="943528"/>
          </a:xfrm>
        </p:grpSpPr>
        <p:sp>
          <p:nvSpPr>
            <p:cNvPr id="9" name="矩形 8"/>
            <p:cNvSpPr/>
            <p:nvPr/>
          </p:nvSpPr>
          <p:spPr>
            <a:xfrm>
              <a:off x="1174202" y="1472085"/>
              <a:ext cx="7053530" cy="94352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“应用意识”并不仅指“让孩子感受到数学有用</a:t>
              </a:r>
              <a:r>
                <a:rPr lang="zh-CN" altLang="en-US" sz="2000" b="1" dirty="0"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”，</a:t>
              </a:r>
              <a:r>
                <a:rPr lang="zh-CN" altLang="en-US" sz="2000" b="1" dirty="0" smtClean="0"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题目中有实际背景，就能考查出孩子的“应用意识”吗？</a:t>
              </a:r>
              <a:endParaRPr lang="en-US" altLang="zh-CN" sz="2000" b="1" dirty="0" smtClean="0">
                <a:solidFill>
                  <a:srgbClr val="4F81BD">
                    <a:lumMod val="75000"/>
                  </a:srgbClr>
                </a:solidFill>
                <a:latin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989283">
              <a:off x="311488" y="1494192"/>
              <a:ext cx="796268" cy="74486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4148715" y="4725144"/>
            <a:ext cx="4112707" cy="1192831"/>
            <a:chOff x="4587232" y="2596209"/>
            <a:chExt cx="4112707" cy="119283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5554" y="2596209"/>
              <a:ext cx="754385" cy="1192831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587232" y="2899166"/>
              <a:ext cx="3358322" cy="55399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 smtClean="0"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——</a:t>
              </a:r>
              <a:r>
                <a:rPr lang="zh-CN" altLang="en-US" sz="2000" b="1" dirty="0" smtClean="0"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陷入更深的思考中</a:t>
              </a:r>
              <a:r>
                <a:rPr lang="en-US" altLang="zh-CN" sz="2000" b="1" dirty="0" smtClean="0"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……</a:t>
              </a:r>
              <a:endParaRPr lang="en-US" altLang="zh-CN" sz="2000" b="1" dirty="0">
                <a:solidFill>
                  <a:srgbClr val="4F81BD">
                    <a:lumMod val="75000"/>
                  </a:srgb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0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 txBox="1">
            <a:spLocks/>
          </p:cNvSpPr>
          <p:nvPr/>
        </p:nvSpPr>
        <p:spPr bwMode="auto">
          <a:xfrm>
            <a:off x="-275617" y="269137"/>
            <a:ext cx="651989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3200" dirty="0" smtClean="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dirty="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洗衣粉问题之</a:t>
            </a:r>
            <a:r>
              <a:rPr lang="zh-CN" altLang="en-US" sz="3200" dirty="0" smtClean="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痛”引发的思考</a:t>
            </a:r>
            <a:endParaRPr lang="zh-CN" altLang="en-US" sz="3200" dirty="0">
              <a:solidFill>
                <a:srgbClr val="0953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251" name="组合 3"/>
          <p:cNvGrpSpPr>
            <a:grpSpLocks/>
          </p:cNvGrpSpPr>
          <p:nvPr/>
        </p:nvGrpSpPr>
        <p:grpSpPr bwMode="auto">
          <a:xfrm>
            <a:off x="140339" y="1452870"/>
            <a:ext cx="8712200" cy="2157412"/>
            <a:chOff x="1323702" y="1015829"/>
            <a:chExt cx="9396549" cy="2327735"/>
          </a:xfrm>
        </p:grpSpPr>
        <p:sp>
          <p:nvSpPr>
            <p:cNvPr id="5" name="Rectangle 306"/>
            <p:cNvSpPr>
              <a:spLocks noChangeArrowheads="1"/>
            </p:cNvSpPr>
            <p:nvPr/>
          </p:nvSpPr>
          <p:spPr bwMode="auto">
            <a:xfrm>
              <a:off x="1323702" y="1015829"/>
              <a:ext cx="9396549" cy="2327735"/>
            </a:xfrm>
            <a:prstGeom prst="rect">
              <a:avLst/>
            </a:prstGeom>
            <a:ln w="38100">
              <a:headEnd/>
              <a:tailEnd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upright="1"/>
            <a:lstStyle/>
            <a:p>
              <a:pPr eaLnBrk="1" hangingPunct="1">
                <a:defRPr/>
              </a:pPr>
              <a:endParaRPr lang="zh-CN" altLang="en-US"/>
            </a:p>
          </p:txBody>
        </p:sp>
        <p:pic>
          <p:nvPicPr>
            <p:cNvPr id="6" name="Picture 307" descr="无标题"/>
            <p:cNvPicPr>
              <a:picLocks noChangeAspect="1" noChangeArrowheads="1"/>
            </p:cNvPicPr>
            <p:nvPr/>
          </p:nvPicPr>
          <p:blipFill>
            <a:blip r:embed="rId2"/>
            <a:srcRect t="5417" r="24228" b="10591"/>
            <a:stretch>
              <a:fillRect/>
            </a:stretch>
          </p:blipFill>
          <p:spPr bwMode="auto">
            <a:xfrm>
              <a:off x="8547471" y="1204240"/>
              <a:ext cx="1861160" cy="1964615"/>
            </a:xfrm>
            <a:prstGeom prst="rect">
              <a:avLst/>
            </a:prstGeom>
            <a:ln w="25400">
              <a:solidFill>
                <a:schemeClr val="tx1"/>
              </a:solidFill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sp>
          <p:nvSpPr>
            <p:cNvPr id="7" name="AutoShape 308"/>
            <p:cNvSpPr>
              <a:spLocks noChangeArrowheads="1"/>
            </p:cNvSpPr>
            <p:nvPr/>
          </p:nvSpPr>
          <p:spPr bwMode="auto">
            <a:xfrm>
              <a:off x="7148604" y="1313861"/>
              <a:ext cx="1517008" cy="871830"/>
            </a:xfrm>
            <a:prstGeom prst="wedgeRoundRectCallout">
              <a:avLst>
                <a:gd name="adj1" fmla="val 74250"/>
                <a:gd name="adj2" fmla="val 49245"/>
                <a:gd name="adj3" fmla="val 16667"/>
              </a:avLst>
            </a:prstGeom>
            <a:ln w="25400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加量</a:t>
              </a:r>
              <a:r>
                <a:rPr lang="en-US" altLang="zh-CN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25%</a:t>
              </a:r>
              <a:endParaRPr lang="zh-CN" altLang="zh-CN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258" name="矩形 7"/>
            <p:cNvSpPr>
              <a:spLocks noChangeArrowheads="1"/>
            </p:cNvSpPr>
            <p:nvPr/>
          </p:nvSpPr>
          <p:spPr bwMode="auto">
            <a:xfrm>
              <a:off x="1323702" y="1132301"/>
              <a:ext cx="5824902" cy="1473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09550" indent="-762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latin typeface="微软雅黑" panose="020B0503020204020204" pitchFamily="34" charset="-122"/>
                  <a:cs typeface="Times New Roman" panose="02020603050405020304" pitchFamily="18" charset="0"/>
                </a:rPr>
                <a:t>        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某品牌洗衣粉加量促销，加量后每袋重</a:t>
              </a:r>
              <a:r>
                <a:rPr lang="en-US" altLang="zh-CN" sz="2400">
                  <a:latin typeface="微软雅黑" panose="020B0503020204020204" pitchFamily="34" charset="-122"/>
                  <a:cs typeface="Times New Roman" panose="02020603050405020304" pitchFamily="18" charset="0"/>
                </a:rPr>
                <a:t>2.5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千克</a:t>
              </a:r>
              <a:r>
                <a:rPr lang="en-US" altLang="zh-CN" sz="2400">
                  <a:latin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如右图</a:t>
              </a:r>
              <a:r>
                <a:rPr lang="en-US" altLang="zh-CN" sz="2400">
                  <a:latin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，这个品牌的洗衣粉原来每袋重多少千克？</a:t>
              </a:r>
              <a:r>
                <a:rPr lang="en-US" altLang="zh-CN" sz="2400">
                  <a:latin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endPara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252" name="矩形 8"/>
          <p:cNvSpPr>
            <a:spLocks noChangeArrowheads="1"/>
          </p:cNvSpPr>
          <p:nvPr/>
        </p:nvSpPr>
        <p:spPr bwMode="auto">
          <a:xfrm>
            <a:off x="75794" y="3810942"/>
            <a:ext cx="8858250" cy="120015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>
            <a:lvl1pPr indent="3048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本题全区学生的平均得分率仅为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85.44%</a:t>
            </a:r>
            <a:r>
              <a:rPr lang="zh-CN" altLang="en-US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，与全区平均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95.28</a:t>
            </a:r>
            <a:r>
              <a:rPr lang="zh-CN" altLang="en-US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分的成绩比较，远远低于全区平均分。</a:t>
            </a:r>
            <a:endParaRPr lang="zh-CN" altLang="zh-CN" sz="24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40339" y="902494"/>
            <a:ext cx="1416050" cy="4619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5"/>
            </a:solidFill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dirty="0" smtClean="0"/>
              <a:t>原题重现</a:t>
            </a:r>
          </a:p>
        </p:txBody>
      </p:sp>
      <p:sp>
        <p:nvSpPr>
          <p:cNvPr id="11" name="矩形 10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5001037" y="3424241"/>
            <a:ext cx="4041775" cy="3286125"/>
            <a:chOff x="0" y="0"/>
            <a:chExt cx="2674" cy="2174"/>
          </a:xfrm>
        </p:grpSpPr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" y="482"/>
              <a:ext cx="1139" cy="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2450" cy="670"/>
            </a:xfrm>
            <a:prstGeom prst="cloudCallout">
              <a:avLst>
                <a:gd name="adj1" fmla="val 25389"/>
                <a:gd name="adj2" fmla="val 80745"/>
              </a:avLst>
            </a:prstGeom>
            <a:solidFill>
              <a:schemeClr val="bg2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04" y="119"/>
              <a:ext cx="141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本不该有任何问题</a:t>
              </a:r>
            </a:p>
          </p:txBody>
        </p:sp>
      </p:grp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1921461" y="3970243"/>
            <a:ext cx="2128837" cy="2679700"/>
            <a:chOff x="0" y="0"/>
            <a:chExt cx="1408" cy="1773"/>
          </a:xfrm>
        </p:grpSpPr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1407" cy="457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F6782C"/>
                </a:gs>
                <a:gs pos="100000">
                  <a:srgbClr val="F3DE33"/>
                </a:gs>
              </a:gsLst>
              <a:lin ang="0" scaled="1"/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教学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中常见</a:t>
              </a:r>
              <a:r>
                <a:rPr lang="en-US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1" y="635"/>
              <a:ext cx="1407" cy="457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F6782C"/>
                </a:gs>
                <a:gs pos="100000">
                  <a:srgbClr val="F3DE33"/>
                </a:gs>
              </a:gsLst>
              <a:lin ang="0" scaled="1"/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中必有</a:t>
              </a:r>
              <a:r>
                <a:rPr lang="en-US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20" name="AutoShape 15"/>
            <p:cNvSpPr>
              <a:spLocks noChangeArrowheads="1"/>
            </p:cNvSpPr>
            <p:nvPr/>
          </p:nvSpPr>
          <p:spPr bwMode="auto">
            <a:xfrm>
              <a:off x="1" y="1316"/>
              <a:ext cx="1407" cy="457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F6782C"/>
                </a:gs>
                <a:gs pos="100000">
                  <a:srgbClr val="F3DE33"/>
                </a:gs>
              </a:gsLst>
              <a:lin ang="0" scaled="1"/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数量关系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清晰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3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矩形 34"/>
          <p:cNvSpPr>
            <a:spLocks noChangeArrowheads="1"/>
          </p:cNvSpPr>
          <p:nvPr/>
        </p:nvSpPr>
        <p:spPr bwMode="auto">
          <a:xfrm>
            <a:off x="5861050" y="4623792"/>
            <a:ext cx="3071813" cy="141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46072" r="44519" b="32237"/>
          <a:stretch>
            <a:fillRect/>
          </a:stretch>
        </p:blipFill>
        <p:spPr bwMode="auto">
          <a:xfrm>
            <a:off x="555625" y="1805980"/>
            <a:ext cx="46434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 descr="图片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1" r="41479"/>
          <a:stretch>
            <a:fillRect/>
          </a:stretch>
        </p:blipFill>
        <p:spPr bwMode="auto">
          <a:xfrm>
            <a:off x="547688" y="4163417"/>
            <a:ext cx="463708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图片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6" t="57811"/>
          <a:stretch>
            <a:fillRect/>
          </a:stretch>
        </p:blipFill>
        <p:spPr bwMode="auto">
          <a:xfrm>
            <a:off x="5127625" y="4163417"/>
            <a:ext cx="3317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 descr="图片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6" b="41241"/>
          <a:stretch>
            <a:fillRect/>
          </a:stretch>
        </p:blipFill>
        <p:spPr bwMode="auto">
          <a:xfrm>
            <a:off x="5127625" y="1791692"/>
            <a:ext cx="331787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660900" y="1083667"/>
            <a:ext cx="3786188" cy="7270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</a:rPr>
              <a:t>恢复更为传统的呈现方式，观察学生解题效果。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87875" y="4363442"/>
            <a:ext cx="1008063" cy="1181100"/>
            <a:chOff x="0" y="0"/>
            <a:chExt cx="635" cy="744"/>
          </a:xfrm>
        </p:grpSpPr>
        <p:sp>
          <p:nvSpPr>
            <p:cNvPr id="55311" name="AutoShape 13"/>
            <p:cNvSpPr>
              <a:spLocks noChangeArrowheads="1"/>
            </p:cNvSpPr>
            <p:nvPr/>
          </p:nvSpPr>
          <p:spPr bwMode="auto">
            <a:xfrm rot="-5400000">
              <a:off x="241" y="-241"/>
              <a:ext cx="154" cy="635"/>
            </a:xfrm>
            <a:prstGeom prst="downArrow">
              <a:avLst>
                <a:gd name="adj1" fmla="val 50000"/>
                <a:gd name="adj2" fmla="val 10308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5312" name="AutoShape 13"/>
            <p:cNvSpPr>
              <a:spLocks noChangeArrowheads="1"/>
            </p:cNvSpPr>
            <p:nvPr/>
          </p:nvSpPr>
          <p:spPr bwMode="auto">
            <a:xfrm rot="-5400000">
              <a:off x="241" y="70"/>
              <a:ext cx="154" cy="635"/>
            </a:xfrm>
            <a:prstGeom prst="downArrow">
              <a:avLst>
                <a:gd name="adj1" fmla="val 50000"/>
                <a:gd name="adj2" fmla="val 10308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5313" name="AutoShape 13"/>
            <p:cNvSpPr>
              <a:spLocks noChangeArrowheads="1"/>
            </p:cNvSpPr>
            <p:nvPr/>
          </p:nvSpPr>
          <p:spPr bwMode="auto">
            <a:xfrm rot="-5400000">
              <a:off x="241" y="342"/>
              <a:ext cx="154" cy="635"/>
            </a:xfrm>
            <a:prstGeom prst="downArrow">
              <a:avLst>
                <a:gd name="adj1" fmla="val 50000"/>
                <a:gd name="adj2" fmla="val 10308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6270625" y="3982442"/>
            <a:ext cx="863600" cy="17589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sy="50000" kx="2115830" algn="bl" rotWithShape="0">
              <a:srgbClr val="C0C0C0">
                <a:alpha val="75000"/>
              </a:srgbClr>
            </a:outerShdw>
          </a:effectLst>
          <a:ex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73638" y="548680"/>
            <a:ext cx="3586162" cy="1873250"/>
            <a:chOff x="0" y="0"/>
            <a:chExt cx="2259" cy="1180"/>
          </a:xfrm>
        </p:grpSpPr>
        <p:sp>
          <p:nvSpPr>
            <p:cNvPr id="14348" name="AutoShape 14"/>
            <p:cNvSpPr>
              <a:spLocks noChangeArrowheads="1"/>
            </p:cNvSpPr>
            <p:nvPr/>
          </p:nvSpPr>
          <p:spPr bwMode="auto">
            <a:xfrm>
              <a:off x="0" y="0"/>
              <a:ext cx="2256" cy="1180"/>
            </a:xfrm>
            <a:prstGeom prst="irregularSeal2">
              <a:avLst/>
            </a:prstGeom>
            <a:solidFill>
              <a:srgbClr val="FF0000"/>
            </a:solidFill>
            <a:ln w="12700">
              <a:solidFill>
                <a:srgbClr val="EAEAEA"/>
              </a:solidFill>
              <a:miter lim="800000"/>
              <a:headEnd/>
              <a:tailEnd/>
            </a:ln>
            <a:effectLst>
              <a:outerShdw blurRad="63500" dist="38099" dir="2700000" sy="50000" kx="2115830" algn="bl" rotWithShape="0">
                <a:srgbClr val="C0C0C0">
                  <a:alpha val="75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4349" name="Text Box 15"/>
            <p:cNvSpPr txBox="1">
              <a:spLocks noChangeArrowheads="1"/>
            </p:cNvSpPr>
            <p:nvPr/>
          </p:nvSpPr>
          <p:spPr bwMode="auto">
            <a:xfrm rot="-629097">
              <a:off x="448" y="224"/>
              <a:ext cx="1811" cy="6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sy="50000" kx="2115830" algn="bl" rotWithShape="0">
                <a:srgbClr val="C0C0C0">
                  <a:alpha val="75000"/>
                </a:srgbClr>
              </a:outerShdw>
            </a:effectLst>
            <a:extLst/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明显提高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甚至</a:t>
              </a:r>
              <a:r>
                <a:rPr lang="en-US" altLang="zh-CN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100%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7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34"/>
          <p:cNvSpPr>
            <a:spLocks noChangeArrowheads="1"/>
          </p:cNvSpPr>
          <p:nvPr/>
        </p:nvSpPr>
        <p:spPr bwMode="auto">
          <a:xfrm>
            <a:off x="5861050" y="4278858"/>
            <a:ext cx="3071813" cy="141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gray">
          <a:xfrm>
            <a:off x="112713" y="902246"/>
            <a:ext cx="1368425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95B54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宋体" panose="02010600030101010101" pitchFamily="2" charset="-122"/>
              </a:rPr>
              <a:t>调研题目：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gray">
          <a:xfrm>
            <a:off x="1306513" y="907008"/>
            <a:ext cx="513715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95B54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1800">
                <a:solidFill>
                  <a:srgbClr val="000000"/>
                </a:solidFill>
                <a:latin typeface="宋体" panose="02010600030101010101" pitchFamily="2" charset="-122"/>
              </a:rPr>
              <a:t>、你是如何理解男生人数比女生的人数多    ？</a:t>
            </a:r>
          </a:p>
        </p:txBody>
      </p:sp>
      <p:graphicFrame>
        <p:nvGraphicFramePr>
          <p:cNvPr id="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388636"/>
              </p:ext>
            </p:extLst>
          </p:nvPr>
        </p:nvGraphicFramePr>
        <p:xfrm>
          <a:off x="5775325" y="692696"/>
          <a:ext cx="279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8" name="公式" r:id="rId3" imgW="139639" imgH="393529" progId="Equation.3">
                  <p:embed/>
                </p:oleObj>
              </mc:Choice>
              <mc:Fallback>
                <p:oleObj name="公式" r:id="rId3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692696"/>
                        <a:ext cx="2794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49"/>
          <p:cNvSpPr txBox="1">
            <a:spLocks noChangeArrowheads="1"/>
          </p:cNvSpPr>
          <p:nvPr/>
        </p:nvSpPr>
        <p:spPr bwMode="gray">
          <a:xfrm>
            <a:off x="1109663" y="1326108"/>
            <a:ext cx="403225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95B54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可以用文字解释，也可画图</a:t>
            </a:r>
            <a:r>
              <a:rPr lang="en-US" altLang="zh-CN" sz="18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zh-CN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106363" y="2167483"/>
            <a:ext cx="3754437" cy="366713"/>
            <a:chOff x="476" y="1475"/>
            <a:chExt cx="2365" cy="231"/>
          </a:xfrm>
        </p:grpSpPr>
        <p:sp>
          <p:nvSpPr>
            <p:cNvPr id="57399" name="Text Box 20"/>
            <p:cNvSpPr txBox="1">
              <a:spLocks noChangeArrowheads="1"/>
            </p:cNvSpPr>
            <p:nvPr/>
          </p:nvSpPr>
          <p:spPr bwMode="gray">
            <a:xfrm>
              <a:off x="476" y="1475"/>
              <a:ext cx="862" cy="23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95B54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zh-CN" altLang="en-US" sz="1800">
                  <a:latin typeface="宋体" panose="02010600030101010101" pitchFamily="2" charset="-122"/>
                </a:rPr>
                <a:t>调研目的：</a:t>
              </a:r>
            </a:p>
          </p:txBody>
        </p:sp>
        <p:sp>
          <p:nvSpPr>
            <p:cNvPr id="57400" name="Rectangle 21"/>
            <p:cNvSpPr>
              <a:spLocks noChangeArrowheads="1"/>
            </p:cNvSpPr>
            <p:nvPr/>
          </p:nvSpPr>
          <p:spPr bwMode="gray">
            <a:xfrm>
              <a:off x="1202" y="1475"/>
              <a:ext cx="1639" cy="23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95B54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宋体" panose="02010600030101010101" pitchFamily="2" charset="-122"/>
                </a:rPr>
                <a:t>能否正确分析数量关系 </a:t>
              </a:r>
            </a:p>
          </p:txBody>
        </p:sp>
      </p:grpSp>
      <p:sp>
        <p:nvSpPr>
          <p:cNvPr id="12" name="Text Box 22"/>
          <p:cNvSpPr txBox="1">
            <a:spLocks noChangeArrowheads="1"/>
          </p:cNvSpPr>
          <p:nvPr/>
        </p:nvSpPr>
        <p:spPr bwMode="gray">
          <a:xfrm>
            <a:off x="106363" y="2816771"/>
            <a:ext cx="1368425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95B54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宋体" panose="02010600030101010101" pitchFamily="2" charset="-122"/>
              </a:rPr>
              <a:t>调研结果：</a:t>
            </a: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gray">
          <a:xfrm>
            <a:off x="1963720" y="4850376"/>
            <a:ext cx="5222875" cy="576263"/>
          </a:xfrm>
          <a:prstGeom prst="flowChartAlternateProcess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smtClean="0">
                <a:solidFill>
                  <a:srgbClr val="000000"/>
                </a:solidFill>
                <a:latin typeface="Times New Roman" pitchFamily="18" charset="0"/>
              </a:rPr>
              <a:t>      学生理解数量关系有困难      </a:t>
            </a:r>
          </a:p>
        </p:txBody>
      </p:sp>
      <p:graphicFrame>
        <p:nvGraphicFramePr>
          <p:cNvPr id="16441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783093"/>
              </p:ext>
            </p:extLst>
          </p:nvPr>
        </p:nvGraphicFramePr>
        <p:xfrm>
          <a:off x="1392238" y="2781846"/>
          <a:ext cx="7572375" cy="1897067"/>
        </p:xfrm>
        <a:graphic>
          <a:graphicData uri="http://schemas.openxmlformats.org/drawingml/2006/table">
            <a:tbl>
              <a:tblPr/>
              <a:tblGrid>
                <a:gridCol w="1001712"/>
                <a:gridCol w="1203325"/>
                <a:gridCol w="1108075"/>
                <a:gridCol w="1063625"/>
                <a:gridCol w="1065213"/>
                <a:gridCol w="1065212"/>
                <a:gridCol w="1065213"/>
              </a:tblGrid>
              <a:tr h="401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正确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错误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237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表示方法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文字、画图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文字解释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画一个图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两个图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两个图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（多    ）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两个图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横着画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)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4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人数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百分比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25%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2.8%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38.9%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2.8%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5.6%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734075"/>
              </p:ext>
            </p:extLst>
          </p:nvPr>
        </p:nvGraphicFramePr>
        <p:xfrm>
          <a:off x="7316788" y="3421608"/>
          <a:ext cx="2190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9" name="公式" r:id="rId5" imgW="126890" imgH="228402" progId="Equation.3">
                  <p:embed/>
                </p:oleObj>
              </mc:Choice>
              <mc:Fallback>
                <p:oleObj name="公式" r:id="rId5" imgW="126890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421608"/>
                        <a:ext cx="2190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82"/>
          <p:cNvSpPr>
            <a:spLocks noChangeArrowheads="1"/>
          </p:cNvSpPr>
          <p:nvPr/>
        </p:nvSpPr>
        <p:spPr bwMode="gray">
          <a:xfrm>
            <a:off x="3621088" y="4002633"/>
            <a:ext cx="5307012" cy="3032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83"/>
          <p:cNvSpPr txBox="1">
            <a:spLocks noChangeArrowheads="1"/>
          </p:cNvSpPr>
          <p:nvPr/>
        </p:nvSpPr>
        <p:spPr bwMode="gray">
          <a:xfrm>
            <a:off x="7239000" y="4694783"/>
            <a:ext cx="1524000" cy="83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95B54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错误率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75%</a:t>
            </a:r>
          </a:p>
        </p:txBody>
      </p:sp>
      <p:sp>
        <p:nvSpPr>
          <p:cNvPr id="18" name="矩形 17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95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6" grpId="0" animBg="1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6"/>
          <p:cNvSpPr>
            <a:spLocks noChangeArrowheads="1" noChangeShapeType="1" noTextEdit="1"/>
          </p:cNvSpPr>
          <p:nvPr/>
        </p:nvSpPr>
        <p:spPr bwMode="auto">
          <a:xfrm>
            <a:off x="2124075" y="348773"/>
            <a:ext cx="5769646" cy="4871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测评</a:t>
            </a:r>
            <a:r>
              <a:rPr lang="zh-CN" alt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结果引发对</a:t>
            </a:r>
            <a:r>
              <a:rPr lang="zh-CN" alt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日常教学的思考</a:t>
            </a:r>
          </a:p>
        </p:txBody>
      </p:sp>
      <p:sp>
        <p:nvSpPr>
          <p:cNvPr id="4" name="AutoShape 40"/>
          <p:cNvSpPr>
            <a:spLocks noChangeArrowheads="1"/>
          </p:cNvSpPr>
          <p:nvPr/>
        </p:nvSpPr>
        <p:spPr bwMode="auto">
          <a:xfrm>
            <a:off x="185738" y="620688"/>
            <a:ext cx="1082675" cy="431800"/>
          </a:xfrm>
          <a:prstGeom prst="roundRect">
            <a:avLst>
              <a:gd name="adj" fmla="val 24449"/>
            </a:avLst>
          </a:prstGeom>
          <a:solidFill>
            <a:srgbClr val="0087FF"/>
          </a:solidFill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以前</a:t>
            </a:r>
            <a:endParaRPr lang="zh-TW" altLang="en-US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185738" y="1196950"/>
            <a:ext cx="863600" cy="419100"/>
          </a:xfrm>
          <a:prstGeom prst="roundRect">
            <a:avLst>
              <a:gd name="adj" fmla="val 30324"/>
            </a:avLst>
          </a:prstGeom>
          <a:gradFill rotWithShape="0">
            <a:gsLst>
              <a:gs pos="0">
                <a:srgbClr val="CCFFFF"/>
              </a:gs>
              <a:gs pos="100000">
                <a:srgbClr val="F3FFFF"/>
              </a:gs>
            </a:gsLst>
            <a:lin ang="5400000" scaled="1"/>
          </a:gradFill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mtClean="0">
                <a:solidFill>
                  <a:srgbClr val="1B3F74"/>
                </a:solidFill>
                <a:latin typeface="黑体" pitchFamily="49" charset="-122"/>
                <a:ea typeface="黑体" pitchFamily="49" charset="-122"/>
              </a:rPr>
              <a:t>意义</a:t>
            </a:r>
            <a:endParaRPr lang="zh-TW" altLang="en-US" smtClean="0">
              <a:solidFill>
                <a:srgbClr val="1B3F7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1122363" y="1339825"/>
            <a:ext cx="288925" cy="2174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23 w 21600"/>
              <a:gd name="T13" fmla="*/ 5361 h 21600"/>
              <a:gd name="T14" fmla="*/ 18870 w 21600"/>
              <a:gd name="T15" fmla="*/ 16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1482725" y="1196950"/>
            <a:ext cx="1223963" cy="419100"/>
          </a:xfrm>
          <a:prstGeom prst="roundRect">
            <a:avLst>
              <a:gd name="adj" fmla="val 30324"/>
            </a:avLst>
          </a:prstGeom>
          <a:gradFill rotWithShape="0">
            <a:gsLst>
              <a:gs pos="0">
                <a:srgbClr val="CCFFFF"/>
              </a:gs>
              <a:gs pos="100000">
                <a:srgbClr val="F3FFFF"/>
              </a:gs>
            </a:gsLst>
            <a:lin ang="5400000" scaled="1"/>
          </a:gradFill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寻找</a:t>
            </a:r>
            <a:r>
              <a:rPr lang="zh-CN" altLang="en-US" sz="2000" smtClean="0">
                <a:solidFill>
                  <a:srgbClr val="FF3300"/>
                </a:solidFill>
                <a:latin typeface="楷体" pitchFamily="49" charset="-122"/>
                <a:ea typeface="黑体" pitchFamily="49" charset="-122"/>
              </a:rPr>
              <a:t>“</a:t>
            </a:r>
            <a:r>
              <a:rPr lang="en-US" altLang="zh-CN" sz="200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000" smtClean="0">
                <a:solidFill>
                  <a:srgbClr val="FF3300"/>
                </a:solidFill>
                <a:latin typeface="楷体" pitchFamily="49" charset="-122"/>
                <a:ea typeface="黑体" pitchFamily="49" charset="-122"/>
              </a:rPr>
              <a:t>”</a:t>
            </a:r>
            <a:endParaRPr lang="en-US" altLang="zh-CN" sz="2000" smtClean="0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3138488" y="1196950"/>
            <a:ext cx="1295400" cy="419100"/>
          </a:xfrm>
          <a:prstGeom prst="roundRect">
            <a:avLst>
              <a:gd name="adj" fmla="val 30324"/>
            </a:avLst>
          </a:prstGeom>
          <a:gradFill rotWithShape="0">
            <a:gsLst>
              <a:gs pos="0">
                <a:srgbClr val="CCFFFF"/>
              </a:gs>
              <a:gs pos="100000">
                <a:srgbClr val="F3FFFF"/>
              </a:gs>
            </a:gsLst>
            <a:lin ang="5400000" scaled="1"/>
          </a:gradFill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</a:t>
            </a:r>
            <a:r>
              <a:rPr lang="zh-CN" altLang="en-US" sz="200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析关键句</a:t>
            </a:r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4794250" y="1196950"/>
            <a:ext cx="1295400" cy="419100"/>
          </a:xfrm>
          <a:prstGeom prst="roundRect">
            <a:avLst>
              <a:gd name="adj" fmla="val 30324"/>
            </a:avLst>
          </a:prstGeom>
          <a:gradFill rotWithShape="0">
            <a:gsLst>
              <a:gs pos="0">
                <a:srgbClr val="CCFFFF"/>
              </a:gs>
              <a:gs pos="100000">
                <a:srgbClr val="F3FFFF"/>
              </a:gs>
            </a:gsLst>
            <a:lin ang="5400000" scaled="1"/>
          </a:gradFill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en-US" sz="20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类题型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2778125" y="1339825"/>
            <a:ext cx="288925" cy="2174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23 w 21600"/>
              <a:gd name="T13" fmla="*/ 5361 h 21600"/>
              <a:gd name="T14" fmla="*/ 18870 w 21600"/>
              <a:gd name="T15" fmla="*/ 16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4506913" y="1339825"/>
            <a:ext cx="288925" cy="2174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23 w 21600"/>
              <a:gd name="T13" fmla="*/ 5361 h 21600"/>
              <a:gd name="T14" fmla="*/ 18870 w 21600"/>
              <a:gd name="T15" fmla="*/ 16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6162675" y="1339825"/>
            <a:ext cx="288925" cy="2174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23 w 21600"/>
              <a:gd name="T13" fmla="*/ 5361 h 21600"/>
              <a:gd name="T14" fmla="*/ 18870 w 21600"/>
              <a:gd name="T15" fmla="*/ 16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6451600" y="1196950"/>
            <a:ext cx="719138" cy="419100"/>
          </a:xfrm>
          <a:prstGeom prst="roundRect">
            <a:avLst>
              <a:gd name="adj" fmla="val 30324"/>
            </a:avLst>
          </a:prstGeom>
          <a:gradFill rotWithShape="0">
            <a:gsLst>
              <a:gs pos="0">
                <a:srgbClr val="CCFFFF"/>
              </a:gs>
              <a:gs pos="100000">
                <a:srgbClr val="F3FFFF"/>
              </a:gs>
            </a:gsLst>
            <a:lin ang="5400000" scaled="1"/>
          </a:gradFill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smtClean="0">
                <a:solidFill>
                  <a:srgbClr val="FF0000"/>
                </a:solidFill>
                <a:latin typeface="楷体" pitchFamily="49" charset="-122"/>
                <a:ea typeface="黑体" pitchFamily="49" charset="-122"/>
              </a:rPr>
              <a:t>……</a:t>
            </a:r>
            <a:endParaRPr lang="en-US" altLang="zh-CN" sz="200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7243763" y="1339825"/>
            <a:ext cx="288925" cy="2174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23 w 21600"/>
              <a:gd name="T13" fmla="*/ 5361 h 21600"/>
              <a:gd name="T14" fmla="*/ 18870 w 21600"/>
              <a:gd name="T15" fmla="*/ 16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7559675" y="1214413"/>
            <a:ext cx="1433513" cy="401637"/>
          </a:xfrm>
          <a:prstGeom prst="roundRect">
            <a:avLst>
              <a:gd name="adj" fmla="val 30324"/>
            </a:avLst>
          </a:prstGeom>
          <a:gradFill rotWithShape="0">
            <a:gsLst>
              <a:gs pos="0">
                <a:srgbClr val="CCFFFF"/>
              </a:gs>
              <a:gs pos="100000">
                <a:srgbClr val="F3FFFF"/>
              </a:gs>
            </a:gsLst>
            <a:lin ang="5400000" scaled="1"/>
          </a:gradFill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smtClean="0">
                <a:solidFill>
                  <a:srgbClr val="1B3F74"/>
                </a:solidFill>
                <a:latin typeface="黑体" pitchFamily="49" charset="-122"/>
                <a:ea typeface="黑体" pitchFamily="49" charset="-122"/>
              </a:rPr>
              <a:t>应用题解答</a:t>
            </a:r>
          </a:p>
        </p:txBody>
      </p:sp>
      <p:sp>
        <p:nvSpPr>
          <p:cNvPr id="17" name="AutoShape 40"/>
          <p:cNvSpPr>
            <a:spLocks noChangeArrowheads="1"/>
          </p:cNvSpPr>
          <p:nvPr/>
        </p:nvSpPr>
        <p:spPr bwMode="auto">
          <a:xfrm>
            <a:off x="185738" y="1989113"/>
            <a:ext cx="1082675" cy="431800"/>
          </a:xfrm>
          <a:prstGeom prst="roundRect">
            <a:avLst>
              <a:gd name="adj" fmla="val 24449"/>
            </a:avLst>
          </a:prstGeom>
          <a:solidFill>
            <a:srgbClr val="0087FF"/>
          </a:solidFill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现在</a:t>
            </a:r>
            <a:endParaRPr lang="zh-TW" altLang="en-US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15900" y="2598713"/>
            <a:ext cx="8640763" cy="419100"/>
            <a:chOff x="223" y="2205"/>
            <a:chExt cx="5443" cy="264"/>
          </a:xfrm>
        </p:grpSpPr>
        <p:sp>
          <p:nvSpPr>
            <p:cNvPr id="18528" name="AutoShape 19"/>
            <p:cNvSpPr>
              <a:spLocks noChangeArrowheads="1"/>
            </p:cNvSpPr>
            <p:nvPr/>
          </p:nvSpPr>
          <p:spPr bwMode="auto">
            <a:xfrm>
              <a:off x="223" y="2205"/>
              <a:ext cx="544" cy="264"/>
            </a:xfrm>
            <a:prstGeom prst="roundRect">
              <a:avLst>
                <a:gd name="adj" fmla="val 30324"/>
              </a:avLst>
            </a:prstGeom>
            <a:gradFill rotWithShape="0">
              <a:gsLst>
                <a:gs pos="0">
                  <a:srgbClr val="CCFFFF"/>
                </a:gs>
                <a:gs pos="100000">
                  <a:srgbClr val="F3FFFF"/>
                </a:gs>
              </a:gsLst>
              <a:lin ang="5400000" scaled="1"/>
            </a:gradFill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/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mtClean="0">
                  <a:solidFill>
                    <a:srgbClr val="1B3F74"/>
                  </a:solidFill>
                  <a:latin typeface="黑体" pitchFamily="49" charset="-122"/>
                  <a:ea typeface="黑体" pitchFamily="49" charset="-122"/>
                </a:rPr>
                <a:t>意义</a:t>
              </a:r>
              <a:endParaRPr lang="zh-TW" altLang="en-US" smtClean="0">
                <a:solidFill>
                  <a:srgbClr val="1B3F74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9489" name="AutoShape 29"/>
            <p:cNvSpPr>
              <a:spLocks noChangeArrowheads="1"/>
            </p:cNvSpPr>
            <p:nvPr/>
          </p:nvSpPr>
          <p:spPr bwMode="auto">
            <a:xfrm>
              <a:off x="813" y="2295"/>
              <a:ext cx="182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23 w 21600"/>
                <a:gd name="T13" fmla="*/ 5361 h 21600"/>
                <a:gd name="T14" fmla="*/ 18870 w 21600"/>
                <a:gd name="T15" fmla="*/ 16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530" name="AutoShape 19"/>
            <p:cNvSpPr>
              <a:spLocks noChangeArrowheads="1"/>
            </p:cNvSpPr>
            <p:nvPr/>
          </p:nvSpPr>
          <p:spPr bwMode="auto">
            <a:xfrm>
              <a:off x="1040" y="2205"/>
              <a:ext cx="771" cy="264"/>
            </a:xfrm>
            <a:prstGeom prst="roundRect">
              <a:avLst>
                <a:gd name="adj" fmla="val 30324"/>
              </a:avLst>
            </a:prstGeom>
            <a:gradFill rotWithShape="0">
              <a:gsLst>
                <a:gs pos="0">
                  <a:srgbClr val="CCFFFF"/>
                </a:gs>
                <a:gs pos="100000">
                  <a:srgbClr val="F3FFFF"/>
                </a:gs>
              </a:gsLst>
              <a:lin ang="5400000" scaled="1"/>
            </a:gradFill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/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00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寻找</a:t>
              </a:r>
              <a:r>
                <a:rPr lang="zh-CN" altLang="en-US" sz="2000" smtClean="0">
                  <a:solidFill>
                    <a:srgbClr val="FF0000"/>
                  </a:solidFill>
                  <a:latin typeface="楷体" pitchFamily="49" charset="-122"/>
                  <a:ea typeface="黑体" pitchFamily="49" charset="-122"/>
                </a:rPr>
                <a:t>“</a:t>
              </a:r>
              <a:r>
                <a:rPr lang="en-US" altLang="zh-CN" sz="200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sz="2000" smtClean="0">
                  <a:solidFill>
                    <a:srgbClr val="FF0000"/>
                  </a:solidFill>
                  <a:latin typeface="楷体" pitchFamily="49" charset="-122"/>
                  <a:ea typeface="黑体" pitchFamily="49" charset="-122"/>
                </a:rPr>
                <a:t>”</a:t>
              </a:r>
              <a:endParaRPr lang="en-US" altLang="zh-CN" sz="20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531" name="AutoShape 19"/>
            <p:cNvSpPr>
              <a:spLocks noChangeArrowheads="1"/>
            </p:cNvSpPr>
            <p:nvPr/>
          </p:nvSpPr>
          <p:spPr bwMode="auto">
            <a:xfrm>
              <a:off x="2064" y="2205"/>
              <a:ext cx="816" cy="264"/>
            </a:xfrm>
            <a:prstGeom prst="roundRect">
              <a:avLst>
                <a:gd name="adj" fmla="val 30324"/>
              </a:avLst>
            </a:prstGeom>
            <a:gradFill rotWithShape="0">
              <a:gsLst>
                <a:gs pos="0">
                  <a:srgbClr val="CCFFFF"/>
                </a:gs>
                <a:gs pos="100000">
                  <a:srgbClr val="F3FFFF"/>
                </a:gs>
              </a:gsLst>
              <a:lin ang="5400000" scaled="1"/>
            </a:gradFill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/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00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分析关键句</a:t>
              </a:r>
            </a:p>
          </p:txBody>
        </p:sp>
        <p:sp>
          <p:nvSpPr>
            <p:cNvPr id="18532" name="AutoShape 19"/>
            <p:cNvSpPr>
              <a:spLocks noChangeArrowheads="1"/>
            </p:cNvSpPr>
            <p:nvPr/>
          </p:nvSpPr>
          <p:spPr bwMode="auto">
            <a:xfrm>
              <a:off x="3126" y="2205"/>
              <a:ext cx="816" cy="264"/>
            </a:xfrm>
            <a:prstGeom prst="roundRect">
              <a:avLst>
                <a:gd name="adj" fmla="val 30324"/>
              </a:avLst>
            </a:prstGeom>
            <a:gradFill rotWithShape="0">
              <a:gsLst>
                <a:gs pos="0">
                  <a:srgbClr val="CCFFFF"/>
                </a:gs>
                <a:gs pos="100000">
                  <a:srgbClr val="F3FFFF"/>
                </a:gs>
              </a:gsLst>
              <a:lin ang="5400000" scaled="1"/>
            </a:gradFill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/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00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11</a:t>
              </a:r>
              <a:r>
                <a:rPr lang="zh-CN" altLang="en-US" sz="200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类题型</a:t>
              </a:r>
            </a:p>
          </p:txBody>
        </p:sp>
        <p:sp>
          <p:nvSpPr>
            <p:cNvPr id="59493" name="AutoShape 33"/>
            <p:cNvSpPr>
              <a:spLocks noChangeArrowheads="1"/>
            </p:cNvSpPr>
            <p:nvPr/>
          </p:nvSpPr>
          <p:spPr bwMode="auto">
            <a:xfrm>
              <a:off x="1856" y="2295"/>
              <a:ext cx="182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23 w 21600"/>
                <a:gd name="T13" fmla="*/ 5361 h 21600"/>
                <a:gd name="T14" fmla="*/ 18870 w 21600"/>
                <a:gd name="T15" fmla="*/ 16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94" name="AutoShape 34"/>
            <p:cNvSpPr>
              <a:spLocks noChangeArrowheads="1"/>
            </p:cNvSpPr>
            <p:nvPr/>
          </p:nvSpPr>
          <p:spPr bwMode="auto">
            <a:xfrm>
              <a:off x="2945" y="2295"/>
              <a:ext cx="182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23 w 21600"/>
                <a:gd name="T13" fmla="*/ 5361 h 21600"/>
                <a:gd name="T14" fmla="*/ 18870 w 21600"/>
                <a:gd name="T15" fmla="*/ 16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95" name="AutoShape 35"/>
            <p:cNvSpPr>
              <a:spLocks noChangeArrowheads="1"/>
            </p:cNvSpPr>
            <p:nvPr/>
          </p:nvSpPr>
          <p:spPr bwMode="auto">
            <a:xfrm>
              <a:off x="3988" y="2295"/>
              <a:ext cx="182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23 w 21600"/>
                <a:gd name="T13" fmla="*/ 5361 h 21600"/>
                <a:gd name="T14" fmla="*/ 18870 w 21600"/>
                <a:gd name="T15" fmla="*/ 16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536" name="AutoShape 19"/>
            <p:cNvSpPr>
              <a:spLocks noChangeArrowheads="1"/>
            </p:cNvSpPr>
            <p:nvPr/>
          </p:nvSpPr>
          <p:spPr bwMode="auto">
            <a:xfrm>
              <a:off x="4170" y="2205"/>
              <a:ext cx="453" cy="264"/>
            </a:xfrm>
            <a:prstGeom prst="roundRect">
              <a:avLst>
                <a:gd name="adj" fmla="val 30324"/>
              </a:avLst>
            </a:prstGeom>
            <a:gradFill rotWithShape="0">
              <a:gsLst>
                <a:gs pos="0">
                  <a:srgbClr val="CCFFFF"/>
                </a:gs>
                <a:gs pos="100000">
                  <a:srgbClr val="F3FFFF"/>
                </a:gs>
              </a:gsLst>
              <a:lin ang="5400000" scaled="1"/>
            </a:gradFill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/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000" smtClean="0">
                  <a:solidFill>
                    <a:srgbClr val="FF0000"/>
                  </a:solidFill>
                  <a:latin typeface="楷体" pitchFamily="49" charset="-122"/>
                  <a:ea typeface="黑体" pitchFamily="49" charset="-122"/>
                </a:rPr>
                <a:t>……</a:t>
              </a:r>
              <a:endParaRPr lang="en-US" altLang="zh-CN" sz="20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9497" name="AutoShape 37"/>
            <p:cNvSpPr>
              <a:spLocks noChangeArrowheads="1"/>
            </p:cNvSpPr>
            <p:nvPr/>
          </p:nvSpPr>
          <p:spPr bwMode="auto">
            <a:xfrm>
              <a:off x="4669" y="2295"/>
              <a:ext cx="182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23 w 21600"/>
                <a:gd name="T13" fmla="*/ 5361 h 21600"/>
                <a:gd name="T14" fmla="*/ 18870 w 21600"/>
                <a:gd name="T15" fmla="*/ 16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538" name="AutoShape 19"/>
            <p:cNvSpPr>
              <a:spLocks noChangeArrowheads="1"/>
            </p:cNvSpPr>
            <p:nvPr/>
          </p:nvSpPr>
          <p:spPr bwMode="auto">
            <a:xfrm>
              <a:off x="4895" y="2205"/>
              <a:ext cx="771" cy="264"/>
            </a:xfrm>
            <a:prstGeom prst="roundRect">
              <a:avLst>
                <a:gd name="adj" fmla="val 30324"/>
              </a:avLst>
            </a:prstGeom>
            <a:gradFill rotWithShape="0">
              <a:gsLst>
                <a:gs pos="0">
                  <a:srgbClr val="CCFFFF"/>
                </a:gs>
                <a:gs pos="100000">
                  <a:srgbClr val="F3FFFF"/>
                </a:gs>
              </a:gsLst>
              <a:lin ang="5400000" scaled="1"/>
            </a:gradFill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/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mtClean="0">
                  <a:solidFill>
                    <a:srgbClr val="1B3F74"/>
                  </a:solidFill>
                  <a:latin typeface="黑体" pitchFamily="49" charset="-122"/>
                  <a:ea typeface="黑体" pitchFamily="49" charset="-122"/>
                </a:rPr>
                <a:t>问题解决</a:t>
              </a:r>
            </a:p>
          </p:txBody>
        </p:sp>
      </p:grpSp>
      <p:sp>
        <p:nvSpPr>
          <p:cNvPr id="59409" name="AutoShape 39"/>
          <p:cNvSpPr>
            <a:spLocks noChangeArrowheads="1"/>
          </p:cNvSpPr>
          <p:nvPr/>
        </p:nvSpPr>
        <p:spPr bwMode="auto">
          <a:xfrm>
            <a:off x="1439863" y="2455838"/>
            <a:ext cx="1368425" cy="72072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34"/>
          <p:cNvGrpSpPr>
            <a:grpSpLocks/>
          </p:cNvGrpSpPr>
          <p:nvPr/>
        </p:nvGrpSpPr>
        <p:grpSpPr bwMode="auto">
          <a:xfrm>
            <a:off x="576263" y="3174975"/>
            <a:ext cx="7488237" cy="292100"/>
            <a:chOff x="2838444" y="3848088"/>
            <a:chExt cx="2166942" cy="581044"/>
          </a:xfrm>
        </p:grpSpPr>
        <p:cxnSp>
          <p:nvCxnSpPr>
            <p:cNvPr id="59485" name="直接连接符 20"/>
            <p:cNvCxnSpPr>
              <a:cxnSpLocks noChangeShapeType="1"/>
            </p:cNvCxnSpPr>
            <p:nvPr/>
          </p:nvCxnSpPr>
          <p:spPr bwMode="auto">
            <a:xfrm>
              <a:off x="2857488" y="4407122"/>
              <a:ext cx="214314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86" name="直接箭头连接符 25"/>
            <p:cNvCxnSpPr>
              <a:cxnSpLocks noChangeShapeType="1"/>
            </p:cNvCxnSpPr>
            <p:nvPr/>
          </p:nvCxnSpPr>
          <p:spPr bwMode="auto">
            <a:xfrm rot="5400000" flipH="1" flipV="1">
              <a:off x="4712485" y="4136231"/>
              <a:ext cx="581044" cy="475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87" name="直接连接符 30"/>
            <p:cNvCxnSpPr>
              <a:cxnSpLocks noChangeShapeType="1"/>
            </p:cNvCxnSpPr>
            <p:nvPr/>
          </p:nvCxnSpPr>
          <p:spPr bwMode="auto">
            <a:xfrm rot="16200000" flipV="1">
              <a:off x="2557444" y="4129088"/>
              <a:ext cx="581044" cy="190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411" name="AutoShape 39"/>
          <p:cNvSpPr>
            <a:spLocks noChangeArrowheads="1"/>
          </p:cNvSpPr>
          <p:nvPr/>
        </p:nvSpPr>
        <p:spPr bwMode="auto">
          <a:xfrm>
            <a:off x="2808288" y="2455838"/>
            <a:ext cx="1800225" cy="72072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412" name="AutoShape 39"/>
          <p:cNvSpPr>
            <a:spLocks noChangeArrowheads="1"/>
          </p:cNvSpPr>
          <p:nvPr/>
        </p:nvSpPr>
        <p:spPr bwMode="auto">
          <a:xfrm>
            <a:off x="4608513" y="2455838"/>
            <a:ext cx="1657350" cy="72072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413" name="AutoShape 39"/>
          <p:cNvSpPr>
            <a:spLocks noChangeArrowheads="1"/>
          </p:cNvSpPr>
          <p:nvPr/>
        </p:nvSpPr>
        <p:spPr bwMode="auto">
          <a:xfrm>
            <a:off x="6264275" y="2455838"/>
            <a:ext cx="1008063" cy="72072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AutoShape 47"/>
          <p:cNvSpPr>
            <a:spLocks noChangeArrowheads="1"/>
          </p:cNvSpPr>
          <p:nvPr/>
        </p:nvSpPr>
        <p:spPr bwMode="auto">
          <a:xfrm>
            <a:off x="1439863" y="2412975"/>
            <a:ext cx="5761037" cy="936625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4" name="Group 48"/>
          <p:cNvGrpSpPr>
            <a:grpSpLocks/>
          </p:cNvGrpSpPr>
          <p:nvPr/>
        </p:nvGrpSpPr>
        <p:grpSpPr bwMode="auto">
          <a:xfrm>
            <a:off x="3527425" y="2519338"/>
            <a:ext cx="1825625" cy="609600"/>
            <a:chOff x="2154" y="2205"/>
            <a:chExt cx="1150" cy="384"/>
          </a:xfrm>
        </p:grpSpPr>
        <p:sp>
          <p:nvSpPr>
            <p:cNvPr id="59432" name="WordArt 42"/>
            <p:cNvSpPr>
              <a:spLocks noChangeArrowheads="1" noChangeShapeType="1" noTextEdit="1"/>
            </p:cNvSpPr>
            <p:nvPr/>
          </p:nvSpPr>
          <p:spPr bwMode="auto">
            <a:xfrm rot="1394258">
              <a:off x="3016" y="2205"/>
              <a:ext cx="288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861"/>
                </a:avLst>
              </a:prstTxWarp>
            </a:bodyPr>
            <a:lstStyle/>
            <a:p>
              <a:pPr algn="ctr"/>
              <a:r>
                <a:rPr lang="zh-CN" altLang="en-US" sz="3600" kern="10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？</a:t>
              </a:r>
            </a:p>
          </p:txBody>
        </p:sp>
        <p:sp>
          <p:nvSpPr>
            <p:cNvPr id="59433" name="Text Box 43"/>
            <p:cNvSpPr txBox="1">
              <a:spLocks noChangeArrowheads="1"/>
            </p:cNvSpPr>
            <p:nvPr/>
          </p:nvSpPr>
          <p:spPr bwMode="auto">
            <a:xfrm>
              <a:off x="2154" y="2251"/>
              <a:ext cx="9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怎么办</a:t>
              </a:r>
            </a:p>
          </p:txBody>
        </p:sp>
      </p:grpSp>
      <p:sp>
        <p:nvSpPr>
          <p:cNvPr id="107" name="矩形 106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8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0" name="矩形 6"/>
          <p:cNvSpPr>
            <a:spLocks/>
          </p:cNvSpPr>
          <p:nvPr/>
        </p:nvSpPr>
        <p:spPr bwMode="auto">
          <a:xfrm>
            <a:off x="4261438" y="3826444"/>
            <a:ext cx="2765517" cy="459976"/>
          </a:xfrm>
          <a:prstGeom prst="rect">
            <a:avLst/>
          </a:prstGeom>
          <a:gradFill>
            <a:gsLst>
              <a:gs pos="0">
                <a:srgbClr val="3FAFED">
                  <a:alpha val="96000"/>
                </a:srgbClr>
              </a:gs>
              <a:gs pos="100000">
                <a:srgbClr val="1282C2">
                  <a:alpha val="88000"/>
                </a:srgbClr>
              </a:gs>
            </a:gsLst>
            <a:path path="circle">
              <a:fillToRect l="50000" t="50000" r="50000" b="50000"/>
            </a:path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何谓“应用意识”？</a:t>
            </a:r>
            <a:endParaRPr lang="zh-CN" altLang="en-US" sz="20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2940968" y="4773635"/>
            <a:ext cx="178435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解题技巧的熟练应用</a:t>
            </a:r>
            <a:endParaRPr lang="en-US" altLang="zh-CN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596062" y="4773635"/>
            <a:ext cx="1792361" cy="83099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解决问题的</a:t>
            </a:r>
            <a:endParaRPr lang="en-US" altLang="zh-CN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分析思考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3759201" y="6313472"/>
            <a:ext cx="1625600" cy="461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掰手腕</a:t>
            </a:r>
            <a:endParaRPr lang="en-US" altLang="zh-CN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14" name="图片 113" descr="455dc5d3786dbf640da85243c8ad354c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5"/>
          <a:stretch>
            <a:fillRect/>
          </a:stretch>
        </p:blipFill>
        <p:spPr bwMode="auto">
          <a:xfrm>
            <a:off x="4757738" y="4265439"/>
            <a:ext cx="17145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等腰三角形 114"/>
          <p:cNvSpPr>
            <a:spLocks noChangeArrowheads="1"/>
          </p:cNvSpPr>
          <p:nvPr/>
        </p:nvSpPr>
        <p:spPr bwMode="auto">
          <a:xfrm rot="5400000">
            <a:off x="5573020" y="6406015"/>
            <a:ext cx="485775" cy="344487"/>
          </a:xfrm>
          <a:prstGeom prst="triangle">
            <a:avLst>
              <a:gd name="adj" fmla="val 50000"/>
            </a:avLst>
          </a:prstGeom>
          <a:solidFill>
            <a:srgbClr val="CAE8A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6141160" y="6334488"/>
            <a:ext cx="1625600" cy="4619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携手前行</a:t>
            </a:r>
            <a:endParaRPr lang="en-US" altLang="zh-CN" sz="2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7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38" grpId="0" animBg="1"/>
      <p:bldP spid="111" grpId="0" animBg="1"/>
      <p:bldP spid="112" grpId="0" animBg="1"/>
      <p:bldP spid="113" grpId="0" animBg="1"/>
      <p:bldP spid="115" grpId="0" animBg="1"/>
      <p:bldP spid="1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0">
              <a:buFont typeface="Arial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58724" name="矩形 10"/>
          <p:cNvSpPr>
            <a:spLocks noChangeArrowheads="1"/>
          </p:cNvSpPr>
          <p:nvPr/>
        </p:nvSpPr>
        <p:spPr bwMode="auto">
          <a:xfrm>
            <a:off x="550639" y="3284538"/>
            <a:ext cx="82807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                       </a:t>
            </a:r>
            <a:r>
              <a:rPr lang="zh-CN" altLang="zh-CN" sz="2000" dirty="0" smtClean="0">
                <a:solidFill>
                  <a:srgbClr val="000000"/>
                </a:solidFill>
              </a:rPr>
              <a:t>测查</a:t>
            </a:r>
            <a:r>
              <a:rPr lang="zh-CN" altLang="zh-CN" sz="2000" dirty="0">
                <a:solidFill>
                  <a:srgbClr val="000000"/>
                </a:solidFill>
              </a:rPr>
              <a:t>学生在读懂信息的基础上，运用圆周长的相关知识知识解决</a:t>
            </a:r>
            <a:r>
              <a:rPr lang="zh-CN" altLang="zh-CN" sz="2000" dirty="0" smtClean="0">
                <a:solidFill>
                  <a:srgbClr val="000000"/>
                </a:solidFill>
              </a:rPr>
              <a:t>简单</a:t>
            </a:r>
            <a:r>
              <a:rPr lang="zh-CN" altLang="zh-CN" sz="2000" dirty="0">
                <a:solidFill>
                  <a:srgbClr val="000000"/>
                </a:solidFill>
              </a:rPr>
              <a:t>实际问题的能力；同时在合理进行判断的基础上，将道理说清楚。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468313" y="1025525"/>
            <a:ext cx="8207375" cy="2259013"/>
            <a:chOff x="467658" y="819115"/>
            <a:chExt cx="8208684" cy="2259731"/>
          </a:xfrm>
        </p:grpSpPr>
        <p:grpSp>
          <p:nvGrpSpPr>
            <p:cNvPr id="4" name="组合 12"/>
            <p:cNvGrpSpPr>
              <a:grpSpLocks/>
            </p:cNvGrpSpPr>
            <p:nvPr/>
          </p:nvGrpSpPr>
          <p:grpSpPr bwMode="auto">
            <a:xfrm>
              <a:off x="467658" y="819115"/>
              <a:ext cx="8208684" cy="2259731"/>
              <a:chOff x="467658" y="819115"/>
              <a:chExt cx="8208684" cy="2259731"/>
            </a:xfrm>
          </p:grpSpPr>
          <p:pic>
            <p:nvPicPr>
              <p:cNvPr id="158731" name="图片 3584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0370"/>
              <a:stretch>
                <a:fillRect/>
              </a:stretch>
            </p:blipFill>
            <p:spPr bwMode="auto">
              <a:xfrm>
                <a:off x="5659599" y="1926321"/>
                <a:ext cx="1144587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8732" name="圆角矩形标注 114"/>
              <p:cNvSpPr>
                <a:spLocks noChangeArrowheads="1"/>
              </p:cNvSpPr>
              <p:nvPr/>
            </p:nvSpPr>
            <p:spPr bwMode="auto">
              <a:xfrm>
                <a:off x="6804186" y="1750094"/>
                <a:ext cx="1800150" cy="680269"/>
              </a:xfrm>
              <a:prstGeom prst="wedgeRoundRectCallout">
                <a:avLst>
                  <a:gd name="adj1" fmla="val -82569"/>
                  <a:gd name="adj2" fmla="val -10255"/>
                  <a:gd name="adj3" fmla="val 16667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buFont typeface="Arial" charset="0"/>
                  <a:buNone/>
                </a:pPr>
                <a:endParaRPr lang="en-US" altLang="zh-CN" sz="140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>
                  <a:buFont typeface="Arial" charset="0"/>
                  <a:buNone/>
                </a:pPr>
                <a:r>
                  <a:rPr lang="zh-CN" altLang="zh-CN" sz="1400">
                    <a:solidFill>
                      <a:srgbClr val="000000"/>
                    </a:solidFill>
                    <a:cs typeface="Times New Roman" pitchFamily="18" charset="0"/>
                  </a:rPr>
                  <a:t>开口是一个长</a:t>
                </a:r>
                <a:r>
                  <a:rPr lang="en-US" altLang="zh-CN" sz="1400">
                    <a:solidFill>
                      <a:srgbClr val="000000"/>
                    </a:solidFill>
                    <a:cs typeface="Times New Roman" pitchFamily="18" charset="0"/>
                  </a:rPr>
                  <a:t>3</a:t>
                </a:r>
                <a:r>
                  <a:rPr lang="zh-CN" altLang="en-US" sz="1400">
                    <a:solidFill>
                      <a:srgbClr val="000000"/>
                    </a:solidFill>
                    <a:cs typeface="Times New Roman" pitchFamily="18" charset="0"/>
                  </a:rPr>
                  <a:t>厘米、宽</a:t>
                </a:r>
                <a:r>
                  <a:rPr lang="en-US" altLang="zh-CN" sz="1400">
                    <a:solidFill>
                      <a:srgbClr val="000000"/>
                    </a:solidFill>
                    <a:cs typeface="Times New Roman" pitchFamily="18" charset="0"/>
                  </a:rPr>
                  <a:t>0.4</a:t>
                </a:r>
                <a:r>
                  <a:rPr lang="zh-CN" altLang="en-US" sz="1400">
                    <a:solidFill>
                      <a:srgbClr val="000000"/>
                    </a:solidFill>
                    <a:cs typeface="Times New Roman" pitchFamily="18" charset="0"/>
                  </a:rPr>
                  <a:t>厘米的长方形</a:t>
                </a:r>
                <a:endParaRPr lang="zh-CN" altLang="en-US" sz="1400">
                  <a:solidFill>
                    <a:srgbClr val="000000"/>
                  </a:solidFill>
                </a:endParaRPr>
              </a:p>
              <a:p>
                <a:pPr eaLnBrk="0" hangingPunct="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733" name="Rectangle 10"/>
              <p:cNvSpPr>
                <a:spLocks noChangeArrowheads="1"/>
              </p:cNvSpPr>
              <p:nvPr/>
            </p:nvSpPr>
            <p:spPr bwMode="auto">
              <a:xfrm>
                <a:off x="467658" y="819115"/>
                <a:ext cx="8208684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indent="304800">
                  <a:buFont typeface="Arial" charset="0"/>
                  <a:buNone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              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《</a:t>
                </a:r>
                <a:r>
                  <a:rPr lang="zh-CN" altLang="en-US" sz="2000" b="1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摘自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2015</a:t>
                </a:r>
                <a:r>
                  <a:rPr lang="zh-CN" altLang="en-US" sz="2000" b="1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年六年级抽测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》</a:t>
                </a:r>
                <a:endParaRPr lang="zh-CN" altLang="en-US" sz="2000" b="1" dirty="0">
                  <a:solidFill>
                    <a:srgbClr val="000000"/>
                  </a:solidFill>
                </a:endParaRPr>
              </a:p>
              <a:p>
                <a:pPr indent="304800">
                  <a:buFont typeface="Arial" charset="0"/>
                  <a:buNone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  </a:t>
                </a:r>
                <a:r>
                  <a:rPr lang="zh-CN" altLang="zh-CN" sz="2000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一美元的硬币厚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0.2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厘米，圆形周长是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8.3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厘米。如果要把一美元的硬币放进下面的小猪储蓄罐中，能否放进去？请说明理由。</a:t>
                </a:r>
                <a:endParaRPr lang="en-US" altLang="zh-CN" sz="2000" dirty="0">
                  <a:solidFill>
                    <a:srgbClr val="000000"/>
                  </a:solidFill>
                  <a:latin typeface="宋体" charset="-122"/>
                  <a:cs typeface="Times New Roman" pitchFamily="18" charset="0"/>
                </a:endParaRPr>
              </a:p>
              <a:p>
                <a:pPr indent="304800" eaLnBrk="0" hangingPunct="0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8730" name="矩形 11"/>
            <p:cNvSpPr>
              <a:spLocks noChangeArrowheads="1"/>
            </p:cNvSpPr>
            <p:nvPr/>
          </p:nvSpPr>
          <p:spPr bwMode="auto">
            <a:xfrm>
              <a:off x="467658" y="836784"/>
              <a:ext cx="8208684" cy="2160180"/>
            </a:xfrm>
            <a:prstGeom prst="rect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58726" name="Picture 12"/>
          <p:cNvPicPr>
            <a:picLocks noChangeAspect="1" noChangeArrowheads="1"/>
          </p:cNvPicPr>
          <p:nvPr/>
        </p:nvPicPr>
        <p:blipFill>
          <a:blip r:embed="rId3" cstate="print"/>
          <a:srcRect l="26289" t="35063" r="16162" b="37376"/>
          <a:stretch>
            <a:fillRect/>
          </a:stretch>
        </p:blipFill>
        <p:spPr bwMode="auto">
          <a:xfrm>
            <a:off x="755650" y="4435483"/>
            <a:ext cx="74882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7" name="矩形 15"/>
          <p:cNvSpPr>
            <a:spLocks noChangeArrowheads="1"/>
          </p:cNvSpPr>
          <p:nvPr/>
        </p:nvSpPr>
        <p:spPr bwMode="auto">
          <a:xfrm>
            <a:off x="2437171" y="5446409"/>
            <a:ext cx="5761037" cy="10080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90695" y="794692"/>
            <a:ext cx="1415772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试题呈现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90069" y="3284538"/>
            <a:ext cx="1422184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命题意图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29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83568" y="260648"/>
            <a:ext cx="1422184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评分标准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2882" t="26375" r="24542" b="8657"/>
          <a:stretch>
            <a:fillRect/>
          </a:stretch>
        </p:blipFill>
        <p:spPr bwMode="auto">
          <a:xfrm>
            <a:off x="323528" y="692696"/>
            <a:ext cx="8507854" cy="591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03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0">
              <a:buFont typeface="Arial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468313" y="682625"/>
            <a:ext cx="8207375" cy="2241550"/>
            <a:chOff x="467658" y="836784"/>
            <a:chExt cx="8208684" cy="2242062"/>
          </a:xfrm>
        </p:grpSpPr>
        <p:grpSp>
          <p:nvGrpSpPr>
            <p:cNvPr id="4" name="组合 12"/>
            <p:cNvGrpSpPr>
              <a:grpSpLocks/>
            </p:cNvGrpSpPr>
            <p:nvPr/>
          </p:nvGrpSpPr>
          <p:grpSpPr bwMode="auto">
            <a:xfrm>
              <a:off x="467658" y="836784"/>
              <a:ext cx="8208684" cy="2242062"/>
              <a:chOff x="467658" y="836784"/>
              <a:chExt cx="8208684" cy="2242062"/>
            </a:xfrm>
          </p:grpSpPr>
          <p:pic>
            <p:nvPicPr>
              <p:cNvPr id="1037" name="图片 3584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0370"/>
              <a:stretch>
                <a:fillRect/>
              </a:stretch>
            </p:blipFill>
            <p:spPr bwMode="auto">
              <a:xfrm>
                <a:off x="5659599" y="1926321"/>
                <a:ext cx="1144587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8" name="圆角矩形标注 114"/>
              <p:cNvSpPr>
                <a:spLocks noChangeArrowheads="1"/>
              </p:cNvSpPr>
              <p:nvPr/>
            </p:nvSpPr>
            <p:spPr bwMode="auto">
              <a:xfrm>
                <a:off x="6804186" y="1750094"/>
                <a:ext cx="1800150" cy="680269"/>
              </a:xfrm>
              <a:prstGeom prst="wedgeRoundRectCallout">
                <a:avLst>
                  <a:gd name="adj1" fmla="val -82569"/>
                  <a:gd name="adj2" fmla="val -10255"/>
                  <a:gd name="adj3" fmla="val 16667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buFont typeface="Arial" charset="0"/>
                  <a:buNone/>
                </a:pPr>
                <a:endParaRPr lang="en-US" altLang="zh-CN" sz="140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>
                  <a:buFont typeface="Arial" charset="0"/>
                  <a:buNone/>
                </a:pPr>
                <a:r>
                  <a:rPr lang="zh-CN" altLang="zh-CN" sz="1400">
                    <a:solidFill>
                      <a:srgbClr val="000000"/>
                    </a:solidFill>
                    <a:cs typeface="Times New Roman" pitchFamily="18" charset="0"/>
                  </a:rPr>
                  <a:t>开口是一个长</a:t>
                </a:r>
                <a:r>
                  <a:rPr lang="en-US" altLang="zh-CN" sz="1400">
                    <a:solidFill>
                      <a:srgbClr val="000000"/>
                    </a:solidFill>
                    <a:cs typeface="Times New Roman" pitchFamily="18" charset="0"/>
                  </a:rPr>
                  <a:t>3</a:t>
                </a:r>
                <a:r>
                  <a:rPr lang="zh-CN" altLang="en-US" sz="1400">
                    <a:solidFill>
                      <a:srgbClr val="000000"/>
                    </a:solidFill>
                    <a:cs typeface="Times New Roman" pitchFamily="18" charset="0"/>
                  </a:rPr>
                  <a:t>厘米、宽</a:t>
                </a:r>
                <a:r>
                  <a:rPr lang="en-US" altLang="zh-CN" sz="1400">
                    <a:solidFill>
                      <a:srgbClr val="000000"/>
                    </a:solidFill>
                    <a:cs typeface="Times New Roman" pitchFamily="18" charset="0"/>
                  </a:rPr>
                  <a:t>0.4</a:t>
                </a:r>
                <a:r>
                  <a:rPr lang="zh-CN" altLang="en-US" sz="1400">
                    <a:solidFill>
                      <a:srgbClr val="000000"/>
                    </a:solidFill>
                    <a:cs typeface="Times New Roman" pitchFamily="18" charset="0"/>
                  </a:rPr>
                  <a:t>厘米的长方形</a:t>
                </a:r>
                <a:endParaRPr lang="zh-CN" altLang="en-US" sz="1400">
                  <a:solidFill>
                    <a:srgbClr val="000000"/>
                  </a:solidFill>
                </a:endParaRPr>
              </a:p>
              <a:p>
                <a:pPr eaLnBrk="0" hangingPunct="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67658" y="836784"/>
                <a:ext cx="8208684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indent="304800">
                  <a:buFont typeface="Arial" charset="0"/>
                  <a:buNone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              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《</a:t>
                </a:r>
                <a:r>
                  <a:rPr lang="zh-CN" altLang="en-US" sz="2000" b="1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摘自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2015</a:t>
                </a:r>
                <a:r>
                  <a:rPr lang="zh-CN" altLang="en-US" sz="2000" b="1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年六年级抽测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》</a:t>
                </a:r>
                <a:endParaRPr lang="zh-CN" altLang="en-US" sz="2000" b="1" dirty="0">
                  <a:solidFill>
                    <a:srgbClr val="000000"/>
                  </a:solidFill>
                </a:endParaRPr>
              </a:p>
              <a:p>
                <a:pPr indent="304800">
                  <a:buFont typeface="Arial" charset="0"/>
                  <a:buNone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  </a:t>
                </a:r>
                <a:r>
                  <a:rPr lang="zh-CN" altLang="zh-CN" sz="2000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一美元的硬币厚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0.2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厘米，圆形周长是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8.3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宋体" charset="-122"/>
                    <a:cs typeface="Times New Roman" pitchFamily="18" charset="0"/>
                  </a:rPr>
                  <a:t>厘米。如果要把一美元的硬币放进下面的小猪储蓄罐中，能否放进去？请说明理由。</a:t>
                </a:r>
                <a:endParaRPr lang="en-US" altLang="zh-CN" sz="2000" dirty="0">
                  <a:solidFill>
                    <a:srgbClr val="000000"/>
                  </a:solidFill>
                  <a:latin typeface="宋体" charset="-122"/>
                  <a:cs typeface="Times New Roman" pitchFamily="18" charset="0"/>
                </a:endParaRPr>
              </a:p>
              <a:p>
                <a:pPr indent="304800" eaLnBrk="0" hangingPunct="0"/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36" name="矩形 11"/>
            <p:cNvSpPr>
              <a:spLocks noChangeArrowheads="1"/>
            </p:cNvSpPr>
            <p:nvPr/>
          </p:nvSpPr>
          <p:spPr bwMode="auto">
            <a:xfrm>
              <a:off x="467658" y="836784"/>
              <a:ext cx="8208684" cy="2160180"/>
            </a:xfrm>
            <a:prstGeom prst="rect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00113" y="3500438"/>
          <a:ext cx="7278687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9" name="Worksheet" r:id="rId5" imgW="4438638" imgH="1619332" progId="Excel.Sheet.8">
                  <p:embed/>
                </p:oleObj>
              </mc:Choice>
              <mc:Fallback>
                <p:oleObj name="Worksheet" r:id="rId5" imgW="4438638" imgH="161933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00438"/>
                        <a:ext cx="7278687" cy="265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圆角矩形标注 16"/>
          <p:cNvSpPr>
            <a:spLocks noChangeArrowheads="1"/>
          </p:cNvSpPr>
          <p:nvPr/>
        </p:nvSpPr>
        <p:spPr bwMode="auto">
          <a:xfrm>
            <a:off x="2555875" y="4149725"/>
            <a:ext cx="720725" cy="287338"/>
          </a:xfrm>
          <a:prstGeom prst="wedgeRoundRectCallout">
            <a:avLst>
              <a:gd name="adj1" fmla="val -65384"/>
              <a:gd name="adj2" fmla="val 154671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b="1">
                <a:solidFill>
                  <a:srgbClr val="FF0000"/>
                </a:solidFill>
              </a:rPr>
              <a:t>86%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68313" y="2946698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78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2067329" y="1360002"/>
            <a:ext cx="5500726" cy="10001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9672" y="1423516"/>
            <a:ext cx="5895975" cy="890588"/>
            <a:chOff x="0" y="75"/>
            <a:chExt cx="2976" cy="288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689" name="AutoShape 6"/>
            <p:cNvSpPr>
              <a:spLocks noChangeArrowheads="1"/>
            </p:cNvSpPr>
            <p:nvPr/>
          </p:nvSpPr>
          <p:spPr bwMode="auto">
            <a:xfrm>
              <a:off x="0" y="75"/>
              <a:ext cx="432" cy="267"/>
            </a:xfrm>
            <a:prstGeom prst="diamond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90" name="Text Box 7"/>
            <p:cNvSpPr txBox="1">
              <a:spLocks noChangeArrowheads="1"/>
            </p:cNvSpPr>
            <p:nvPr/>
          </p:nvSpPr>
          <p:spPr bwMode="auto">
            <a:xfrm>
              <a:off x="361" y="113"/>
              <a:ext cx="261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3200" b="1" dirty="0" smtClean="0">
                  <a:solidFill>
                    <a:srgbClr val="7030A0"/>
                  </a:solidFill>
                  <a:latin typeface="华文细黑" pitchFamily="2" charset="-122"/>
                  <a:ea typeface="华文细黑" pitchFamily="2" charset="-122"/>
                </a:rPr>
                <a:t>评价指标体系的构建</a:t>
              </a:r>
              <a:endParaRPr lang="en-US" altLang="zh-CN" sz="3200" b="1" dirty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91" name="Text Box 8"/>
            <p:cNvSpPr txBox="1">
              <a:spLocks noChangeArrowheads="1"/>
            </p:cNvSpPr>
            <p:nvPr/>
          </p:nvSpPr>
          <p:spPr bwMode="auto">
            <a:xfrm>
              <a:off x="112" y="130"/>
              <a:ext cx="19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800" b="1">
                  <a:solidFill>
                    <a:srgbClr val="FFFFFF"/>
                  </a:solidFill>
                  <a:latin typeface="华文细黑" pitchFamily="2" charset="-122"/>
                  <a:ea typeface="华文细黑" pitchFamily="2" charset="-122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626022" y="2882429"/>
            <a:ext cx="5929312" cy="923925"/>
            <a:chOff x="-17" y="48"/>
            <a:chExt cx="2993" cy="315"/>
          </a:xfrm>
        </p:grpSpPr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685" name="AutoShape 11"/>
            <p:cNvSpPr>
              <a:spLocks noChangeArrowheads="1"/>
            </p:cNvSpPr>
            <p:nvPr/>
          </p:nvSpPr>
          <p:spPr bwMode="auto">
            <a:xfrm>
              <a:off x="-17" y="48"/>
              <a:ext cx="432" cy="277"/>
            </a:xfrm>
            <a:prstGeom prst="diamond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86" name="Text Box 12"/>
            <p:cNvSpPr txBox="1">
              <a:spLocks noChangeArrowheads="1"/>
            </p:cNvSpPr>
            <p:nvPr/>
          </p:nvSpPr>
          <p:spPr bwMode="auto">
            <a:xfrm>
              <a:off x="563" y="128"/>
              <a:ext cx="2160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3200" b="1" dirty="0" smtClean="0">
                  <a:solidFill>
                    <a:srgbClr val="7030A0"/>
                  </a:solidFill>
                  <a:latin typeface="华文细黑" pitchFamily="2" charset="-122"/>
                  <a:ea typeface="华文细黑" pitchFamily="2" charset="-122"/>
                </a:rPr>
                <a:t>命题理念及技术的分享</a:t>
              </a:r>
              <a:endParaRPr lang="en-US" altLang="zh-CN" sz="32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87" name="Text Box 13"/>
            <p:cNvSpPr txBox="1">
              <a:spLocks noChangeArrowheads="1"/>
            </p:cNvSpPr>
            <p:nvPr/>
          </p:nvSpPr>
          <p:spPr bwMode="auto">
            <a:xfrm>
              <a:off x="90" y="114"/>
              <a:ext cx="19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800" b="1">
                  <a:solidFill>
                    <a:srgbClr val="FFFFFF"/>
                  </a:solidFill>
                  <a:latin typeface="华文细黑" pitchFamily="2" charset="-122"/>
                  <a:ea typeface="华文细黑" pitchFamily="2" charset="-122"/>
                </a:rPr>
                <a:t>2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729209" y="4422304"/>
            <a:ext cx="5895975" cy="950912"/>
            <a:chOff x="0" y="64"/>
            <a:chExt cx="2976" cy="299"/>
          </a:xfrm>
        </p:grpSpPr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681" name="AutoShape 21"/>
            <p:cNvSpPr>
              <a:spLocks noChangeArrowheads="1"/>
            </p:cNvSpPr>
            <p:nvPr/>
          </p:nvSpPr>
          <p:spPr bwMode="auto">
            <a:xfrm>
              <a:off x="0" y="64"/>
              <a:ext cx="432" cy="285"/>
            </a:xfrm>
            <a:prstGeom prst="diamond">
              <a:avLst/>
            </a:prstGeom>
            <a:solidFill>
              <a:schemeClr val="folHlink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82" name="Text Box 22"/>
            <p:cNvSpPr txBox="1">
              <a:spLocks noChangeArrowheads="1"/>
            </p:cNvSpPr>
            <p:nvPr/>
          </p:nvSpPr>
          <p:spPr bwMode="auto">
            <a:xfrm>
              <a:off x="258" y="102"/>
              <a:ext cx="244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3200" b="1" dirty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     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华文细黑" pitchFamily="2" charset="-122"/>
                  <a:ea typeface="华文细黑" pitchFamily="2" charset="-122"/>
                </a:rPr>
                <a:t>数据分析方法的改良</a:t>
              </a:r>
              <a:endParaRPr lang="en-US" altLang="zh-CN" sz="3200" b="1" dirty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83" name="Text Box 23"/>
            <p:cNvSpPr txBox="1">
              <a:spLocks noChangeArrowheads="1"/>
            </p:cNvSpPr>
            <p:nvPr/>
          </p:nvSpPr>
          <p:spPr bwMode="auto">
            <a:xfrm>
              <a:off x="112" y="128"/>
              <a:ext cx="19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800" b="1">
                  <a:solidFill>
                    <a:srgbClr val="FFFFFF"/>
                  </a:solidFill>
                  <a:latin typeface="华文细黑" pitchFamily="2" charset="-122"/>
                  <a:ea typeface="华文细黑" pitchFamily="2" charset="-122"/>
                </a:rPr>
                <a:t>3</a:t>
              </a:r>
            </a:p>
          </p:txBody>
        </p:sp>
      </p:grpSp>
      <p:grpSp>
        <p:nvGrpSpPr>
          <p:cNvPr id="5" name="组合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" y="0"/>
            <a:chExt cx="9144000" cy="6858000"/>
          </a:xfrm>
        </p:grpSpPr>
        <p:sp>
          <p:nvSpPr>
            <p:cNvPr id="21" name="矩形 20"/>
            <p:cNvSpPr/>
            <p:nvPr/>
          </p:nvSpPr>
          <p:spPr>
            <a:xfrm>
              <a:off x="1" y="0"/>
              <a:ext cx="9144000" cy="26035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/>
            </a:blip>
            <a:srcRect l="4500" t="8804" r="78820"/>
            <a:stretch/>
          </p:blipFill>
          <p:spPr bwMode="auto">
            <a:xfrm>
              <a:off x="8280629" y="0"/>
              <a:ext cx="838620" cy="7712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矩形 22"/>
            <p:cNvSpPr/>
            <p:nvPr/>
          </p:nvSpPr>
          <p:spPr>
            <a:xfrm>
              <a:off x="1" y="6781800"/>
              <a:ext cx="9144000" cy="762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6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179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0">
              <a:buFont typeface="Arial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pic>
        <p:nvPicPr>
          <p:cNvPr id="161796" name="图片 2" descr="01020055705.jpg"/>
          <p:cNvPicPr>
            <a:picLocks noChangeAspect="1" noChangeArrowheads="1"/>
          </p:cNvPicPr>
          <p:nvPr/>
        </p:nvPicPr>
        <p:blipFill>
          <a:blip r:embed="rId2" cstate="print"/>
          <a:srcRect l="27235" t="12975" r="29056" b="32278"/>
          <a:stretch>
            <a:fillRect/>
          </a:stretch>
        </p:blipFill>
        <p:spPr bwMode="auto">
          <a:xfrm>
            <a:off x="5483225" y="2133600"/>
            <a:ext cx="3336925" cy="26638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1797" name="TextBox 20"/>
          <p:cNvSpPr txBox="1">
            <a:spLocks noChangeArrowheads="1"/>
          </p:cNvSpPr>
          <p:nvPr/>
        </p:nvSpPr>
        <p:spPr bwMode="auto">
          <a:xfrm>
            <a:off x="4140200" y="6092825"/>
            <a:ext cx="1441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>
                <a:solidFill>
                  <a:srgbClr val="000000"/>
                </a:solidFill>
              </a:rPr>
              <a:t>精确计算</a:t>
            </a:r>
          </a:p>
        </p:txBody>
      </p:sp>
      <p:pic>
        <p:nvPicPr>
          <p:cNvPr id="161798" name="图片 9" descr="01060146305.jpg"/>
          <p:cNvPicPr>
            <a:picLocks noChangeAspect="1" noChangeArrowheads="1"/>
          </p:cNvPicPr>
          <p:nvPr/>
        </p:nvPicPr>
        <p:blipFill>
          <a:blip r:embed="rId3" cstate="print"/>
          <a:srcRect l="5278" t="17143" r="30389" b="32632"/>
          <a:stretch>
            <a:fillRect/>
          </a:stretch>
        </p:blipFill>
        <p:spPr bwMode="auto">
          <a:xfrm>
            <a:off x="623888" y="3644900"/>
            <a:ext cx="4524375" cy="219233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1799" name="图片 8" descr="01020033705.jpg"/>
          <p:cNvPicPr>
            <a:picLocks noChangeAspect="1" noChangeArrowheads="1"/>
          </p:cNvPicPr>
          <p:nvPr/>
        </p:nvPicPr>
        <p:blipFill>
          <a:blip r:embed="rId4" cstate="print"/>
          <a:srcRect l="3671" t="15823" r="10628" b="11076"/>
          <a:stretch>
            <a:fillRect/>
          </a:stretch>
        </p:blipFill>
        <p:spPr bwMode="auto">
          <a:xfrm>
            <a:off x="623888" y="1196975"/>
            <a:ext cx="4524375" cy="226218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70036" y="636590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31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281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0">
              <a:buFont typeface="Arial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62820" name="TextBox 19"/>
          <p:cNvSpPr txBox="1">
            <a:spLocks noChangeArrowheads="1"/>
          </p:cNvSpPr>
          <p:nvPr/>
        </p:nvSpPr>
        <p:spPr bwMode="auto">
          <a:xfrm>
            <a:off x="6948488" y="2636838"/>
            <a:ext cx="14398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>
                <a:solidFill>
                  <a:srgbClr val="000000"/>
                </a:solidFill>
              </a:rPr>
              <a:t>个性分析</a:t>
            </a:r>
          </a:p>
        </p:txBody>
      </p:sp>
      <p:pic>
        <p:nvPicPr>
          <p:cNvPr id="162821" name="图片 14" descr="01020002705.jpg"/>
          <p:cNvPicPr>
            <a:picLocks noChangeAspect="1" noChangeArrowheads="1"/>
          </p:cNvPicPr>
          <p:nvPr/>
        </p:nvPicPr>
        <p:blipFill>
          <a:blip r:embed="rId2" cstate="print"/>
          <a:srcRect l="17770" t="6369" r="30373" b="29936"/>
          <a:stretch>
            <a:fillRect/>
          </a:stretch>
        </p:blipFill>
        <p:spPr bwMode="auto">
          <a:xfrm>
            <a:off x="2124075" y="1196975"/>
            <a:ext cx="4751388" cy="365918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62822" name="图片 18" descr="01050028905.jpg"/>
          <p:cNvPicPr>
            <a:picLocks noChangeAspect="1" noChangeArrowheads="1"/>
          </p:cNvPicPr>
          <p:nvPr/>
        </p:nvPicPr>
        <p:blipFill>
          <a:blip r:embed="rId3" cstate="print"/>
          <a:srcRect l="9477" t="6999" r="7404" b="61188"/>
          <a:stretch>
            <a:fillRect/>
          </a:stretch>
        </p:blipFill>
        <p:spPr bwMode="auto">
          <a:xfrm>
            <a:off x="1187450" y="5013325"/>
            <a:ext cx="6769100" cy="16446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53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0">
              <a:buFont typeface="Arial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827088" y="1125538"/>
            <a:ext cx="7524750" cy="3959225"/>
            <a:chOff x="755682" y="1340826"/>
            <a:chExt cx="7524625" cy="3960330"/>
          </a:xfrm>
        </p:grpSpPr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755682" y="1340826"/>
            <a:ext cx="7524625" cy="3960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63" name="Worksheet" r:id="rId4" imgW="3076516" imgH="1619332" progId="Excel.Sheet.8">
                    <p:embed/>
                  </p:oleObj>
                </mc:Choice>
                <mc:Fallback>
                  <p:oleObj name="Worksheet" r:id="rId4" imgW="3076516" imgH="161933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82" y="1340826"/>
                          <a:ext cx="7524625" cy="39603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6" name="圆角矩形标注 16"/>
            <p:cNvSpPr>
              <a:spLocks noChangeArrowheads="1"/>
            </p:cNvSpPr>
            <p:nvPr/>
          </p:nvSpPr>
          <p:spPr bwMode="auto">
            <a:xfrm>
              <a:off x="3707928" y="3500985"/>
              <a:ext cx="864072" cy="360030"/>
            </a:xfrm>
            <a:prstGeom prst="wedgeRoundRectCallout">
              <a:avLst>
                <a:gd name="adj1" fmla="val -65384"/>
                <a:gd name="adj2" fmla="val 154671"/>
                <a:gd name="adj3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r>
                <a:rPr lang="en-US" altLang="zh-CN" b="1">
                  <a:solidFill>
                    <a:srgbClr val="FF0000"/>
                  </a:solidFill>
                </a:rPr>
                <a:t>2.2%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</p:grpSp>
      <p:sp>
        <p:nvSpPr>
          <p:cNvPr id="2057" name="TextBox 14"/>
          <p:cNvSpPr txBox="1">
            <a:spLocks noChangeArrowheads="1"/>
          </p:cNvSpPr>
          <p:nvPr/>
        </p:nvSpPr>
        <p:spPr bwMode="auto">
          <a:xfrm>
            <a:off x="2009775" y="5199063"/>
            <a:ext cx="1511300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dirty="0">
                <a:solidFill>
                  <a:srgbClr val="000000"/>
                </a:solidFill>
              </a:rPr>
              <a:t>精确计算</a:t>
            </a:r>
          </a:p>
        </p:txBody>
      </p:sp>
      <p:sp>
        <p:nvSpPr>
          <p:cNvPr id="2058" name="右箭头 15"/>
          <p:cNvSpPr>
            <a:spLocks noChangeArrowheads="1"/>
          </p:cNvSpPr>
          <p:nvPr/>
        </p:nvSpPr>
        <p:spPr bwMode="auto">
          <a:xfrm>
            <a:off x="3779838" y="5343525"/>
            <a:ext cx="1439862" cy="215900"/>
          </a:xfrm>
          <a:prstGeom prst="rightArrow">
            <a:avLst>
              <a:gd name="adj1" fmla="val 50000"/>
              <a:gd name="adj2" fmla="val 500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9" name="TextBox 16"/>
          <p:cNvSpPr txBox="1">
            <a:spLocks noChangeArrowheads="1"/>
          </p:cNvSpPr>
          <p:nvPr/>
        </p:nvSpPr>
        <p:spPr bwMode="auto">
          <a:xfrm>
            <a:off x="5653088" y="5199063"/>
            <a:ext cx="1511300" cy="4619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>
                <a:solidFill>
                  <a:srgbClr val="000000"/>
                </a:solidFill>
              </a:rPr>
              <a:t>个性分析</a:t>
            </a:r>
          </a:p>
        </p:txBody>
      </p:sp>
      <p:sp>
        <p:nvSpPr>
          <p:cNvPr id="2060" name="TextBox 17"/>
          <p:cNvSpPr txBox="1">
            <a:spLocks noChangeArrowheads="1"/>
          </p:cNvSpPr>
          <p:nvPr/>
        </p:nvSpPr>
        <p:spPr bwMode="auto">
          <a:xfrm>
            <a:off x="1908175" y="5991225"/>
            <a:ext cx="1727200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>
                <a:solidFill>
                  <a:srgbClr val="000000"/>
                </a:solidFill>
              </a:rPr>
              <a:t>解答应用题</a:t>
            </a:r>
          </a:p>
        </p:txBody>
      </p:sp>
      <p:sp>
        <p:nvSpPr>
          <p:cNvPr id="2061" name="右箭头 18"/>
          <p:cNvSpPr>
            <a:spLocks noChangeArrowheads="1"/>
          </p:cNvSpPr>
          <p:nvPr/>
        </p:nvSpPr>
        <p:spPr bwMode="auto">
          <a:xfrm>
            <a:off x="3779838" y="6135688"/>
            <a:ext cx="1439862" cy="215900"/>
          </a:xfrm>
          <a:prstGeom prst="rightArrow">
            <a:avLst>
              <a:gd name="adj1" fmla="val 50000"/>
              <a:gd name="adj2" fmla="val 500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62" name="TextBox 19"/>
          <p:cNvSpPr txBox="1">
            <a:spLocks noChangeArrowheads="1"/>
          </p:cNvSpPr>
          <p:nvPr/>
        </p:nvSpPr>
        <p:spPr bwMode="auto">
          <a:xfrm>
            <a:off x="5364163" y="5991225"/>
            <a:ext cx="2087562" cy="4619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>
                <a:solidFill>
                  <a:srgbClr val="000000"/>
                </a:solidFill>
              </a:rPr>
              <a:t>解决现实问题</a:t>
            </a:r>
          </a:p>
        </p:txBody>
      </p:sp>
      <p:sp>
        <p:nvSpPr>
          <p:cNvPr id="2063" name="下箭头 20"/>
          <p:cNvSpPr>
            <a:spLocks noChangeArrowheads="1"/>
          </p:cNvSpPr>
          <p:nvPr/>
        </p:nvSpPr>
        <p:spPr bwMode="auto">
          <a:xfrm>
            <a:off x="2627313" y="5703888"/>
            <a:ext cx="215900" cy="287337"/>
          </a:xfrm>
          <a:prstGeom prst="downArrow">
            <a:avLst>
              <a:gd name="adj1" fmla="val 50000"/>
              <a:gd name="adj2" fmla="val 49908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64" name="下箭头 21"/>
          <p:cNvSpPr>
            <a:spLocks noChangeArrowheads="1"/>
          </p:cNvSpPr>
          <p:nvPr/>
        </p:nvSpPr>
        <p:spPr bwMode="auto">
          <a:xfrm>
            <a:off x="6300788" y="5689600"/>
            <a:ext cx="215900" cy="287338"/>
          </a:xfrm>
          <a:prstGeom prst="downArrow">
            <a:avLst>
              <a:gd name="adj1" fmla="val 50000"/>
              <a:gd name="adj2" fmla="val 49908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64707" y="692696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82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矩形 21"/>
          <p:cNvSpPr>
            <a:spLocks noChangeArrowheads="1"/>
          </p:cNvSpPr>
          <p:nvPr/>
        </p:nvSpPr>
        <p:spPr bwMode="auto">
          <a:xfrm>
            <a:off x="466725" y="1412875"/>
            <a:ext cx="842486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 b="1">
                <a:solidFill>
                  <a:srgbClr val="000000"/>
                </a:solidFill>
              </a:rPr>
              <a:t>                                  《</a:t>
            </a:r>
            <a:r>
              <a:rPr lang="zh-CN" altLang="en-US" b="1">
                <a:solidFill>
                  <a:srgbClr val="000000"/>
                </a:solidFill>
              </a:rPr>
              <a:t>摘自</a:t>
            </a:r>
            <a:r>
              <a:rPr lang="en-US" altLang="zh-CN" b="1">
                <a:solidFill>
                  <a:srgbClr val="000000"/>
                </a:solidFill>
              </a:rPr>
              <a:t>2008</a:t>
            </a:r>
            <a:r>
              <a:rPr lang="zh-CN" altLang="zh-CN" b="1">
                <a:solidFill>
                  <a:srgbClr val="000000"/>
                </a:solidFill>
              </a:rPr>
              <a:t>海淀区五年级数学监测</a:t>
            </a:r>
            <a:r>
              <a:rPr lang="en-US" altLang="zh-CN" b="1">
                <a:solidFill>
                  <a:srgbClr val="000000"/>
                </a:solidFill>
              </a:rPr>
              <a:t>》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>
                <a:solidFill>
                  <a:srgbClr val="000000"/>
                </a:solidFill>
              </a:rPr>
              <a:t>       </a:t>
            </a:r>
            <a:r>
              <a:rPr lang="zh-CN" altLang="zh-CN">
                <a:solidFill>
                  <a:srgbClr val="000000"/>
                </a:solidFill>
              </a:rPr>
              <a:t>超市中甲种牛奶每箱</a:t>
            </a:r>
            <a:r>
              <a:rPr lang="en-US" altLang="zh-CN">
                <a:solidFill>
                  <a:srgbClr val="000000"/>
                </a:solidFill>
              </a:rPr>
              <a:t>69.5</a:t>
            </a:r>
            <a:r>
              <a:rPr lang="zh-CN" altLang="zh-CN">
                <a:solidFill>
                  <a:srgbClr val="000000"/>
                </a:solidFill>
              </a:rPr>
              <a:t>元，乙种牛奶每箱</a:t>
            </a:r>
            <a:r>
              <a:rPr lang="en-US" altLang="zh-CN">
                <a:solidFill>
                  <a:srgbClr val="000000"/>
                </a:solidFill>
              </a:rPr>
              <a:t>40.5</a:t>
            </a:r>
            <a:r>
              <a:rPr lang="zh-CN" altLang="zh-CN">
                <a:solidFill>
                  <a:srgbClr val="000000"/>
                </a:solidFill>
              </a:rPr>
              <a:t>元。买</a:t>
            </a:r>
            <a:r>
              <a:rPr lang="en-US" altLang="zh-CN">
                <a:solidFill>
                  <a:srgbClr val="000000"/>
                </a:solidFill>
              </a:rPr>
              <a:t>4</a:t>
            </a:r>
            <a:r>
              <a:rPr lang="zh-CN" altLang="zh-CN">
                <a:solidFill>
                  <a:srgbClr val="000000"/>
                </a:solidFill>
              </a:rPr>
              <a:t>箱甲种牛奶的钱可以</a:t>
            </a:r>
            <a:endParaRPr lang="en-US" altLang="zh-CN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zh-CN">
                <a:solidFill>
                  <a:srgbClr val="000000"/>
                </a:solidFill>
              </a:rPr>
              <a:t>买几</a:t>
            </a:r>
            <a:r>
              <a:rPr lang="zh-CN" altLang="en-US">
                <a:solidFill>
                  <a:srgbClr val="000000"/>
                </a:solidFill>
              </a:rPr>
              <a:t>箱乙种牛奶？</a:t>
            </a:r>
          </a:p>
        </p:txBody>
      </p:sp>
      <p:sp>
        <p:nvSpPr>
          <p:cNvPr id="20487" name="矩形 22"/>
          <p:cNvSpPr>
            <a:spLocks noChangeArrowheads="1"/>
          </p:cNvSpPr>
          <p:nvPr/>
        </p:nvSpPr>
        <p:spPr bwMode="auto">
          <a:xfrm>
            <a:off x="411163" y="1484313"/>
            <a:ext cx="8280400" cy="1223962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92500" y="755650"/>
            <a:ext cx="1943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现实问题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910" y="2928934"/>
            <a:ext cx="14144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 dirty="0">
                <a:solidFill>
                  <a:srgbClr val="002060"/>
                </a:solidFill>
              </a:rPr>
              <a:t>数据具有典型特点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300" y="4076700"/>
            <a:ext cx="2881313" cy="21605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右箭头 16"/>
          <p:cNvSpPr>
            <a:spLocks noChangeArrowheads="1"/>
          </p:cNvSpPr>
          <p:nvPr/>
        </p:nvSpPr>
        <p:spPr bwMode="auto">
          <a:xfrm>
            <a:off x="2195513" y="3213100"/>
            <a:ext cx="4032250" cy="287338"/>
          </a:xfrm>
          <a:prstGeom prst="rightArrow">
            <a:avLst>
              <a:gd name="adj1" fmla="val 50000"/>
              <a:gd name="adj2" fmla="val 500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59485" y="3097209"/>
            <a:ext cx="1414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 dirty="0">
                <a:solidFill>
                  <a:srgbClr val="002060"/>
                </a:solidFill>
              </a:rPr>
              <a:t>自觉估算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076700"/>
            <a:ext cx="2124075" cy="2179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4575" y="4076700"/>
            <a:ext cx="3697288" cy="21605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爆炸形 1 20"/>
          <p:cNvSpPr/>
          <p:nvPr/>
        </p:nvSpPr>
        <p:spPr bwMode="auto">
          <a:xfrm>
            <a:off x="7596252" y="2996964"/>
            <a:ext cx="1547748" cy="936078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altLang="zh-CN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ea typeface="+mn-ea"/>
              </a:rPr>
              <a:t>0.25%</a:t>
            </a:r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50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 animBg="1"/>
      <p:bldP spid="13" grpId="0"/>
      <p:bldP spid="15" grpId="0"/>
      <p:bldP spid="17" grpId="0" animBg="1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19"/>
          <p:cNvPicPr>
            <a:picLocks noChangeAspect="1" noChangeArrowheads="1"/>
          </p:cNvPicPr>
          <p:nvPr/>
        </p:nvPicPr>
        <p:blipFill>
          <a:blip r:embed="rId2" cstate="print"/>
          <a:srcRect l="28497" t="42938" r="27229" b="24579"/>
          <a:stretch>
            <a:fillRect/>
          </a:stretch>
        </p:blipFill>
        <p:spPr bwMode="auto">
          <a:xfrm>
            <a:off x="3792538" y="4581525"/>
            <a:ext cx="48244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5" name="Rectangle 17"/>
          <p:cNvSpPr>
            <a:spLocks noChangeArrowheads="1"/>
          </p:cNvSpPr>
          <p:nvPr/>
        </p:nvSpPr>
        <p:spPr bwMode="auto">
          <a:xfrm>
            <a:off x="481013" y="3538538"/>
            <a:ext cx="83518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SSJ-PK74820000001-Identity-H"/>
                <a:cs typeface="SSJ-PK74820000001-Identity-H"/>
              </a:rPr>
              <a:t>                                  《</a:t>
            </a:r>
            <a:r>
              <a:rPr lang="zh-CN" altLang="en-US" b="1" dirty="0">
                <a:solidFill>
                  <a:srgbClr val="000000"/>
                </a:solidFill>
                <a:latin typeface="Times New Roman" pitchFamily="18" charset="0"/>
                <a:ea typeface="SSJ-PK74820000001-Identity-H"/>
                <a:cs typeface="SSJ-PK74820000001-Identity-H"/>
              </a:rPr>
              <a:t>摘自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SSJ-PK74820000001-Identity-H"/>
                <a:cs typeface="SSJ-PK74820000001-Identity-H"/>
              </a:rPr>
              <a:t>2015</a:t>
            </a:r>
            <a:r>
              <a:rPr lang="zh-CN" altLang="en-US" b="1" dirty="0">
                <a:solidFill>
                  <a:srgbClr val="000000"/>
                </a:solidFill>
                <a:latin typeface="Times New Roman" pitchFamily="18" charset="0"/>
                <a:ea typeface="SSJ-PK74820000001-Identity-H"/>
                <a:cs typeface="SSJ-PK74820000001-Identity-H"/>
              </a:rPr>
              <a:t>年七年级学生学业水平调研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SSJ-PK74820000001-Identity-H"/>
                <a:cs typeface="SSJ-PK74820000001-Identity-H"/>
              </a:rPr>
              <a:t>》</a:t>
            </a:r>
          </a:p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dirty="0">
                <a:solidFill>
                  <a:srgbClr val="000000"/>
                </a:solidFill>
                <a:latin typeface="宋体" charset="-122"/>
                <a:ea typeface="SSJ-PK74820000001-Identity-H"/>
                <a:cs typeface="SSJ-PK74820000001-Identity-H"/>
              </a:rPr>
              <a:t>    </a:t>
            </a:r>
            <a:r>
              <a:rPr lang="zh-CN" altLang="zh-CN" dirty="0">
                <a:solidFill>
                  <a:srgbClr val="000000"/>
                </a:solidFill>
                <a:latin typeface="宋体" charset="-122"/>
                <a:ea typeface="SSJ-PK74820000001-Identity-H"/>
                <a:cs typeface="SSJ-PK74820000001-Identity-H"/>
              </a:rPr>
              <a:t>明明一家准备自驾车到蓬莱游玩，在加油站加满了一箱油。根据图中信息，请你判断到</a:t>
            </a:r>
            <a:r>
              <a:rPr lang="zh-CN" altLang="zh-CN" dirty="0">
                <a:solidFill>
                  <a:srgbClr val="000000"/>
                </a:solidFill>
                <a:latin typeface="宋体" charset="-122"/>
              </a:rPr>
              <a:t>蓬莱这一箱油够用吗？写出你的思考过程</a:t>
            </a:r>
            <a:r>
              <a:rPr lang="zh-CN" altLang="zh-CN" dirty="0">
                <a:solidFill>
                  <a:srgbClr val="000000"/>
                </a:solidFill>
              </a:rPr>
              <a:t>。</a:t>
            </a:r>
          </a:p>
          <a:p>
            <a:pPr eaLnBrk="0" hangingPunct="0">
              <a:lnSpc>
                <a:spcPct val="150000"/>
              </a:lnSpc>
            </a:pPr>
            <a:endParaRPr lang="zh-CN" altLang="zh-CN" dirty="0">
              <a:solidFill>
                <a:srgbClr val="000000"/>
              </a:solidFill>
            </a:endParaRPr>
          </a:p>
        </p:txBody>
      </p:sp>
      <p:sp>
        <p:nvSpPr>
          <p:cNvPr id="166916" name="矩形 20"/>
          <p:cNvSpPr>
            <a:spLocks noChangeArrowheads="1"/>
          </p:cNvSpPr>
          <p:nvPr/>
        </p:nvSpPr>
        <p:spPr bwMode="auto">
          <a:xfrm>
            <a:off x="407988" y="3502025"/>
            <a:ext cx="8281987" cy="3095625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6917" name="矩形 22"/>
          <p:cNvSpPr>
            <a:spLocks noChangeArrowheads="1"/>
          </p:cNvSpPr>
          <p:nvPr/>
        </p:nvSpPr>
        <p:spPr bwMode="auto">
          <a:xfrm>
            <a:off x="411163" y="1127125"/>
            <a:ext cx="8280400" cy="2087563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66918" name="图片 358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70"/>
          <a:stretch>
            <a:fillRect/>
          </a:stretch>
        </p:blipFill>
        <p:spPr bwMode="auto">
          <a:xfrm>
            <a:off x="5659438" y="2133600"/>
            <a:ext cx="11445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9" name="圆角矩形标注 114"/>
          <p:cNvSpPr>
            <a:spLocks noChangeArrowheads="1"/>
          </p:cNvSpPr>
          <p:nvPr/>
        </p:nvSpPr>
        <p:spPr bwMode="auto">
          <a:xfrm>
            <a:off x="6804025" y="1957388"/>
            <a:ext cx="1800225" cy="679450"/>
          </a:xfrm>
          <a:prstGeom prst="wedgeRoundRectCallout">
            <a:avLst>
              <a:gd name="adj1" fmla="val -82569"/>
              <a:gd name="adj2" fmla="val -10255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None/>
            </a:pPr>
            <a:endParaRPr lang="en-US" altLang="zh-CN" sz="140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zh-CN" altLang="zh-CN" sz="1400">
                <a:solidFill>
                  <a:srgbClr val="000000"/>
                </a:solidFill>
                <a:cs typeface="Times New Roman" pitchFamily="18" charset="0"/>
              </a:rPr>
              <a:t>开口是一个长</a:t>
            </a:r>
            <a:r>
              <a:rPr lang="en-US" altLang="zh-CN" sz="140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zh-CN" altLang="en-US" sz="1400">
                <a:solidFill>
                  <a:srgbClr val="000000"/>
                </a:solidFill>
                <a:cs typeface="Times New Roman" pitchFamily="18" charset="0"/>
              </a:rPr>
              <a:t>厘米、宽</a:t>
            </a:r>
            <a:r>
              <a:rPr lang="en-US" altLang="zh-CN" sz="1400">
                <a:solidFill>
                  <a:srgbClr val="000000"/>
                </a:solidFill>
                <a:cs typeface="Times New Roman" pitchFamily="18" charset="0"/>
              </a:rPr>
              <a:t>0.4</a:t>
            </a:r>
            <a:r>
              <a:rPr lang="zh-CN" altLang="en-US" sz="1400">
                <a:solidFill>
                  <a:srgbClr val="000000"/>
                </a:solidFill>
                <a:cs typeface="Times New Roman" pitchFamily="18" charset="0"/>
              </a:rPr>
              <a:t>厘米的长方形</a:t>
            </a:r>
            <a:endParaRPr lang="zh-CN" altLang="en-US" sz="1400">
              <a:solidFill>
                <a:srgbClr val="000000"/>
              </a:solidFill>
            </a:endParaRPr>
          </a:p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6920" name="Rectangle 10"/>
          <p:cNvSpPr>
            <a:spLocks noChangeArrowheads="1"/>
          </p:cNvSpPr>
          <p:nvPr/>
        </p:nvSpPr>
        <p:spPr bwMode="auto">
          <a:xfrm>
            <a:off x="396875" y="1125538"/>
            <a:ext cx="8207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>
              <a:buFont typeface="Arial" charset="0"/>
              <a:buNone/>
            </a:pPr>
            <a:r>
              <a:rPr lang="en-US" altLang="zh-CN" sz="200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                </a:t>
            </a:r>
            <a:r>
              <a:rPr lang="en-US" altLang="zh-CN" sz="2000" b="1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《</a:t>
            </a:r>
            <a:r>
              <a:rPr lang="zh-CN" altLang="en-US" sz="2000" b="1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摘自</a:t>
            </a:r>
            <a:r>
              <a:rPr lang="en-US" altLang="zh-CN" sz="2000" b="1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2015</a:t>
            </a:r>
            <a:r>
              <a:rPr lang="zh-CN" altLang="en-US" sz="2000" b="1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年六年级抽测</a:t>
            </a:r>
            <a:r>
              <a:rPr lang="en-US" altLang="zh-CN" sz="2000" b="1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》</a:t>
            </a:r>
            <a:endParaRPr lang="zh-CN" altLang="en-US" sz="2000" b="1">
              <a:solidFill>
                <a:srgbClr val="000000"/>
              </a:solidFill>
            </a:endParaRPr>
          </a:p>
          <a:p>
            <a:pPr indent="304800">
              <a:lnSpc>
                <a:spcPct val="150000"/>
              </a:lnSpc>
              <a:buFont typeface="Arial" charset="0"/>
              <a:buNone/>
            </a:pPr>
            <a:r>
              <a:rPr lang="en-US" altLang="zh-CN" sz="200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  </a:t>
            </a:r>
            <a:r>
              <a:rPr lang="zh-CN" altLang="zh-CN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一美元的硬币厚</a:t>
            </a:r>
            <a:r>
              <a:rPr lang="en-US" altLang="zh-CN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0.2</a:t>
            </a:r>
            <a:r>
              <a:rPr lang="zh-CN" altLang="en-US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厘米，圆形周长是</a:t>
            </a:r>
            <a:r>
              <a:rPr lang="en-US" altLang="zh-CN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8.3</a:t>
            </a:r>
            <a:r>
              <a:rPr lang="zh-CN" altLang="en-US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厘米。如果要把一美元的硬币放进下面的小猪储蓄罐中，能否放进去？请说明理由。</a:t>
            </a:r>
            <a:endParaRPr lang="en-US" altLang="zh-CN">
              <a:solidFill>
                <a:srgbClr val="000000"/>
              </a:solidFill>
              <a:latin typeface="宋体" charset="-122"/>
              <a:cs typeface="Times New Roman" pitchFamily="18" charset="0"/>
            </a:endParaRPr>
          </a:p>
          <a:p>
            <a:pPr indent="304800" eaLnBrk="0" hangingPunct="0"/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166921" name="TextBox 12"/>
          <p:cNvSpPr txBox="1">
            <a:spLocks noChangeArrowheads="1"/>
          </p:cNvSpPr>
          <p:nvPr/>
        </p:nvSpPr>
        <p:spPr bwMode="auto">
          <a:xfrm>
            <a:off x="3286116" y="642918"/>
            <a:ext cx="2735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 dirty="0">
                <a:solidFill>
                  <a:srgbClr val="002060"/>
                </a:solidFill>
              </a:rPr>
              <a:t>现实数学问题</a:t>
            </a:r>
          </a:p>
        </p:txBody>
      </p:sp>
      <p:sp>
        <p:nvSpPr>
          <p:cNvPr id="166922" name="下箭头 21"/>
          <p:cNvSpPr>
            <a:spLocks noChangeArrowheads="1"/>
          </p:cNvSpPr>
          <p:nvPr/>
        </p:nvSpPr>
        <p:spPr bwMode="auto">
          <a:xfrm>
            <a:off x="4284663" y="3213100"/>
            <a:ext cx="215900" cy="287338"/>
          </a:xfrm>
          <a:prstGeom prst="downArrow">
            <a:avLst>
              <a:gd name="adj1" fmla="val 50000"/>
              <a:gd name="adj2" fmla="val 49908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6923" name="爆炸形 1 15"/>
          <p:cNvSpPr>
            <a:spLocks noChangeArrowheads="1"/>
          </p:cNvSpPr>
          <p:nvPr/>
        </p:nvSpPr>
        <p:spPr bwMode="auto">
          <a:xfrm>
            <a:off x="2916238" y="2349500"/>
            <a:ext cx="1727200" cy="792163"/>
          </a:xfrm>
          <a:prstGeom prst="irregularSeal1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2000" b="1">
                <a:solidFill>
                  <a:srgbClr val="FF0000"/>
                </a:solidFill>
                <a:latin typeface="宋体" charset="-122"/>
              </a:rPr>
              <a:t>2.2%</a:t>
            </a:r>
            <a:endParaRPr lang="zh-CN" altLang="en-US" sz="2000" b="1">
              <a:solidFill>
                <a:srgbClr val="FF0000"/>
              </a:solidFill>
              <a:latin typeface="宋体" charset="-122"/>
            </a:endParaRPr>
          </a:p>
        </p:txBody>
      </p:sp>
      <p:sp>
        <p:nvSpPr>
          <p:cNvPr id="166924" name="爆炸形 1 16"/>
          <p:cNvSpPr>
            <a:spLocks noChangeArrowheads="1"/>
          </p:cNvSpPr>
          <p:nvPr/>
        </p:nvSpPr>
        <p:spPr bwMode="auto">
          <a:xfrm>
            <a:off x="1835150" y="5229225"/>
            <a:ext cx="1728788" cy="792163"/>
          </a:xfrm>
          <a:prstGeom prst="irregularSeal1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宋体" charset="-122"/>
              </a:rPr>
              <a:t>26.5%</a:t>
            </a:r>
            <a:endParaRPr lang="zh-CN" altLang="en-US" sz="2000" b="1" dirty="0">
              <a:solidFill>
                <a:srgbClr val="FF0000"/>
              </a:solidFill>
              <a:latin typeface="宋体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37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793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0">
              <a:buFont typeface="Arial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67940" name="矩形 10"/>
          <p:cNvSpPr>
            <a:spLocks noChangeArrowheads="1"/>
          </p:cNvSpPr>
          <p:nvPr/>
        </p:nvSpPr>
        <p:spPr bwMode="auto">
          <a:xfrm>
            <a:off x="107950" y="549275"/>
            <a:ext cx="7777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400" b="1" dirty="0">
                <a:solidFill>
                  <a:srgbClr val="000000"/>
                </a:solidFill>
              </a:rPr>
              <a:t>现象分析</a:t>
            </a:r>
            <a:r>
              <a:rPr lang="zh-CN" altLang="zh-CN" sz="2400" b="1" dirty="0">
                <a:solidFill>
                  <a:srgbClr val="000000"/>
                </a:solidFill>
              </a:rPr>
              <a:t>：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2771850" y="1567842"/>
            <a:ext cx="5377045" cy="17891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>
                <a:tab pos="136525" algn="l"/>
              </a:tabLst>
              <a:defRPr/>
            </a:pPr>
            <a:endParaRPr lang="zh-CN" altLang="en-US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2284898" y="2393740"/>
            <a:ext cx="5965159" cy="17891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>
                <a:tab pos="136525" algn="l"/>
              </a:tabLst>
              <a:defRPr/>
            </a:pPr>
            <a:endParaRPr lang="zh-CN" altLang="en-US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1793894" y="3276899"/>
            <a:ext cx="6553274" cy="17891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>
                <a:tab pos="136525" algn="l"/>
              </a:tabLst>
              <a:defRPr/>
            </a:pPr>
            <a:endParaRPr lang="zh-CN" altLang="en-US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1259724" y="4232064"/>
            <a:ext cx="7183396" cy="17891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>
                <a:tab pos="136525" algn="l"/>
              </a:tabLst>
              <a:defRPr/>
            </a:pPr>
            <a:endParaRPr lang="zh-CN" altLang="en-US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843856" y="1342549"/>
            <a:ext cx="52920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 pitchFamily="34" charset="0"/>
              <a:buNone/>
              <a:defRPr/>
            </a:pPr>
            <a:r>
              <a:rPr lang="zh-CN" altLang="en-US" sz="3600" b="1" spc="300" dirty="0">
                <a:ln w="1270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B0F0"/>
                    </a:gs>
                    <a:gs pos="75000">
                      <a:srgbClr val="002774"/>
                    </a:gs>
                  </a:gsLst>
                  <a:lin ang="5400000"/>
                </a:gradFill>
                <a:effectLst>
                  <a:glow rad="45500">
                    <a:srgbClr val="00B0F0">
                      <a:alpha val="35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真实可感的现实问题</a:t>
            </a:r>
          </a:p>
        </p:txBody>
      </p:sp>
      <p:sp>
        <p:nvSpPr>
          <p:cNvPr id="30" name="TextBox 34"/>
          <p:cNvSpPr txBox="1">
            <a:spLocks noChangeArrowheads="1"/>
          </p:cNvSpPr>
          <p:nvPr/>
        </p:nvSpPr>
        <p:spPr bwMode="auto">
          <a:xfrm>
            <a:off x="3635375" y="2290763"/>
            <a:ext cx="4537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在尊重与理解中促进人的发展</a:t>
            </a:r>
          </a:p>
        </p:txBody>
      </p:sp>
      <p:sp>
        <p:nvSpPr>
          <p:cNvPr id="31" name="圆角矩形 30"/>
          <p:cNvSpPr>
            <a:spLocks noChangeAspect="1"/>
          </p:cNvSpPr>
          <p:nvPr/>
        </p:nvSpPr>
        <p:spPr bwMode="auto">
          <a:xfrm>
            <a:off x="2511943" y="3068970"/>
            <a:ext cx="536746" cy="536746"/>
          </a:xfrm>
          <a:prstGeom prst="roundRect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52400" h="1270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61"/>
          <p:cNvSpPr txBox="1">
            <a:spLocks noChangeArrowheads="1"/>
          </p:cNvSpPr>
          <p:nvPr/>
        </p:nvSpPr>
        <p:spPr bwMode="auto">
          <a:xfrm>
            <a:off x="2538413" y="3149600"/>
            <a:ext cx="471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71"/>
          <p:cNvSpPr txBox="1">
            <a:spLocks noChangeArrowheads="1"/>
          </p:cNvSpPr>
          <p:nvPr/>
        </p:nvSpPr>
        <p:spPr bwMode="auto">
          <a:xfrm>
            <a:off x="2655888" y="4005263"/>
            <a:ext cx="5000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展现不同学生解决问题的能力水平</a:t>
            </a:r>
          </a:p>
        </p:txBody>
      </p:sp>
      <p:sp>
        <p:nvSpPr>
          <p:cNvPr id="34" name="圆角矩形 33"/>
          <p:cNvSpPr>
            <a:spLocks noChangeAspect="1"/>
          </p:cNvSpPr>
          <p:nvPr/>
        </p:nvSpPr>
        <p:spPr bwMode="auto">
          <a:xfrm>
            <a:off x="2091092" y="3943316"/>
            <a:ext cx="536746" cy="536746"/>
          </a:xfrm>
          <a:prstGeom prst="roundRect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38100">
            <a:gradFill>
              <a:gsLst>
                <a:gs pos="50000">
                  <a:srgbClr val="FF0000"/>
                </a:gs>
                <a:gs pos="100000">
                  <a:srgbClr val="860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52400" h="1270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61"/>
          <p:cNvSpPr txBox="1">
            <a:spLocks noChangeArrowheads="1"/>
          </p:cNvSpPr>
          <p:nvPr/>
        </p:nvSpPr>
        <p:spPr bwMode="auto">
          <a:xfrm>
            <a:off x="2116138" y="4005263"/>
            <a:ext cx="471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圆角矩形 35"/>
          <p:cNvSpPr>
            <a:spLocks noChangeAspect="1"/>
          </p:cNvSpPr>
          <p:nvPr/>
        </p:nvSpPr>
        <p:spPr bwMode="auto">
          <a:xfrm>
            <a:off x="1539123" y="4836416"/>
            <a:ext cx="536746" cy="536746"/>
          </a:xfrm>
          <a:prstGeom prst="roundRect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38100">
            <a:gradFill>
              <a:gsLst>
                <a:gs pos="50000">
                  <a:srgbClr val="F3219E"/>
                </a:gs>
                <a:gs pos="100000">
                  <a:srgbClr val="610348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52400" h="1270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61"/>
          <p:cNvSpPr txBox="1">
            <a:spLocks noChangeArrowheads="1"/>
          </p:cNvSpPr>
          <p:nvPr/>
        </p:nvSpPr>
        <p:spPr bwMode="auto">
          <a:xfrm>
            <a:off x="1565275" y="4941888"/>
            <a:ext cx="4714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611670" y="1556844"/>
            <a:ext cx="2113008" cy="4248354"/>
          </a:xfrm>
          <a:custGeom>
            <a:avLst/>
            <a:gdLst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69060 w 2755557"/>
              <a:gd name="connsiteY5" fmla="*/ 271849 h 4411362"/>
              <a:gd name="connsiteX6" fmla="*/ 0 w 2755557"/>
              <a:gd name="connsiteY6" fmla="*/ 4411362 h 4411362"/>
              <a:gd name="connsiteX0" fmla="*/ 0 w 3152139"/>
              <a:gd name="connsiteY0" fmla="*/ 4411362 h 4411362"/>
              <a:gd name="connsiteX1" fmla="*/ 2483708 w 3152139"/>
              <a:gd name="connsiteY1" fmla="*/ 185352 h 4411362"/>
              <a:gd name="connsiteX2" fmla="*/ 2397211 w 3152139"/>
              <a:gd name="connsiteY2" fmla="*/ 123568 h 4411362"/>
              <a:gd name="connsiteX3" fmla="*/ 2730844 w 3152139"/>
              <a:gd name="connsiteY3" fmla="*/ 0 h 4411362"/>
              <a:gd name="connsiteX4" fmla="*/ 2755557 w 3152139"/>
              <a:gd name="connsiteY4" fmla="*/ 321276 h 4411362"/>
              <a:gd name="connsiteX5" fmla="*/ 3152139 w 3152139"/>
              <a:gd name="connsiteY5" fmla="*/ 2212793 h 4411362"/>
              <a:gd name="connsiteX6" fmla="*/ 0 w 3152139"/>
              <a:gd name="connsiteY6" fmla="*/ 4411362 h 4411362"/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43180 w 2755557"/>
              <a:gd name="connsiteY5" fmla="*/ 323608 h 4411362"/>
              <a:gd name="connsiteX6" fmla="*/ 0 w 2755557"/>
              <a:gd name="connsiteY6" fmla="*/ 4411362 h 4411362"/>
              <a:gd name="connsiteX0" fmla="*/ 0 w 3928749"/>
              <a:gd name="connsiteY0" fmla="*/ 4411362 h 4411362"/>
              <a:gd name="connsiteX1" fmla="*/ 2483708 w 3928749"/>
              <a:gd name="connsiteY1" fmla="*/ 185352 h 4411362"/>
              <a:gd name="connsiteX2" fmla="*/ 2397211 w 3928749"/>
              <a:gd name="connsiteY2" fmla="*/ 123568 h 4411362"/>
              <a:gd name="connsiteX3" fmla="*/ 2730844 w 3928749"/>
              <a:gd name="connsiteY3" fmla="*/ 0 h 4411362"/>
              <a:gd name="connsiteX4" fmla="*/ 3928749 w 3928749"/>
              <a:gd name="connsiteY4" fmla="*/ 2417495 h 4411362"/>
              <a:gd name="connsiteX5" fmla="*/ 2643180 w 3928749"/>
              <a:gd name="connsiteY5" fmla="*/ 323608 h 4411362"/>
              <a:gd name="connsiteX6" fmla="*/ 0 w 3928749"/>
              <a:gd name="connsiteY6" fmla="*/ 4411362 h 4411362"/>
              <a:gd name="connsiteX0" fmla="*/ 0 w 2738304"/>
              <a:gd name="connsiteY0" fmla="*/ 4411362 h 4411362"/>
              <a:gd name="connsiteX1" fmla="*/ 2483708 w 2738304"/>
              <a:gd name="connsiteY1" fmla="*/ 185352 h 4411362"/>
              <a:gd name="connsiteX2" fmla="*/ 2397211 w 2738304"/>
              <a:gd name="connsiteY2" fmla="*/ 123568 h 4411362"/>
              <a:gd name="connsiteX3" fmla="*/ 2730844 w 2738304"/>
              <a:gd name="connsiteY3" fmla="*/ 0 h 4411362"/>
              <a:gd name="connsiteX4" fmla="*/ 2738304 w 2738304"/>
              <a:gd name="connsiteY4" fmla="*/ 373034 h 4411362"/>
              <a:gd name="connsiteX5" fmla="*/ 2643180 w 2738304"/>
              <a:gd name="connsiteY5" fmla="*/ 323608 h 4411362"/>
              <a:gd name="connsiteX6" fmla="*/ 0 w 2738304"/>
              <a:gd name="connsiteY6" fmla="*/ 4411362 h 4411362"/>
              <a:gd name="connsiteX0" fmla="*/ 0 w 4766678"/>
              <a:gd name="connsiteY0" fmla="*/ 4635648 h 4635648"/>
              <a:gd name="connsiteX1" fmla="*/ 2483708 w 4766678"/>
              <a:gd name="connsiteY1" fmla="*/ 409638 h 4635648"/>
              <a:gd name="connsiteX2" fmla="*/ 2397211 w 4766678"/>
              <a:gd name="connsiteY2" fmla="*/ 347854 h 4635648"/>
              <a:gd name="connsiteX3" fmla="*/ 4766678 w 4766678"/>
              <a:gd name="connsiteY3" fmla="*/ 0 h 4635648"/>
              <a:gd name="connsiteX4" fmla="*/ 2738304 w 4766678"/>
              <a:gd name="connsiteY4" fmla="*/ 597320 h 4635648"/>
              <a:gd name="connsiteX5" fmla="*/ 2643180 w 4766678"/>
              <a:gd name="connsiteY5" fmla="*/ 547894 h 4635648"/>
              <a:gd name="connsiteX6" fmla="*/ 0 w 4766678"/>
              <a:gd name="connsiteY6" fmla="*/ 4635648 h 4635648"/>
              <a:gd name="connsiteX0" fmla="*/ 0 w 2748097"/>
              <a:gd name="connsiteY0" fmla="*/ 4454493 h 4454493"/>
              <a:gd name="connsiteX1" fmla="*/ 2483708 w 2748097"/>
              <a:gd name="connsiteY1" fmla="*/ 228483 h 4454493"/>
              <a:gd name="connsiteX2" fmla="*/ 2397211 w 2748097"/>
              <a:gd name="connsiteY2" fmla="*/ 166699 h 4454493"/>
              <a:gd name="connsiteX3" fmla="*/ 2748097 w 2748097"/>
              <a:gd name="connsiteY3" fmla="*/ 0 h 4454493"/>
              <a:gd name="connsiteX4" fmla="*/ 2738304 w 2748097"/>
              <a:gd name="connsiteY4" fmla="*/ 416165 h 4454493"/>
              <a:gd name="connsiteX5" fmla="*/ 2643180 w 2748097"/>
              <a:gd name="connsiteY5" fmla="*/ 366739 h 4454493"/>
              <a:gd name="connsiteX6" fmla="*/ 0 w 2748097"/>
              <a:gd name="connsiteY6" fmla="*/ 4454493 h 4454493"/>
              <a:gd name="connsiteX0" fmla="*/ 0 w 2569967"/>
              <a:gd name="connsiteY0" fmla="*/ 4454493 h 4454493"/>
              <a:gd name="connsiteX1" fmla="*/ 2305578 w 2569967"/>
              <a:gd name="connsiteY1" fmla="*/ 228483 h 4454493"/>
              <a:gd name="connsiteX2" fmla="*/ 2219081 w 2569967"/>
              <a:gd name="connsiteY2" fmla="*/ 166699 h 4454493"/>
              <a:gd name="connsiteX3" fmla="*/ 2569967 w 2569967"/>
              <a:gd name="connsiteY3" fmla="*/ 0 h 4454493"/>
              <a:gd name="connsiteX4" fmla="*/ 2560174 w 2569967"/>
              <a:gd name="connsiteY4" fmla="*/ 416165 h 4454493"/>
              <a:gd name="connsiteX5" fmla="*/ 2465050 w 2569967"/>
              <a:gd name="connsiteY5" fmla="*/ 366739 h 4454493"/>
              <a:gd name="connsiteX6" fmla="*/ 0 w 2569967"/>
              <a:gd name="connsiteY6" fmla="*/ 4454493 h 445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9967" h="4454493">
                <a:moveTo>
                  <a:pt x="0" y="4454493"/>
                </a:moveTo>
                <a:lnTo>
                  <a:pt x="2305578" y="228483"/>
                </a:lnTo>
                <a:lnTo>
                  <a:pt x="2219081" y="166699"/>
                </a:lnTo>
                <a:lnTo>
                  <a:pt x="2569967" y="0"/>
                </a:lnTo>
                <a:lnTo>
                  <a:pt x="2560174" y="416165"/>
                </a:lnTo>
                <a:lnTo>
                  <a:pt x="2465050" y="366739"/>
                </a:lnTo>
                <a:lnTo>
                  <a:pt x="0" y="4454493"/>
                </a:lnTo>
                <a:close/>
              </a:path>
            </a:pathLst>
          </a:custGeom>
          <a:gradFill flip="none" rotWithShape="1">
            <a:gsLst>
              <a:gs pos="0">
                <a:srgbClr val="00DFF6"/>
              </a:gs>
              <a:gs pos="70000">
                <a:srgbClr val="002774"/>
              </a:gs>
            </a:gsLst>
            <a:lin ang="54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>
              <a:rot lat="0" lon="0" rev="3000000"/>
            </a:lightRig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defRPr/>
            </a:pPr>
            <a:endParaRPr lang="zh-CN" altLang="en-US" sz="16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3073400" y="3141663"/>
            <a:ext cx="4451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感受数学与生活间的密切联系</a:t>
            </a:r>
          </a:p>
        </p:txBody>
      </p:sp>
      <p:sp>
        <p:nvSpPr>
          <p:cNvPr id="40" name="TextBox 71"/>
          <p:cNvSpPr txBox="1">
            <a:spLocks noChangeArrowheads="1"/>
          </p:cNvSpPr>
          <p:nvPr/>
        </p:nvSpPr>
        <p:spPr bwMode="auto">
          <a:xfrm>
            <a:off x="2052638" y="4868863"/>
            <a:ext cx="4248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促进学生对数学问题的理解</a:t>
            </a:r>
          </a:p>
        </p:txBody>
      </p:sp>
      <p:sp>
        <p:nvSpPr>
          <p:cNvPr id="41" name="圆角矩形 40"/>
          <p:cNvSpPr>
            <a:spLocks noChangeAspect="1"/>
          </p:cNvSpPr>
          <p:nvPr/>
        </p:nvSpPr>
        <p:spPr bwMode="auto">
          <a:xfrm>
            <a:off x="3059874" y="2224825"/>
            <a:ext cx="536746" cy="536746"/>
          </a:xfrm>
          <a:prstGeom prst="roundRect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38100">
            <a:gradFill>
              <a:gsLst>
                <a:gs pos="50000">
                  <a:srgbClr val="6EFF01"/>
                </a:gs>
                <a:gs pos="100000">
                  <a:srgbClr val="0F5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52400" h="1270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Box 61"/>
          <p:cNvSpPr txBox="1">
            <a:spLocks noChangeArrowheads="1"/>
          </p:cNvSpPr>
          <p:nvPr/>
        </p:nvSpPr>
        <p:spPr bwMode="auto">
          <a:xfrm>
            <a:off x="3086100" y="2286000"/>
            <a:ext cx="471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1566472">
            <a:off x="817761" y="2055813"/>
            <a:ext cx="61555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00B050"/>
                </a:solidFill>
                <a:latin typeface="宋体" pitchFamily="2" charset="-122"/>
                <a:ea typeface="宋体" pitchFamily="2" charset="-122"/>
              </a:rPr>
              <a:t>持续关注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79388" y="5661025"/>
            <a:ext cx="2025641" cy="40011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2008</a:t>
            </a:r>
            <a:r>
              <a:rPr lang="zh-CN" altLang="en-US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年  </a:t>
            </a:r>
            <a:r>
              <a:rPr lang="en-US" altLang="zh-CN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0.25%</a:t>
            </a:r>
            <a:endParaRPr lang="zh-CN" altLang="en-US" sz="2000" b="1" dirty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403350" y="1116013"/>
            <a:ext cx="2025642" cy="40011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2015</a:t>
            </a: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年   </a:t>
            </a:r>
            <a:r>
              <a:rPr lang="en-US" altLang="zh-CN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26.5</a:t>
            </a:r>
            <a:r>
              <a:rPr lang="en-US" altLang="zh-CN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%</a:t>
            </a:r>
            <a:endParaRPr lang="zh-CN" altLang="en-US" sz="2000" b="1" dirty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13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5" grpId="0"/>
      <p:bldP spid="37" grpId="0"/>
      <p:bldP spid="39" grpId="0"/>
      <p:bldP spid="40" grpId="0"/>
      <p:bldP spid="42" grpId="0"/>
      <p:bldP spid="44" grpId="0"/>
      <p:bldP spid="45" grpId="0" animBg="1"/>
      <p:bldP spid="4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0">
              <a:buFont typeface="Arial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58730" name="矩形 11"/>
          <p:cNvSpPr>
            <a:spLocks noChangeArrowheads="1"/>
          </p:cNvSpPr>
          <p:nvPr/>
        </p:nvSpPr>
        <p:spPr bwMode="auto">
          <a:xfrm>
            <a:off x="328211" y="2080551"/>
            <a:ext cx="8207375" cy="2159494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281064" y="1723633"/>
            <a:ext cx="1415772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试题呈现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353" y="4581128"/>
            <a:ext cx="8541292" cy="1015663"/>
            <a:chOff x="290069" y="3284538"/>
            <a:chExt cx="8541292" cy="1015663"/>
          </a:xfrm>
        </p:grpSpPr>
        <p:sp>
          <p:nvSpPr>
            <p:cNvPr id="158724" name="矩形 10"/>
            <p:cNvSpPr>
              <a:spLocks noChangeArrowheads="1"/>
            </p:cNvSpPr>
            <p:nvPr/>
          </p:nvSpPr>
          <p:spPr bwMode="auto">
            <a:xfrm>
              <a:off x="550639" y="3284538"/>
              <a:ext cx="828072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 typeface="Arial" charset="0"/>
                <a:buNone/>
              </a:pPr>
              <a:r>
                <a:rPr lang="en-US" altLang="zh-CN" dirty="0" smtClean="0">
                  <a:solidFill>
                    <a:srgbClr val="000000"/>
                  </a:solidFill>
                </a:rPr>
                <a:t>                       </a:t>
              </a:r>
              <a:r>
                <a:rPr lang="zh-CN" altLang="zh-CN" sz="2000" dirty="0" smtClean="0">
                  <a:solidFill>
                    <a:srgbClr val="000000"/>
                  </a:solidFill>
                </a:rPr>
                <a:t>测查</a:t>
              </a:r>
              <a:r>
                <a:rPr lang="zh-CN" altLang="zh-CN" sz="2000" dirty="0">
                  <a:solidFill>
                    <a:srgbClr val="000000"/>
                  </a:solidFill>
                </a:rPr>
                <a:t>学生在读懂信息的基础上，</a:t>
              </a:r>
              <a:r>
                <a:rPr lang="zh-CN" altLang="zh-CN" sz="2000" dirty="0" smtClean="0">
                  <a:solidFill>
                    <a:srgbClr val="000000"/>
                  </a:solidFill>
                </a:rPr>
                <a:t>运用</a:t>
              </a:r>
              <a:r>
                <a:rPr lang="zh-CN" altLang="en-US" sz="2000" dirty="0" smtClean="0">
                  <a:solidFill>
                    <a:srgbClr val="000000"/>
                  </a:solidFill>
                </a:rPr>
                <a:t>所给条件和百分数、含盐率</a:t>
              </a:r>
              <a:r>
                <a:rPr lang="zh-CN" altLang="zh-CN" sz="2000" dirty="0" smtClean="0">
                  <a:solidFill>
                    <a:srgbClr val="000000"/>
                  </a:solidFill>
                </a:rPr>
                <a:t>的</a:t>
              </a:r>
              <a:r>
                <a:rPr lang="zh-CN" altLang="zh-CN" sz="2000" dirty="0">
                  <a:solidFill>
                    <a:srgbClr val="000000"/>
                  </a:solidFill>
                </a:rPr>
                <a:t>相关知识</a:t>
              </a:r>
              <a:r>
                <a:rPr lang="zh-CN" altLang="zh-CN" sz="2000" dirty="0" smtClean="0">
                  <a:solidFill>
                    <a:srgbClr val="000000"/>
                  </a:solidFill>
                </a:rPr>
                <a:t>知识</a:t>
              </a:r>
              <a:r>
                <a:rPr lang="zh-CN" altLang="en-US" sz="2000" dirty="0" smtClean="0">
                  <a:solidFill>
                    <a:srgbClr val="000000"/>
                  </a:solidFill>
                </a:rPr>
                <a:t>及已有经验分析并</a:t>
              </a:r>
              <a:r>
                <a:rPr lang="zh-CN" altLang="zh-CN" sz="2000" dirty="0" smtClean="0">
                  <a:solidFill>
                    <a:srgbClr val="000000"/>
                  </a:solidFill>
                </a:rPr>
                <a:t>解决简单</a:t>
              </a:r>
              <a:r>
                <a:rPr lang="zh-CN" altLang="zh-CN" sz="2000" dirty="0">
                  <a:solidFill>
                    <a:srgbClr val="000000"/>
                  </a:solidFill>
                </a:rPr>
                <a:t>实际问题的</a:t>
              </a:r>
              <a:r>
                <a:rPr lang="zh-CN" altLang="zh-CN" sz="2000" dirty="0" smtClean="0">
                  <a:solidFill>
                    <a:srgbClr val="000000"/>
                  </a:solidFill>
                </a:rPr>
                <a:t>能力。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3"/>
            <p:cNvSpPr txBox="1">
              <a:spLocks noChangeArrowheads="1"/>
            </p:cNvSpPr>
            <p:nvPr/>
          </p:nvSpPr>
          <p:spPr bwMode="auto">
            <a:xfrm>
              <a:off x="290069" y="3284538"/>
              <a:ext cx="1422184" cy="46166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命题意图</a:t>
              </a:r>
              <a:endParaRPr lang="zh-CN" altLang="en-US" sz="2400" b="1" dirty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45" y="2212426"/>
            <a:ext cx="7155489" cy="187377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组合 14"/>
          <p:cNvGrpSpPr/>
          <p:nvPr/>
        </p:nvGrpSpPr>
        <p:grpSpPr bwMode="auto">
          <a:xfrm>
            <a:off x="179512" y="116632"/>
            <a:ext cx="8315309" cy="671102"/>
            <a:chOff x="1032939" y="122000"/>
            <a:chExt cx="3618608" cy="681172"/>
          </a:xfrm>
          <a:scene3d>
            <a:camera prst="orthographicFront"/>
            <a:lightRig rig="flat" dir="t"/>
          </a:scene3d>
        </p:grpSpPr>
        <p:sp>
          <p:nvSpPr>
            <p:cNvPr id="16" name="同侧圆角矩形 15"/>
            <p:cNvSpPr/>
            <p:nvPr/>
          </p:nvSpPr>
          <p:spPr>
            <a:xfrm rot="5400000">
              <a:off x="2102475" y="-947536"/>
              <a:ext cx="681172" cy="2820243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9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以“</a:t>
              </a:r>
              <a:r>
                <a:rPr lang="zh-CN" altLang="en-US" sz="2400" b="1" dirty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应用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意识</a:t>
              </a: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”的测查为例</a:t>
              </a:r>
              <a:r>
                <a:rPr lang="en-US" altLang="zh-CN" sz="2400" b="1" dirty="0" smtClean="0">
                  <a:latin typeface="华文细黑" pitchFamily="2" charset="-122"/>
                  <a:ea typeface="华文细黑" pitchFamily="2" charset="-122"/>
                </a:rPr>
                <a:t>——</a:t>
              </a: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典型题目</a:t>
              </a:r>
              <a:endParaRPr lang="en-US" altLang="zh-CN" sz="2400" b="1" dirty="0"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7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11560" y="476672"/>
            <a:ext cx="2969083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评分标准及作答表现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79512" y="1124744"/>
          <a:ext cx="8784975" cy="47525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57423"/>
                <a:gridCol w="622696"/>
                <a:gridCol w="576064"/>
                <a:gridCol w="432048"/>
                <a:gridCol w="4592831"/>
                <a:gridCol w="735761"/>
                <a:gridCol w="504056"/>
                <a:gridCol w="864096"/>
              </a:tblGrid>
              <a:tr h="811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题号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难度系数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区分度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得分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分数含义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Rasch</a:t>
                      </a:r>
                      <a:r>
                        <a:rPr lang="zh-CN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等级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人数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比例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3192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23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0.65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0.65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基本对题目没有理解或理解了毫无办法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1487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21.04%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31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31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理解题意，理解含盐率，对题目中的百分数能正确理解和使用，但不能将所要解决的问题和给定材料建立有效联系，并运用其解决问题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1823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25.79%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31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31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159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理解题意，理解含盐率，对题目中的百分数能正确理解和使用，也能将所要解决的问题和给定材料建立有效联系，并运用其解决问题，但是最后对所需要的水的量，还不能正确解答，即在盐水中能聚焦盐这个量，对盐水和水的关系不是十分清晰或者有忽略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862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12.19%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95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理解题意，理解含盐率，对题目中的百分数能正确理解和使用，也能将所要解决的问题和给定材料建立有效联系，并运用其正确有条理的解决问题。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2898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40.99%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8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0">
              <a:buFont typeface="Arial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36" name="矩形 11"/>
          <p:cNvSpPr>
            <a:spLocks noChangeArrowheads="1"/>
          </p:cNvSpPr>
          <p:nvPr/>
        </p:nvSpPr>
        <p:spPr bwMode="auto">
          <a:xfrm>
            <a:off x="468313" y="682625"/>
            <a:ext cx="8207375" cy="2159687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68313" y="2946698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11" y="804862"/>
            <a:ext cx="7155489" cy="1873778"/>
          </a:xfrm>
          <a:prstGeom prst="rect">
            <a:avLst/>
          </a:prstGeom>
        </p:spPr>
      </p:pic>
      <p:graphicFrame>
        <p:nvGraphicFramePr>
          <p:cNvPr id="20" name="图表 19"/>
          <p:cNvGraphicFramePr>
            <a:graphicFrameLocks/>
          </p:cNvGraphicFramePr>
          <p:nvPr>
            <p:extLst/>
          </p:nvPr>
        </p:nvGraphicFramePr>
        <p:xfrm>
          <a:off x="3203848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33" name="圆角矩形标注 16"/>
          <p:cNvSpPr>
            <a:spLocks noChangeArrowheads="1"/>
          </p:cNvSpPr>
          <p:nvPr/>
        </p:nvSpPr>
        <p:spPr bwMode="auto">
          <a:xfrm>
            <a:off x="4622948" y="3991501"/>
            <a:ext cx="2592288" cy="720080"/>
          </a:xfrm>
          <a:prstGeom prst="wedgeRoundRectCallout">
            <a:avLst>
              <a:gd name="adj1" fmla="val -58484"/>
              <a:gd name="adj2" fmla="val 86979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47%</a:t>
            </a:r>
            <a:r>
              <a:rPr lang="zh-CN" altLang="en-US" b="1" dirty="0" smtClean="0">
                <a:solidFill>
                  <a:srgbClr val="FF0000"/>
                </a:solidFill>
              </a:rPr>
              <a:t>，将近一半的学生处于低水平等级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653115" y="4797152"/>
            <a:ext cx="1999005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584033" y="324644"/>
            <a:ext cx="1415772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试题呈现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17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20" grpId="0">
        <p:bldAsOne/>
      </p:bldGraphic>
      <p:bldP spid="1033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179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0">
              <a:buFont typeface="Arial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61797" name="TextBox 20"/>
          <p:cNvSpPr txBox="1">
            <a:spLocks noChangeArrowheads="1"/>
          </p:cNvSpPr>
          <p:nvPr/>
        </p:nvSpPr>
        <p:spPr bwMode="auto">
          <a:xfrm>
            <a:off x="1331640" y="5151922"/>
            <a:ext cx="56166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面对问题束手无策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0000"/>
                </a:solidFill>
              </a:rPr>
              <a:t>不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理解含盐率</a:t>
            </a:r>
            <a:endParaRPr lang="en-US" altLang="zh-CN" sz="2400" b="1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0000"/>
                </a:solidFill>
              </a:rPr>
              <a:t>在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所给材料和要解决的问题之间完全建立不起联系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70036" y="636590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74422"/>
            <a:ext cx="6471389" cy="38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8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440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矩形 45"/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标题 1"/>
          <p:cNvSpPr>
            <a:spLocks/>
          </p:cNvSpPr>
          <p:nvPr/>
        </p:nvSpPr>
        <p:spPr bwMode="auto">
          <a:xfrm>
            <a:off x="3095836" y="1113813"/>
            <a:ext cx="2808312" cy="461969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+mn-ea"/>
              </a:rPr>
              <a:t>我们学习了什么？</a:t>
            </a:r>
            <a:endParaRPr lang="zh-CN" altLang="en-US" sz="2400" b="1" dirty="0">
              <a:solidFill>
                <a:srgbClr val="002060"/>
              </a:solidFill>
              <a:latin typeface="+mn-ea"/>
            </a:endParaRPr>
          </a:p>
        </p:txBody>
      </p:sp>
      <p:graphicFrame>
        <p:nvGraphicFramePr>
          <p:cNvPr id="19" name="图示 18"/>
          <p:cNvGraphicFramePr/>
          <p:nvPr>
            <p:extLst>
              <p:ext uri="{D42A27DB-BD31-4B8C-83A1-F6EECF244321}">
                <p14:modId xmlns:p14="http://schemas.microsoft.com/office/powerpoint/2010/main" val="3647537176"/>
              </p:ext>
            </p:extLst>
          </p:nvPr>
        </p:nvGraphicFramePr>
        <p:xfrm>
          <a:off x="611560" y="1730143"/>
          <a:ext cx="7776864" cy="5127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圆角矩形 19"/>
          <p:cNvSpPr/>
          <p:nvPr/>
        </p:nvSpPr>
        <p:spPr>
          <a:xfrm>
            <a:off x="2339752" y="4581128"/>
            <a:ext cx="1944216" cy="17281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10264" y="214909"/>
            <a:ext cx="9890328" cy="898904"/>
            <a:chOff x="1032938" y="69826"/>
            <a:chExt cx="3615261" cy="547208"/>
          </a:xfrm>
          <a:scene3d>
            <a:camera prst="orthographicFront"/>
            <a:lightRig rig="flat" dir="t"/>
          </a:scene3d>
        </p:grpSpPr>
        <p:sp>
          <p:nvSpPr>
            <p:cNvPr id="17" name="同侧圆角矩形 16"/>
            <p:cNvSpPr/>
            <p:nvPr/>
          </p:nvSpPr>
          <p:spPr>
            <a:xfrm rot="5400000">
              <a:off x="2491607" y="-1336669"/>
              <a:ext cx="350679" cy="3268017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8" name="同侧圆角矩形 6"/>
            <p:cNvSpPr/>
            <p:nvPr/>
          </p:nvSpPr>
          <p:spPr>
            <a:xfrm>
              <a:off x="1032938" y="69826"/>
              <a:ext cx="3615261" cy="54720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eaLnBrk="0" hangingPunct="0"/>
              <a:r>
                <a:rPr lang="zh-CN" altLang="en-US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“评价指标体系”的构建不是一家之言，一定要经过先期的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学习</a:t>
              </a:r>
              <a:endParaRPr lang="en-US" altLang="zh-CN" sz="24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1278200" y="1784778"/>
            <a:ext cx="1188132" cy="5467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根本依据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516216" y="1730143"/>
            <a:ext cx="1188132" cy="5467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发展方向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216601" y="6190316"/>
            <a:ext cx="1188132" cy="5467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先进理念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516216" y="6126942"/>
            <a:ext cx="1188132" cy="5467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重要参考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08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Graphic spid="19" grpId="0">
        <p:bldAsOne/>
      </p:bldGraphic>
      <p:bldP spid="20" grpId="0" animBg="1"/>
      <p:bldP spid="2" grpId="0" animBg="1"/>
      <p:bldP spid="21" grpId="0" animBg="1"/>
      <p:bldP spid="22" grpId="0" animBg="1"/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179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0">
              <a:buFont typeface="Arial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61797" name="TextBox 20"/>
          <p:cNvSpPr txBox="1">
            <a:spLocks noChangeArrowheads="1"/>
          </p:cNvSpPr>
          <p:nvPr/>
        </p:nvSpPr>
        <p:spPr bwMode="auto">
          <a:xfrm>
            <a:off x="449796" y="4509120"/>
            <a:ext cx="8244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面对问题有条不紊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000000"/>
                </a:solidFill>
              </a:rPr>
              <a:t>概念（含盐率、百分数）清楚、道理（盐水配比）明白</a:t>
            </a:r>
            <a:endParaRPr lang="en-US" altLang="zh-CN" sz="2400" b="1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000000"/>
                </a:solidFill>
              </a:rPr>
              <a:t>能将具备的知识、积累的思考经验进行迁移，在新情境下解决问题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70036" y="636590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340" y="1586222"/>
            <a:ext cx="249555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430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281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0">
              <a:buFont typeface="Arial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1048551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思考</a:t>
            </a:r>
          </a:p>
        </p:txBody>
      </p:sp>
      <p:graphicFrame>
        <p:nvGraphicFramePr>
          <p:cNvPr id="12" name="内容占位符 3"/>
          <p:cNvGraphicFramePr>
            <a:graphicFrameLocks/>
          </p:cNvGraphicFramePr>
          <p:nvPr>
            <p:extLst/>
          </p:nvPr>
        </p:nvGraphicFramePr>
        <p:xfrm>
          <a:off x="283089" y="1484784"/>
          <a:ext cx="2272687" cy="367240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18971"/>
                <a:gridCol w="1453716"/>
              </a:tblGrid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题目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区分度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04</a:t>
                      </a:r>
                      <a:endParaRPr lang="zh-CN" sz="1500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0.25 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05</a:t>
                      </a:r>
                      <a:endParaRPr lang="zh-CN" sz="1500" kern="1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0.20 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21</a:t>
                      </a:r>
                      <a:endParaRPr lang="zh-CN" sz="1500" kern="1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0.23 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18</a:t>
                      </a:r>
                      <a:endParaRPr lang="zh-CN" sz="1500" kern="1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0.27 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01</a:t>
                      </a:r>
                      <a:endParaRPr lang="zh-CN" sz="1500" kern="1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0.25 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20</a:t>
                      </a:r>
                      <a:endParaRPr lang="zh-CN" sz="1500" kern="1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0.33 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12</a:t>
                      </a:r>
                      <a:endParaRPr lang="zh-CN" sz="1500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0.32 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306034"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06</a:t>
                      </a:r>
                      <a:endParaRPr lang="zh-CN" sz="1400" b="1" kern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0.47 </a:t>
                      </a:r>
                      <a:endParaRPr lang="zh-CN" sz="1400" kern="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b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24</a:t>
                      </a:r>
                      <a:endParaRPr lang="zh-CN" sz="1500" kern="1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0.35 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23</a:t>
                      </a:r>
                      <a:endParaRPr lang="zh-CN" sz="1500" kern="1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0.65 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14</a:t>
                      </a:r>
                      <a:endParaRPr lang="zh-CN" sz="15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0.44 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</a:tbl>
          </a:graphicData>
        </a:graphic>
      </p:graphicFrame>
      <p:sp>
        <p:nvSpPr>
          <p:cNvPr id="3" name="椭圆形标注 2"/>
          <p:cNvSpPr/>
          <p:nvPr/>
        </p:nvSpPr>
        <p:spPr>
          <a:xfrm>
            <a:off x="2469925" y="3284984"/>
            <a:ext cx="1800200" cy="1080120"/>
          </a:xfrm>
          <a:prstGeom prst="wedgeEllipseCallout">
            <a:avLst>
              <a:gd name="adj1" fmla="val -67714"/>
              <a:gd name="adj2" fmla="val 8422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全卷区分度最高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453" y="2852936"/>
            <a:ext cx="3553395" cy="2639526"/>
          </a:xfrm>
          <a:prstGeom prst="rect">
            <a:avLst/>
          </a:prstGeom>
        </p:spPr>
      </p:pic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6589478" y="2400103"/>
            <a:ext cx="2448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 dirty="0" smtClean="0">
                <a:solidFill>
                  <a:srgbClr val="000000"/>
                </a:solidFill>
              </a:rPr>
              <a:t>束手无策的焦急</a:t>
            </a:r>
            <a:endParaRPr lang="en-US" altLang="zh-CN" sz="2400" b="1" dirty="0" smtClean="0">
              <a:solidFill>
                <a:srgbClr val="000000"/>
              </a:solidFill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3725862" y="2400104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</a:rPr>
              <a:t>有条不紊的从容</a:t>
            </a:r>
            <a:endParaRPr lang="en-US" altLang="zh-CN" sz="2400" b="1" dirty="0" smtClean="0">
              <a:solidFill>
                <a:srgbClr val="000000"/>
              </a:solidFill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5022006" y="802647"/>
            <a:ext cx="2718346" cy="1296144"/>
          </a:xfrm>
          <a:prstGeom prst="cloudCallout">
            <a:avLst>
              <a:gd name="adj1" fmla="val -63220"/>
              <a:gd name="adj2" fmla="val 72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这份“从容”来自哪？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88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0">
              <a:buFont typeface="Arial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2057" name="TextBox 14"/>
          <p:cNvSpPr txBox="1">
            <a:spLocks noChangeArrowheads="1"/>
          </p:cNvSpPr>
          <p:nvPr/>
        </p:nvSpPr>
        <p:spPr bwMode="auto">
          <a:xfrm>
            <a:off x="241107" y="5201269"/>
            <a:ext cx="3415131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dirty="0" smtClean="0">
                <a:solidFill>
                  <a:srgbClr val="000000"/>
                </a:solidFill>
              </a:rPr>
              <a:t>把题目“归类”，按</a:t>
            </a:r>
            <a:r>
              <a:rPr lang="zh-CN" altLang="en-US" sz="1600" dirty="0">
                <a:solidFill>
                  <a:srgbClr val="000000"/>
                </a:solidFill>
              </a:rPr>
              <a:t>“套路”出招</a:t>
            </a:r>
          </a:p>
        </p:txBody>
      </p:sp>
      <p:sp>
        <p:nvSpPr>
          <p:cNvPr id="2058" name="右箭头 15"/>
          <p:cNvSpPr>
            <a:spLocks noChangeArrowheads="1"/>
          </p:cNvSpPr>
          <p:nvPr/>
        </p:nvSpPr>
        <p:spPr bwMode="auto">
          <a:xfrm>
            <a:off x="3779838" y="5343525"/>
            <a:ext cx="1439862" cy="215900"/>
          </a:xfrm>
          <a:prstGeom prst="rightArrow">
            <a:avLst>
              <a:gd name="adj1" fmla="val 50000"/>
              <a:gd name="adj2" fmla="val 500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9" name="TextBox 16"/>
          <p:cNvSpPr txBox="1">
            <a:spLocks noChangeArrowheads="1"/>
          </p:cNvSpPr>
          <p:nvPr/>
        </p:nvSpPr>
        <p:spPr bwMode="auto">
          <a:xfrm>
            <a:off x="5364163" y="5194061"/>
            <a:ext cx="2664122" cy="33855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dirty="0" smtClean="0">
                <a:solidFill>
                  <a:srgbClr val="000000"/>
                </a:solidFill>
              </a:rPr>
              <a:t>从情景出发真正思考问题</a:t>
            </a:r>
            <a:endParaRPr lang="zh-CN" altLang="en-US" sz="1600" dirty="0">
              <a:solidFill>
                <a:srgbClr val="000000"/>
              </a:solidFill>
            </a:endParaRPr>
          </a:p>
        </p:txBody>
      </p:sp>
      <p:sp>
        <p:nvSpPr>
          <p:cNvPr id="2060" name="TextBox 17"/>
          <p:cNvSpPr txBox="1">
            <a:spLocks noChangeArrowheads="1"/>
          </p:cNvSpPr>
          <p:nvPr/>
        </p:nvSpPr>
        <p:spPr bwMode="auto">
          <a:xfrm>
            <a:off x="1908175" y="5991225"/>
            <a:ext cx="1727200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dirty="0">
                <a:solidFill>
                  <a:srgbClr val="000000"/>
                </a:solidFill>
              </a:rPr>
              <a:t>解答应用题</a:t>
            </a:r>
          </a:p>
        </p:txBody>
      </p:sp>
      <p:sp>
        <p:nvSpPr>
          <p:cNvPr id="2061" name="右箭头 18"/>
          <p:cNvSpPr>
            <a:spLocks noChangeArrowheads="1"/>
          </p:cNvSpPr>
          <p:nvPr/>
        </p:nvSpPr>
        <p:spPr bwMode="auto">
          <a:xfrm>
            <a:off x="3779838" y="6135688"/>
            <a:ext cx="1439862" cy="215900"/>
          </a:xfrm>
          <a:prstGeom prst="rightArrow">
            <a:avLst>
              <a:gd name="adj1" fmla="val 50000"/>
              <a:gd name="adj2" fmla="val 500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62" name="TextBox 19"/>
          <p:cNvSpPr txBox="1">
            <a:spLocks noChangeArrowheads="1"/>
          </p:cNvSpPr>
          <p:nvPr/>
        </p:nvSpPr>
        <p:spPr bwMode="auto">
          <a:xfrm>
            <a:off x="5364163" y="5991225"/>
            <a:ext cx="2087562" cy="4619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>
                <a:solidFill>
                  <a:srgbClr val="000000"/>
                </a:solidFill>
              </a:rPr>
              <a:t>解决现实问题</a:t>
            </a:r>
          </a:p>
        </p:txBody>
      </p:sp>
      <p:sp>
        <p:nvSpPr>
          <p:cNvPr id="2063" name="下箭头 20"/>
          <p:cNvSpPr>
            <a:spLocks noChangeArrowheads="1"/>
          </p:cNvSpPr>
          <p:nvPr/>
        </p:nvSpPr>
        <p:spPr bwMode="auto">
          <a:xfrm>
            <a:off x="2627313" y="5703888"/>
            <a:ext cx="215900" cy="287337"/>
          </a:xfrm>
          <a:prstGeom prst="downArrow">
            <a:avLst>
              <a:gd name="adj1" fmla="val 50000"/>
              <a:gd name="adj2" fmla="val 49908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64" name="下箭头 21"/>
          <p:cNvSpPr>
            <a:spLocks noChangeArrowheads="1"/>
          </p:cNvSpPr>
          <p:nvPr/>
        </p:nvSpPr>
        <p:spPr bwMode="auto">
          <a:xfrm>
            <a:off x="6300788" y="5689600"/>
            <a:ext cx="215900" cy="287338"/>
          </a:xfrm>
          <a:prstGeom prst="downArrow">
            <a:avLst>
              <a:gd name="adj1" fmla="val 50000"/>
              <a:gd name="adj2" fmla="val 49908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64707" y="692696"/>
            <a:ext cx="894925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思考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3" y="1266638"/>
            <a:ext cx="5246735" cy="3438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38" y="1927826"/>
            <a:ext cx="5224630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9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8963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0">
              <a:buFont typeface="Arial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26" name="左箭头 25"/>
          <p:cNvSpPr/>
          <p:nvPr/>
        </p:nvSpPr>
        <p:spPr>
          <a:xfrm flipH="1">
            <a:off x="806809" y="2212970"/>
            <a:ext cx="2520000" cy="2340000"/>
          </a:xfrm>
          <a:prstGeom prst="leftArrow">
            <a:avLst>
              <a:gd name="adj1" fmla="val 70395"/>
              <a:gd name="adj2" fmla="val 30068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073600" lon="0" rev="0"/>
            </a:camera>
            <a:lightRig rig="flat" dir="t"/>
          </a:scene3d>
          <a:sp3d extrusionH="1016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defRPr/>
            </a:pPr>
            <a:endParaRPr lang="zh-CN" altLang="en-US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971600" y="1994049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17399997" lon="0" rev="0"/>
            </a:camera>
            <a:lightRig rig="flat" dir="t"/>
          </a:scene3d>
          <a:sp3d extrusionH="127000">
            <a:bevelT w="254000" h="254000" prst="artDeco"/>
            <a:extrusionClr>
              <a:schemeClr val="bg1">
                <a:lumMod val="85000"/>
              </a:schemeClr>
            </a:extrusionClr>
            <a:contourClr>
              <a:srgbClr val="89FF8C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5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983848" y="2678312"/>
            <a:ext cx="1775504" cy="461665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宋体" pitchFamily="2" charset="-122"/>
                <a:ea typeface="宋体" pitchFamily="2" charset="-122"/>
              </a:rPr>
              <a:t>1</a:t>
            </a:r>
            <a:endParaRPr lang="zh-CN" altLang="en-US" sz="2400" b="1" dirty="0">
              <a:solidFill>
                <a:srgbClr val="000000"/>
              </a:solidFill>
              <a:effectLst>
                <a:reflection blurRad="6350" stA="50000" endA="300" endPos="50000" dist="60007" dir="5400000" sy="-100000" algn="bl" rotWithShape="0"/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9" name="左箭头 28"/>
          <p:cNvSpPr/>
          <p:nvPr/>
        </p:nvSpPr>
        <p:spPr>
          <a:xfrm flipH="1">
            <a:off x="3408324" y="1829297"/>
            <a:ext cx="2520000" cy="2340000"/>
          </a:xfrm>
          <a:prstGeom prst="leftArrow">
            <a:avLst>
              <a:gd name="adj1" fmla="val 70395"/>
              <a:gd name="adj2" fmla="val 30068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073600" lon="0" rev="0"/>
            </a:camera>
            <a:lightRig rig="flat" dir="t"/>
          </a:scene3d>
          <a:sp3d extrusionH="1016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defRPr/>
            </a:pPr>
            <a:endParaRPr lang="zh-CN" altLang="en-US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3579130" y="1584689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17399997" lon="0" rev="0"/>
            </a:camera>
            <a:lightRig rig="flat" dir="t"/>
          </a:scene3d>
          <a:sp3d extrusionH="127000">
            <a:bevelT w="254000" h="254000" prst="artDeco"/>
            <a:extrusionClr>
              <a:schemeClr val="bg1">
                <a:lumMod val="85000"/>
              </a:schemeClr>
            </a:extrusionClr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5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左箭头 31"/>
          <p:cNvSpPr/>
          <p:nvPr/>
        </p:nvSpPr>
        <p:spPr>
          <a:xfrm flipH="1">
            <a:off x="6009839" y="1454992"/>
            <a:ext cx="2520000" cy="2340000"/>
          </a:xfrm>
          <a:prstGeom prst="leftArrow">
            <a:avLst>
              <a:gd name="adj1" fmla="val 70395"/>
              <a:gd name="adj2" fmla="val 30068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073600" lon="0" rev="0"/>
            </a:camera>
            <a:lightRig rig="flat" dir="t"/>
          </a:scene3d>
          <a:sp3d extrusionH="1016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defRPr/>
            </a:pPr>
            <a:endParaRPr lang="zh-CN" altLang="en-US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6187399" y="1210384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17399997" lon="0" rev="0"/>
            </a:camera>
            <a:lightRig rig="flat" dir="t"/>
          </a:scene3d>
          <a:sp3d extrusionH="127000">
            <a:bevelT w="254000" h="254000" prst="artDeco"/>
            <a:extrusionClr>
              <a:schemeClr val="bg1">
                <a:lumMod val="85000"/>
              </a:schemeClr>
            </a:extrusionClr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>
                <a:tab pos="136525" algn="l"/>
              </a:tabLst>
              <a:defRPr/>
            </a:pPr>
            <a:endParaRPr lang="zh-CN" altLang="en-US" sz="15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3527227" y="2256124"/>
            <a:ext cx="1775504" cy="461665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宋体" pitchFamily="2" charset="-122"/>
                <a:ea typeface="宋体" pitchFamily="2" charset="-122"/>
              </a:rPr>
              <a:t>2</a:t>
            </a:r>
            <a:endParaRPr lang="zh-CN" altLang="en-US" sz="2400" b="1" dirty="0">
              <a:solidFill>
                <a:srgbClr val="000000"/>
              </a:solidFill>
              <a:effectLst>
                <a:reflection blurRad="6350" stA="50000" endA="300" endPos="50000" dist="60007" dir="5400000" sy="-100000" algn="bl" rotWithShape="0"/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3588457" y="3334292"/>
            <a:ext cx="1620000" cy="1355515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defTabSz="9128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Arial" pitchFamily="34" charset="0"/>
              <a:buNone/>
              <a:tabLst>
                <a:tab pos="136525" algn="l"/>
              </a:tabLst>
              <a:defRPr/>
            </a:pPr>
            <a:r>
              <a:rPr lang="zh-CN" altLang="en-US" sz="2000" b="1" spc="50" dirty="0" smtClean="0">
                <a:ln w="11430"/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深刻理解</a:t>
            </a:r>
            <a:endParaRPr lang="en-US" altLang="zh-CN" sz="2000" b="1" spc="50" dirty="0" smtClean="0">
              <a:ln w="11430"/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lvl="2" algn="ctr" defTabSz="9128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Arial" pitchFamily="34" charset="0"/>
              <a:buNone/>
              <a:tabLst>
                <a:tab pos="136525" algn="l"/>
              </a:tabLst>
              <a:defRPr/>
            </a:pPr>
            <a:r>
              <a:rPr lang="zh-CN" altLang="en-US" sz="2000" b="1" spc="50" dirty="0" smtClean="0">
                <a:ln w="11430"/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应用意识</a:t>
            </a:r>
            <a:endParaRPr lang="zh-CN" altLang="en-US" sz="20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6187279" y="2961312"/>
            <a:ext cx="1837730" cy="1591657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defTabSz="9128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Arial" pitchFamily="34" charset="0"/>
              <a:buNone/>
              <a:tabLst>
                <a:tab pos="136525" algn="l"/>
              </a:tabLst>
              <a:defRPr/>
            </a:pPr>
            <a:r>
              <a:rPr lang="zh-CN" altLang="en-US" sz="2000" b="1" spc="50" dirty="0" smtClean="0">
                <a:ln w="11430"/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题目在作答时有多种策略，并能依据策略区分思维水平等级</a:t>
            </a:r>
            <a:endParaRPr lang="zh-CN" altLang="en-US" sz="20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200755" y="3731334"/>
            <a:ext cx="3240087" cy="1584036"/>
            <a:chOff x="179388" y="4760198"/>
            <a:chExt cx="3240087" cy="1584036"/>
          </a:xfrm>
        </p:grpSpPr>
        <p:sp>
          <p:nvSpPr>
            <p:cNvPr id="35" name="矩形 34"/>
            <p:cNvSpPr/>
            <p:nvPr/>
          </p:nvSpPr>
          <p:spPr bwMode="auto">
            <a:xfrm>
              <a:off x="323528" y="4760198"/>
              <a:ext cx="2880320" cy="158403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79388" y="5149850"/>
              <a:ext cx="3240087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2" algn="ctr" defTabSz="912813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80000"/>
                <a:buFont typeface="Arial" pitchFamily="34" charset="0"/>
                <a:buNone/>
                <a:tabLst>
                  <a:tab pos="136525" algn="l"/>
                </a:tabLst>
                <a:defRPr/>
              </a:pPr>
              <a:r>
                <a:rPr lang="zh-CN" altLang="en-US" sz="2000" b="1" spc="50" dirty="0" smtClean="0">
                  <a:ln w="11430"/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</a:rPr>
                <a:t>寻求真实可感有意义</a:t>
              </a:r>
              <a:endParaRPr lang="en-US" altLang="zh-CN" sz="2000" b="1" spc="50" dirty="0" smtClean="0">
                <a:ln w="11430"/>
                <a:solidFill>
                  <a:srgbClr val="002060"/>
                </a:solidFill>
                <a:latin typeface="宋体" pitchFamily="2" charset="-122"/>
                <a:ea typeface="宋体" pitchFamily="2" charset="-122"/>
              </a:endParaRPr>
            </a:p>
            <a:p>
              <a:pPr marL="0" lvl="2" algn="ctr" defTabSz="912813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80000"/>
                <a:buFont typeface="Arial" pitchFamily="34" charset="0"/>
                <a:buNone/>
                <a:tabLst>
                  <a:tab pos="136525" algn="l"/>
                </a:tabLst>
                <a:defRPr/>
              </a:pPr>
              <a:r>
                <a:rPr lang="zh-CN" altLang="en-US" sz="2000" b="1" spc="50" dirty="0" smtClean="0">
                  <a:ln w="11430"/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</a:rPr>
                <a:t>的现实情境</a:t>
              </a:r>
              <a:endParaRPr lang="zh-CN" altLang="en-US" sz="2000" b="1" spc="50" dirty="0">
                <a:ln w="11430"/>
                <a:solidFill>
                  <a:srgbClr val="002060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3680555" y="3714586"/>
            <a:ext cx="1430337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 defTabSz="9128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Arial" pitchFamily="34" charset="0"/>
              <a:buNone/>
              <a:tabLst>
                <a:tab pos="136525" algn="l"/>
              </a:tabLst>
              <a:defRPr/>
            </a:pPr>
            <a:endParaRPr lang="en-US" altLang="zh-CN" sz="2400" spc="50" dirty="0">
              <a:ln w="11430"/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 algn="ctr" defTabSz="9128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Arial" pitchFamily="34" charset="0"/>
              <a:buNone/>
              <a:tabLst>
                <a:tab pos="136525" algn="l"/>
              </a:tabLst>
              <a:defRPr/>
            </a:pPr>
            <a:endParaRPr lang="zh-CN" altLang="en-US" sz="1400" spc="50" dirty="0">
              <a:ln w="11430"/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249505" y="1866465"/>
            <a:ext cx="1775504" cy="461665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400" b="1" dirty="0">
                <a:solidFill>
                  <a:srgbClr val="00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宋体" pitchFamily="2" charset="-122"/>
                <a:ea typeface="宋体" pitchFamily="2" charset="-122"/>
              </a:rPr>
              <a:t>3</a:t>
            </a:r>
            <a:endParaRPr lang="zh-CN" altLang="en-US" sz="2400" b="1" dirty="0">
              <a:solidFill>
                <a:srgbClr val="000000"/>
              </a:solidFill>
              <a:effectLst>
                <a:reflection blurRad="6350" stA="50000" endA="300" endPos="50000" dist="60007" dir="5400000" sy="-100000" algn="bl" rotWithShape="0"/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235845" y="847122"/>
            <a:ext cx="5913944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在“应用意识”的考察方面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如何命题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81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179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0">
              <a:buFont typeface="Arial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70036" y="636590"/>
            <a:ext cx="961604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思考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9" name="组合 6"/>
          <p:cNvGrpSpPr>
            <a:grpSpLocks/>
          </p:cNvGrpSpPr>
          <p:nvPr/>
        </p:nvGrpSpPr>
        <p:grpSpPr bwMode="auto">
          <a:xfrm>
            <a:off x="1115045" y="4370784"/>
            <a:ext cx="1935163" cy="962025"/>
            <a:chOff x="2266950" y="4010025"/>
            <a:chExt cx="1935163" cy="962025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414588" y="4010025"/>
              <a:ext cx="1439862" cy="393700"/>
            </a:xfrm>
            <a:prstGeom prst="upArrow">
              <a:avLst>
                <a:gd name="adj1" fmla="val 61333"/>
                <a:gd name="adj2" fmla="val 65185"/>
              </a:avLst>
            </a:prstGeom>
            <a:solidFill>
              <a:srgbClr val="99CC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ko-KR" sz="1400">
                <a:solidFill>
                  <a:srgbClr val="006600"/>
                </a:solidFill>
                <a:ea typeface="굴림" pitchFamily="34" charset="-127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266950" y="4514850"/>
              <a:ext cx="1935163" cy="457200"/>
            </a:xfrm>
            <a:prstGeom prst="rect">
              <a:avLst/>
            </a:prstGeom>
            <a:gradFill rotWithShape="1">
              <a:gsLst>
                <a:gs pos="0">
                  <a:srgbClr val="008080"/>
                </a:gs>
                <a:gs pos="100000">
                  <a:srgbClr val="006161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关注</a:t>
              </a:r>
              <a:r>
                <a:rPr lang="zh-CN" altLang="en-US"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学科基础</a:t>
              </a:r>
            </a:p>
          </p:txBody>
        </p:sp>
      </p:grpSp>
      <p:grpSp>
        <p:nvGrpSpPr>
          <p:cNvPr id="13" name="组合 8"/>
          <p:cNvGrpSpPr>
            <a:grpSpLocks/>
          </p:cNvGrpSpPr>
          <p:nvPr/>
        </p:nvGrpSpPr>
        <p:grpSpPr bwMode="auto">
          <a:xfrm>
            <a:off x="3404220" y="4370784"/>
            <a:ext cx="1935163" cy="963613"/>
            <a:chOff x="4556125" y="4010025"/>
            <a:chExt cx="1935163" cy="963613"/>
          </a:xfrm>
        </p:grpSpPr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4703763" y="4010025"/>
              <a:ext cx="1439862" cy="393700"/>
            </a:xfrm>
            <a:prstGeom prst="upArrow">
              <a:avLst>
                <a:gd name="adj1" fmla="val 61333"/>
                <a:gd name="adj2" fmla="val 65185"/>
              </a:avLst>
            </a:prstGeom>
            <a:solidFill>
              <a:srgbClr val="99CC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ko-KR" sz="1400">
                <a:solidFill>
                  <a:srgbClr val="006600"/>
                </a:solidFill>
                <a:ea typeface="굴림" pitchFamily="34" charset="-127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556125" y="4516438"/>
              <a:ext cx="1935163" cy="457200"/>
            </a:xfrm>
            <a:prstGeom prst="rect">
              <a:avLst/>
            </a:prstGeom>
            <a:gradFill rotWithShape="1">
              <a:gsLst>
                <a:gs pos="0">
                  <a:srgbClr val="008080"/>
                </a:gs>
                <a:gs pos="100000">
                  <a:srgbClr val="006161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关注</a:t>
              </a:r>
              <a:r>
                <a:rPr lang="zh-CN" altLang="en-US"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学科能力</a:t>
              </a:r>
            </a:p>
          </p:txBody>
        </p:sp>
      </p:grpSp>
      <p:grpSp>
        <p:nvGrpSpPr>
          <p:cNvPr id="16" name="组合 9"/>
          <p:cNvGrpSpPr>
            <a:grpSpLocks/>
          </p:cNvGrpSpPr>
          <p:nvPr/>
        </p:nvGrpSpPr>
        <p:grpSpPr bwMode="auto">
          <a:xfrm>
            <a:off x="5756895" y="4370784"/>
            <a:ext cx="1935163" cy="962025"/>
            <a:chOff x="6908800" y="4010025"/>
            <a:chExt cx="1935163" cy="962025"/>
          </a:xfrm>
        </p:grpSpPr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7056438" y="4010025"/>
              <a:ext cx="1439862" cy="393700"/>
            </a:xfrm>
            <a:prstGeom prst="upArrow">
              <a:avLst>
                <a:gd name="adj1" fmla="val 61333"/>
                <a:gd name="adj2" fmla="val 65185"/>
              </a:avLst>
            </a:prstGeom>
            <a:solidFill>
              <a:srgbClr val="99CC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ko-KR" sz="1400">
                <a:solidFill>
                  <a:srgbClr val="006600"/>
                </a:solidFill>
                <a:ea typeface="굴림" pitchFamily="34" charset="-127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908800" y="4514850"/>
              <a:ext cx="1935163" cy="457200"/>
            </a:xfrm>
            <a:prstGeom prst="rect">
              <a:avLst/>
            </a:prstGeom>
            <a:gradFill rotWithShape="1">
              <a:gsLst>
                <a:gs pos="0">
                  <a:srgbClr val="008080"/>
                </a:gs>
                <a:gs pos="100000">
                  <a:srgbClr val="006161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关注</a:t>
              </a:r>
              <a:r>
                <a:rPr lang="zh-CN" altLang="en-US"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人的发展</a:t>
              </a:r>
            </a:p>
          </p:txBody>
        </p:sp>
      </p:grpSp>
      <p:grpSp>
        <p:nvGrpSpPr>
          <p:cNvPr id="19" name="组合 5"/>
          <p:cNvGrpSpPr>
            <a:grpSpLocks/>
          </p:cNvGrpSpPr>
          <p:nvPr/>
        </p:nvGrpSpPr>
        <p:grpSpPr bwMode="auto">
          <a:xfrm>
            <a:off x="1043608" y="2276872"/>
            <a:ext cx="6624637" cy="2017712"/>
            <a:chOff x="2195736" y="1916113"/>
            <a:chExt cx="6624736" cy="2016943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6732240" y="2186806"/>
              <a:ext cx="2088232" cy="1746250"/>
              <a:chOff x="288" y="2908"/>
              <a:chExt cx="5232" cy="996"/>
            </a:xfrm>
            <a:noFill/>
          </p:grpSpPr>
          <p:sp>
            <p:nvSpPr>
              <p:cNvPr id="42" name="AutoShape 4"/>
              <p:cNvSpPr>
                <a:spLocks noChangeArrowheads="1"/>
              </p:cNvSpPr>
              <p:nvPr/>
            </p:nvSpPr>
            <p:spPr bwMode="gray">
              <a:xfrm>
                <a:off x="288" y="2908"/>
                <a:ext cx="5232" cy="996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0070C0"/>
                </a:solidFill>
                <a:round/>
                <a:headEnd/>
                <a:tailE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AutoShape 5"/>
              <p:cNvSpPr>
                <a:spLocks noChangeArrowheads="1"/>
              </p:cNvSpPr>
              <p:nvPr/>
            </p:nvSpPr>
            <p:spPr bwMode="gray">
              <a:xfrm>
                <a:off x="307" y="2928"/>
                <a:ext cx="5196" cy="952"/>
              </a:xfrm>
              <a:prstGeom prst="roundRect">
                <a:avLst>
                  <a:gd name="adj" fmla="val 14810"/>
                </a:avLst>
              </a:prstGeom>
              <a:grpFill/>
              <a:ln w="19050" algn="ctr">
                <a:solidFill>
                  <a:srgbClr val="007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1" name="Group 3"/>
            <p:cNvGrpSpPr>
              <a:grpSpLocks/>
            </p:cNvGrpSpPr>
            <p:nvPr/>
          </p:nvGrpSpPr>
          <p:grpSpPr bwMode="auto">
            <a:xfrm>
              <a:off x="4463988" y="2186806"/>
              <a:ext cx="2088232" cy="1746250"/>
              <a:chOff x="288" y="2908"/>
              <a:chExt cx="5232" cy="996"/>
            </a:xfrm>
            <a:noFill/>
          </p:grpSpPr>
          <p:sp>
            <p:nvSpPr>
              <p:cNvPr id="40" name="AutoShape 4"/>
              <p:cNvSpPr>
                <a:spLocks noChangeArrowheads="1"/>
              </p:cNvSpPr>
              <p:nvPr/>
            </p:nvSpPr>
            <p:spPr bwMode="gray">
              <a:xfrm>
                <a:off x="288" y="2908"/>
                <a:ext cx="5232" cy="996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0070C0"/>
                </a:solidFill>
                <a:round/>
                <a:headEnd/>
                <a:tailE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AutoShape 5"/>
              <p:cNvSpPr>
                <a:spLocks noChangeArrowheads="1"/>
              </p:cNvSpPr>
              <p:nvPr/>
            </p:nvSpPr>
            <p:spPr bwMode="gray">
              <a:xfrm>
                <a:off x="307" y="2928"/>
                <a:ext cx="5196" cy="952"/>
              </a:xfrm>
              <a:prstGeom prst="roundRect">
                <a:avLst>
                  <a:gd name="adj" fmla="val 14810"/>
                </a:avLst>
              </a:prstGeom>
              <a:grpFill/>
              <a:ln w="19050" algn="ctr">
                <a:solidFill>
                  <a:srgbClr val="007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2195736" y="2186806"/>
              <a:ext cx="2088232" cy="1746250"/>
              <a:chOff x="288" y="2908"/>
              <a:chExt cx="5232" cy="996"/>
            </a:xfrm>
            <a:noFill/>
          </p:grpSpPr>
          <p:sp>
            <p:nvSpPr>
              <p:cNvPr id="38" name="AutoShape 4"/>
              <p:cNvSpPr>
                <a:spLocks noChangeArrowheads="1"/>
              </p:cNvSpPr>
              <p:nvPr/>
            </p:nvSpPr>
            <p:spPr bwMode="gray">
              <a:xfrm>
                <a:off x="288" y="2908"/>
                <a:ext cx="5232" cy="996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AutoShape 5"/>
              <p:cNvSpPr>
                <a:spLocks noChangeArrowheads="1"/>
              </p:cNvSpPr>
              <p:nvPr/>
            </p:nvSpPr>
            <p:spPr bwMode="gray">
              <a:xfrm>
                <a:off x="307" y="2928"/>
                <a:ext cx="5196" cy="952"/>
              </a:xfrm>
              <a:prstGeom prst="roundRect">
                <a:avLst>
                  <a:gd name="adj" fmla="val 14810"/>
                </a:avLst>
              </a:prstGeom>
              <a:grpFill/>
              <a:ln w="19050" algn="ctr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3" name="Group 6"/>
            <p:cNvGrpSpPr>
              <a:grpSpLocks/>
            </p:cNvGrpSpPr>
            <p:nvPr/>
          </p:nvGrpSpPr>
          <p:grpSpPr bwMode="auto">
            <a:xfrm>
              <a:off x="2320925" y="1916113"/>
              <a:ext cx="1854200" cy="473075"/>
              <a:chOff x="479" y="2640"/>
              <a:chExt cx="1264" cy="556"/>
            </a:xfrm>
          </p:grpSpPr>
          <p:sp>
            <p:nvSpPr>
              <p:cNvPr id="36" name="AutoShape 7"/>
              <p:cNvSpPr>
                <a:spLocks noChangeArrowheads="1"/>
              </p:cNvSpPr>
              <p:nvPr/>
            </p:nvSpPr>
            <p:spPr bwMode="invGray">
              <a:xfrm>
                <a:off x="479" y="2640"/>
                <a:ext cx="1264" cy="556"/>
              </a:xfrm>
              <a:prstGeom prst="chevron">
                <a:avLst>
                  <a:gd name="adj" fmla="val 36511"/>
                </a:avLst>
              </a:prstGeom>
              <a:gradFill rotWithShape="1">
                <a:gsLst>
                  <a:gs pos="0">
                    <a:schemeClr val="accent1">
                      <a:gamma/>
                      <a:tint val="10196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10196"/>
                      <a:invGamma/>
                    </a:schemeClr>
                  </a:gs>
                </a:gsLst>
                <a:lin ang="0" scaled="1"/>
              </a:gradFill>
              <a:ln w="12700" algn="ctr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7" name="AutoShape 8"/>
              <p:cNvSpPr>
                <a:spLocks noChangeArrowheads="1"/>
              </p:cNvSpPr>
              <p:nvPr/>
            </p:nvSpPr>
            <p:spPr bwMode="invGray">
              <a:xfrm>
                <a:off x="501" y="2655"/>
                <a:ext cx="1229" cy="528"/>
              </a:xfrm>
              <a:prstGeom prst="chevron">
                <a:avLst>
                  <a:gd name="adj" fmla="val 386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5098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50980"/>
                      <a:invGamma/>
                    </a:schemeClr>
                  </a:gs>
                </a:gsLst>
                <a:lin ang="5400000" scaled="1"/>
              </a:gradFill>
              <a:ln w="12700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24" name="Text Box 9"/>
            <p:cNvSpPr txBox="1">
              <a:spLocks noChangeArrowheads="1"/>
            </p:cNvSpPr>
            <p:nvPr/>
          </p:nvSpPr>
          <p:spPr bwMode="gray">
            <a:xfrm>
              <a:off x="2441575" y="1966913"/>
              <a:ext cx="15779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000" b="0">
                  <a:latin typeface="黑体" panose="02010609060101010101" pitchFamily="49" charset="-122"/>
                  <a:ea typeface="黑体" panose="02010609060101010101" pitchFamily="49" charset="-122"/>
                </a:rPr>
                <a:t>知识技能</a:t>
              </a:r>
              <a:endParaRPr lang="en-US" altLang="zh-CN" sz="2000" b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5" name="Group 10"/>
            <p:cNvGrpSpPr>
              <a:grpSpLocks/>
            </p:cNvGrpSpPr>
            <p:nvPr/>
          </p:nvGrpSpPr>
          <p:grpSpPr bwMode="auto">
            <a:xfrm>
              <a:off x="4572000" y="1928813"/>
              <a:ext cx="1854200" cy="460375"/>
              <a:chOff x="479" y="2640"/>
              <a:chExt cx="1264" cy="556"/>
            </a:xfrm>
          </p:grpSpPr>
          <p:sp>
            <p:nvSpPr>
              <p:cNvPr id="34" name="AutoShape 11"/>
              <p:cNvSpPr>
                <a:spLocks noChangeArrowheads="1"/>
              </p:cNvSpPr>
              <p:nvPr/>
            </p:nvSpPr>
            <p:spPr bwMode="invGray">
              <a:xfrm>
                <a:off x="479" y="2640"/>
                <a:ext cx="1264" cy="556"/>
              </a:xfrm>
              <a:prstGeom prst="chevron">
                <a:avLst>
                  <a:gd name="adj" fmla="val 36511"/>
                </a:avLst>
              </a:prstGeom>
              <a:gradFill rotWithShape="1">
                <a:gsLst>
                  <a:gs pos="0">
                    <a:schemeClr val="accent2">
                      <a:gamma/>
                      <a:tint val="10196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10196"/>
                      <a:invGamma/>
                    </a:schemeClr>
                  </a:gs>
                </a:gsLst>
                <a:lin ang="0" scaled="1"/>
              </a:gra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5" name="AutoShape 12"/>
              <p:cNvSpPr>
                <a:spLocks noChangeArrowheads="1"/>
              </p:cNvSpPr>
              <p:nvPr/>
            </p:nvSpPr>
            <p:spPr bwMode="invGray">
              <a:xfrm>
                <a:off x="501" y="2655"/>
                <a:ext cx="1229" cy="527"/>
              </a:xfrm>
              <a:prstGeom prst="chevron">
                <a:avLst>
                  <a:gd name="adj" fmla="val 386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5098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50980"/>
                      <a:invGamma/>
                    </a:schemeClr>
                  </a:gs>
                </a:gsLst>
                <a:lin ang="5400000" scaled="1"/>
              </a:gra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grpSp>
          <p:nvGrpSpPr>
            <p:cNvPr id="26" name="Group 13"/>
            <p:cNvGrpSpPr>
              <a:grpSpLocks/>
            </p:cNvGrpSpPr>
            <p:nvPr/>
          </p:nvGrpSpPr>
          <p:grpSpPr bwMode="auto">
            <a:xfrm>
              <a:off x="6821488" y="1916113"/>
              <a:ext cx="1854200" cy="473075"/>
              <a:chOff x="479" y="2640"/>
              <a:chExt cx="1264" cy="556"/>
            </a:xfrm>
            <a:solidFill>
              <a:srgbClr val="C00000"/>
            </a:solidFill>
          </p:grpSpPr>
          <p:sp>
            <p:nvSpPr>
              <p:cNvPr id="32" name="AutoShape 14"/>
              <p:cNvSpPr>
                <a:spLocks noChangeArrowheads="1"/>
              </p:cNvSpPr>
              <p:nvPr/>
            </p:nvSpPr>
            <p:spPr bwMode="invGray">
              <a:xfrm>
                <a:off x="479" y="2640"/>
                <a:ext cx="1264" cy="556"/>
              </a:xfrm>
              <a:prstGeom prst="chevron">
                <a:avLst>
                  <a:gd name="adj" fmla="val 36511"/>
                </a:avLst>
              </a:prstGeom>
              <a:grpFill/>
              <a:ln w="12700" algn="ctr">
                <a:solidFill>
                  <a:schemeClr val="hlink"/>
                </a:solidFill>
                <a:miter lim="800000"/>
                <a:headEnd/>
                <a:tailE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AutoShape 15"/>
              <p:cNvSpPr>
                <a:spLocks noChangeArrowheads="1"/>
              </p:cNvSpPr>
              <p:nvPr/>
            </p:nvSpPr>
            <p:spPr bwMode="invGray">
              <a:xfrm>
                <a:off x="501" y="2655"/>
                <a:ext cx="1229" cy="528"/>
              </a:xfrm>
              <a:prstGeom prst="chevron">
                <a:avLst>
                  <a:gd name="adj" fmla="val 38600"/>
                </a:avLst>
              </a:prstGeom>
              <a:grpFill/>
              <a:ln w="12700" algn="ctr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27" name="矩形 12"/>
            <p:cNvSpPr>
              <a:spLocks noChangeArrowheads="1"/>
            </p:cNvSpPr>
            <p:nvPr/>
          </p:nvSpPr>
          <p:spPr bwMode="auto">
            <a:xfrm>
              <a:off x="2568575" y="2636838"/>
              <a:ext cx="1211263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0">
                  <a:latin typeface="黑体" panose="02010609060101010101" pitchFamily="49" charset="-122"/>
                  <a:ea typeface="黑体" panose="02010609060101010101" pitchFamily="49" charset="-122"/>
                </a:rPr>
                <a:t>基本知识</a:t>
              </a:r>
              <a:endParaRPr lang="en-US" altLang="zh-CN" sz="2000" b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0">
                  <a:latin typeface="黑体" panose="02010609060101010101" pitchFamily="49" charset="-122"/>
                  <a:ea typeface="黑体" panose="02010609060101010101" pitchFamily="49" charset="-122"/>
                </a:rPr>
                <a:t>基本能力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gray">
            <a:xfrm>
              <a:off x="4703763" y="1966913"/>
              <a:ext cx="15779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000" b="0">
                  <a:latin typeface="黑体" panose="02010609060101010101" pitchFamily="49" charset="-122"/>
                  <a:ea typeface="黑体" panose="02010609060101010101" pitchFamily="49" charset="-122"/>
                </a:rPr>
                <a:t>学科本质</a:t>
              </a:r>
              <a:endParaRPr lang="en-US" altLang="zh-CN" sz="2000" b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gray">
            <a:xfrm>
              <a:off x="6967538" y="1966913"/>
              <a:ext cx="15779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000" b="0">
                  <a:latin typeface="黑体" panose="02010609060101010101" pitchFamily="49" charset="-122"/>
                  <a:ea typeface="黑体" panose="02010609060101010101" pitchFamily="49" charset="-122"/>
                </a:rPr>
                <a:t>核心素养</a:t>
              </a:r>
              <a:endParaRPr lang="en-US" altLang="zh-CN" sz="2000" b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0" name="矩形 59"/>
            <p:cNvSpPr>
              <a:spLocks noChangeArrowheads="1"/>
            </p:cNvSpPr>
            <p:nvPr/>
          </p:nvSpPr>
          <p:spPr bwMode="auto">
            <a:xfrm>
              <a:off x="4859338" y="2636838"/>
              <a:ext cx="1211262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0">
                  <a:latin typeface="黑体" panose="02010609060101010101" pitchFamily="49" charset="-122"/>
                  <a:ea typeface="黑体" panose="02010609060101010101" pitchFamily="49" charset="-122"/>
                </a:rPr>
                <a:t>思想方法</a:t>
              </a:r>
              <a:endParaRPr lang="en-US" altLang="zh-CN" sz="2000" b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000" b="0">
                  <a:latin typeface="黑体" panose="02010609060101010101" pitchFamily="49" charset="-122"/>
                  <a:ea typeface="黑体" panose="02010609060101010101" pitchFamily="49" charset="-122"/>
                </a:rPr>
                <a:t>……</a:t>
              </a:r>
              <a:endParaRPr lang="zh-CN" altLang="en-US" sz="2000" b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矩形 60"/>
            <p:cNvSpPr>
              <a:spLocks noChangeArrowheads="1"/>
            </p:cNvSpPr>
            <p:nvPr/>
          </p:nvSpPr>
          <p:spPr bwMode="auto">
            <a:xfrm>
              <a:off x="7150100" y="2636838"/>
              <a:ext cx="1211263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0">
                  <a:latin typeface="黑体" panose="02010609060101010101" pitchFamily="49" charset="-122"/>
                  <a:ea typeface="黑体" panose="02010609060101010101" pitchFamily="49" charset="-122"/>
                </a:rPr>
                <a:t>关键能力</a:t>
              </a:r>
              <a:endParaRPr lang="en-US" altLang="zh-CN" sz="2000" b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0">
                  <a:latin typeface="黑体" panose="02010609060101010101" pitchFamily="49" charset="-122"/>
                  <a:ea typeface="黑体" panose="02010609060101010101" pitchFamily="49" charset="-122"/>
                </a:rPr>
                <a:t>必备品格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42381" y="1067118"/>
            <a:ext cx="6549677" cy="949290"/>
            <a:chOff x="1142381" y="1067118"/>
            <a:chExt cx="6549677" cy="949290"/>
          </a:xfrm>
        </p:grpSpPr>
        <p:sp>
          <p:nvSpPr>
            <p:cNvPr id="4" name="虚尾箭头 3"/>
            <p:cNvSpPr/>
            <p:nvPr/>
          </p:nvSpPr>
          <p:spPr>
            <a:xfrm>
              <a:off x="1142381" y="1067118"/>
              <a:ext cx="6549677" cy="949290"/>
            </a:xfrm>
            <a:prstGeom prst="striped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682788" y="1277231"/>
              <a:ext cx="36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教学立场的变化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54350" y="5631794"/>
            <a:ext cx="6634877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知识在本质上是一种结果。可以是经验的结果，可以是思维的结果。是不是创新型人才不仅取决于这个人掌握的知识有多少，在很大程度上，取决于这个人的思维方法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史宁中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13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组合 3"/>
          <p:cNvGrpSpPr/>
          <p:nvPr/>
        </p:nvGrpSpPr>
        <p:grpSpPr bwMode="auto">
          <a:xfrm>
            <a:off x="179512" y="116632"/>
            <a:ext cx="8315309" cy="671102"/>
            <a:chOff x="1032939" y="122000"/>
            <a:chExt cx="3618608" cy="681172"/>
          </a:xfrm>
          <a:scene3d>
            <a:camera prst="orthographicFront"/>
            <a:lightRig rig="flat" dir="t"/>
          </a:scene3d>
        </p:grpSpPr>
        <p:sp>
          <p:nvSpPr>
            <p:cNvPr id="5" name="同侧圆角矩形 4"/>
            <p:cNvSpPr/>
            <p:nvPr/>
          </p:nvSpPr>
          <p:spPr>
            <a:xfrm rot="5400000">
              <a:off x="2102475" y="-947536"/>
              <a:ext cx="681172" cy="2820243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以“</a:t>
              </a:r>
              <a:r>
                <a:rPr lang="zh-CN" altLang="en-US" sz="2400" b="1" dirty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创新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意识</a:t>
              </a: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”的测查为例</a:t>
              </a:r>
              <a:r>
                <a:rPr lang="en-US" altLang="zh-CN" sz="2400" b="1" dirty="0" smtClean="0">
                  <a:latin typeface="华文细黑" pitchFamily="2" charset="-122"/>
                  <a:ea typeface="华文细黑" pitchFamily="2" charset="-122"/>
                </a:rPr>
                <a:t>——</a:t>
              </a: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典型题目</a:t>
              </a:r>
              <a:endParaRPr lang="en-US" altLang="zh-CN" sz="2400" b="1" dirty="0">
                <a:latin typeface="华文细黑" pitchFamily="2" charset="-122"/>
                <a:ea typeface="华文细黑" pitchFamily="2" charset="-122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6"/>
          <a:stretch/>
        </p:blipFill>
        <p:spPr bwMode="auto">
          <a:xfrm>
            <a:off x="911952" y="1484784"/>
            <a:ext cx="6552728" cy="5192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90695" y="855280"/>
            <a:ext cx="1415772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试题呈现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04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142984"/>
            <a:ext cx="4811935" cy="523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圆角矩形 6"/>
          <p:cNvSpPr/>
          <p:nvPr/>
        </p:nvSpPr>
        <p:spPr bwMode="auto">
          <a:xfrm>
            <a:off x="3545422" y="1916832"/>
            <a:ext cx="1962682" cy="1224136"/>
          </a:xfrm>
          <a:prstGeom prst="roundRect">
            <a:avLst/>
          </a:prstGeom>
          <a:noFill/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" name="组合 10"/>
          <p:cNvGrpSpPr>
            <a:grpSpLocks/>
          </p:cNvGrpSpPr>
          <p:nvPr/>
        </p:nvGrpSpPr>
        <p:grpSpPr bwMode="auto">
          <a:xfrm>
            <a:off x="6732241" y="2027547"/>
            <a:ext cx="1584175" cy="537357"/>
            <a:chOff x="5779280" y="2500306"/>
            <a:chExt cx="1944221" cy="533104"/>
          </a:xfrm>
        </p:grpSpPr>
        <p:sp>
          <p:nvSpPr>
            <p:cNvPr id="12" name="线形标注 2 11"/>
            <p:cNvSpPr/>
            <p:nvPr/>
          </p:nvSpPr>
          <p:spPr>
            <a:xfrm>
              <a:off x="5779280" y="2500306"/>
              <a:ext cx="1944221" cy="533104"/>
            </a:xfrm>
            <a:prstGeom prst="borderCallout2">
              <a:avLst>
                <a:gd name="adj1" fmla="val 50409"/>
                <a:gd name="adj2" fmla="val -387"/>
                <a:gd name="adj3" fmla="val 51340"/>
                <a:gd name="adj4" fmla="val -8597"/>
                <a:gd name="adj5" fmla="val 50366"/>
                <a:gd name="adj6" fmla="val -76816"/>
              </a:avLst>
            </a:prstGeom>
            <a:noFill/>
            <a:ln w="38100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5851289" y="2527974"/>
              <a:ext cx="1783838" cy="4616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rgbClr val="00B0F0"/>
                  </a:solidFill>
                </a:rPr>
                <a:t>唤起经验</a:t>
              </a:r>
              <a:endParaRPr lang="zh-CN" altLang="en-US" sz="2400" dirty="0">
                <a:solidFill>
                  <a:srgbClr val="00B0F0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000372"/>
            <a:ext cx="2376264" cy="3256854"/>
          </a:xfrm>
          <a:prstGeom prst="rect">
            <a:avLst/>
          </a:prstGeom>
          <a:ln w="38100" cap="sq">
            <a:solidFill>
              <a:srgbClr val="0099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矩形 11"/>
          <p:cNvSpPr>
            <a:spLocks noChangeArrowheads="1"/>
          </p:cNvSpPr>
          <p:nvPr/>
        </p:nvSpPr>
        <p:spPr bwMode="auto">
          <a:xfrm>
            <a:off x="468313" y="1000108"/>
            <a:ext cx="8207375" cy="5500726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190695" y="794692"/>
            <a:ext cx="1415772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试题呈现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94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46" y="1141422"/>
            <a:ext cx="4811935" cy="523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圆角矩形 6"/>
          <p:cNvSpPr/>
          <p:nvPr/>
        </p:nvSpPr>
        <p:spPr bwMode="auto">
          <a:xfrm>
            <a:off x="3545422" y="1916832"/>
            <a:ext cx="1962682" cy="1224136"/>
          </a:xfrm>
          <a:prstGeom prst="roundRect">
            <a:avLst/>
          </a:prstGeom>
          <a:noFill/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" name="组合 10"/>
          <p:cNvGrpSpPr>
            <a:grpSpLocks/>
          </p:cNvGrpSpPr>
          <p:nvPr/>
        </p:nvGrpSpPr>
        <p:grpSpPr bwMode="auto">
          <a:xfrm>
            <a:off x="6732241" y="2027547"/>
            <a:ext cx="1584175" cy="537357"/>
            <a:chOff x="5779280" y="2500306"/>
            <a:chExt cx="1944221" cy="533104"/>
          </a:xfrm>
        </p:grpSpPr>
        <p:sp>
          <p:nvSpPr>
            <p:cNvPr id="12" name="线形标注 2 11"/>
            <p:cNvSpPr/>
            <p:nvPr/>
          </p:nvSpPr>
          <p:spPr>
            <a:xfrm>
              <a:off x="5779280" y="2500306"/>
              <a:ext cx="1944221" cy="533104"/>
            </a:xfrm>
            <a:prstGeom prst="borderCallout2">
              <a:avLst>
                <a:gd name="adj1" fmla="val 50409"/>
                <a:gd name="adj2" fmla="val -387"/>
                <a:gd name="adj3" fmla="val 51340"/>
                <a:gd name="adj4" fmla="val -8597"/>
                <a:gd name="adj5" fmla="val 50366"/>
                <a:gd name="adj6" fmla="val -76816"/>
              </a:avLst>
            </a:prstGeom>
            <a:noFill/>
            <a:ln w="38100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5851289" y="2527974"/>
              <a:ext cx="1737544" cy="45801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00B0F0"/>
                  </a:solidFill>
                </a:rPr>
                <a:t>唤起经验</a:t>
              </a:r>
              <a:endParaRPr lang="zh-CN" alt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8" name="圆角矩形 6"/>
          <p:cNvSpPr/>
          <p:nvPr/>
        </p:nvSpPr>
        <p:spPr bwMode="auto">
          <a:xfrm>
            <a:off x="899592" y="3284984"/>
            <a:ext cx="4685189" cy="1008112"/>
          </a:xfrm>
          <a:prstGeom prst="roundRect">
            <a:avLst/>
          </a:prstGeom>
          <a:noFill/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19"/>
          <p:cNvGrpSpPr>
            <a:grpSpLocks/>
          </p:cNvGrpSpPr>
          <p:nvPr/>
        </p:nvGrpSpPr>
        <p:grpSpPr bwMode="auto">
          <a:xfrm>
            <a:off x="6732240" y="3251683"/>
            <a:ext cx="1584175" cy="537357"/>
            <a:chOff x="5779280" y="2500306"/>
            <a:chExt cx="1944221" cy="533104"/>
          </a:xfrm>
        </p:grpSpPr>
        <p:sp>
          <p:nvSpPr>
            <p:cNvPr id="21" name="线形标注 2 20"/>
            <p:cNvSpPr/>
            <p:nvPr/>
          </p:nvSpPr>
          <p:spPr>
            <a:xfrm>
              <a:off x="5779280" y="2500306"/>
              <a:ext cx="1944221" cy="533104"/>
            </a:xfrm>
            <a:prstGeom prst="borderCallout2">
              <a:avLst>
                <a:gd name="adj1" fmla="val 48773"/>
                <a:gd name="adj2" fmla="val -942"/>
                <a:gd name="adj3" fmla="val 49704"/>
                <a:gd name="adj4" fmla="val -30242"/>
                <a:gd name="adj5" fmla="val 50366"/>
                <a:gd name="adj6" fmla="val -71821"/>
              </a:avLst>
            </a:prstGeom>
            <a:noFill/>
            <a:ln w="38100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5851289" y="2527974"/>
              <a:ext cx="1737544" cy="45801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00B0F0"/>
                  </a:solidFill>
                </a:rPr>
                <a:t>引发思考</a:t>
              </a:r>
              <a:endParaRPr lang="zh-CN" alt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3" name="圆角矩形 6"/>
          <p:cNvSpPr/>
          <p:nvPr/>
        </p:nvSpPr>
        <p:spPr bwMode="auto">
          <a:xfrm>
            <a:off x="899592" y="4509120"/>
            <a:ext cx="4685189" cy="648072"/>
          </a:xfrm>
          <a:prstGeom prst="roundRect">
            <a:avLst/>
          </a:prstGeom>
          <a:noFill/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23"/>
          <p:cNvGrpSpPr>
            <a:grpSpLocks/>
          </p:cNvGrpSpPr>
          <p:nvPr/>
        </p:nvGrpSpPr>
        <p:grpSpPr bwMode="auto">
          <a:xfrm>
            <a:off x="6732240" y="4403811"/>
            <a:ext cx="1584175" cy="537357"/>
            <a:chOff x="5779280" y="2500306"/>
            <a:chExt cx="1944221" cy="533104"/>
          </a:xfrm>
        </p:grpSpPr>
        <p:sp>
          <p:nvSpPr>
            <p:cNvPr id="25" name="线形标注 2 24"/>
            <p:cNvSpPr/>
            <p:nvPr/>
          </p:nvSpPr>
          <p:spPr>
            <a:xfrm>
              <a:off x="5779280" y="2500306"/>
              <a:ext cx="1944221" cy="533104"/>
            </a:xfrm>
            <a:prstGeom prst="borderCallout2">
              <a:avLst>
                <a:gd name="adj1" fmla="val 48773"/>
                <a:gd name="adj2" fmla="val -942"/>
                <a:gd name="adj3" fmla="val 49704"/>
                <a:gd name="adj4" fmla="val -30242"/>
                <a:gd name="adj5" fmla="val 50366"/>
                <a:gd name="adj6" fmla="val -71821"/>
              </a:avLst>
            </a:prstGeom>
            <a:noFill/>
            <a:ln w="38100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5851289" y="2527974"/>
              <a:ext cx="1737544" cy="45801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00B0F0"/>
                  </a:solidFill>
                </a:rPr>
                <a:t>提示方法</a:t>
              </a:r>
              <a:endParaRPr lang="zh-CN" alt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7" name="圆角矩形 6"/>
          <p:cNvSpPr/>
          <p:nvPr/>
        </p:nvSpPr>
        <p:spPr bwMode="auto">
          <a:xfrm>
            <a:off x="899592" y="5373216"/>
            <a:ext cx="4685189" cy="648072"/>
          </a:xfrm>
          <a:prstGeom prst="roundRect">
            <a:avLst/>
          </a:prstGeom>
          <a:noFill/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6" name="组合 27"/>
          <p:cNvGrpSpPr>
            <a:grpSpLocks/>
          </p:cNvGrpSpPr>
          <p:nvPr/>
        </p:nvGrpSpPr>
        <p:grpSpPr bwMode="auto">
          <a:xfrm>
            <a:off x="6732240" y="5267907"/>
            <a:ext cx="1584175" cy="537357"/>
            <a:chOff x="5779280" y="2500306"/>
            <a:chExt cx="1944221" cy="533104"/>
          </a:xfrm>
        </p:grpSpPr>
        <p:sp>
          <p:nvSpPr>
            <p:cNvPr id="29" name="线形标注 2 28"/>
            <p:cNvSpPr/>
            <p:nvPr/>
          </p:nvSpPr>
          <p:spPr>
            <a:xfrm>
              <a:off x="5779280" y="2500306"/>
              <a:ext cx="1944221" cy="533104"/>
            </a:xfrm>
            <a:prstGeom prst="borderCallout2">
              <a:avLst>
                <a:gd name="adj1" fmla="val 48773"/>
                <a:gd name="adj2" fmla="val -942"/>
                <a:gd name="adj3" fmla="val 49704"/>
                <a:gd name="adj4" fmla="val -30242"/>
                <a:gd name="adj5" fmla="val 50366"/>
                <a:gd name="adj6" fmla="val -71821"/>
              </a:avLst>
            </a:prstGeom>
            <a:noFill/>
            <a:ln w="38100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TextBox 13"/>
            <p:cNvSpPr txBox="1">
              <a:spLocks noChangeArrowheads="1"/>
            </p:cNvSpPr>
            <p:nvPr/>
          </p:nvSpPr>
          <p:spPr bwMode="auto">
            <a:xfrm>
              <a:off x="5851289" y="2527974"/>
              <a:ext cx="1737544" cy="45801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00B0F0"/>
                  </a:solidFill>
                </a:rPr>
                <a:t>提供空间</a:t>
              </a:r>
              <a:endParaRPr lang="zh-CN" alt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8" name="矩形 11"/>
          <p:cNvSpPr>
            <a:spLocks noChangeArrowheads="1"/>
          </p:cNvSpPr>
          <p:nvPr/>
        </p:nvSpPr>
        <p:spPr bwMode="auto">
          <a:xfrm>
            <a:off x="468313" y="1000108"/>
            <a:ext cx="8207375" cy="5500726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190695" y="794692"/>
            <a:ext cx="1415772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试题呈现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1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9" b="4447"/>
          <a:stretch/>
        </p:blipFill>
        <p:spPr bwMode="auto">
          <a:xfrm>
            <a:off x="510425" y="1196752"/>
            <a:ext cx="802201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标题 1"/>
          <p:cNvSpPr txBox="1">
            <a:spLocks/>
          </p:cNvSpPr>
          <p:nvPr/>
        </p:nvSpPr>
        <p:spPr bwMode="auto">
          <a:xfrm>
            <a:off x="1259632" y="2492896"/>
            <a:ext cx="936103" cy="4592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研究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7919913" y="1682491"/>
            <a:ext cx="46851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879353" y="2060848"/>
            <a:ext cx="46851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932040" y="2060848"/>
            <a:ext cx="46851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743449" y="2060848"/>
            <a:ext cx="46851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903689" y="2060848"/>
            <a:ext cx="68453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标题 1"/>
          <p:cNvSpPr txBox="1">
            <a:spLocks/>
          </p:cNvSpPr>
          <p:nvPr/>
        </p:nvSpPr>
        <p:spPr bwMode="auto">
          <a:xfrm>
            <a:off x="1259632" y="3236979"/>
            <a:ext cx="936103" cy="4592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发现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0" name="标题 1"/>
          <p:cNvSpPr txBox="1">
            <a:spLocks/>
          </p:cNvSpPr>
          <p:nvPr/>
        </p:nvSpPr>
        <p:spPr bwMode="auto">
          <a:xfrm>
            <a:off x="1259632" y="3981062"/>
            <a:ext cx="936103" cy="4592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分享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1" name="标题 1"/>
          <p:cNvSpPr txBox="1">
            <a:spLocks/>
          </p:cNvSpPr>
          <p:nvPr/>
        </p:nvSpPr>
        <p:spPr bwMode="auto">
          <a:xfrm>
            <a:off x="1259632" y="4725144"/>
            <a:ext cx="936103" cy="4592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表达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2408918" y="2371072"/>
            <a:ext cx="1443002" cy="646331"/>
            <a:chOff x="2408919" y="2519482"/>
            <a:chExt cx="1443002" cy="646331"/>
          </a:xfrm>
        </p:grpSpPr>
        <p:sp>
          <p:nvSpPr>
            <p:cNvPr id="44" name="TextBox 4"/>
            <p:cNvSpPr txBox="1">
              <a:spLocks noChangeArrowheads="1"/>
            </p:cNvSpPr>
            <p:nvPr/>
          </p:nvSpPr>
          <p:spPr bwMode="auto">
            <a:xfrm>
              <a:off x="2408919" y="2519482"/>
              <a:ext cx="141577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latin typeface="宋体" pitchFamily="2" charset="-122"/>
                  <a:ea typeface="宋体" pitchFamily="2" charset="-122"/>
                </a:rPr>
                <a:t>学习方式</a:t>
              </a:r>
              <a:endParaRPr lang="en-US" altLang="zh-CN" sz="2400" dirty="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2408920" y="2636912"/>
              <a:ext cx="1443001" cy="45923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4" name="组合 48"/>
          <p:cNvGrpSpPr/>
          <p:nvPr/>
        </p:nvGrpSpPr>
        <p:grpSpPr>
          <a:xfrm>
            <a:off x="2408918" y="3115202"/>
            <a:ext cx="1443002" cy="646331"/>
            <a:chOff x="2408919" y="2519482"/>
            <a:chExt cx="1443002" cy="646331"/>
          </a:xfrm>
        </p:grpSpPr>
        <p:sp>
          <p:nvSpPr>
            <p:cNvPr id="50" name="TextBox 4"/>
            <p:cNvSpPr txBox="1">
              <a:spLocks noChangeArrowheads="1"/>
            </p:cNvSpPr>
            <p:nvPr/>
          </p:nvSpPr>
          <p:spPr bwMode="auto">
            <a:xfrm>
              <a:off x="2408919" y="2519482"/>
              <a:ext cx="141577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latin typeface="宋体" pitchFamily="2" charset="-122"/>
                  <a:ea typeface="宋体" pitchFamily="2" charset="-122"/>
                </a:rPr>
                <a:t>学习成果</a:t>
              </a:r>
              <a:endParaRPr lang="en-US" altLang="zh-CN" sz="2400" dirty="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2408920" y="2636912"/>
              <a:ext cx="1443001" cy="45923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5" name="组合 51"/>
          <p:cNvGrpSpPr/>
          <p:nvPr/>
        </p:nvGrpSpPr>
        <p:grpSpPr>
          <a:xfrm>
            <a:off x="2408918" y="3859332"/>
            <a:ext cx="1443002" cy="646331"/>
            <a:chOff x="2408919" y="2519482"/>
            <a:chExt cx="1443002" cy="646331"/>
          </a:xfrm>
        </p:grpSpPr>
        <p:sp>
          <p:nvSpPr>
            <p:cNvPr id="53" name="TextBox 4"/>
            <p:cNvSpPr txBox="1">
              <a:spLocks noChangeArrowheads="1"/>
            </p:cNvSpPr>
            <p:nvPr/>
          </p:nvSpPr>
          <p:spPr bwMode="auto">
            <a:xfrm>
              <a:off x="2408919" y="2519482"/>
              <a:ext cx="141577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latin typeface="宋体" pitchFamily="2" charset="-122"/>
                  <a:ea typeface="宋体" pitchFamily="2" charset="-122"/>
                </a:rPr>
                <a:t>学习状态</a:t>
              </a:r>
              <a:endParaRPr lang="en-US" altLang="zh-CN" sz="2400" dirty="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2408920" y="2636912"/>
              <a:ext cx="1443001" cy="45923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6" name="组合 54"/>
          <p:cNvGrpSpPr/>
          <p:nvPr/>
        </p:nvGrpSpPr>
        <p:grpSpPr>
          <a:xfrm>
            <a:off x="2408918" y="4603462"/>
            <a:ext cx="1443002" cy="646331"/>
            <a:chOff x="2408919" y="2519482"/>
            <a:chExt cx="1443002" cy="646331"/>
          </a:xfrm>
        </p:grpSpPr>
        <p:sp>
          <p:nvSpPr>
            <p:cNvPr id="56" name="TextBox 4"/>
            <p:cNvSpPr txBox="1">
              <a:spLocks noChangeArrowheads="1"/>
            </p:cNvSpPr>
            <p:nvPr/>
          </p:nvSpPr>
          <p:spPr bwMode="auto">
            <a:xfrm>
              <a:off x="2408919" y="2519482"/>
              <a:ext cx="141577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latin typeface="宋体" pitchFamily="2" charset="-122"/>
                  <a:ea typeface="宋体" pitchFamily="2" charset="-122"/>
                </a:rPr>
                <a:t>综合能力</a:t>
              </a:r>
              <a:endParaRPr lang="en-US" altLang="zh-CN" sz="2400" dirty="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7" name="矩形 56"/>
            <p:cNvSpPr/>
            <p:nvPr/>
          </p:nvSpPr>
          <p:spPr bwMode="auto">
            <a:xfrm>
              <a:off x="2408920" y="2636912"/>
              <a:ext cx="1443001" cy="45923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58" name="内容占位符 2"/>
          <p:cNvSpPr txBox="1">
            <a:spLocks/>
          </p:cNvSpPr>
          <p:nvPr/>
        </p:nvSpPr>
        <p:spPr bwMode="auto">
          <a:xfrm>
            <a:off x="4143372" y="2357430"/>
            <a:ext cx="4392488" cy="28575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把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学生的课堂表现教（考）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出来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试题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要把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课堂学习过程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、学生的敢发问、与老师的互动考出来；要设计开放性试题，不考对和错，而是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考查理解的深和浅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，让学生尽情思考，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展现他的思维过程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46700" y="5517232"/>
            <a:ext cx="541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创新意识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独立行走的愿望与能力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5" name="矩形 11"/>
          <p:cNvSpPr>
            <a:spLocks noChangeArrowheads="1"/>
          </p:cNvSpPr>
          <p:nvPr/>
        </p:nvSpPr>
        <p:spPr bwMode="auto">
          <a:xfrm>
            <a:off x="468313" y="1000108"/>
            <a:ext cx="8207375" cy="5500726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186991" y="793379"/>
            <a:ext cx="1422184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命题意图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0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0" grpId="0" animBg="1"/>
      <p:bldP spid="41" grpId="0" animBg="1"/>
      <p:bldP spid="58" grpId="0" animBg="1"/>
      <p:bldP spid="5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1"/>
          <p:cNvSpPr txBox="1">
            <a:spLocks/>
          </p:cNvSpPr>
          <p:nvPr/>
        </p:nvSpPr>
        <p:spPr bwMode="auto">
          <a:xfrm>
            <a:off x="6929454" y="1071546"/>
            <a:ext cx="1672144" cy="37543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参考答案</a:t>
            </a:r>
            <a:endParaRPr lang="en-US" altLang="zh-CN" sz="20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t="4599" r="9699" b="43279"/>
          <a:stretch/>
        </p:blipFill>
        <p:spPr bwMode="auto">
          <a:xfrm>
            <a:off x="642910" y="1357298"/>
            <a:ext cx="4392488" cy="4259184"/>
          </a:xfrm>
          <a:prstGeom prst="rect">
            <a:avLst/>
          </a:prstGeom>
          <a:ln w="38100" cap="sq">
            <a:solidFill>
              <a:srgbClr val="0099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4473" r="8735" b="45794"/>
          <a:stretch/>
        </p:blipFill>
        <p:spPr bwMode="auto">
          <a:xfrm>
            <a:off x="1500166" y="1714488"/>
            <a:ext cx="4684413" cy="4306637"/>
          </a:xfrm>
          <a:prstGeom prst="rect">
            <a:avLst/>
          </a:prstGeom>
          <a:ln w="38100" cap="sq">
            <a:solidFill>
              <a:srgbClr val="0099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52996" r="12126" b="10359"/>
          <a:stretch/>
        </p:blipFill>
        <p:spPr bwMode="auto">
          <a:xfrm>
            <a:off x="2928926" y="2643182"/>
            <a:ext cx="5153625" cy="3548397"/>
          </a:xfrm>
          <a:prstGeom prst="rect">
            <a:avLst/>
          </a:prstGeom>
          <a:ln w="38100" cap="sq">
            <a:solidFill>
              <a:srgbClr val="0099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420888"/>
            <a:ext cx="6195810" cy="3413274"/>
          </a:xfrm>
          <a:prstGeom prst="rect">
            <a:avLst/>
          </a:prstGeom>
        </p:spPr>
      </p:pic>
      <p:sp>
        <p:nvSpPr>
          <p:cNvPr id="11" name="矩形 11"/>
          <p:cNvSpPr>
            <a:spLocks noChangeArrowheads="1"/>
          </p:cNvSpPr>
          <p:nvPr/>
        </p:nvSpPr>
        <p:spPr bwMode="auto">
          <a:xfrm>
            <a:off x="468313" y="1000108"/>
            <a:ext cx="8207375" cy="5500726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86991" y="793379"/>
            <a:ext cx="1422184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评分标准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757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7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标题 1"/>
          <p:cNvSpPr>
            <a:spLocks/>
          </p:cNvSpPr>
          <p:nvPr/>
        </p:nvSpPr>
        <p:spPr bwMode="auto">
          <a:xfrm>
            <a:off x="2733514" y="2060848"/>
            <a:ext cx="4248472" cy="432048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我们需要什么样的数学教学？</a:t>
            </a:r>
            <a:endParaRPr lang="en-US" altLang="zh-CN" sz="2400" b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l="9221" r="7792"/>
          <a:stretch/>
        </p:blipFill>
        <p:spPr>
          <a:xfrm>
            <a:off x="1012022" y="1412776"/>
            <a:ext cx="1296144" cy="193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1012022" y="3212976"/>
            <a:ext cx="6552728" cy="2808312"/>
            <a:chOff x="1012022" y="3212976"/>
            <a:chExt cx="6552728" cy="2808312"/>
          </a:xfrm>
        </p:grpSpPr>
        <p:sp>
          <p:nvSpPr>
            <p:cNvPr id="3" name="横卷形 2"/>
            <p:cNvSpPr/>
            <p:nvPr/>
          </p:nvSpPr>
          <p:spPr>
            <a:xfrm>
              <a:off x="1012022" y="3212976"/>
              <a:ext cx="6552728" cy="2808312"/>
            </a:xfrm>
            <a:prstGeom prst="horizont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659836" y="3814008"/>
              <a:ext cx="557645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史宁中教授：中国未来小学数学教育将转入更加注重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内涵</a:t>
              </a:r>
              <a:r>
                <a:rPr lang="zh-CN" altLang="en-US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的改革深化阶段。</a:t>
              </a:r>
              <a:endPara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其一，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注重思考力的培养</a:t>
              </a:r>
              <a:r>
                <a:rPr lang="zh-CN" altLang="en-US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；</a:t>
              </a:r>
              <a:endPara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其二，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注重过程性经验的积累</a:t>
              </a:r>
              <a:r>
                <a:rPr lang="zh-CN" altLang="en-US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；</a:t>
              </a:r>
              <a:endPara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其</a:t>
              </a:r>
              <a:r>
                <a:rPr lang="zh-CN" altLang="en-US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三，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注重真正意义上的“理解”</a:t>
              </a:r>
              <a:r>
                <a:rPr lang="zh-CN" altLang="en-US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22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/>
          </p:nvPr>
        </p:nvGraphicFramePr>
        <p:xfrm>
          <a:off x="2051720" y="1340768"/>
          <a:ext cx="61206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圆角矩形 6"/>
          <p:cNvSpPr/>
          <p:nvPr/>
        </p:nvSpPr>
        <p:spPr bwMode="auto">
          <a:xfrm>
            <a:off x="4644008" y="2392596"/>
            <a:ext cx="738199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3"/>
          <p:cNvGrpSpPr/>
          <p:nvPr/>
        </p:nvGrpSpPr>
        <p:grpSpPr>
          <a:xfrm>
            <a:off x="620688" y="1785926"/>
            <a:ext cx="4392419" cy="3143272"/>
            <a:chOff x="620688" y="1785926"/>
            <a:chExt cx="4392419" cy="3143272"/>
          </a:xfrm>
        </p:grpSpPr>
        <p:sp>
          <p:nvSpPr>
            <p:cNvPr id="3" name="矩形 2"/>
            <p:cNvSpPr/>
            <p:nvPr/>
          </p:nvSpPr>
          <p:spPr>
            <a:xfrm>
              <a:off x="620688" y="1785926"/>
              <a:ext cx="1951048" cy="31432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27520" y="1928802"/>
              <a:ext cx="1944216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有</a:t>
              </a:r>
              <a:r>
                <a:rPr lang="en-US" altLang="zh-CN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7.46%</a:t>
              </a:r>
              <a:r>
                <a:rPr lang="zh-CN" altLang="en-US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的学生得</a:t>
              </a:r>
              <a:r>
                <a:rPr lang="en-US" altLang="zh-CN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0</a:t>
              </a:r>
              <a:r>
                <a:rPr lang="zh-CN" altLang="en-US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分，显现出学生面对研究性问题、开放性问题的手足无措。</a:t>
              </a:r>
              <a:endParaRPr lang="en-US" altLang="zh-CN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cxnSp>
          <p:nvCxnSpPr>
            <p:cNvPr id="6" name="肘形连接符 5"/>
            <p:cNvCxnSpPr/>
            <p:nvPr/>
          </p:nvCxnSpPr>
          <p:spPr>
            <a:xfrm>
              <a:off x="2562609" y="2060848"/>
              <a:ext cx="2450498" cy="331748"/>
            </a:xfrm>
            <a:prstGeom prst="bentConnector3">
              <a:avLst>
                <a:gd name="adj1" fmla="val 99873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16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/>
          </p:nvPr>
        </p:nvGraphicFramePr>
        <p:xfrm>
          <a:off x="2051720" y="1340768"/>
          <a:ext cx="61206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圆角矩形 6"/>
          <p:cNvSpPr/>
          <p:nvPr/>
        </p:nvSpPr>
        <p:spPr bwMode="auto">
          <a:xfrm>
            <a:off x="5292080" y="2582496"/>
            <a:ext cx="1152128" cy="9905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3"/>
          <p:cNvGrpSpPr/>
          <p:nvPr/>
        </p:nvGrpSpPr>
        <p:grpSpPr>
          <a:xfrm>
            <a:off x="702593" y="1844824"/>
            <a:ext cx="5093543" cy="3528392"/>
            <a:chOff x="702593" y="1844824"/>
            <a:chExt cx="5093543" cy="3528392"/>
          </a:xfrm>
        </p:grpSpPr>
        <p:sp>
          <p:nvSpPr>
            <p:cNvPr id="3" name="矩形 2"/>
            <p:cNvSpPr/>
            <p:nvPr/>
          </p:nvSpPr>
          <p:spPr>
            <a:xfrm>
              <a:off x="702593" y="1844824"/>
              <a:ext cx="1925190" cy="35283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2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714348" y="2242789"/>
              <a:ext cx="1869714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有</a:t>
              </a:r>
              <a:r>
                <a:rPr lang="en-US" altLang="zh-CN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12.57%</a:t>
              </a:r>
              <a:r>
                <a:rPr lang="zh-CN" altLang="en-US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在研究问题时没有进行深入思考，停留在了模仿感知的阶段</a:t>
              </a:r>
              <a:r>
                <a:rPr lang="zh-CN" altLang="en-US" sz="2000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。</a:t>
              </a:r>
              <a:endParaRPr lang="en-US" altLang="zh-CN" sz="2000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cxnSp>
          <p:nvCxnSpPr>
            <p:cNvPr id="6" name="肘形连接符 5"/>
            <p:cNvCxnSpPr/>
            <p:nvPr/>
          </p:nvCxnSpPr>
          <p:spPr>
            <a:xfrm>
              <a:off x="2627783" y="2060848"/>
              <a:ext cx="3168353" cy="521648"/>
            </a:xfrm>
            <a:prstGeom prst="bentConnector3">
              <a:avLst>
                <a:gd name="adj1" fmla="val 99673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54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/>
          </p:nvPr>
        </p:nvGraphicFramePr>
        <p:xfrm>
          <a:off x="2051720" y="1340768"/>
          <a:ext cx="61206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圆角矩形 6"/>
          <p:cNvSpPr/>
          <p:nvPr/>
        </p:nvSpPr>
        <p:spPr bwMode="auto">
          <a:xfrm>
            <a:off x="5652120" y="4149080"/>
            <a:ext cx="86409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3"/>
          <p:cNvGrpSpPr/>
          <p:nvPr/>
        </p:nvGrpSpPr>
        <p:grpSpPr>
          <a:xfrm>
            <a:off x="702593" y="1844824"/>
            <a:ext cx="5381575" cy="3528392"/>
            <a:chOff x="702593" y="1844824"/>
            <a:chExt cx="5381575" cy="3528392"/>
          </a:xfrm>
        </p:grpSpPr>
        <p:sp>
          <p:nvSpPr>
            <p:cNvPr id="3" name="矩形 2"/>
            <p:cNvSpPr/>
            <p:nvPr/>
          </p:nvSpPr>
          <p:spPr>
            <a:xfrm>
              <a:off x="702593" y="1844824"/>
              <a:ext cx="1925190" cy="35283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tx2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789421" y="2385665"/>
              <a:ext cx="1925191" cy="2400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有</a:t>
              </a:r>
              <a:r>
                <a:rPr lang="en-US" altLang="zh-CN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17.54%</a:t>
              </a:r>
              <a:r>
                <a:rPr lang="zh-CN" altLang="en-US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的学生活动经验被唤醒，但仅停留在了研究的初始阶段。</a:t>
              </a:r>
              <a:endParaRPr lang="en-US" altLang="zh-CN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cxnSp>
          <p:nvCxnSpPr>
            <p:cNvPr id="6" name="肘形连接符 5"/>
            <p:cNvCxnSpPr>
              <a:endCxn id="8" idx="0"/>
            </p:cNvCxnSpPr>
            <p:nvPr/>
          </p:nvCxnSpPr>
          <p:spPr>
            <a:xfrm>
              <a:off x="2627783" y="2060848"/>
              <a:ext cx="3456385" cy="2088232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54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/>
          </p:nvPr>
        </p:nvGraphicFramePr>
        <p:xfrm>
          <a:off x="2051720" y="1340768"/>
          <a:ext cx="61206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圆角矩形 6"/>
          <p:cNvSpPr/>
          <p:nvPr/>
        </p:nvSpPr>
        <p:spPr bwMode="auto">
          <a:xfrm>
            <a:off x="4283968" y="5445224"/>
            <a:ext cx="86409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3"/>
          <p:cNvGrpSpPr/>
          <p:nvPr/>
        </p:nvGrpSpPr>
        <p:grpSpPr>
          <a:xfrm>
            <a:off x="702593" y="1844824"/>
            <a:ext cx="4013425" cy="3600402"/>
            <a:chOff x="702593" y="1844824"/>
            <a:chExt cx="4013425" cy="3600402"/>
          </a:xfrm>
        </p:grpSpPr>
        <p:sp>
          <p:nvSpPr>
            <p:cNvPr id="3" name="矩形 2"/>
            <p:cNvSpPr/>
            <p:nvPr/>
          </p:nvSpPr>
          <p:spPr>
            <a:xfrm>
              <a:off x="702593" y="1844824"/>
              <a:ext cx="1925190" cy="33843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774599" y="2242789"/>
              <a:ext cx="1725699" cy="2400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有</a:t>
              </a:r>
              <a:r>
                <a:rPr lang="en-US" altLang="zh-CN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23.39%</a:t>
              </a:r>
              <a:r>
                <a:rPr lang="zh-CN" altLang="en-US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的学生在研究中联系到了长、正方形的学习经验。</a:t>
              </a:r>
              <a:endParaRPr lang="en-US" altLang="zh-CN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cxnSp>
          <p:nvCxnSpPr>
            <p:cNvPr id="6" name="肘形连接符 5"/>
            <p:cNvCxnSpPr/>
            <p:nvPr/>
          </p:nvCxnSpPr>
          <p:spPr>
            <a:xfrm rot="16200000" flipH="1">
              <a:off x="1979711" y="2708919"/>
              <a:ext cx="3384378" cy="2088236"/>
            </a:xfrm>
            <a:prstGeom prst="bentConnector3">
              <a:avLst>
                <a:gd name="adj1" fmla="val -39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/>
          </p:nvPr>
        </p:nvGraphicFramePr>
        <p:xfrm>
          <a:off x="2051720" y="1340768"/>
          <a:ext cx="61206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圆角矩形 6"/>
          <p:cNvSpPr/>
          <p:nvPr/>
        </p:nvSpPr>
        <p:spPr bwMode="auto">
          <a:xfrm>
            <a:off x="2915816" y="2492896"/>
            <a:ext cx="1728192" cy="20162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3"/>
          <p:cNvGrpSpPr/>
          <p:nvPr/>
        </p:nvGrpSpPr>
        <p:grpSpPr>
          <a:xfrm>
            <a:off x="702593" y="1844823"/>
            <a:ext cx="3077319" cy="3945107"/>
            <a:chOff x="702593" y="1844823"/>
            <a:chExt cx="3077319" cy="3945107"/>
          </a:xfrm>
        </p:grpSpPr>
        <p:sp>
          <p:nvSpPr>
            <p:cNvPr id="3" name="矩形 2"/>
            <p:cNvSpPr/>
            <p:nvPr/>
          </p:nvSpPr>
          <p:spPr>
            <a:xfrm>
              <a:off x="702593" y="1844823"/>
              <a:ext cx="1925190" cy="39451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785786" y="2281190"/>
              <a:ext cx="1785950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有</a:t>
              </a:r>
              <a:r>
                <a:rPr lang="en-US" altLang="zh-CN" sz="2000" b="1" dirty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39.04%</a:t>
              </a:r>
              <a:r>
                <a:rPr lang="zh-CN" altLang="en-US" sz="2000" b="1" dirty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的学生在进行了较深入的研究，用字母符号表达了自己的发现。</a:t>
              </a:r>
              <a:endParaRPr lang="en-US" altLang="zh-CN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cxnSp>
          <p:nvCxnSpPr>
            <p:cNvPr id="6" name="肘形连接符 5"/>
            <p:cNvCxnSpPr>
              <a:endCxn id="8" idx="0"/>
            </p:cNvCxnSpPr>
            <p:nvPr/>
          </p:nvCxnSpPr>
          <p:spPr>
            <a:xfrm>
              <a:off x="2627782" y="2060848"/>
              <a:ext cx="1152130" cy="432048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84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/>
          </p:nvPr>
        </p:nvGraphicFramePr>
        <p:xfrm>
          <a:off x="2051720" y="1340768"/>
          <a:ext cx="61206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圆角矩形 6"/>
          <p:cNvSpPr/>
          <p:nvPr/>
        </p:nvSpPr>
        <p:spPr bwMode="auto">
          <a:xfrm>
            <a:off x="3131840" y="2492896"/>
            <a:ext cx="1512167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3"/>
          <p:cNvGrpSpPr/>
          <p:nvPr/>
        </p:nvGrpSpPr>
        <p:grpSpPr>
          <a:xfrm>
            <a:off x="702593" y="1844823"/>
            <a:ext cx="3185331" cy="3945107"/>
            <a:chOff x="702593" y="1844823"/>
            <a:chExt cx="3185331" cy="3945107"/>
          </a:xfrm>
        </p:grpSpPr>
        <p:sp>
          <p:nvSpPr>
            <p:cNvPr id="3" name="矩形 2"/>
            <p:cNvSpPr/>
            <p:nvPr/>
          </p:nvSpPr>
          <p:spPr>
            <a:xfrm>
              <a:off x="702593" y="1844823"/>
              <a:ext cx="1925190" cy="39451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774599" y="2281190"/>
              <a:ext cx="1797137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有</a:t>
              </a:r>
              <a:r>
                <a:rPr lang="en-US" altLang="zh-CN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17.90%</a:t>
              </a:r>
              <a:r>
                <a:rPr lang="zh-CN" altLang="en-US" sz="2000" b="1" dirty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的</a:t>
              </a:r>
              <a:r>
                <a:rPr lang="zh-CN" altLang="en-US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学生具有较强的研究能力，其中的</a:t>
              </a:r>
              <a:r>
                <a:rPr lang="en-US" altLang="zh-CN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10.10%</a:t>
              </a:r>
              <a:r>
                <a:rPr lang="zh-CN" altLang="en-US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学生</a:t>
              </a:r>
              <a:r>
                <a:rPr lang="zh-CN" altLang="en-US" sz="2000" b="1" dirty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具</a:t>
              </a:r>
              <a:r>
                <a:rPr lang="zh-CN" altLang="en-US" sz="2000" b="1" dirty="0" smtClean="0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备一定的创新能力。</a:t>
              </a:r>
              <a:endParaRPr lang="en-US" altLang="zh-CN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cxnSp>
          <p:nvCxnSpPr>
            <p:cNvPr id="6" name="肘形连接符 5"/>
            <p:cNvCxnSpPr>
              <a:endCxn id="8" idx="0"/>
            </p:cNvCxnSpPr>
            <p:nvPr/>
          </p:nvCxnSpPr>
          <p:spPr>
            <a:xfrm>
              <a:off x="2627782" y="2060848"/>
              <a:ext cx="1260142" cy="432048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41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0995" y="1268760"/>
            <a:ext cx="7979438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形状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zh-CN" sz="20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学生认为</a:t>
            </a:r>
            <a:r>
              <a:rPr lang="zh-CN" altLang="zh-CN" sz="20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小正方形个数与小棒根数关系不能确定，小棒根数还与其它因素有关。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472" y="5214950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学生能够基于第（</a:t>
            </a:r>
            <a:r>
              <a:rPr lang="en-US" altLang="zh-CN" sz="20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0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）小题进行思考，发现其中的不确定，但缺乏数学的意识与能力</a:t>
            </a:r>
            <a:r>
              <a:rPr lang="en-US" altLang="zh-CN" sz="20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从变中寻找不变。</a:t>
            </a:r>
            <a:endParaRPr lang="zh-CN" altLang="en-US" sz="2000" b="1" dirty="0">
              <a:solidFill>
                <a:srgbClr val="0070C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4" name="Picture 5" descr="C:\Users\lenovo\Desktop\海淀区测试\挑选\1461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4260" r="3847" b="68681"/>
          <a:stretch/>
        </p:blipFill>
        <p:spPr bwMode="auto">
          <a:xfrm>
            <a:off x="1292469" y="3933056"/>
            <a:ext cx="6594231" cy="10412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海淀区测试\挑选\2805_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4532" r="3847" b="58987"/>
          <a:stretch/>
        </p:blipFill>
        <p:spPr bwMode="auto">
          <a:xfrm>
            <a:off x="1292469" y="2276872"/>
            <a:ext cx="6594231" cy="140381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53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0995" y="1268760"/>
            <a:ext cx="7979438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趋势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zh-CN" sz="20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学生指出小棒根数与正方形个数的相关变化关系。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910" y="3857628"/>
            <a:ext cx="757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    这是一个典型的错例，在定性的描述小棒根数与正方形个数之的变化规律，但它缺少了某些必要的限定，如“当行数一定时”，这一限定能够体现出学生思维的严谨性和思考的全面性。</a:t>
            </a:r>
            <a:endParaRPr lang="zh-CN" altLang="en-US" sz="2000" b="1" dirty="0">
              <a:solidFill>
                <a:srgbClr val="0070C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" name="Picture 4" descr="C:\Users\lenovo\Desktop\海淀区测试\挑选\240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4458" r="4091" b="68581"/>
          <a:stretch/>
        </p:blipFill>
        <p:spPr bwMode="auto">
          <a:xfrm>
            <a:off x="1000100" y="2285992"/>
            <a:ext cx="6594231" cy="103749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69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0994" y="1268760"/>
            <a:ext cx="8123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单层：</a:t>
            </a:r>
            <a:r>
              <a:rPr lang="zh-CN" altLang="zh-CN" sz="20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学生写出在某一情形下（只摆一层时）小正方形个数与小棒根数之间的数量关系。</a:t>
            </a:r>
          </a:p>
        </p:txBody>
      </p:sp>
      <p:pic>
        <p:nvPicPr>
          <p:cNvPr id="8194" name="Picture 2" descr="C:\Users\lenovo\Desktop\海淀区测试\挑选\172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4988" r="3357" b="78440"/>
          <a:stretch/>
        </p:blipFill>
        <p:spPr bwMode="auto">
          <a:xfrm>
            <a:off x="1283677" y="3871400"/>
            <a:ext cx="6638192" cy="63772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enovo\Desktop\海淀区测试\挑选\207_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3846" r="3357" b="78104"/>
          <a:stretch/>
        </p:blipFill>
        <p:spPr bwMode="auto">
          <a:xfrm>
            <a:off x="1283677" y="4750632"/>
            <a:ext cx="6638192" cy="69459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19800" y="5539298"/>
            <a:ext cx="6664568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学生能够熟练地利用字母表示出简单的数量关系。</a:t>
            </a:r>
            <a:endParaRPr lang="zh-CN" altLang="en-US" sz="2000" b="1" dirty="0">
              <a:solidFill>
                <a:srgbClr val="0070C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0" name="Picture 2" descr="C:\Users\lenovo\Desktop\海淀区测试\挑选\1867_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4760" r="3357" b="59596"/>
          <a:stretch/>
        </p:blipFill>
        <p:spPr bwMode="auto">
          <a:xfrm>
            <a:off x="1283677" y="2276872"/>
            <a:ext cx="6638192" cy="137160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66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0994" y="1268760"/>
            <a:ext cx="839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多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层：</a:t>
            </a:r>
            <a:r>
              <a:rPr lang="zh-CN" altLang="zh-CN" sz="20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学生</a:t>
            </a:r>
            <a:r>
              <a:rPr lang="zh-CN" altLang="zh-CN" sz="20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写出在多个情形下小正方形个数与小棒根数之间的数量关系</a:t>
            </a:r>
            <a:r>
              <a:rPr lang="zh-CN" altLang="zh-CN" sz="20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zh-CN" altLang="zh-CN" sz="2000" b="1" dirty="0">
              <a:solidFill>
                <a:srgbClr val="0070C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10" y="5270857"/>
            <a:ext cx="8072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    学生能够熟练地利用字母表示简单关系，同时也具有分类讨论的意识。但限于经验，未能创造出使用多个字母的统一表达式。</a:t>
            </a:r>
            <a:endParaRPr lang="zh-CN" altLang="en-US" sz="2000" b="1" dirty="0">
              <a:solidFill>
                <a:srgbClr val="0070C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" name="Picture 2" descr="C:\Users\lenovo\Desktop\海淀区测试\挑选\1002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252" r="2723" b="2851"/>
          <a:stretch/>
        </p:blipFill>
        <p:spPr bwMode="auto">
          <a:xfrm>
            <a:off x="1283677" y="1786847"/>
            <a:ext cx="6638192" cy="329833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66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440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矩形 45"/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标题 1"/>
          <p:cNvSpPr>
            <a:spLocks/>
          </p:cNvSpPr>
          <p:nvPr/>
        </p:nvSpPr>
        <p:spPr bwMode="auto">
          <a:xfrm>
            <a:off x="5000628" y="357166"/>
            <a:ext cx="3316288" cy="46355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+mn-ea"/>
              </a:rPr>
              <a:t>三个“注重”</a:t>
            </a:r>
            <a:endParaRPr lang="zh-CN" altLang="en-US" sz="2400" b="1" dirty="0">
              <a:solidFill>
                <a:srgbClr val="002060"/>
              </a:solidFill>
              <a:latin typeface="+mn-ea"/>
            </a:endParaRPr>
          </a:p>
        </p:txBody>
      </p:sp>
      <p:graphicFrame>
        <p:nvGraphicFramePr>
          <p:cNvPr id="18" name="图示 17"/>
          <p:cNvGraphicFramePr/>
          <p:nvPr>
            <p:extLst/>
          </p:nvPr>
        </p:nvGraphicFramePr>
        <p:xfrm>
          <a:off x="621880" y="1108075"/>
          <a:ext cx="7443040" cy="1683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619672" y="1325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131568" y="12983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658772" y="12917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21880" y="1108075"/>
            <a:ext cx="2427632" cy="168111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040" y="3075230"/>
            <a:ext cx="7957392" cy="2719042"/>
            <a:chOff x="503040" y="3075230"/>
            <a:chExt cx="7957392" cy="2719042"/>
          </a:xfrm>
        </p:grpSpPr>
        <p:sp>
          <p:nvSpPr>
            <p:cNvPr id="33" name="内容占位符 2"/>
            <p:cNvSpPr txBox="1">
              <a:spLocks/>
            </p:cNvSpPr>
            <p:nvPr/>
          </p:nvSpPr>
          <p:spPr>
            <a:xfrm>
              <a:off x="503040" y="3299094"/>
              <a:ext cx="7957392" cy="24951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None/>
                <a:defRPr/>
              </a:pPr>
              <a:r>
                <a:rPr lang="zh-CN" altLang="en-US" sz="2400" dirty="0" smtClean="0">
                  <a:latin typeface="黑体" pitchFamily="49" charset="-122"/>
                  <a:ea typeface="黑体" pitchFamily="49" charset="-122"/>
                </a:rPr>
                <a:t>思考力</a:t>
              </a:r>
              <a:endParaRPr lang="en-US" altLang="zh-CN" sz="2400" dirty="0" smtClean="0">
                <a:latin typeface="黑体" pitchFamily="49" charset="-122"/>
                <a:ea typeface="黑体" pitchFamily="49" charset="-122"/>
              </a:endParaRPr>
            </a:p>
            <a:p>
              <a:pPr>
                <a:buFont typeface="Wingdings" panose="05000000000000000000" pitchFamily="2" charset="2"/>
                <a:buChar char="u"/>
                <a:defRPr/>
              </a:pPr>
              <a:r>
                <a:rPr lang="zh-CN" altLang="en-US" sz="2400" dirty="0" smtClean="0">
                  <a:latin typeface="黑体" pitchFamily="49" charset="-122"/>
                  <a:ea typeface="黑体" pitchFamily="49" charset="-122"/>
                </a:rPr>
                <a:t>一个人进行思考的能力（执行力、男友力</a:t>
              </a:r>
              <a:r>
                <a:rPr lang="en-US" altLang="zh-CN" sz="2400" dirty="0" smtClean="0">
                  <a:latin typeface="黑体" pitchFamily="49" charset="-122"/>
                  <a:ea typeface="黑体" pitchFamily="49" charset="-122"/>
                </a:rPr>
                <a:t>……</a:t>
              </a:r>
              <a:r>
                <a:rPr lang="zh-CN" altLang="en-US" sz="2400" dirty="0" smtClean="0">
                  <a:latin typeface="黑体" pitchFamily="49" charset="-122"/>
                  <a:ea typeface="黑体" pitchFamily="49" charset="-122"/>
                </a:rPr>
                <a:t>）</a:t>
              </a:r>
              <a:endParaRPr lang="en-US" altLang="zh-CN" sz="2400" dirty="0" smtClean="0">
                <a:latin typeface="黑体" pitchFamily="49" charset="-122"/>
                <a:ea typeface="黑体" pitchFamily="49" charset="-122"/>
              </a:endParaRPr>
            </a:p>
            <a:p>
              <a:pPr>
                <a:buFont typeface="Wingdings" panose="05000000000000000000" pitchFamily="2" charset="2"/>
                <a:buChar char="u"/>
                <a:defRPr/>
              </a:pPr>
              <a:r>
                <a:rPr lang="zh-CN" altLang="en-US" sz="2400" dirty="0" smtClean="0">
                  <a:latin typeface="黑体" pitchFamily="49" charset="-122"/>
                  <a:ea typeface="黑体" pitchFamily="49" charset="-122"/>
                </a:rPr>
                <a:t>是现代教育所培养的创新性人才的基础</a:t>
              </a:r>
              <a:endParaRPr lang="en-US" altLang="zh-CN" sz="2400" dirty="0" smtClean="0">
                <a:latin typeface="黑体" pitchFamily="49" charset="-122"/>
                <a:ea typeface="黑体" pitchFamily="49" charset="-122"/>
              </a:endParaRPr>
            </a:p>
            <a:p>
              <a:pPr>
                <a:buFont typeface="Wingdings" panose="05000000000000000000" pitchFamily="2" charset="2"/>
                <a:buChar char="u"/>
                <a:defRPr/>
              </a:pPr>
              <a:r>
                <a:rPr lang="zh-CN" altLang="en-US" sz="2400" dirty="0" smtClean="0">
                  <a:latin typeface="黑体" pitchFamily="49" charset="-122"/>
                  <a:ea typeface="黑体" pitchFamily="49" charset="-122"/>
                </a:rPr>
                <a:t>不等于智商，可以培养</a:t>
              </a:r>
              <a:endParaRPr lang="en-US" altLang="zh-CN" sz="2400" dirty="0" smtClean="0">
                <a:latin typeface="黑体" pitchFamily="49" charset="-122"/>
                <a:ea typeface="黑体" pitchFamily="49" charset="-122"/>
              </a:endParaRPr>
            </a:p>
            <a:p>
              <a:pPr>
                <a:buFont typeface="Wingdings" panose="05000000000000000000" pitchFamily="2" charset="2"/>
                <a:buChar char="u"/>
                <a:defRPr/>
              </a:pP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就像物理中的“力”一样，具备三要素：大小、方向、</a:t>
              </a:r>
              <a:r>
                <a:rPr lang="zh-CN" altLang="en-US" sz="2400" dirty="0" smtClean="0">
                  <a:latin typeface="黑体" pitchFamily="49" charset="-122"/>
                  <a:ea typeface="黑体" pitchFamily="49" charset="-122"/>
                </a:rPr>
                <a:t>作用点。不是盲目培养</a:t>
              </a:r>
              <a:endParaRPr lang="en-US" altLang="zh-CN" sz="2400" dirty="0">
                <a:latin typeface="黑体" pitchFamily="49" charset="-122"/>
                <a:ea typeface="黑体" pitchFamily="49" charset="-122"/>
              </a:endParaRPr>
            </a:p>
            <a:p>
              <a:pPr>
                <a:buFont typeface="Wingdings" panose="05000000000000000000" pitchFamily="2" charset="2"/>
                <a:buChar char="u"/>
                <a:defRPr/>
              </a:pPr>
              <a:endParaRPr lang="en-US" altLang="zh-CN" sz="2400" dirty="0" smtClean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19672" y="3075230"/>
              <a:ext cx="722530" cy="746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04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0994" y="1268760"/>
            <a:ext cx="823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m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×n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zh-CN" sz="20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学生用两个相关变量描述小正方形个数与小棒根数之间的关系</a:t>
            </a:r>
            <a:r>
              <a:rPr lang="zh-CN" altLang="zh-CN" sz="20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zh-CN" altLang="zh-CN" sz="2000" b="1" dirty="0">
              <a:solidFill>
                <a:srgbClr val="0070C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" name="Picture 2" descr="C:\Users\lenovo\Desktop\海淀区测试\挑选\200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4129" r="35155" b="3313"/>
          <a:stretch/>
        </p:blipFill>
        <p:spPr bwMode="auto">
          <a:xfrm>
            <a:off x="4860032" y="1899591"/>
            <a:ext cx="3713496" cy="302433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enovo\Desktop\海淀区测试\挑选\2782_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4261" r="31391" b="9741"/>
          <a:stretch/>
        </p:blipFill>
        <p:spPr bwMode="auto">
          <a:xfrm>
            <a:off x="467544" y="1899591"/>
            <a:ext cx="4104456" cy="302433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0034" y="5270857"/>
            <a:ext cx="8143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    学生已经</a:t>
            </a:r>
            <a:r>
              <a:rPr lang="zh-CN" altLang="en-US" sz="20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具有了分类讨论</a:t>
            </a:r>
            <a:r>
              <a:rPr lang="zh-CN" altLang="en-US" sz="20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的研究，字母表达的研究能力，同时能够整体把握规律，创造性的进行表达。</a:t>
            </a:r>
            <a:endParaRPr lang="zh-CN" altLang="en-US" sz="2000" b="1" dirty="0">
              <a:solidFill>
                <a:srgbClr val="0070C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6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007740" y="5590343"/>
            <a:ext cx="2592288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清晰而简洁</a:t>
            </a:r>
            <a:endParaRPr lang="zh-CN" altLang="en-US" sz="20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" name="Picture 2" descr="C:\Users\lenovo\Desktop\海淀区测试\挑选\150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4988" r="43879" b="36748"/>
          <a:stretch/>
        </p:blipFill>
        <p:spPr bwMode="auto">
          <a:xfrm>
            <a:off x="971600" y="1350015"/>
            <a:ext cx="6664568" cy="402320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87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lenovo\Desktop\海淀区测试\挑选\1608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t="4272" r="3069" b="3727"/>
          <a:stretch/>
        </p:blipFill>
        <p:spPr bwMode="auto">
          <a:xfrm>
            <a:off x="971600" y="1340768"/>
            <a:ext cx="6664569" cy="35402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圆角矩形 6"/>
          <p:cNvSpPr/>
          <p:nvPr/>
        </p:nvSpPr>
        <p:spPr bwMode="auto">
          <a:xfrm>
            <a:off x="3653728" y="4293096"/>
            <a:ext cx="881164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007740" y="516101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混乱且艰难 </a:t>
            </a:r>
            <a:endParaRPr lang="zh-CN" altLang="en-US" sz="20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16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lenovo\Desktop\海淀区测试\挑选\417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5217" r="3357" b="6588"/>
          <a:stretch/>
        </p:blipFill>
        <p:spPr bwMode="auto">
          <a:xfrm>
            <a:off x="971600" y="1340768"/>
            <a:ext cx="6638192" cy="339383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07740" y="5000636"/>
            <a:ext cx="2592288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简单但认真</a:t>
            </a:r>
            <a:endParaRPr lang="zh-CN" altLang="en-US" sz="20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圆角矩形 6"/>
          <p:cNvSpPr/>
          <p:nvPr/>
        </p:nvSpPr>
        <p:spPr bwMode="auto">
          <a:xfrm>
            <a:off x="4770956" y="4293096"/>
            <a:ext cx="881164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36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enovo\Desktop\海淀区测试\挑选\410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5553" r="7844" b="5108"/>
          <a:stretch/>
        </p:blipFill>
        <p:spPr bwMode="auto">
          <a:xfrm>
            <a:off x="971600" y="1340768"/>
            <a:ext cx="6638192" cy="343779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07740" y="4929198"/>
            <a:ext cx="2592288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深入并浅出</a:t>
            </a:r>
            <a:endParaRPr lang="zh-CN" altLang="en-US" sz="20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圆角矩形 6"/>
          <p:cNvSpPr/>
          <p:nvPr/>
        </p:nvSpPr>
        <p:spPr bwMode="auto">
          <a:xfrm>
            <a:off x="1475656" y="3140968"/>
            <a:ext cx="881164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60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4268" y="5013176"/>
            <a:ext cx="7914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    有强烈愿望，即使暂时能力低一些，但长久发展下去，相信他能走得更远。</a:t>
            </a:r>
            <a:endParaRPr lang="en-US" altLang="zh-CN" sz="2000" b="1" dirty="0">
              <a:solidFill>
                <a:srgbClr val="0070C0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4" name="组合 10"/>
          <p:cNvGrpSpPr/>
          <p:nvPr/>
        </p:nvGrpSpPr>
        <p:grpSpPr>
          <a:xfrm>
            <a:off x="1259632" y="1268760"/>
            <a:ext cx="6336704" cy="3578207"/>
            <a:chOff x="1259632" y="1772816"/>
            <a:chExt cx="6336704" cy="3578207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2123728" y="4941168"/>
              <a:ext cx="50405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V="1">
              <a:off x="2123728" y="2060848"/>
              <a:ext cx="0" cy="28887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660232" y="4869160"/>
              <a:ext cx="936104" cy="48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 smtClean="0">
                  <a:latin typeface="宋体" pitchFamily="2" charset="-122"/>
                  <a:ea typeface="宋体" pitchFamily="2" charset="-122"/>
                </a:rPr>
                <a:t>能力</a:t>
              </a:r>
              <a:endParaRPr lang="en-US" altLang="zh-CN" sz="2000" b="1" dirty="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1259632" y="1772816"/>
              <a:ext cx="936104" cy="48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 smtClean="0">
                  <a:latin typeface="宋体" pitchFamily="2" charset="-122"/>
                  <a:ea typeface="宋体" pitchFamily="2" charset="-122"/>
                </a:rPr>
                <a:t>愿望</a:t>
              </a:r>
              <a:endParaRPr lang="en-US" altLang="zh-CN" sz="2000" b="1" dirty="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275856" y="4221088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292080" y="242088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292080" y="4221088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229000" y="2420888"/>
              <a:ext cx="144016" cy="14401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4499992" y="4263479"/>
              <a:ext cx="1757471" cy="403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 smtClean="0">
                  <a:latin typeface="宋体" pitchFamily="2" charset="-122"/>
                  <a:ea typeface="宋体" pitchFamily="2" charset="-122"/>
                </a:rPr>
                <a:t>愿望低，能力强</a:t>
              </a:r>
              <a:endParaRPr lang="en-US" altLang="zh-CN" sz="1600" b="1" dirty="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2454489" y="2463279"/>
              <a:ext cx="1757471" cy="403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 smtClean="0">
                  <a:latin typeface="宋体" pitchFamily="2" charset="-122"/>
                  <a:ea typeface="宋体" pitchFamily="2" charset="-122"/>
                </a:rPr>
                <a:t>愿望高，能力低</a:t>
              </a:r>
              <a:endParaRPr lang="en-US" altLang="zh-CN" sz="1600" b="1" dirty="0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283089" y="649582"/>
            <a:ext cx="308693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学生作答情况及分析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40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55576" y="1412776"/>
            <a:ext cx="748883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en-US" altLang="zh-CN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.</a:t>
            </a: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关注问题解决的过程，注重引导学生“从头到尾”思考问题。</a:t>
            </a:r>
            <a:endParaRPr lang="zh-CN" altLang="en-US" sz="2000" b="1" dirty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322808" y="3573016"/>
            <a:ext cx="108895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19" idx="6"/>
            <a:endCxn id="20" idx="2"/>
          </p:cNvCxnSpPr>
          <p:nvPr/>
        </p:nvCxnSpPr>
        <p:spPr>
          <a:xfrm>
            <a:off x="2555776" y="3573016"/>
            <a:ext cx="3672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2411760" y="35010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228184" y="35010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2123728" y="4005064"/>
            <a:ext cx="864096" cy="1080120"/>
          </a:xfrm>
          <a:prstGeom prst="wedgeRoundRectCallout">
            <a:avLst>
              <a:gd name="adj1" fmla="val -9437"/>
              <a:gd name="adj2" fmla="val -8270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观察操作感知</a:t>
            </a:r>
            <a:endParaRPr lang="zh-CN" altLang="en-US" sz="20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372200" y="3573016"/>
            <a:ext cx="108895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标注 21"/>
          <p:cNvSpPr/>
          <p:nvPr/>
        </p:nvSpPr>
        <p:spPr>
          <a:xfrm>
            <a:off x="5940152" y="4005064"/>
            <a:ext cx="864096" cy="1080120"/>
          </a:xfrm>
          <a:prstGeom prst="wedgeRoundRectCallout">
            <a:avLst>
              <a:gd name="adj1" fmla="val -8419"/>
              <a:gd name="adj2" fmla="val -851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总结</a:t>
            </a:r>
            <a:endParaRPr lang="zh-CN" altLang="en-US" sz="20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表达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实践</a:t>
            </a:r>
          </a:p>
        </p:txBody>
      </p:sp>
      <p:grpSp>
        <p:nvGrpSpPr>
          <p:cNvPr id="4" name="组合 12"/>
          <p:cNvGrpSpPr/>
          <p:nvPr/>
        </p:nvGrpSpPr>
        <p:grpSpPr>
          <a:xfrm>
            <a:off x="1475656" y="2492896"/>
            <a:ext cx="5688632" cy="360039"/>
            <a:chOff x="1475656" y="2492896"/>
            <a:chExt cx="5688632" cy="360039"/>
          </a:xfrm>
        </p:grpSpPr>
        <p:sp>
          <p:nvSpPr>
            <p:cNvPr id="23" name="标题 1"/>
            <p:cNvSpPr txBox="1">
              <a:spLocks/>
            </p:cNvSpPr>
            <p:nvPr/>
          </p:nvSpPr>
          <p:spPr bwMode="auto">
            <a:xfrm>
              <a:off x="1475656" y="2492896"/>
              <a:ext cx="1080120" cy="360039"/>
            </a:xfrm>
            <a:prstGeom prst="rect">
              <a:avLst/>
            </a:prstGeom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发现问题</a:t>
              </a:r>
              <a:endParaRPr lang="en-US" altLang="zh-CN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7" name="标题 1"/>
            <p:cNvSpPr txBox="1">
              <a:spLocks/>
            </p:cNvSpPr>
            <p:nvPr/>
          </p:nvSpPr>
          <p:spPr bwMode="auto">
            <a:xfrm>
              <a:off x="3011827" y="2492896"/>
              <a:ext cx="1080120" cy="360039"/>
            </a:xfrm>
            <a:prstGeom prst="rect">
              <a:avLst/>
            </a:prstGeom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提出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问题</a:t>
              </a:r>
              <a:endParaRPr lang="en-US" altLang="zh-CN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8" name="标题 1"/>
            <p:cNvSpPr txBox="1">
              <a:spLocks/>
            </p:cNvSpPr>
            <p:nvPr/>
          </p:nvSpPr>
          <p:spPr bwMode="auto">
            <a:xfrm>
              <a:off x="4547998" y="2492896"/>
              <a:ext cx="1080120" cy="360039"/>
            </a:xfrm>
            <a:prstGeom prst="rect">
              <a:avLst/>
            </a:prstGeom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分析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问题</a:t>
              </a:r>
              <a:endParaRPr lang="en-US" altLang="zh-CN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9" name="标题 1"/>
            <p:cNvSpPr txBox="1">
              <a:spLocks/>
            </p:cNvSpPr>
            <p:nvPr/>
          </p:nvSpPr>
          <p:spPr bwMode="auto">
            <a:xfrm>
              <a:off x="6084168" y="2492896"/>
              <a:ext cx="1080120" cy="360039"/>
            </a:xfrm>
            <a:prstGeom prst="rect">
              <a:avLst/>
            </a:prstGeom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解决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问题</a:t>
              </a:r>
              <a:endParaRPr lang="en-US" altLang="zh-CN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2627784" y="2597886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右箭头 29"/>
            <p:cNvSpPr/>
            <p:nvPr/>
          </p:nvSpPr>
          <p:spPr>
            <a:xfrm>
              <a:off x="4139952" y="2597886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右箭头 30"/>
            <p:cNvSpPr/>
            <p:nvPr/>
          </p:nvSpPr>
          <p:spPr>
            <a:xfrm>
              <a:off x="5717341" y="2597886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对角圆角矩形 35"/>
          <p:cNvSpPr/>
          <p:nvPr/>
        </p:nvSpPr>
        <p:spPr bwMode="auto">
          <a:xfrm>
            <a:off x="1322808" y="5229200"/>
            <a:ext cx="2097064" cy="1080120"/>
          </a:xfrm>
          <a:prstGeom prst="round2DiagRect">
            <a:avLst/>
          </a:prstGeom>
          <a:blipFill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用数学的</a:t>
            </a:r>
            <a:endParaRPr lang="en-US" altLang="zh-CN" sz="2000" b="1" dirty="0" smtClean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眼光去观察</a:t>
            </a:r>
            <a:endParaRPr lang="zh-CN" altLang="en-US" sz="2000" b="1" dirty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9" name="对角圆角矩形 38"/>
          <p:cNvSpPr/>
          <p:nvPr/>
        </p:nvSpPr>
        <p:spPr bwMode="auto">
          <a:xfrm>
            <a:off x="3419872" y="4149080"/>
            <a:ext cx="2097064" cy="1080120"/>
          </a:xfrm>
          <a:prstGeom prst="round2DiagRect">
            <a:avLst/>
          </a:prstGeom>
          <a:blipFill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用数学的</a:t>
            </a:r>
            <a:endParaRPr lang="en-US" altLang="zh-CN" sz="2000" b="1" dirty="0" smtClean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思维</a:t>
            </a: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去分析</a:t>
            </a:r>
            <a:endParaRPr lang="zh-CN" altLang="en-US" sz="2000" b="1" dirty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0" name="对角圆角矩形 39"/>
          <p:cNvSpPr/>
          <p:nvPr/>
        </p:nvSpPr>
        <p:spPr bwMode="auto">
          <a:xfrm>
            <a:off x="5508104" y="5229200"/>
            <a:ext cx="2097064" cy="1080120"/>
          </a:xfrm>
          <a:prstGeom prst="round2DiagRect">
            <a:avLst/>
          </a:prstGeom>
          <a:blipFill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用数学的</a:t>
            </a:r>
            <a:endParaRPr lang="en-US" altLang="zh-CN" sz="2000" b="1" dirty="0" smtClean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语言</a:t>
            </a: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去表达</a:t>
            </a:r>
            <a:endParaRPr lang="zh-CN" altLang="en-US" sz="2000" b="1" dirty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448427" y="764704"/>
            <a:ext cx="149794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教学建议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951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0" grpId="0" animBg="1"/>
      <p:bldP spid="22" grpId="0" animBg="1"/>
      <p:bldP spid="36" grpId="0" animBg="1"/>
      <p:bldP spid="39" grpId="0" animBg="1"/>
      <p:bldP spid="4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57224" y="1714488"/>
            <a:ext cx="748883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en-US" altLang="zh-CN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.</a:t>
            </a: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“创新意识”的培养，需要给学生广阔的空间，给学生尊重、支持和引导，激发学生“独立行走的愿望”，培养学生“独立行走的能力”。</a:t>
            </a:r>
            <a:endParaRPr lang="zh-CN" altLang="en-US" sz="2000" b="1" dirty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1475656" y="3356993"/>
            <a:ext cx="5688632" cy="360039"/>
            <a:chOff x="1475656" y="3356993"/>
            <a:chExt cx="5688632" cy="360039"/>
          </a:xfrm>
        </p:grpSpPr>
        <p:sp>
          <p:nvSpPr>
            <p:cNvPr id="9" name="标题 1"/>
            <p:cNvSpPr txBox="1">
              <a:spLocks/>
            </p:cNvSpPr>
            <p:nvPr/>
          </p:nvSpPr>
          <p:spPr bwMode="auto">
            <a:xfrm>
              <a:off x="1475656" y="3356993"/>
              <a:ext cx="1080120" cy="360039"/>
            </a:xfrm>
            <a:prstGeom prst="rect">
              <a:avLst/>
            </a:prstGeom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8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蹒跚</a:t>
              </a:r>
              <a:endParaRPr lang="en-US" altLang="zh-CN" sz="1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0" name="标题 1"/>
            <p:cNvSpPr txBox="1">
              <a:spLocks/>
            </p:cNvSpPr>
            <p:nvPr/>
          </p:nvSpPr>
          <p:spPr bwMode="auto">
            <a:xfrm>
              <a:off x="3011827" y="3356993"/>
              <a:ext cx="1080120" cy="360039"/>
            </a:xfrm>
            <a:prstGeom prst="rect">
              <a:avLst/>
            </a:prstGeom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8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行走</a:t>
              </a:r>
              <a:endParaRPr lang="en-US" altLang="zh-CN" sz="1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1" name="标题 1"/>
            <p:cNvSpPr txBox="1">
              <a:spLocks/>
            </p:cNvSpPr>
            <p:nvPr/>
          </p:nvSpPr>
          <p:spPr bwMode="auto">
            <a:xfrm>
              <a:off x="4547998" y="3356993"/>
              <a:ext cx="1080120" cy="360039"/>
            </a:xfrm>
            <a:prstGeom prst="rect">
              <a:avLst/>
            </a:prstGeom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8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奔跑</a:t>
              </a:r>
              <a:endParaRPr lang="en-US" altLang="zh-CN" sz="1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" name="标题 1"/>
            <p:cNvSpPr txBox="1">
              <a:spLocks/>
            </p:cNvSpPr>
            <p:nvPr/>
          </p:nvSpPr>
          <p:spPr bwMode="auto">
            <a:xfrm>
              <a:off x="6084168" y="3356993"/>
              <a:ext cx="1080120" cy="360039"/>
            </a:xfrm>
            <a:prstGeom prst="rect">
              <a:avLst/>
            </a:prstGeom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8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追求</a:t>
              </a:r>
              <a:endParaRPr lang="en-US" altLang="zh-CN" sz="1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" name="右箭头 12"/>
            <p:cNvSpPr/>
            <p:nvPr/>
          </p:nvSpPr>
          <p:spPr>
            <a:xfrm>
              <a:off x="2627784" y="3461983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9" name="右箭头 18"/>
            <p:cNvSpPr/>
            <p:nvPr/>
          </p:nvSpPr>
          <p:spPr>
            <a:xfrm>
              <a:off x="4139952" y="3461983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0" name="右箭头 19"/>
            <p:cNvSpPr/>
            <p:nvPr/>
          </p:nvSpPr>
          <p:spPr>
            <a:xfrm>
              <a:off x="5717341" y="3461983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1" name="对角圆角矩形 20"/>
          <p:cNvSpPr/>
          <p:nvPr/>
        </p:nvSpPr>
        <p:spPr bwMode="auto">
          <a:xfrm>
            <a:off x="1970880" y="4293096"/>
            <a:ext cx="1809032" cy="493226"/>
          </a:xfrm>
          <a:prstGeom prst="round2DiagRect">
            <a:avLst/>
          </a:prstGeom>
          <a:blipFill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能力成长</a:t>
            </a:r>
            <a:endParaRPr lang="en-US" altLang="zh-CN" sz="2000" b="1" dirty="0" smtClean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2" name="对角圆角矩形 21"/>
          <p:cNvSpPr/>
          <p:nvPr/>
        </p:nvSpPr>
        <p:spPr bwMode="auto">
          <a:xfrm>
            <a:off x="4995216" y="4293096"/>
            <a:ext cx="1809032" cy="493226"/>
          </a:xfrm>
          <a:prstGeom prst="round2DiagRect">
            <a:avLst/>
          </a:prstGeom>
          <a:blipFill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理想丰满</a:t>
            </a:r>
            <a:endParaRPr lang="en-US" altLang="zh-CN" sz="2000" b="1" dirty="0" smtClean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448427" y="764704"/>
            <a:ext cx="149794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教学建议</a:t>
            </a:r>
            <a:endParaRPr lang="zh-CN" altLang="en-US" sz="2400" b="1" dirty="0">
              <a:solidFill>
                <a:srgbClr val="00206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35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6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组合 38"/>
          <p:cNvGrpSpPr/>
          <p:nvPr/>
        </p:nvGrpSpPr>
        <p:grpSpPr bwMode="auto">
          <a:xfrm>
            <a:off x="107504" y="692696"/>
            <a:ext cx="9899487" cy="671102"/>
            <a:chOff x="1032938" y="122000"/>
            <a:chExt cx="3618609" cy="681172"/>
          </a:xfrm>
          <a:scene3d>
            <a:camera prst="orthographicFront"/>
            <a:lightRig rig="flat" dir="t"/>
          </a:scene3d>
        </p:grpSpPr>
        <p:sp>
          <p:nvSpPr>
            <p:cNvPr id="40" name="同侧圆角矩形 39"/>
            <p:cNvSpPr/>
            <p:nvPr/>
          </p:nvSpPr>
          <p:spPr>
            <a:xfrm rot="5400000">
              <a:off x="2326361" y="-1171423"/>
              <a:ext cx="681172" cy="3268017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1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命题理念及技术分享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华文细黑" pitchFamily="2" charset="-122"/>
                  <a:ea typeface="华文细黑" pitchFamily="2" charset="-122"/>
                </a:rPr>
                <a:t>——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探索“基于核心素养的评价”</a:t>
              </a:r>
              <a:endParaRPr lang="en-US" altLang="zh-CN" sz="24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52" name="组合 51"/>
          <p:cNvGrpSpPr/>
          <p:nvPr>
            <p:custDataLst>
              <p:tags r:id="rId1"/>
            </p:custDataLst>
          </p:nvPr>
        </p:nvGrpSpPr>
        <p:grpSpPr>
          <a:xfrm>
            <a:off x="1868369" y="3933056"/>
            <a:ext cx="6112834" cy="1102455"/>
            <a:chOff x="3778180" y="3632201"/>
            <a:chExt cx="6114843" cy="1103313"/>
          </a:xfrm>
        </p:grpSpPr>
        <p:sp>
          <p:nvSpPr>
            <p:cNvPr id="53" name="文本框 52"/>
            <p:cNvSpPr txBox="1"/>
            <p:nvPr>
              <p:custDataLst>
                <p:tags r:id="rId2"/>
              </p:custDataLst>
            </p:nvPr>
          </p:nvSpPr>
          <p:spPr>
            <a:xfrm>
              <a:off x="4373563" y="3986214"/>
              <a:ext cx="5519460" cy="749300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lvl="0"/>
              <a:r>
                <a:rPr lang="zh-CN" altLang="en-US" sz="2000" b="1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“能力水平层级”在一个具体题目中怎样体现？</a:t>
              </a:r>
            </a:p>
          </p:txBody>
        </p:sp>
        <p:cxnSp>
          <p:nvCxnSpPr>
            <p:cNvPr id="56" name="直接连接符 55"/>
            <p:cNvCxnSpPr/>
            <p:nvPr>
              <p:custDataLst>
                <p:tags r:id="rId3"/>
              </p:custDataLst>
            </p:nvPr>
          </p:nvCxnSpPr>
          <p:spPr>
            <a:xfrm flipH="1">
              <a:off x="3997327" y="3797302"/>
              <a:ext cx="498475" cy="65087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>
              <p:custDataLst>
                <p:tags r:id="rId4"/>
              </p:custDataLst>
            </p:nvPr>
          </p:nvSpPr>
          <p:spPr>
            <a:xfrm>
              <a:off x="3778180" y="3632201"/>
              <a:ext cx="574675" cy="708025"/>
            </a:xfrm>
            <a:prstGeom prst="rect">
              <a:avLst/>
            </a:prstGeom>
            <a:noFill/>
          </p:spPr>
          <p:txBody>
            <a:bodyPr>
              <a:normAutofit fontScale="72500" lnSpcReduction="20000"/>
            </a:bodyPr>
            <a:lstStyle/>
            <a:p>
              <a:pPr>
                <a:defRPr/>
              </a:pPr>
              <a:r>
                <a:rPr lang="en-US" altLang="zh-CN" sz="4000" dirty="0" smtClean="0">
                  <a:solidFill>
                    <a:schemeClr val="accent1">
                      <a:lumMod val="75000"/>
                    </a:schemeClr>
                  </a:solidFill>
                  <a:sym typeface="Arial" panose="020B0604020202020204" pitchFamily="34" charset="0"/>
                </a:rPr>
                <a:t>01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54" y="1714919"/>
            <a:ext cx="3505924" cy="13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组合 3"/>
          <p:cNvGrpSpPr/>
          <p:nvPr/>
        </p:nvGrpSpPr>
        <p:grpSpPr bwMode="auto">
          <a:xfrm>
            <a:off x="8639" y="80742"/>
            <a:ext cx="8315309" cy="671102"/>
            <a:chOff x="1032939" y="122000"/>
            <a:chExt cx="3618608" cy="681172"/>
          </a:xfrm>
          <a:scene3d>
            <a:camera prst="orthographicFront"/>
            <a:lightRig rig="flat" dir="t"/>
          </a:scene3d>
        </p:grpSpPr>
        <p:sp>
          <p:nvSpPr>
            <p:cNvPr id="5" name="同侧圆角矩形 4"/>
            <p:cNvSpPr/>
            <p:nvPr/>
          </p:nvSpPr>
          <p:spPr>
            <a:xfrm rot="5400000">
              <a:off x="1827933" y="-672994"/>
              <a:ext cx="681172" cy="2271160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以“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数据分析观念</a:t>
              </a: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”的测查为例</a:t>
              </a:r>
              <a:endParaRPr lang="en-US" altLang="zh-CN" sz="2400" b="1" dirty="0">
                <a:latin typeface="华文细黑" pitchFamily="2" charset="-122"/>
                <a:ea typeface="华文细黑" pitchFamily="2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859937"/>
            <a:ext cx="8410207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467544" y="3519930"/>
            <a:ext cx="7969141" cy="1150271"/>
            <a:chOff x="311488" y="4127919"/>
            <a:chExt cx="7435923" cy="1150271"/>
          </a:xfrm>
        </p:grpSpPr>
        <p:sp>
          <p:nvSpPr>
            <p:cNvPr id="8" name="矩形 7"/>
            <p:cNvSpPr/>
            <p:nvPr/>
          </p:nvSpPr>
          <p:spPr>
            <a:xfrm>
              <a:off x="1165835" y="4262527"/>
              <a:ext cx="6581576" cy="101566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你会如何给四个选项赋分？四个选项有水平层级的差异吗？还是只有对错之分？</a:t>
              </a:r>
              <a:endParaRPr lang="en-US" altLang="zh-CN" sz="2000" b="1" dirty="0">
                <a:solidFill>
                  <a:srgbClr val="4F81BD">
                    <a:lumMod val="75000"/>
                  </a:srgbClr>
                </a:solidFill>
                <a:latin typeface="+mn-ea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89283">
              <a:off x="311488" y="4127919"/>
              <a:ext cx="742989" cy="744863"/>
            </a:xfrm>
            <a:prstGeom prst="rect">
              <a:avLst/>
            </a:prstGeom>
          </p:spPr>
        </p:pic>
      </p:grpSp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407994" y="5013176"/>
          <a:ext cx="8424936" cy="159838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86475"/>
                <a:gridCol w="1261508"/>
                <a:gridCol w="6376953"/>
              </a:tblGrid>
              <a:tr h="449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选项</a:t>
                      </a:r>
                      <a:endParaRPr lang="zh-CN" sz="18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水平等级</a:t>
                      </a:r>
                      <a:endParaRPr lang="zh-CN" sz="18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等级含义</a:t>
                      </a:r>
                      <a:endParaRPr lang="zh-CN" sz="18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A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能根据要解决的问题灵活的选取使用“平均数”、“众数”等统计量</a:t>
                      </a:r>
                      <a:endParaRPr lang="zh-CN" alt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7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0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无法从统计的角度理解并解决问题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</a:t>
                      </a:r>
                      <a:endParaRPr lang="zh-CN" sz="14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1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机械的使用“平均数”解决问题</a:t>
                      </a:r>
                      <a:endParaRPr lang="zh-CN" alt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</a:t>
                      </a:r>
                      <a:endParaRPr lang="zh-CN" sz="14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3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理解“平均数”的统计涵义，能根据要解决的问题灵活的使用“平均数”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02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440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矩形 45"/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标题 1"/>
          <p:cNvSpPr>
            <a:spLocks/>
          </p:cNvSpPr>
          <p:nvPr/>
        </p:nvSpPr>
        <p:spPr bwMode="auto">
          <a:xfrm>
            <a:off x="5000628" y="357166"/>
            <a:ext cx="3316288" cy="46355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+mn-ea"/>
              </a:rPr>
              <a:t>三个“注重”</a:t>
            </a:r>
            <a:endParaRPr lang="zh-CN" altLang="en-US" sz="24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461805" y="5440329"/>
            <a:ext cx="80398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作为老师，你自己怎么理解这个问题？你期待得到学生的哪些回答？</a:t>
            </a:r>
            <a:endParaRPr lang="en-US" altLang="zh-CN" sz="20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（鼓励思考，策略多样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or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面积就是公式）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18" name="图示 17"/>
          <p:cNvGraphicFramePr/>
          <p:nvPr>
            <p:extLst/>
          </p:nvPr>
        </p:nvGraphicFramePr>
        <p:xfrm>
          <a:off x="621880" y="1108075"/>
          <a:ext cx="7443040" cy="1683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619672" y="1325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131568" y="12983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658772" y="12917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21880" y="1108075"/>
            <a:ext cx="2427632" cy="168111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+mn-ea"/>
            </a:endParaRPr>
          </a:p>
        </p:txBody>
      </p:sp>
      <p:sp>
        <p:nvSpPr>
          <p:cNvPr id="33" name="内容占位符 2"/>
          <p:cNvSpPr txBox="1">
            <a:spLocks/>
          </p:cNvSpPr>
          <p:nvPr/>
        </p:nvSpPr>
        <p:spPr>
          <a:xfrm>
            <a:off x="503040" y="3299094"/>
            <a:ext cx="7957392" cy="24951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培养思考力的素材从哪里来？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CN" sz="2400" dirty="0" smtClean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sz="24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一个看似简单也很常见的问题：</a:t>
            </a:r>
            <a:endParaRPr lang="en-US" altLang="zh-CN" sz="2400" dirty="0" smtClean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对于</a:t>
            </a:r>
            <a:r>
              <a:rPr lang="zh-CN" altLang="en-US" sz="24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一个不规则图形，你能想到哪些办法得到它的面积？</a:t>
            </a:r>
            <a:endParaRPr lang="en-US" altLang="zh-CN" sz="2400" dirty="0" smtClean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97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组合 3"/>
          <p:cNvGrpSpPr/>
          <p:nvPr/>
        </p:nvGrpSpPr>
        <p:grpSpPr bwMode="auto">
          <a:xfrm>
            <a:off x="80922" y="100179"/>
            <a:ext cx="8315309" cy="671102"/>
            <a:chOff x="1032939" y="122000"/>
            <a:chExt cx="3618608" cy="681172"/>
          </a:xfrm>
          <a:scene3d>
            <a:camera prst="orthographicFront"/>
            <a:lightRig rig="flat" dir="t"/>
          </a:scene3d>
        </p:grpSpPr>
        <p:sp>
          <p:nvSpPr>
            <p:cNvPr id="5" name="同侧圆角矩形 4"/>
            <p:cNvSpPr/>
            <p:nvPr/>
          </p:nvSpPr>
          <p:spPr>
            <a:xfrm rot="5400000">
              <a:off x="1827933" y="-672994"/>
              <a:ext cx="681172" cy="2271160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以“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数据分析观念</a:t>
              </a: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”的测查为例</a:t>
              </a:r>
              <a:endParaRPr lang="en-US" altLang="zh-CN" sz="2400" b="1" dirty="0">
                <a:latin typeface="华文细黑" pitchFamily="2" charset="-122"/>
                <a:ea typeface="华文细黑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923047"/>
            <a:ext cx="5904656" cy="3966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4" name="表格 13"/>
          <p:cNvGraphicFramePr>
            <a:graphicFrameLocks noGrp="1"/>
          </p:cNvGraphicFramePr>
          <p:nvPr>
            <p:extLst/>
          </p:nvPr>
        </p:nvGraphicFramePr>
        <p:xfrm>
          <a:off x="359533" y="5180834"/>
          <a:ext cx="8424936" cy="159838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86475"/>
                <a:gridCol w="1261508"/>
                <a:gridCol w="6376953"/>
              </a:tblGrid>
              <a:tr h="449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选项</a:t>
                      </a:r>
                      <a:endParaRPr lang="zh-CN" sz="18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水平等级</a:t>
                      </a:r>
                      <a:endParaRPr lang="zh-CN" sz="18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等级含义</a:t>
                      </a:r>
                      <a:endParaRPr lang="zh-CN" sz="18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A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不承认“可能性”，随机观没有初步建立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7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承认“可能性”，随机观初步建立；但不能根据数据对可能性的大小做出推测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</a:t>
                      </a:r>
                      <a:endParaRPr lang="zh-CN" sz="14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不承认“可能性”，随机观没有初步建立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承认“可能性”，随机观初步建立；也能根据数据对可能性的大小做出推测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9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组合 3"/>
          <p:cNvGrpSpPr/>
          <p:nvPr/>
        </p:nvGrpSpPr>
        <p:grpSpPr bwMode="auto">
          <a:xfrm>
            <a:off x="8639" y="80742"/>
            <a:ext cx="8315309" cy="671102"/>
            <a:chOff x="1032939" y="122000"/>
            <a:chExt cx="3618608" cy="681172"/>
          </a:xfrm>
          <a:scene3d>
            <a:camera prst="orthographicFront"/>
            <a:lightRig rig="flat" dir="t"/>
          </a:scene3d>
        </p:grpSpPr>
        <p:sp>
          <p:nvSpPr>
            <p:cNvPr id="5" name="同侧圆角矩形 4"/>
            <p:cNvSpPr/>
            <p:nvPr/>
          </p:nvSpPr>
          <p:spPr>
            <a:xfrm rot="5400000">
              <a:off x="1827933" y="-672994"/>
              <a:ext cx="681172" cy="2271160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" name="同侧圆角矩形 6"/>
            <p:cNvSpPr/>
            <p:nvPr/>
          </p:nvSpPr>
          <p:spPr>
            <a:xfrm>
              <a:off x="1036286" y="231714"/>
              <a:ext cx="3615261" cy="45896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7584" tIns="20320" rIns="20320" bIns="20320" spcCol="1270" anchor="ctr"/>
            <a:lstStyle/>
            <a:p>
              <a:pPr marL="342900" indent="-342900" eaLnBrk="0" hangingPunct="0"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以“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符号意识</a:t>
              </a:r>
              <a:r>
                <a:rPr lang="zh-CN" altLang="en-US" sz="2400" b="1" dirty="0" smtClean="0">
                  <a:latin typeface="华文细黑" pitchFamily="2" charset="-122"/>
                  <a:ea typeface="华文细黑" pitchFamily="2" charset="-122"/>
                </a:rPr>
                <a:t>”的测查为例</a:t>
              </a:r>
              <a:endParaRPr lang="en-US" altLang="zh-CN" sz="2400" b="1" dirty="0">
                <a:latin typeface="华文细黑" pitchFamily="2" charset="-122"/>
                <a:ea typeface="华文细黑" pitchFamily="2" charset="-122"/>
              </a:endParaRPr>
            </a:p>
          </p:txBody>
        </p:sp>
      </p:grpSp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1259632" y="5045274"/>
          <a:ext cx="6900310" cy="159838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44150"/>
                <a:gridCol w="1143592"/>
                <a:gridCol w="5112568"/>
              </a:tblGrid>
              <a:tr h="449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选项</a:t>
                      </a:r>
                      <a:endParaRPr lang="zh-CN" sz="18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水平等级</a:t>
                      </a:r>
                      <a:endParaRPr lang="zh-CN" sz="18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等级含义</a:t>
                      </a:r>
                      <a:endParaRPr lang="zh-CN" sz="18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A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不具备使用符号的意识</a:t>
                      </a:r>
                      <a:endParaRPr lang="zh-CN" alt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7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孤立的用符号表示数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</a:t>
                      </a:r>
                      <a:endParaRPr lang="zh-CN" sz="14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能用符号表达两行数之间的关系</a:t>
                      </a:r>
                      <a:endParaRPr lang="zh-CN" alt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</a:t>
                      </a:r>
                      <a:endParaRPr lang="zh-CN" sz="14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能用符号表达四个数之间的普遍联系</a:t>
                      </a:r>
                      <a:endParaRPr lang="zh-CN" sz="14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783942"/>
            <a:ext cx="5328591" cy="411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48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11436" y="4005064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不论是就某一核心素养，还是问题解决能力，能否更清晰的划分出水平等级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——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基于核心素养的水平划分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5536" y="1556792"/>
            <a:ext cx="8342329" cy="2634801"/>
            <a:chOff x="45649" y="1381344"/>
            <a:chExt cx="8990401" cy="2569291"/>
          </a:xfrm>
        </p:grpSpPr>
        <p:sp>
          <p:nvSpPr>
            <p:cNvPr id="4" name="圆角矩形 3"/>
            <p:cNvSpPr>
              <a:spLocks noChangeArrowheads="1"/>
            </p:cNvSpPr>
            <p:nvPr/>
          </p:nvSpPr>
          <p:spPr bwMode="auto">
            <a:xfrm>
              <a:off x="1877992" y="1686466"/>
              <a:ext cx="7158058" cy="950445"/>
            </a:xfrm>
            <a:prstGeom prst="roundRect">
              <a:avLst>
                <a:gd name="adj" fmla="val 16667"/>
              </a:avLst>
            </a:prstGeom>
            <a:solidFill>
              <a:srgbClr val="DBFB3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457200" indent="-4572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Char char="u"/>
              </a:pPr>
              <a:r>
                <a:rPr lang="zh-CN" altLang="en-US" sz="2600" dirty="0" smtClean="0">
                  <a:solidFill>
                    <a:srgbClr val="7030A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思考：</a:t>
              </a:r>
              <a:r>
                <a:rPr lang="zh-CN" altLang="en-US" sz="26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评价测试如果想更完善、更科学，这个问题是一个努力的方向</a:t>
              </a:r>
              <a:endParaRPr lang="en-US" altLang="zh-CN" sz="2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49" y="1381344"/>
              <a:ext cx="1799878" cy="2569291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003743" y="485361"/>
            <a:ext cx="7960745" cy="948287"/>
            <a:chOff x="539552" y="19972"/>
            <a:chExt cx="7960745" cy="948287"/>
          </a:xfrm>
        </p:grpSpPr>
        <p:sp>
          <p:nvSpPr>
            <p:cNvPr id="6" name="文本框 5"/>
            <p:cNvSpPr txBox="1"/>
            <p:nvPr>
              <p:custDataLst>
                <p:tags r:id="rId1"/>
              </p:custDataLst>
            </p:nvPr>
          </p:nvSpPr>
          <p:spPr>
            <a:xfrm>
              <a:off x="971600" y="219542"/>
              <a:ext cx="7528697" cy="748717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/>
              <a:r>
                <a:rPr lang="zh-CN" altLang="en-US" sz="2400" b="1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“能力水平层级”在一个具体题目中怎样体现？</a:t>
              </a:r>
            </a:p>
          </p:txBody>
        </p:sp>
        <p:cxnSp>
          <p:nvCxnSpPr>
            <p:cNvPr id="8" name="直接连接符 7"/>
            <p:cNvCxnSpPr/>
            <p:nvPr>
              <p:custDataLst>
                <p:tags r:id="rId2"/>
              </p:custDataLst>
            </p:nvPr>
          </p:nvCxnSpPr>
          <p:spPr>
            <a:xfrm flipH="1">
              <a:off x="758627" y="184945"/>
              <a:ext cx="498311" cy="6503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539552" y="19972"/>
              <a:ext cx="574486" cy="707474"/>
            </a:xfrm>
            <a:prstGeom prst="rect">
              <a:avLst/>
            </a:prstGeom>
            <a:noFill/>
          </p:spPr>
          <p:txBody>
            <a:bodyPr>
              <a:normAutofit fontScale="72500" lnSpcReduction="20000"/>
            </a:bodyPr>
            <a:lstStyle/>
            <a:p>
              <a:pPr>
                <a:defRPr/>
              </a:pPr>
              <a:r>
                <a:rPr lang="en-US" altLang="zh-CN" sz="4000" dirty="0" smtClean="0">
                  <a:solidFill>
                    <a:schemeClr val="accent1">
                      <a:lumMod val="75000"/>
                    </a:schemeClr>
                  </a:solidFill>
                  <a:sym typeface="Arial" panose="020B0604020202020204" pitchFamily="34" charset="0"/>
                </a:rPr>
                <a:t>01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8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2246906" y="4516843"/>
            <a:ext cx="5500726" cy="10001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91680" y="1525174"/>
            <a:ext cx="5895975" cy="890588"/>
            <a:chOff x="0" y="75"/>
            <a:chExt cx="2976" cy="288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689" name="AutoShape 6"/>
            <p:cNvSpPr>
              <a:spLocks noChangeArrowheads="1"/>
            </p:cNvSpPr>
            <p:nvPr/>
          </p:nvSpPr>
          <p:spPr bwMode="auto">
            <a:xfrm>
              <a:off x="0" y="75"/>
              <a:ext cx="432" cy="267"/>
            </a:xfrm>
            <a:prstGeom prst="diamond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90" name="Text Box 7"/>
            <p:cNvSpPr txBox="1">
              <a:spLocks noChangeArrowheads="1"/>
            </p:cNvSpPr>
            <p:nvPr/>
          </p:nvSpPr>
          <p:spPr bwMode="auto">
            <a:xfrm>
              <a:off x="361" y="113"/>
              <a:ext cx="261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3200" b="1" dirty="0" smtClean="0">
                  <a:solidFill>
                    <a:srgbClr val="7030A0"/>
                  </a:solidFill>
                  <a:latin typeface="华文细黑" pitchFamily="2" charset="-122"/>
                  <a:ea typeface="华文细黑" pitchFamily="2" charset="-122"/>
                </a:rPr>
                <a:t>评价指标体系的构建</a:t>
              </a:r>
              <a:endParaRPr lang="en-US" altLang="zh-CN" sz="3200" b="1" dirty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91" name="Text Box 8"/>
            <p:cNvSpPr txBox="1">
              <a:spLocks noChangeArrowheads="1"/>
            </p:cNvSpPr>
            <p:nvPr/>
          </p:nvSpPr>
          <p:spPr bwMode="auto">
            <a:xfrm>
              <a:off x="112" y="130"/>
              <a:ext cx="19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800" b="1">
                  <a:solidFill>
                    <a:srgbClr val="FFFFFF"/>
                  </a:solidFill>
                  <a:latin typeface="华文细黑" pitchFamily="2" charset="-122"/>
                  <a:ea typeface="华文细黑" pitchFamily="2" charset="-122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698030" y="2984087"/>
            <a:ext cx="5929312" cy="923925"/>
            <a:chOff x="-17" y="48"/>
            <a:chExt cx="2993" cy="315"/>
          </a:xfrm>
        </p:grpSpPr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685" name="AutoShape 11"/>
            <p:cNvSpPr>
              <a:spLocks noChangeArrowheads="1"/>
            </p:cNvSpPr>
            <p:nvPr/>
          </p:nvSpPr>
          <p:spPr bwMode="auto">
            <a:xfrm>
              <a:off x="-17" y="48"/>
              <a:ext cx="432" cy="277"/>
            </a:xfrm>
            <a:prstGeom prst="diamond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86" name="Text Box 12"/>
            <p:cNvSpPr txBox="1">
              <a:spLocks noChangeArrowheads="1"/>
            </p:cNvSpPr>
            <p:nvPr/>
          </p:nvSpPr>
          <p:spPr bwMode="auto">
            <a:xfrm>
              <a:off x="563" y="128"/>
              <a:ext cx="2160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3200" b="1" dirty="0" smtClean="0">
                  <a:solidFill>
                    <a:srgbClr val="7030A0"/>
                  </a:solidFill>
                  <a:latin typeface="华文细黑" pitchFamily="2" charset="-122"/>
                  <a:ea typeface="华文细黑" pitchFamily="2" charset="-122"/>
                </a:rPr>
                <a:t>命题理念及技术的分享</a:t>
              </a:r>
              <a:endParaRPr lang="en-US" altLang="zh-CN" sz="32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87" name="Text Box 13"/>
            <p:cNvSpPr txBox="1">
              <a:spLocks noChangeArrowheads="1"/>
            </p:cNvSpPr>
            <p:nvPr/>
          </p:nvSpPr>
          <p:spPr bwMode="auto">
            <a:xfrm>
              <a:off x="90" y="114"/>
              <a:ext cx="19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800" b="1">
                  <a:solidFill>
                    <a:srgbClr val="FFFFFF"/>
                  </a:solidFill>
                  <a:latin typeface="华文细黑" pitchFamily="2" charset="-122"/>
                  <a:ea typeface="华文细黑" pitchFamily="2" charset="-122"/>
                </a:rPr>
                <a:t>2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801217" y="4523962"/>
            <a:ext cx="5895975" cy="950912"/>
            <a:chOff x="0" y="64"/>
            <a:chExt cx="2976" cy="299"/>
          </a:xfrm>
        </p:grpSpPr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681" name="AutoShape 21"/>
            <p:cNvSpPr>
              <a:spLocks noChangeArrowheads="1"/>
            </p:cNvSpPr>
            <p:nvPr/>
          </p:nvSpPr>
          <p:spPr bwMode="auto">
            <a:xfrm>
              <a:off x="0" y="64"/>
              <a:ext cx="432" cy="285"/>
            </a:xfrm>
            <a:prstGeom prst="diamond">
              <a:avLst/>
            </a:prstGeom>
            <a:solidFill>
              <a:schemeClr val="folHlink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82" name="Text Box 22"/>
            <p:cNvSpPr txBox="1">
              <a:spLocks noChangeArrowheads="1"/>
            </p:cNvSpPr>
            <p:nvPr/>
          </p:nvSpPr>
          <p:spPr bwMode="auto">
            <a:xfrm>
              <a:off x="258" y="102"/>
              <a:ext cx="244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3200" b="1" dirty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     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华文细黑" pitchFamily="2" charset="-122"/>
                  <a:ea typeface="华文细黑" pitchFamily="2" charset="-122"/>
                </a:rPr>
                <a:t>数据分析方法的改良</a:t>
              </a:r>
              <a:endParaRPr lang="en-US" altLang="zh-CN" sz="3200" b="1" dirty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83" name="Text Box 23"/>
            <p:cNvSpPr txBox="1">
              <a:spLocks noChangeArrowheads="1"/>
            </p:cNvSpPr>
            <p:nvPr/>
          </p:nvSpPr>
          <p:spPr bwMode="auto">
            <a:xfrm>
              <a:off x="112" y="128"/>
              <a:ext cx="19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800" b="1">
                  <a:solidFill>
                    <a:srgbClr val="FFFFFF"/>
                  </a:solidFill>
                  <a:latin typeface="华文细黑" pitchFamily="2" charset="-122"/>
                  <a:ea typeface="华文细黑" pitchFamily="2" charset="-122"/>
                </a:rPr>
                <a:t>3</a:t>
              </a:r>
            </a:p>
          </p:txBody>
        </p:sp>
      </p:grpSp>
      <p:grpSp>
        <p:nvGrpSpPr>
          <p:cNvPr id="5" name="组合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" y="0"/>
            <a:chExt cx="9144000" cy="6858000"/>
          </a:xfrm>
        </p:grpSpPr>
        <p:sp>
          <p:nvSpPr>
            <p:cNvPr id="21" name="矩形 20"/>
            <p:cNvSpPr/>
            <p:nvPr/>
          </p:nvSpPr>
          <p:spPr>
            <a:xfrm>
              <a:off x="1" y="0"/>
              <a:ext cx="9144000" cy="26035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/>
            </a:blip>
            <a:srcRect l="4500" t="8804" r="78820"/>
            <a:stretch/>
          </p:blipFill>
          <p:spPr bwMode="auto">
            <a:xfrm>
              <a:off x="8280629" y="0"/>
              <a:ext cx="838620" cy="7712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矩形 22"/>
            <p:cNvSpPr/>
            <p:nvPr/>
          </p:nvSpPr>
          <p:spPr>
            <a:xfrm>
              <a:off x="1" y="6781800"/>
              <a:ext cx="9144000" cy="762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文本框 34"/>
          <p:cNvSpPr txBox="1"/>
          <p:nvPr/>
        </p:nvSpPr>
        <p:spPr>
          <a:xfrm>
            <a:off x="467544" y="385640"/>
            <a:ext cx="7156158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如何借助先进的统计测量手段，更好的辅助命题？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11560" y="805770"/>
            <a:ext cx="8168950" cy="1927796"/>
            <a:chOff x="473888" y="1415833"/>
            <a:chExt cx="6402368" cy="1927796"/>
          </a:xfrm>
        </p:grpSpPr>
        <p:sp>
          <p:nvSpPr>
            <p:cNvPr id="21" name="圆角矩形 3"/>
            <p:cNvSpPr>
              <a:spLocks noChangeArrowheads="1"/>
            </p:cNvSpPr>
            <p:nvPr/>
          </p:nvSpPr>
          <p:spPr bwMode="auto">
            <a:xfrm>
              <a:off x="1877992" y="1686466"/>
              <a:ext cx="4998264" cy="564405"/>
            </a:xfrm>
            <a:prstGeom prst="roundRect">
              <a:avLst>
                <a:gd name="adj" fmla="val 16667"/>
              </a:avLst>
            </a:prstGeom>
            <a:solidFill>
              <a:srgbClr val="DBFB3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457200" indent="-4572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Char char="u"/>
              </a:pPr>
              <a:r>
                <a:rPr lang="zh-CN" altLang="en-US" sz="26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案例：“能力值逆序”带给我们的启示</a:t>
              </a:r>
              <a:endParaRPr lang="en-US" altLang="zh-CN" sz="2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888" y="1415833"/>
              <a:ext cx="1350489" cy="1927796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5" y="2636912"/>
            <a:ext cx="5231000" cy="3906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云形 36"/>
          <p:cNvSpPr/>
          <p:nvPr/>
        </p:nvSpPr>
        <p:spPr>
          <a:xfrm>
            <a:off x="5263287" y="3743577"/>
            <a:ext cx="3773209" cy="1260140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A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C</a:t>
            </a:r>
            <a:r>
              <a:rPr lang="zh-CN" altLang="en-US" b="1" dirty="0" smtClean="0"/>
              <a:t>两选项学生能力值出现“逆序”，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选项的能力曲线有问题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6719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" y="0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文本框 34"/>
          <p:cNvSpPr txBox="1"/>
          <p:nvPr/>
        </p:nvSpPr>
        <p:spPr>
          <a:xfrm>
            <a:off x="251882" y="346855"/>
            <a:ext cx="6120318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如何借助先进的统计测量手段，更好的辅助命题？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83116" y="862065"/>
            <a:ext cx="8369407" cy="2162081"/>
            <a:chOff x="316781" y="1042386"/>
            <a:chExt cx="6559475" cy="2162081"/>
          </a:xfrm>
        </p:grpSpPr>
        <p:sp>
          <p:nvSpPr>
            <p:cNvPr id="21" name="圆角矩形 3"/>
            <p:cNvSpPr>
              <a:spLocks noChangeArrowheads="1"/>
            </p:cNvSpPr>
            <p:nvPr/>
          </p:nvSpPr>
          <p:spPr bwMode="auto">
            <a:xfrm>
              <a:off x="1877992" y="1686466"/>
              <a:ext cx="4998264" cy="564405"/>
            </a:xfrm>
            <a:prstGeom prst="roundRect">
              <a:avLst>
                <a:gd name="adj" fmla="val 16667"/>
              </a:avLst>
            </a:prstGeom>
            <a:solidFill>
              <a:srgbClr val="DBFB3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457200" indent="-4572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Char char="u"/>
              </a:pPr>
              <a:r>
                <a:rPr lang="zh-CN" altLang="en-US" sz="26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案例：“能力值逆序”带给我们的启示</a:t>
              </a:r>
              <a:endParaRPr lang="en-US" altLang="zh-CN" sz="2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781" y="1042386"/>
              <a:ext cx="1514613" cy="2162081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32" y="2094550"/>
            <a:ext cx="7607995" cy="460114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15616" y="2708920"/>
            <a:ext cx="4035921" cy="2733459"/>
            <a:chOff x="1115616" y="2708920"/>
            <a:chExt cx="4035921" cy="2733459"/>
          </a:xfrm>
        </p:grpSpPr>
        <p:sp>
          <p:nvSpPr>
            <p:cNvPr id="18" name="流程图: 可选过程 17"/>
            <p:cNvSpPr/>
            <p:nvPr/>
          </p:nvSpPr>
          <p:spPr>
            <a:xfrm>
              <a:off x="1119089" y="5118760"/>
              <a:ext cx="4032448" cy="323619"/>
            </a:xfrm>
            <a:prstGeom prst="flowChartAlternate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2" name="左弧形箭头 1"/>
            <p:cNvSpPr/>
            <p:nvPr/>
          </p:nvSpPr>
          <p:spPr>
            <a:xfrm>
              <a:off x="1115616" y="2708920"/>
              <a:ext cx="792088" cy="2412685"/>
            </a:xfrm>
            <a:prstGeom prst="curved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0612" y="4421772"/>
            <a:ext cx="7200800" cy="2112222"/>
            <a:chOff x="460612" y="4421772"/>
            <a:chExt cx="7200800" cy="2112222"/>
          </a:xfrm>
        </p:grpSpPr>
        <p:sp>
          <p:nvSpPr>
            <p:cNvPr id="4" name="流程图: 顺序访问存储器 3"/>
            <p:cNvSpPr/>
            <p:nvPr/>
          </p:nvSpPr>
          <p:spPr>
            <a:xfrm>
              <a:off x="460612" y="4421772"/>
              <a:ext cx="7200800" cy="2112222"/>
            </a:xfrm>
            <a:prstGeom prst="flowChartMagneticTap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66746" y="4771213"/>
              <a:ext cx="478853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借助先进的方法（统计测量理论），帮助我们：</a:t>
              </a:r>
              <a:endPara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划分学生水平</a:t>
              </a:r>
              <a:endPara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剔除无效选项</a:t>
              </a:r>
              <a:endPara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查看某个题目与试卷整体的关联程度</a:t>
              </a:r>
              <a:endParaRPr lang="en-US" altLang="zh-CN" dirty="0" smtClean="0"/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……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772972" y="2767538"/>
            <a:ext cx="7376113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克服困难    寻求突破</a:t>
            </a:r>
            <a:endParaRPr lang="en-US" altLang="zh-CN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2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440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矩形 45"/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组合 7"/>
          <p:cNvGrpSpPr/>
          <p:nvPr/>
        </p:nvGrpSpPr>
        <p:grpSpPr>
          <a:xfrm>
            <a:off x="491741" y="1448643"/>
            <a:ext cx="7560840" cy="5283782"/>
            <a:chOff x="491741" y="1448643"/>
            <a:chExt cx="7560840" cy="5283782"/>
          </a:xfrm>
        </p:grpSpPr>
        <p:grpSp>
          <p:nvGrpSpPr>
            <p:cNvPr id="7" name="组合 6"/>
            <p:cNvGrpSpPr/>
            <p:nvPr/>
          </p:nvGrpSpPr>
          <p:grpSpPr>
            <a:xfrm>
              <a:off x="491741" y="1448643"/>
              <a:ext cx="7560840" cy="5283782"/>
              <a:chOff x="491741" y="1448643"/>
              <a:chExt cx="7560840" cy="5283782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741" y="1448643"/>
                <a:ext cx="7560840" cy="5283782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1259632" y="4942909"/>
                <a:ext cx="19200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基于平均分</a:t>
                </a:r>
                <a:endParaRPr lang="en-US" altLang="zh-CN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b="1" dirty="0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的数据分析</a:t>
                </a:r>
              </a:p>
            </p:txBody>
          </p:sp>
          <p:sp>
            <p:nvSpPr>
              <p:cNvPr id="6" name="流程图: 联系 5"/>
              <p:cNvSpPr/>
              <p:nvPr/>
            </p:nvSpPr>
            <p:spPr>
              <a:xfrm>
                <a:off x="2411760" y="5589240"/>
                <a:ext cx="216024" cy="201442"/>
              </a:xfrm>
              <a:prstGeom prst="flowChartConnector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440724" y="5749798"/>
                <a:ext cx="19200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知识与技能</a:t>
                </a:r>
                <a:endParaRPr lang="en-US" altLang="zh-CN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b="1" dirty="0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指标的具体化</a:t>
                </a: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3622798" y="3753889"/>
              <a:ext cx="18984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基于经典统计</a:t>
              </a:r>
              <a:endParaRPr lang="en-US" altLang="zh-CN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b="1" dirty="0" smtClean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理论的数据分析</a:t>
              </a:r>
              <a:endParaRPr lang="zh-CN" altLang="en-US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2" name="流程图: 联系 21"/>
            <p:cNvSpPr/>
            <p:nvPr/>
          </p:nvSpPr>
          <p:spPr>
            <a:xfrm>
              <a:off x="4757713" y="4389550"/>
              <a:ext cx="318344" cy="315958"/>
            </a:xfrm>
            <a:prstGeom prst="flowChartConnector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656106" y="4694838"/>
              <a:ext cx="1920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知识与技能</a:t>
              </a:r>
              <a:endParaRPr lang="en-US" altLang="zh-CN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指标的水平化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431329" y="2492896"/>
            <a:ext cx="209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基于项目反应理论的数据分析</a:t>
            </a:r>
            <a:endParaRPr lang="zh-CN" altLang="en-US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流程图: 联系 28"/>
          <p:cNvSpPr/>
          <p:nvPr/>
        </p:nvSpPr>
        <p:spPr>
          <a:xfrm>
            <a:off x="6583457" y="3139227"/>
            <a:ext cx="216024" cy="201442"/>
          </a:xfrm>
          <a:prstGeom prst="flowChartConnec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6612421" y="3299785"/>
            <a:ext cx="228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学科思想</a:t>
            </a:r>
            <a:r>
              <a:rPr lang="en-US" altLang="zh-CN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学科能力指标的具体化</a:t>
            </a:r>
            <a:endParaRPr lang="zh-CN" altLang="en-US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61934" y="1037414"/>
            <a:ext cx="238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努力的方向：</a:t>
            </a:r>
            <a:endParaRPr lang="en-US" altLang="zh-CN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命题程序的科学规范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549473" y="3284984"/>
            <a:ext cx="46065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方向对了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4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所有的努力和付出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4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才有价值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"/>
          <a:stretch>
            <a:fillRect/>
          </a:stretch>
        </p:blipFill>
        <p:spPr>
          <a:xfrm>
            <a:off x="107504" y="247825"/>
            <a:ext cx="4365806" cy="5629448"/>
          </a:xfrm>
          <a:prstGeom prst="rect">
            <a:avLst/>
          </a:prstGeom>
          <a:ln w="76200">
            <a:solidFill>
              <a:srgbClr val="308ED4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79858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44663"/>
            <a:ext cx="11350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圆角矩形 18"/>
          <p:cNvSpPr/>
          <p:nvPr/>
        </p:nvSpPr>
        <p:spPr>
          <a:xfrm>
            <a:off x="3771900" y="2139950"/>
            <a:ext cx="863600" cy="86518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69636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068513"/>
            <a:ext cx="113506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2357438"/>
            <a:ext cx="113506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2357438"/>
            <a:ext cx="113506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接连接符 20"/>
          <p:cNvCxnSpPr/>
          <p:nvPr/>
        </p:nvCxnSpPr>
        <p:spPr>
          <a:xfrm>
            <a:off x="1008063" y="4292600"/>
            <a:ext cx="7127875" cy="0"/>
          </a:xfrm>
          <a:prstGeom prst="line">
            <a:avLst/>
          </a:prstGeom>
          <a:ln w="31750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08063" y="4341813"/>
            <a:ext cx="3421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努力加载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……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5" name="等腰三角形 24"/>
          <p:cNvSpPr/>
          <p:nvPr/>
        </p:nvSpPr>
        <p:spPr>
          <a:xfrm rot="5400000">
            <a:off x="5469732" y="4533106"/>
            <a:ext cx="77788" cy="6667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5400000">
            <a:off x="5457032" y="4810919"/>
            <a:ext cx="76200" cy="6508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5456238" y="5095875"/>
            <a:ext cx="77788" cy="6508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8" name="等腰三角形 27"/>
          <p:cNvSpPr/>
          <p:nvPr/>
        </p:nvSpPr>
        <p:spPr>
          <a:xfrm rot="5400000">
            <a:off x="5457032" y="5403056"/>
            <a:ext cx="77788" cy="6667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64088" y="4427538"/>
            <a:ext cx="323870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做科学的评价</a:t>
            </a:r>
            <a:endParaRPr lang="en-US" altLang="zh-CN" sz="2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7285" y="4981574"/>
            <a:ext cx="347230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做发展的评价</a:t>
            </a:r>
            <a:endParaRPr lang="en-US" altLang="zh-CN" sz="2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54128" y="5337175"/>
            <a:ext cx="24209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宋体" charset="-122"/>
              </a:rPr>
              <a:t>…… ……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Arial" charset="0"/>
              <a:ea typeface="宋体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65743" y="4705351"/>
            <a:ext cx="323870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</a:t>
            </a:r>
            <a:r>
              <a:rPr lang="zh-CN" altLang="en-US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做儿童的评价</a:t>
            </a:r>
            <a:endParaRPr lang="en-US" altLang="zh-CN" sz="2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1961" y="3200333"/>
            <a:ext cx="85331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前行在路上，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期待与您交流</a:t>
            </a:r>
            <a:endParaRPr lang="zh-CN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  <p:sp>
        <p:nvSpPr>
          <p:cNvPr id="69650" name="文本框 4"/>
          <p:cNvSpPr txBox="1">
            <a:spLocks noChangeArrowheads="1"/>
          </p:cNvSpPr>
          <p:nvPr/>
        </p:nvSpPr>
        <p:spPr bwMode="auto">
          <a:xfrm>
            <a:off x="3492500" y="404813"/>
            <a:ext cx="4248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5400" b="1"/>
              <a:t>结   语</a:t>
            </a:r>
          </a:p>
        </p:txBody>
      </p:sp>
    </p:spTree>
    <p:extLst>
      <p:ext uri="{BB962C8B-B14F-4D97-AF65-F5344CB8AC3E}">
        <p14:creationId xmlns:p14="http://schemas.microsoft.com/office/powerpoint/2010/main" val="1654233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1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3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5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300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5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3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5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440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矩形 45"/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500" t="8804" r="78820"/>
          <a:stretch/>
        </p:blipFill>
        <p:spPr bwMode="auto">
          <a:xfrm>
            <a:off x="8280629" y="0"/>
            <a:ext cx="838620" cy="77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标题 1"/>
          <p:cNvSpPr>
            <a:spLocks/>
          </p:cNvSpPr>
          <p:nvPr/>
        </p:nvSpPr>
        <p:spPr bwMode="auto">
          <a:xfrm>
            <a:off x="5000628" y="357166"/>
            <a:ext cx="3316288" cy="46355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+mn-ea"/>
              </a:rPr>
              <a:t>三个“注重”</a:t>
            </a:r>
            <a:endParaRPr lang="zh-CN" altLang="en-US" sz="2400" b="1" dirty="0">
              <a:solidFill>
                <a:srgbClr val="002060"/>
              </a:solidFill>
              <a:latin typeface="+mn-ea"/>
            </a:endParaRPr>
          </a:p>
        </p:txBody>
      </p:sp>
      <p:graphicFrame>
        <p:nvGraphicFramePr>
          <p:cNvPr id="18" name="图示 17"/>
          <p:cNvGraphicFramePr/>
          <p:nvPr>
            <p:extLst/>
          </p:nvPr>
        </p:nvGraphicFramePr>
        <p:xfrm>
          <a:off x="621880" y="1108075"/>
          <a:ext cx="7443040" cy="1683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619672" y="1325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131568" y="12983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658772" y="12917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21880" y="1108075"/>
            <a:ext cx="2427632" cy="168111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9840" y="3429000"/>
            <a:ext cx="817582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375"/>
              </a:spcAft>
            </a:pPr>
            <a:r>
              <a:rPr lang="zh-CN" altLang="en-US" dirty="0" smtClean="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作为数学教师，你会如何理解和处理这些问题？</a:t>
            </a:r>
            <a:endParaRPr lang="en-US" altLang="zh-CN" dirty="0" smtClean="0">
              <a:solidFill>
                <a:srgbClr val="494949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ts val="1575"/>
              </a:lnSpc>
              <a:spcAft>
                <a:spcPts val="375"/>
              </a:spcAft>
            </a:pPr>
            <a:r>
              <a:rPr lang="zh-CN" altLang="en-US" dirty="0" smtClean="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第一个：</a:t>
            </a:r>
            <a:r>
              <a:rPr lang="zh-CN" altLang="zh-CN" dirty="0" smtClean="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为什么</a:t>
            </a:r>
            <a:r>
              <a:rPr lang="zh-CN" altLang="zh-CN" dirty="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要先乘除后加减？</a:t>
            </a:r>
            <a:r>
              <a:rPr lang="zh-CN" altLang="zh-CN" dirty="0" smtClean="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你是</a:t>
            </a:r>
            <a:r>
              <a:rPr lang="zh-CN" altLang="zh-CN" dirty="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怎么讲的</a:t>
            </a:r>
            <a:r>
              <a:rPr lang="zh-CN" altLang="zh-CN" dirty="0" smtClean="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？</a:t>
            </a:r>
            <a:endParaRPr lang="en-US" altLang="zh-CN" dirty="0" smtClean="0">
              <a:solidFill>
                <a:srgbClr val="494949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ts val="1575"/>
              </a:lnSpc>
              <a:spcAft>
                <a:spcPts val="375"/>
              </a:spcAft>
            </a:pPr>
            <a:r>
              <a:rPr lang="zh-CN" altLang="zh-CN" dirty="0" smtClean="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第二个</a:t>
            </a:r>
            <a:r>
              <a:rPr lang="zh-CN" altLang="en-US" dirty="0" smtClean="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：为什么一个数的几分之几要用乘法来解决？</a:t>
            </a:r>
            <a:r>
              <a:rPr lang="zh-CN" altLang="zh-CN" dirty="0" smtClean="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你是</a:t>
            </a:r>
            <a:r>
              <a:rPr lang="zh-CN" altLang="zh-CN" dirty="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怎么讲的</a:t>
            </a:r>
            <a:r>
              <a:rPr lang="zh-CN" altLang="zh-CN" dirty="0" smtClean="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？</a:t>
            </a:r>
            <a:endParaRPr lang="en-US" altLang="zh-CN" dirty="0" smtClean="0">
              <a:solidFill>
                <a:srgbClr val="494949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ts val="1575"/>
              </a:lnSpc>
              <a:spcAft>
                <a:spcPts val="375"/>
              </a:spcAft>
            </a:pPr>
            <a:r>
              <a:rPr lang="zh-CN" altLang="en-US" dirty="0" smtClean="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第三个：</a:t>
            </a:r>
            <a:r>
              <a:rPr lang="en-US" altLang="zh-CN" dirty="0" smtClean="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……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96772" y="4581128"/>
            <a:ext cx="2713059" cy="2259534"/>
            <a:chOff x="5896772" y="4581128"/>
            <a:chExt cx="2713059" cy="22595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60377" y="4581128"/>
              <a:ext cx="2149454" cy="225953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96772" y="4581128"/>
              <a:ext cx="762000" cy="2257425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266353" y="4581128"/>
            <a:ext cx="4640430" cy="2102850"/>
            <a:chOff x="266353" y="4581128"/>
            <a:chExt cx="4640430" cy="21028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6353" y="4581128"/>
              <a:ext cx="2706638" cy="210285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890559" y="5823506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全是“规定”？</a:t>
              </a:r>
              <a:endParaRPr lang="zh-CN" altLang="en-US" sz="2400" dirty="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392226" y="2960668"/>
            <a:ext cx="22322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遇到一个新问题，有没有“规定”这个问题如何解决？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34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9202140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47"/>
  <p:tag name="KSO_WM_UNIT_TYPE" val="l_h_f"/>
  <p:tag name="KSO_WM_UNIT_INDEX" val="1_2_1"/>
  <p:tag name="KSO_WM_UNIT_ID" val="257*l_h_f*1_2_1"/>
  <p:tag name="KSO_WM_UNIT_CLEAR" val="1"/>
  <p:tag name="KSO_WM_UNIT_LAYERLEVEL" val="1_1_1"/>
  <p:tag name="KSO_WM_UNIT_VALUE" val="2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38_5*i*4"/>
  <p:tag name="KSO_WM_TEMPLATE_CATEGORY" val="diagram"/>
  <p:tag name="KSO_WM_TEMPLATE_INDEX" val="160638"/>
  <p:tag name="KSO_WM_UNIT_INDEX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38_5*i*32"/>
  <p:tag name="KSO_WM_TEMPLATE_CATEGORY" val="diagram"/>
  <p:tag name="KSO_WM_TEMPLATE_INDEX" val="160638"/>
  <p:tag name="KSO_WM_UNIT_INDEX" val="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h_f"/>
  <p:tag name="KSO_WM_UNIT_INDEX" val="1_5_1"/>
  <p:tag name="KSO_WM_UNIT_ID" val="diagram160638_5*l_h_f*1_5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4"/>
  <p:tag name="KSO_WM_UNIT_PRESET_TEXT_LEN" val="57"/>
  <p:tag name="KSO_WM_DIAGRAM_GROUP_CODE" val="l1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12"/>
  <p:tag name="KSO_WM_UNIT_ID" val="diagram160638_5*l_i*1_12"/>
  <p:tag name="KSO_WM_UNIT_CLEAR" val="1"/>
  <p:tag name="KSO_WM_UNIT_LAYERLEVEL" val="1_1"/>
  <p:tag name="KSO_WM_DIAGRAM_GROUP_CODE" val="l1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13"/>
  <p:tag name="KSO_WM_UNIT_ID" val="diagram160638_5*l_i*1_13"/>
  <p:tag name="KSO_WM_UNIT_CLEAR" val="1"/>
  <p:tag name="KSO_WM_UNIT_LAYERLEVEL" val="1_1"/>
  <p:tag name="KSO_WM_DIAGRAM_GROUP_CODE" val="l1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h_f"/>
  <p:tag name="KSO_WM_UNIT_INDEX" val="1_1_1"/>
  <p:tag name="KSO_WM_UNIT_ID" val="diagram160638_5*l_h_f*1_1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4"/>
  <p:tag name="KSO_WM_UNIT_PRESET_TEXT_LEN" val="57"/>
  <p:tag name="KSO_WM_DIAGRAM_GROUP_CODE" val="l1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4"/>
  <p:tag name="KSO_WM_UNIT_ID" val="diagram160638_5*l_i*1_4"/>
  <p:tag name="KSO_WM_UNIT_CLEAR" val="1"/>
  <p:tag name="KSO_WM_UNIT_LAYERLEVEL" val="1_1"/>
  <p:tag name="KSO_WM_DIAGRAM_GROUP_CODE" val="l1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5"/>
  <p:tag name="KSO_WM_UNIT_ID" val="diagram160638_5*l_i*1_5"/>
  <p:tag name="KSO_WM_UNIT_CLEAR" val="1"/>
  <p:tag name="KSO_WM_UNIT_LAYERLEVEL" val="1_1"/>
  <p:tag name="KSO_WM_DIAGRAM_GROUP_CODE" val="l1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38_5*i*4"/>
  <p:tag name="KSO_WM_TEMPLATE_CATEGORY" val="diagram"/>
  <p:tag name="KSO_WM_TEMPLATE_INDEX" val="160638"/>
  <p:tag name="KSO_WM_UNIT_INDEX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9202140"/>
  <p:tag name="MH_LIBRARY" val="GRAPHIC"/>
  <p:tag name="MH_TYPE" val="Other"/>
  <p:tag name="MH_ORDER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h_f"/>
  <p:tag name="KSO_WM_UNIT_INDEX" val="1_1_1"/>
  <p:tag name="KSO_WM_UNIT_ID" val="diagram160638_5*l_h_f*1_1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4"/>
  <p:tag name="KSO_WM_UNIT_PRESET_TEXT_LEN" val="57"/>
  <p:tag name="KSO_WM_DIAGRAM_GROUP_CODE" val="l1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4"/>
  <p:tag name="KSO_WM_UNIT_ID" val="diagram160638_5*l_i*1_4"/>
  <p:tag name="KSO_WM_UNIT_CLEAR" val="1"/>
  <p:tag name="KSO_WM_UNIT_LAYERLEVEL" val="1_1"/>
  <p:tag name="KSO_WM_DIAGRAM_GROUP_CODE" val="l1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5"/>
  <p:tag name="KSO_WM_UNIT_ID" val="diagram160638_5*l_i*1_5"/>
  <p:tag name="KSO_WM_UNIT_CLEAR" val="1"/>
  <p:tag name="KSO_WM_UNIT_LAYERLEVEL" val="1_1"/>
  <p:tag name="KSO_WM_DIAGRAM_GROUP_CODE" val="l1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38_5*i*4"/>
  <p:tag name="KSO_WM_TEMPLATE_CATEGORY" val="diagram"/>
  <p:tag name="KSO_WM_TEMPLATE_INDEX" val="160638"/>
  <p:tag name="KSO_WM_UNIT_INDEX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h_f"/>
  <p:tag name="KSO_WM_UNIT_INDEX" val="1_1_1"/>
  <p:tag name="KSO_WM_UNIT_ID" val="diagram160638_5*l_h_f*1_1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4"/>
  <p:tag name="KSO_WM_UNIT_PRESET_TEXT_LEN" val="57"/>
  <p:tag name="KSO_WM_DIAGRAM_GROUP_CODE" val="l1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4"/>
  <p:tag name="KSO_WM_UNIT_ID" val="diagram160638_5*l_i*1_4"/>
  <p:tag name="KSO_WM_UNIT_CLEAR" val="1"/>
  <p:tag name="KSO_WM_UNIT_LAYERLEVEL" val="1_1"/>
  <p:tag name="KSO_WM_DIAGRAM_GROUP_CODE" val="l1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5"/>
  <p:tag name="KSO_WM_UNIT_ID" val="diagram160638_5*l_i*1_5"/>
  <p:tag name="KSO_WM_UNIT_CLEAR" val="1"/>
  <p:tag name="KSO_WM_UNIT_LAYERLEVEL" val="1_1"/>
  <p:tag name="KSO_WM_DIAGRAM_GROUP_CODE" val="l1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38_5*i*4"/>
  <p:tag name="KSO_WM_TEMPLATE_CATEGORY" val="diagram"/>
  <p:tag name="KSO_WM_TEMPLATE_INDEX" val="160638"/>
  <p:tag name="KSO_WM_UNIT_INDEX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38_5*i*32"/>
  <p:tag name="KSO_WM_TEMPLATE_CATEGORY" val="diagram"/>
  <p:tag name="KSO_WM_TEMPLATE_INDEX" val="160638"/>
  <p:tag name="KSO_WM_UNIT_INDEX" val="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h_f"/>
  <p:tag name="KSO_WM_UNIT_INDEX" val="1_5_1"/>
  <p:tag name="KSO_WM_UNIT_ID" val="diagram160638_5*l_h_f*1_5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4"/>
  <p:tag name="KSO_WM_UNIT_PRESET_TEXT_LEN" val="57"/>
  <p:tag name="KSO_WM_DIAGRAM_GROUP_CODE" val="l1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9202140"/>
  <p:tag name="MH_LIBRARY" val="GRAPHIC"/>
  <p:tag name="MH_TYPE" val="Other"/>
  <p:tag name="MH_ORDER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12"/>
  <p:tag name="KSO_WM_UNIT_ID" val="diagram160638_5*l_i*1_12"/>
  <p:tag name="KSO_WM_UNIT_CLEAR" val="1"/>
  <p:tag name="KSO_WM_UNIT_LAYERLEVEL" val="1_1"/>
  <p:tag name="KSO_WM_DIAGRAM_GROUP_CODE" val="l1-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13"/>
  <p:tag name="KSO_WM_UNIT_ID" val="diagram160638_5*l_i*1_13"/>
  <p:tag name="KSO_WM_UNIT_CLEAR" val="1"/>
  <p:tag name="KSO_WM_UNIT_LAYERLEVEL" val="1_1"/>
  <p:tag name="KSO_WM_DIAGRAM_GROUP_CODE" val="l1-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h_f"/>
  <p:tag name="KSO_WM_UNIT_INDEX" val="1_1_1"/>
  <p:tag name="KSO_WM_UNIT_ID" val="diagram160638_5*l_h_f*1_1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4"/>
  <p:tag name="KSO_WM_UNIT_PRESET_TEXT_LEN" val="57"/>
  <p:tag name="KSO_WM_DIAGRAM_GROUP_CODE" val="l1-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4"/>
  <p:tag name="KSO_WM_UNIT_ID" val="diagram160638_5*l_i*1_4"/>
  <p:tag name="KSO_WM_UNIT_CLEAR" val="1"/>
  <p:tag name="KSO_WM_UNIT_LAYERLEVEL" val="1_1"/>
  <p:tag name="KSO_WM_DIAGRAM_GROUP_CODE" val="l1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5"/>
  <p:tag name="KSO_WM_UNIT_ID" val="diagram160638_5*l_i*1_5"/>
  <p:tag name="KSO_WM_UNIT_CLEAR" val="1"/>
  <p:tag name="KSO_WM_UNIT_LAYERLEVEL" val="1_1"/>
  <p:tag name="KSO_WM_DIAGRAM_GROUP_CODE" val="l1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38_5*i*18"/>
  <p:tag name="KSO_WM_TEMPLATE_CATEGORY" val="diagram"/>
  <p:tag name="KSO_WM_TEMPLATE_INDEX" val="160638"/>
  <p:tag name="KSO_WM_UNIT_INDEX" val="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h_f"/>
  <p:tag name="KSO_WM_UNIT_INDEX" val="1_3_1"/>
  <p:tag name="KSO_WM_UNIT_ID" val="diagram160638_5*l_h_f*1_3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4"/>
  <p:tag name="KSO_WM_UNIT_PRESET_TEXT_LEN" val="57"/>
  <p:tag name="KSO_WM_DIAGRAM_GROUP_CODE" val="l1-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8"/>
  <p:tag name="KSO_WM_UNIT_ID" val="diagram160638_5*l_i*1_8"/>
  <p:tag name="KSO_WM_UNIT_CLEAR" val="1"/>
  <p:tag name="KSO_WM_UNIT_LAYERLEVEL" val="1_1"/>
  <p:tag name="KSO_WM_DIAGRAM_GROUP_CODE" val="l1-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9"/>
  <p:tag name="KSO_WM_UNIT_ID" val="diagram160638_5*l_i*1_9"/>
  <p:tag name="KSO_WM_UNIT_CLEAR" val="1"/>
  <p:tag name="KSO_WM_UNIT_LAYERLEVEL" val="1_1"/>
  <p:tag name="KSO_WM_DIAGRAM_GROUP_CODE" val="l1-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h_f"/>
  <p:tag name="KSO_WM_UNIT_INDEX" val="1_3_1"/>
  <p:tag name="KSO_WM_UNIT_ID" val="diagram160638_5*l_h_f*1_3_1"/>
  <p:tag name="KSO_WM_UNIT_CLEAR" val="1"/>
  <p:tag name="KSO_WM_UNIT_LAYERLEVEL" val="1_1_1"/>
  <p:tag name="KSO_WM_UNIT_VALUE" val="46"/>
  <p:tag name="KSO_WM_UNIT_HIGHLIGHT" val="0"/>
  <p:tag name="KSO_WM_UNIT_COMPATIBLE" val="0"/>
  <p:tag name="KSO_WM_UNIT_PRESET_TEXT_INDEX" val="4"/>
  <p:tag name="KSO_WM_UNIT_PRESET_TEXT_LEN" val="57"/>
  <p:tag name="KSO_WM_DIAGRAM_GROUP_CODE" val="l1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9202140"/>
  <p:tag name="MH_LIBRARY" val="GRAPHIC"/>
  <p:tag name="MH_TYPE" val="Other"/>
  <p:tag name="MH_ORDER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8"/>
  <p:tag name="KSO_WM_UNIT_ID" val="diagram160638_5*l_i*1_8"/>
  <p:tag name="KSO_WM_UNIT_CLEAR" val="1"/>
  <p:tag name="KSO_WM_UNIT_LAYERLEVEL" val="1_1"/>
  <p:tag name="KSO_WM_DIAGRAM_GROUP_CODE" val="l1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9"/>
  <p:tag name="KSO_WM_UNIT_ID" val="diagram160638_5*l_i*1_9"/>
  <p:tag name="KSO_WM_UNIT_CLEAR" val="1"/>
  <p:tag name="KSO_WM_UNIT_LAYERLEVEL" val="1_1"/>
  <p:tag name="KSO_WM_DIAGRAM_GROUP_CODE" val="l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9202140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9202140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9202140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47"/>
  <p:tag name="KSO_WM_UNIT_TYPE" val="l_h_f"/>
  <p:tag name="KSO_WM_UNIT_INDEX" val="1_1_1"/>
  <p:tag name="KSO_WM_UNIT_ID" val="257*l_h_f*1_1_1"/>
  <p:tag name="KSO_WM_UNIT_CLEAR" val="1"/>
  <p:tag name="KSO_WM_UNIT_LAYERLEVEL" val="1_1_1"/>
  <p:tag name="KSO_WM_UNIT_VALUE" val="2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47"/>
  <p:tag name="KSO_WM_UNIT_TYPE" val="l_h_f"/>
  <p:tag name="KSO_WM_UNIT_INDEX" val="1_3_1"/>
  <p:tag name="KSO_WM_UNIT_ID" val="257*l_h_f*1_3_1"/>
  <p:tag name="KSO_WM_UNIT_CLEAR" val="1"/>
  <p:tag name="KSO_WM_UNIT_LAYERLEVEL" val="1_1_1"/>
  <p:tag name="KSO_WM_UNIT_VALUE" val="2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7449</Words>
  <Application>Microsoft Office PowerPoint</Application>
  <PresentationFormat>全屏显示(4:3)</PresentationFormat>
  <Paragraphs>783</Paragraphs>
  <Slides>88</Slides>
  <Notes>28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88</vt:i4>
      </vt:variant>
    </vt:vector>
  </HeadingPairs>
  <TitlesOfParts>
    <vt:vector size="105" baseType="lpstr">
      <vt:lpstr>굴림</vt:lpstr>
      <vt:lpstr>SSJ-PK74820000001-Identity-H</vt:lpstr>
      <vt:lpstr>方正姚体</vt:lpstr>
      <vt:lpstr>黑体</vt:lpstr>
      <vt:lpstr>华文细黑</vt:lpstr>
      <vt:lpstr>华文新魏</vt:lpstr>
      <vt:lpstr>楷体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Office 主题​​</vt:lpstr>
      <vt:lpstr>公式</vt:lpstr>
      <vt:lpstr>Worksheet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 (Beijing)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 User</dc:creator>
  <cp:lastModifiedBy>hp</cp:lastModifiedBy>
  <cp:revision>274</cp:revision>
  <cp:lastPrinted>2016-04-07T04:43:38Z</cp:lastPrinted>
  <dcterms:created xsi:type="dcterms:W3CDTF">2016-01-15T08:45:21Z</dcterms:created>
  <dcterms:modified xsi:type="dcterms:W3CDTF">2016-12-15T04:47:12Z</dcterms:modified>
</cp:coreProperties>
</file>