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3"/>
    <p:sldId id="363" r:id="rId4"/>
    <p:sldId id="362" r:id="rId5"/>
    <p:sldId id="367" r:id="rId6"/>
    <p:sldId id="366" r:id="rId7"/>
    <p:sldId id="365" r:id="rId8"/>
    <p:sldId id="291" r:id="rId9"/>
    <p:sldId id="450" r:id="rId10"/>
    <p:sldId id="369" r:id="rId11"/>
    <p:sldId id="373" r:id="rId12"/>
    <p:sldId id="455" r:id="rId13"/>
    <p:sldId id="456" r:id="rId14"/>
    <p:sldId id="466" r:id="rId15"/>
    <p:sldId id="468" r:id="rId16"/>
    <p:sldId id="458" r:id="rId17"/>
    <p:sldId id="463" r:id="rId18"/>
    <p:sldId id="471" r:id="rId19"/>
    <p:sldId id="470" r:id="rId20"/>
    <p:sldId id="469" r:id="rId21"/>
    <p:sldId id="464" r:id="rId22"/>
    <p:sldId id="472" r:id="rId23"/>
    <p:sldId id="473" r:id="rId24"/>
    <p:sldId id="372" r:id="rId25"/>
    <p:sldId id="474" r:id="rId27"/>
    <p:sldId id="371" r:id="rId28"/>
    <p:sldId id="375" r:id="rId29"/>
    <p:sldId id="475" r:id="rId30"/>
    <p:sldId id="374" r:id="rId31"/>
    <p:sldId id="370" r:id="rId32"/>
    <p:sldId id="476" r:id="rId33"/>
    <p:sldId id="376" r:id="rId34"/>
    <p:sldId id="379" r:id="rId35"/>
    <p:sldId id="520" r:id="rId36"/>
    <p:sldId id="521" r:id="rId37"/>
    <p:sldId id="540" r:id="rId38"/>
    <p:sldId id="378" r:id="rId39"/>
    <p:sldId id="522" r:id="rId40"/>
    <p:sldId id="523" r:id="rId41"/>
    <p:sldId id="524" r:id="rId42"/>
    <p:sldId id="409" r:id="rId43"/>
    <p:sldId id="276" r:id="rId44"/>
    <p:sldId id="541" r:id="rId45"/>
    <p:sldId id="381" r:id="rId46"/>
    <p:sldId id="542" r:id="rId47"/>
    <p:sldId id="543" r:id="rId48"/>
    <p:sldId id="544" r:id="rId49"/>
    <p:sldId id="670" r:id="rId50"/>
    <p:sldId id="384" r:id="rId51"/>
    <p:sldId id="545" r:id="rId52"/>
    <p:sldId id="383" r:id="rId53"/>
    <p:sldId id="382" r:id="rId54"/>
    <p:sldId id="548" r:id="rId55"/>
    <p:sldId id="380" r:id="rId56"/>
    <p:sldId id="560" r:id="rId57"/>
    <p:sldId id="387" r:id="rId58"/>
    <p:sldId id="550" r:id="rId59"/>
    <p:sldId id="620" r:id="rId60"/>
    <p:sldId id="621" r:id="rId61"/>
    <p:sldId id="622" r:id="rId62"/>
    <p:sldId id="623" r:id="rId63"/>
    <p:sldId id="619" r:id="rId64"/>
    <p:sldId id="385" r:id="rId65"/>
    <p:sldId id="273" r:id="rId66"/>
    <p:sldId id="551" r:id="rId67"/>
    <p:sldId id="396" r:id="rId68"/>
    <p:sldId id="395" r:id="rId69"/>
    <p:sldId id="552" r:id="rId70"/>
    <p:sldId id="553" r:id="rId71"/>
    <p:sldId id="554" r:id="rId72"/>
    <p:sldId id="555" r:id="rId73"/>
    <p:sldId id="557" r:id="rId74"/>
    <p:sldId id="558" r:id="rId75"/>
    <p:sldId id="559" r:id="rId76"/>
    <p:sldId id="394" r:id="rId77"/>
    <p:sldId id="393" r:id="rId78"/>
    <p:sldId id="561" r:id="rId79"/>
    <p:sldId id="562" r:id="rId80"/>
    <p:sldId id="392" r:id="rId81"/>
    <p:sldId id="391" r:id="rId82"/>
    <p:sldId id="570" r:id="rId83"/>
    <p:sldId id="390" r:id="rId84"/>
    <p:sldId id="389" r:id="rId85"/>
    <p:sldId id="321" r:id="rId86"/>
    <p:sldId id="571" r:id="rId87"/>
    <p:sldId id="402" r:id="rId88"/>
    <p:sldId id="572" r:id="rId89"/>
    <p:sldId id="403" r:id="rId90"/>
    <p:sldId id="573" r:id="rId91"/>
    <p:sldId id="574" r:id="rId92"/>
    <p:sldId id="404" r:id="rId93"/>
    <p:sldId id="397" r:id="rId94"/>
    <p:sldId id="575" r:id="rId95"/>
    <p:sldId id="398" r:id="rId96"/>
    <p:sldId id="577" r:id="rId97"/>
    <p:sldId id="578" r:id="rId98"/>
    <p:sldId id="579" r:id="rId99"/>
    <p:sldId id="586" r:id="rId100"/>
    <p:sldId id="585" r:id="rId101"/>
    <p:sldId id="576" r:id="rId102"/>
    <p:sldId id="399" r:id="rId103"/>
    <p:sldId id="400" r:id="rId104"/>
    <p:sldId id="401" r:id="rId105"/>
    <p:sldId id="587" r:id="rId106"/>
    <p:sldId id="406" r:id="rId107"/>
    <p:sldId id="405" r:id="rId108"/>
    <p:sldId id="258" r:id="rId109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CC"/>
    <a:srgbClr val="FF7C8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22" autoAdjust="0"/>
  </p:normalViewPr>
  <p:slideViewPr>
    <p:cSldViewPr>
      <p:cViewPr>
        <p:scale>
          <a:sx n="70" d="100"/>
          <a:sy n="70" d="100"/>
        </p:scale>
        <p:origin x="-1368" y="-72"/>
      </p:cViewPr>
      <p:guideLst>
        <p:guide orient="horz" pos="2160"/>
        <p:guide pos="28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6.xml"/><Relationship Id="rId98" Type="http://schemas.openxmlformats.org/officeDocument/2006/relationships/slide" Target="slides/slide95.xml"/><Relationship Id="rId97" Type="http://schemas.openxmlformats.org/officeDocument/2006/relationships/slide" Target="slides/slide94.xml"/><Relationship Id="rId96" Type="http://schemas.openxmlformats.org/officeDocument/2006/relationships/slide" Target="slides/slide93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7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6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5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2" Type="http://schemas.openxmlformats.org/officeDocument/2006/relationships/tableStyles" Target="tableStyles.xml"/><Relationship Id="rId111" Type="http://schemas.openxmlformats.org/officeDocument/2006/relationships/viewProps" Target="viewProps.xml"/><Relationship Id="rId110" Type="http://schemas.openxmlformats.org/officeDocument/2006/relationships/presProps" Target="presProps.xml"/><Relationship Id="rId11" Type="http://schemas.openxmlformats.org/officeDocument/2006/relationships/slide" Target="slides/slide9.xml"/><Relationship Id="rId109" Type="http://schemas.openxmlformats.org/officeDocument/2006/relationships/slide" Target="slides/slide106.xml"/><Relationship Id="rId108" Type="http://schemas.openxmlformats.org/officeDocument/2006/relationships/slide" Target="slides/slide105.xml"/><Relationship Id="rId107" Type="http://schemas.openxmlformats.org/officeDocument/2006/relationships/slide" Target="slides/slide104.xml"/><Relationship Id="rId106" Type="http://schemas.openxmlformats.org/officeDocument/2006/relationships/slide" Target="slides/slide103.xml"/><Relationship Id="rId105" Type="http://schemas.openxmlformats.org/officeDocument/2006/relationships/slide" Target="slides/slide102.xml"/><Relationship Id="rId104" Type="http://schemas.openxmlformats.org/officeDocument/2006/relationships/slide" Target="slides/slide101.xml"/><Relationship Id="rId103" Type="http://schemas.openxmlformats.org/officeDocument/2006/relationships/slide" Target="slides/slide100.xml"/><Relationship Id="rId102" Type="http://schemas.openxmlformats.org/officeDocument/2006/relationships/slide" Target="slides/slide99.xml"/><Relationship Id="rId101" Type="http://schemas.openxmlformats.org/officeDocument/2006/relationships/slide" Target="slides/slide98.xml"/><Relationship Id="rId100" Type="http://schemas.openxmlformats.org/officeDocument/2006/relationships/slide" Target="slides/slide97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A2B82E-3AFB-415B-B19A-A76F6D1702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36BBE-4081-4C08-BC2C-625F95463F2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36BBE-4081-4C08-BC2C-625F95463F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36BBE-4081-4C08-BC2C-625F95463F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36151-1489-4E28-8CF8-DE79C5C78F30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54386-8B18-4F96-976D-1ED443B2435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03FA6-0AFE-44C7-ABF9-521225F3E93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AE3DB-7747-4D87-86BC-938CB6EE544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2B286-3902-4B2B-BBAB-4E23BE20DF63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A9D54-571D-462B-A8D9-F79F2CB0EB7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 dirty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45B4C01-0B8D-41CA-830F-895EF87A5BE7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大小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1043608" y="1700808"/>
            <a:ext cx="7056784" cy="4321250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 lang="zh-CN" altLang="en-US" sz="3200" kern="12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>
              <a:defRPr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>
              <a:defRPr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>
              <a:defRPr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>
              <a:defRPr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dirty="0" smtClean="0"/>
              <a:t>单击此处编辑母版文本样式</a:t>
            </a:r>
            <a:endParaRPr lang="en-US" altLang="zh-CN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zh-CN" altLang="en-US" dirty="0" smtClean="0"/>
              <a:t>单击此处编辑母版文本样式</a:t>
            </a:r>
            <a:endParaRPr lang="en-US" altLang="zh-CN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endParaRPr lang="en-US" altLang="zh-CN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endParaRPr lang="zh-CN" altLang="en-US" dirty="0" smtClean="0"/>
          </a:p>
          <a:p>
            <a:pPr lvl="0"/>
            <a:endParaRPr lang="zh-CN" altLang="en-US" dirty="0" smtClean="0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012974"/>
          </a:xfrm>
        </p:spPr>
        <p:txBody>
          <a:bodyPr>
            <a:normAutofit/>
          </a:bodyPr>
          <a:lstStyle>
            <a:lvl1pPr>
              <a:defRPr sz="400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 dirty="0">
                <a:solidFill>
                  <a:srgbClr val="898989"/>
                </a:solidFill>
              </a:rPr>
            </a:fld>
            <a:endParaRPr lang="zh-CN" alt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80B76-91AA-4B38-B19D-AFA8D7A71B5C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D0123-8599-42A3-808F-738E7AC6A33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29432-0A71-4B8A-94CC-8A9244C8CB50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94FC7-84D3-4CA6-BC2C-908BA93CE23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DC45B-3C35-43F7-A337-0E22F14EA6F8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4E25A-D11E-4CA1-8AFD-2CB976B975E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333A6-30C6-4440-A606-00D18C3E2FB4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C3236-91C3-44EA-9B4E-EDD702E4B60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6E143-B4F9-499A-B150-B63C972B7CBD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871BB-B49A-41E4-A01A-A9D9D4EE47E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536DE-D357-4F4D-9DB7-6A5F7CD182BE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56889-34D2-4778-B968-C79AF604757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9EBFB-4DB6-4530-96D7-A862726B74CB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6DA9F-9D8C-44F4-9083-E02FAC51CDE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EC29B-18AB-4AE9-9D7F-A8DD5BA1EF17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B7698-B869-409B-B1BF-D01122E4E79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4046EC6-4B45-4CF8-A522-CD0590A9B3C9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B6A428D-2F82-438F-9D0A-0222B653B5E0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hyperlink" Target="&#25105;&#20204;&#30340;&#26149;&#33410;&#26417;&#33673;.wmv" TargetMode="External"/><Relationship Id="rId2" Type="http://schemas.openxmlformats.org/officeDocument/2006/relationships/image" Target="../media/image168.png"/><Relationship Id="rId1" Type="http://schemas.openxmlformats.org/officeDocument/2006/relationships/image" Target="../media/image16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0.png"/><Relationship Id="rId1" Type="http://schemas.openxmlformats.org/officeDocument/2006/relationships/image" Target="../media/image169.png"/></Relationships>
</file>

<file path=ppt/slides/_rels/slide10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4.png"/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image" Target="../media/image171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6.png"/><Relationship Id="rId1" Type="http://schemas.openxmlformats.org/officeDocument/2006/relationships/image" Target="../media/image175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8.png"/><Relationship Id="rId1" Type="http://schemas.openxmlformats.org/officeDocument/2006/relationships/image" Target="../media/image177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jpeg"/><Relationship Id="rId8" Type="http://schemas.openxmlformats.org/officeDocument/2006/relationships/image" Target="../media/image23.jpeg"/><Relationship Id="rId7" Type="http://schemas.openxmlformats.org/officeDocument/2006/relationships/image" Target="../media/image22.jpeg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5.jpeg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hyperlink" Target="&#19978;&#23398;&#36335;&#19978;&#30340;&#28201;&#26262;.mpg" TargetMode="External"/><Relationship Id="rId1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0.xml"/><Relationship Id="rId4" Type="http://schemas.openxmlformats.org/officeDocument/2006/relationships/image" Target="../media/image57.png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hyperlink" Target="&#20132;&#36890;&#20449;&#21495;&#30340;&#36215;&#28304;.swf" TargetMode="External"/><Relationship Id="rId4" Type="http://schemas.openxmlformats.org/officeDocument/2006/relationships/image" Target="../media/image63.jpeg"/><Relationship Id="rId3" Type="http://schemas.openxmlformats.org/officeDocument/2006/relationships/image" Target="../media/image62.GIF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5.jpeg"/><Relationship Id="rId1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8.jpeg"/><Relationship Id="rId1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1" Type="http://schemas.openxmlformats.org/officeDocument/2006/relationships/image" Target="../media/image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1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image" Target="../media/image8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1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image" Target="../media/image9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.xml"/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0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4.png"/><Relationship Id="rId1" Type="http://schemas.openxmlformats.org/officeDocument/2006/relationships/image" Target="../media/image10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5.png"/><Relationship Id="rId1" Type="http://schemas.openxmlformats.org/officeDocument/2006/relationships/image" Target="../media/image6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7.png"/><Relationship Id="rId1" Type="http://schemas.openxmlformats.org/officeDocument/2006/relationships/image" Target="../media/image106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0.jpeg"/><Relationship Id="rId1" Type="http://schemas.openxmlformats.org/officeDocument/2006/relationships/image" Target="../media/image109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3.png"/><Relationship Id="rId1" Type="http://schemas.openxmlformats.org/officeDocument/2006/relationships/image" Target="../media/image1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5.png"/><Relationship Id="rId1" Type="http://schemas.openxmlformats.org/officeDocument/2006/relationships/image" Target="../media/image11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6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7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image" Target="../media/image117.png"/></Relationships>
</file>

<file path=ppt/slides/_rels/slide7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image" Target="../media/image12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6.png"/><Relationship Id="rId1" Type="http://schemas.openxmlformats.org/officeDocument/2006/relationships/image" Target="../media/image125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7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9.png"/><Relationship Id="rId1" Type="http://schemas.openxmlformats.org/officeDocument/2006/relationships/image" Target="../media/image12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1.png"/><Relationship Id="rId1" Type="http://schemas.openxmlformats.org/officeDocument/2006/relationships/image" Target="../media/image1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3.png"/><Relationship Id="rId1" Type="http://schemas.openxmlformats.org/officeDocument/2006/relationships/image" Target="../media/image13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5.png"/><Relationship Id="rId1" Type="http://schemas.openxmlformats.org/officeDocument/2006/relationships/image" Target="../media/image13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6.png"/><Relationship Id="rId1" Type="http://schemas.openxmlformats.org/officeDocument/2006/relationships/image" Target="../media/image6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8.png"/><Relationship Id="rId1" Type="http://schemas.openxmlformats.org/officeDocument/2006/relationships/image" Target="../media/image137.png"/></Relationships>
</file>

<file path=ppt/slides/_rels/slide8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hyperlink" Target="&#38738;&#34521;&#36807;&#20908;.avi" TargetMode="External"/><Relationship Id="rId7" Type="http://schemas.openxmlformats.org/officeDocument/2006/relationships/hyperlink" Target="&#23567;&#21160;&#29289;&#36807;&#20908;.avi" TargetMode="External"/><Relationship Id="rId6" Type="http://schemas.openxmlformats.org/officeDocument/2006/relationships/image" Target="../media/image144.jpeg"/><Relationship Id="rId5" Type="http://schemas.openxmlformats.org/officeDocument/2006/relationships/image" Target="../media/image143.png"/><Relationship Id="rId4" Type="http://schemas.openxmlformats.org/officeDocument/2006/relationships/image" Target="../media/image142.jpeg"/><Relationship Id="rId3" Type="http://schemas.openxmlformats.org/officeDocument/2006/relationships/image" Target="../media/image141.jpeg"/><Relationship Id="rId2" Type="http://schemas.openxmlformats.org/officeDocument/2006/relationships/image" Target="../media/image140.png"/><Relationship Id="rId1" Type="http://schemas.openxmlformats.org/officeDocument/2006/relationships/image" Target="../media/image13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6.png"/><Relationship Id="rId1" Type="http://schemas.openxmlformats.org/officeDocument/2006/relationships/image" Target="../media/image145.png"/></Relationships>
</file>

<file path=ppt/slides/_rels/slide8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54.png"/><Relationship Id="rId7" Type="http://schemas.openxmlformats.org/officeDocument/2006/relationships/image" Target="../media/image153.png"/><Relationship Id="rId6" Type="http://schemas.openxmlformats.org/officeDocument/2006/relationships/image" Target="../media/image152.png"/><Relationship Id="rId5" Type="http://schemas.openxmlformats.org/officeDocument/2006/relationships/image" Target="../media/image151.jpeg"/><Relationship Id="rId4" Type="http://schemas.openxmlformats.org/officeDocument/2006/relationships/image" Target="../media/image150.png"/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image" Target="../media/image147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6.png"/><Relationship Id="rId1" Type="http://schemas.openxmlformats.org/officeDocument/2006/relationships/image" Target="../media/image15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8.png"/><Relationship Id="rId1" Type="http://schemas.openxmlformats.org/officeDocument/2006/relationships/image" Target="../media/image157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9.png"/></Relationships>
</file>

<file path=ppt/slides/_rels/slide9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image" Target="../media/image160.jpeg"/></Relationships>
</file>

<file path=ppt/slides/_rels/slide9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image" Target="../media/image160.jpeg"/></Relationships>
</file>

<file path=ppt/slides/_rels/slide9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1.jpeg"/><Relationship Id="rId2" Type="http://schemas.openxmlformats.org/officeDocument/2006/relationships/image" Target="../media/image162.jpeg"/><Relationship Id="rId1" Type="http://schemas.openxmlformats.org/officeDocument/2006/relationships/image" Target="../media/image160.jpeg"/></Relationships>
</file>

<file path=ppt/slides/_rels/slide9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_rels/slide9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hyperlink" Target="&#24198;&#20803;&#26086;&#31995;&#21015;&#20043;&#28145;&#26356;&#21322;&#22812;&#21507;&#33889;&#33796;jsp1s040108005.swf" TargetMode="External"/><Relationship Id="rId3" Type="http://schemas.openxmlformats.org/officeDocument/2006/relationships/hyperlink" Target="&#20025;&#40614;&#26032;&#24180;&#20064;&#20439;.swf" TargetMode="External"/><Relationship Id="rId2" Type="http://schemas.openxmlformats.org/officeDocument/2006/relationships/hyperlink" Target="&#27861;&#22269;&#26032;&#24180;&#20064;&#20439;.swf" TargetMode="External"/><Relationship Id="rId1" Type="http://schemas.openxmlformats.org/officeDocument/2006/relationships/image" Target="../media/image159.png"/></Relationships>
</file>

<file path=ppt/slides/_rels/slide9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6.jpeg"/><Relationship Id="rId3" Type="http://schemas.openxmlformats.org/officeDocument/2006/relationships/image" Target="../media/image165.jpeg"/><Relationship Id="rId2" Type="http://schemas.openxmlformats.org/officeDocument/2006/relationships/image" Target="../media/image164.png"/><Relationship Id="rId1" Type="http://schemas.openxmlformats.org/officeDocument/2006/relationships/image" Target="../media/image1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07950" y="1844824"/>
            <a:ext cx="9251950" cy="3672408"/>
          </a:xfrm>
        </p:spPr>
        <p:txBody>
          <a:bodyPr/>
          <a:lstStyle/>
          <a:p>
            <a:pPr eaLnBrk="1" hangingPunct="1"/>
            <a:r>
              <a:rPr lang="zh-CN" altLang="en-US" sz="4800" b="1" dirty="0" smtClean="0">
                <a:solidFill>
                  <a:srgbClr val="95373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人教版</a:t>
            </a:r>
            <a:r>
              <a:rPr lang="en-US" altLang="zh-CN" sz="4800" b="1" dirty="0" smtClean="0">
                <a:solidFill>
                  <a:srgbClr val="95373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4800" b="1" dirty="0">
                <a:solidFill>
                  <a:srgbClr val="95373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道德与法治</a:t>
            </a:r>
            <a:r>
              <a:rPr lang="en-US" altLang="zh-CN" sz="4800" b="1" dirty="0" smtClean="0">
                <a:solidFill>
                  <a:srgbClr val="95373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4800" b="1" dirty="0">
                <a:solidFill>
                  <a:srgbClr val="95373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教材培训</a:t>
            </a:r>
            <a:br>
              <a:rPr lang="en-US" altLang="zh-CN" sz="4800" b="1" dirty="0" smtClean="0">
                <a:solidFill>
                  <a:srgbClr val="95373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br>
              <a:rPr lang="en-US" altLang="zh-CN" sz="4800" b="1" dirty="0" smtClean="0">
                <a:solidFill>
                  <a:srgbClr val="95373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4000" b="1" dirty="0" smtClean="0">
                <a:solidFill>
                  <a:srgbClr val="95373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一年级上册</a:t>
            </a:r>
            <a:br>
              <a:rPr lang="en-US" altLang="zh-CN" sz="6000" b="1" dirty="0" smtClean="0">
                <a:solidFill>
                  <a:srgbClr val="95373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en-US" altLang="zh-CN" sz="6000" b="1" dirty="0" smtClean="0">
                <a:solidFill>
                  <a:srgbClr val="95373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        </a:t>
            </a:r>
            <a:br>
              <a:rPr lang="en-US" altLang="zh-CN" sz="6000" b="1" dirty="0" smtClean="0">
                <a:solidFill>
                  <a:srgbClr val="95373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br>
              <a:rPr lang="en-US" altLang="zh-CN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en-US" altLang="zh-CN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br>
              <a:rPr lang="en-US" altLang="zh-CN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李爽</a:t>
            </a:r>
            <a:b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en-US" altLang="zh-CN" sz="32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2017-8 </a:t>
            </a:r>
            <a:endParaRPr lang="zh-CN" altLang="en-US" sz="32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捕获3.PN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499992" y="404664"/>
            <a:ext cx="4237125" cy="5857916"/>
          </a:xfrm>
        </p:spPr>
      </p:pic>
      <p:pic>
        <p:nvPicPr>
          <p:cNvPr id="5" name="图片 4" descr="捕获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70" y="839470"/>
            <a:ext cx="3872865" cy="5375910"/>
          </a:xfrm>
          <a:prstGeom prst="rect">
            <a:avLst/>
          </a:prstGeom>
        </p:spPr>
      </p:pic>
      <p:sp>
        <p:nvSpPr>
          <p:cNvPr id="3" name="圆角矩形标注 2"/>
          <p:cNvSpPr/>
          <p:nvPr/>
        </p:nvSpPr>
        <p:spPr>
          <a:xfrm>
            <a:off x="467544" y="1772816"/>
            <a:ext cx="792088" cy="796683"/>
          </a:xfrm>
          <a:prstGeom prst="wedgeRoundRectCallout">
            <a:avLst>
              <a:gd name="adj1" fmla="val 119838"/>
              <a:gd name="adj2" fmla="val 1110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渗透礼仪</a:t>
            </a:r>
            <a:endParaRPr lang="zh-CN" altLang="en-US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圆角矩形标注 15"/>
          <p:cNvSpPr/>
          <p:nvPr/>
        </p:nvSpPr>
        <p:spPr>
          <a:xfrm>
            <a:off x="224490" y="3405661"/>
            <a:ext cx="792088" cy="796683"/>
          </a:xfrm>
          <a:prstGeom prst="wedgeRoundRectCallout">
            <a:avLst>
              <a:gd name="adj1" fmla="val 119838"/>
              <a:gd name="adj2" fmla="val 1110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新奇</a:t>
            </a:r>
            <a:endParaRPr lang="en-US" altLang="zh-CN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喜爱</a:t>
            </a:r>
            <a:endParaRPr lang="zh-CN" altLang="en-US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圆角矩形标注 16"/>
          <p:cNvSpPr/>
          <p:nvPr/>
        </p:nvSpPr>
        <p:spPr>
          <a:xfrm>
            <a:off x="882185" y="5381747"/>
            <a:ext cx="792088" cy="796683"/>
          </a:xfrm>
          <a:prstGeom prst="wedgeRoundRectCallout">
            <a:avLst>
              <a:gd name="adj1" fmla="val 119838"/>
              <a:gd name="adj2" fmla="val -773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开放留白</a:t>
            </a:r>
            <a:endParaRPr lang="zh-CN" altLang="en-US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圆角矩形标注 17"/>
          <p:cNvSpPr/>
          <p:nvPr/>
        </p:nvSpPr>
        <p:spPr>
          <a:xfrm>
            <a:off x="7380312" y="476672"/>
            <a:ext cx="792088" cy="796683"/>
          </a:xfrm>
          <a:prstGeom prst="wedgeRoundRectCallout">
            <a:avLst>
              <a:gd name="adj1" fmla="val -142060"/>
              <a:gd name="adj2" fmla="val 3680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家庭期待</a:t>
            </a:r>
            <a:endParaRPr lang="zh-CN" altLang="en-US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圆角矩形标注 18"/>
          <p:cNvSpPr/>
          <p:nvPr/>
        </p:nvSpPr>
        <p:spPr>
          <a:xfrm>
            <a:off x="7776356" y="3429000"/>
            <a:ext cx="792088" cy="796683"/>
          </a:xfrm>
          <a:prstGeom prst="wedgeRoundRectCallout">
            <a:avLst>
              <a:gd name="adj1" fmla="val -126553"/>
              <a:gd name="adj2" fmla="val -2486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展示</a:t>
            </a:r>
            <a:endParaRPr lang="en-US" altLang="zh-CN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整理</a:t>
            </a:r>
            <a:endParaRPr lang="zh-CN" altLang="en-US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224790" y="208915"/>
          <a:ext cx="5639435" cy="537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9435"/>
              </a:tblGrid>
              <a:tr h="537210">
                <a:tc>
                  <a:txBody>
                    <a:bodyPr/>
                    <a:p>
                      <a:r>
                        <a:rPr lang="zh-CN" altLang="en-US" sz="24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引导学生爱惜学习用品，珍惜学习生活。</a:t>
                      </a:r>
                      <a:endParaRPr lang="zh-CN" altLang="en-US" sz="2400" b="1" dirty="0"/>
                    </a:p>
                  </a:txBody>
                  <a:tcPr marL="91435" marR="91435" marT="45625" marB="4562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捕获62.PN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0289" y="1454695"/>
            <a:ext cx="4499617" cy="4638601"/>
          </a:xfrm>
        </p:spPr>
      </p:pic>
      <p:pic>
        <p:nvPicPr>
          <p:cNvPr id="5" name="图片 4" descr="捕获6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192" y="1671198"/>
            <a:ext cx="4015256" cy="4331834"/>
          </a:xfrm>
          <a:prstGeom prst="rect">
            <a:avLst/>
          </a:prstGeom>
        </p:spPr>
      </p:pic>
      <p:sp>
        <p:nvSpPr>
          <p:cNvPr id="8" name="圆角矩形标注 7"/>
          <p:cNvSpPr/>
          <p:nvPr/>
        </p:nvSpPr>
        <p:spPr>
          <a:xfrm>
            <a:off x="3967324" y="764704"/>
            <a:ext cx="3773028" cy="906494"/>
          </a:xfrm>
          <a:prstGeom prst="wedgeRoundRectCallout">
            <a:avLst>
              <a:gd name="adj1" fmla="val -48789"/>
              <a:gd name="adj2" fmla="val 108080"/>
              <a:gd name="adj3" fmla="val 16667"/>
            </a:avLst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风俗背后的含义</a:t>
            </a:r>
            <a:endParaRPr lang="en-US" altLang="zh-CN" sz="2400" b="1" dirty="0" smtClean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传统文化和礼仪的渗透</a:t>
            </a:r>
            <a:endParaRPr lang="en-US" altLang="zh-CN" sz="2400" b="1" dirty="0" smtClean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3491880" y="5877272"/>
            <a:ext cx="2016224" cy="648072"/>
          </a:xfrm>
          <a:prstGeom prst="wedgeRoundRectCallout">
            <a:avLst>
              <a:gd name="adj1" fmla="val 40904"/>
              <a:gd name="adj2" fmla="val -91568"/>
              <a:gd name="adj3" fmla="val 16667"/>
            </a:avLst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准备过春节</a:t>
            </a:r>
            <a:endParaRPr lang="en-US" altLang="zh-CN" sz="2400" b="1" dirty="0" smtClean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012160" y="5589240"/>
            <a:ext cx="724105" cy="47704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>
            <a:hlinkClick r:id="rId3" action="ppaction://hlinkfile"/>
          </p:cNvPr>
          <p:cNvSpPr/>
          <p:nvPr/>
        </p:nvSpPr>
        <p:spPr>
          <a:xfrm>
            <a:off x="1327785" y="556895"/>
            <a:ext cx="1088390" cy="66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课堂实录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捕获64.PN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2844" y="1071548"/>
            <a:ext cx="4626339" cy="4668838"/>
          </a:xfrm>
        </p:spPr>
      </p:pic>
      <p:pic>
        <p:nvPicPr>
          <p:cNvPr id="5" name="图片 4" descr="捕获6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416" y="1071547"/>
            <a:ext cx="4411905" cy="4643470"/>
          </a:xfrm>
          <a:prstGeom prst="rect">
            <a:avLst/>
          </a:prstGeom>
        </p:spPr>
      </p:pic>
      <p:sp>
        <p:nvSpPr>
          <p:cNvPr id="8" name="圆角矩形标注 7"/>
          <p:cNvSpPr/>
          <p:nvPr/>
        </p:nvSpPr>
        <p:spPr>
          <a:xfrm>
            <a:off x="2080810" y="146020"/>
            <a:ext cx="4075366" cy="906494"/>
          </a:xfrm>
          <a:prstGeom prst="wedgeRoundRectCallout">
            <a:avLst>
              <a:gd name="adj1" fmla="val -41422"/>
              <a:gd name="adj2" fmla="val 90013"/>
              <a:gd name="adj3" fmla="val 16667"/>
            </a:avLst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了解多样的传统新年</a:t>
            </a:r>
            <a:endParaRPr lang="en-US" altLang="zh-CN" sz="2400" b="1" dirty="0" smtClean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感受节日文化的多样与丰富</a:t>
            </a:r>
            <a:endParaRPr lang="en-US" altLang="zh-CN" sz="2400" b="1" dirty="0" smtClean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5877272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元旦、春节、少数民族的传统新年</a:t>
            </a:r>
            <a:endParaRPr lang="en-US" altLang="zh-CN" sz="2400" b="1" dirty="0" smtClean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67460" y="5868964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节日的文化</a:t>
            </a:r>
            <a:endParaRPr lang="en-US" altLang="zh-CN" sz="24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新年的祝福与期盼</a:t>
            </a:r>
            <a:endParaRPr lang="en-US" altLang="zh-CN" sz="2400" b="1" dirty="0" smtClean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右箭头 9"/>
          <p:cNvSpPr/>
          <p:nvPr/>
        </p:nvSpPr>
        <p:spPr>
          <a:xfrm>
            <a:off x="3851920" y="6165304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捕获62-1.PN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30139" y="1196752"/>
            <a:ext cx="4483330" cy="1886047"/>
          </a:xfrm>
        </p:spPr>
      </p:pic>
      <p:pic>
        <p:nvPicPr>
          <p:cNvPr id="5" name="图片 4" descr="捕获63-1.PNG"/>
          <p:cNvPicPr>
            <a:picLocks noChangeAspect="1"/>
          </p:cNvPicPr>
          <p:nvPr/>
        </p:nvPicPr>
        <p:blipFill rotWithShape="1">
          <a:blip r:embed="rId2"/>
          <a:srcRect l="6816" r="7928"/>
          <a:stretch>
            <a:fillRect/>
          </a:stretch>
        </p:blipFill>
        <p:spPr>
          <a:xfrm>
            <a:off x="4713469" y="1196752"/>
            <a:ext cx="3557075" cy="1866996"/>
          </a:xfrm>
          <a:prstGeom prst="rect">
            <a:avLst/>
          </a:prstGeom>
        </p:spPr>
      </p:pic>
      <p:pic>
        <p:nvPicPr>
          <p:cNvPr id="6" name="图片 5" descr="捕获64-1.PNG"/>
          <p:cNvPicPr>
            <a:picLocks noChangeAspect="1"/>
          </p:cNvPicPr>
          <p:nvPr/>
        </p:nvPicPr>
        <p:blipFill rotWithShape="1">
          <a:blip r:embed="rId3"/>
          <a:srcRect t="10507" r="6601"/>
          <a:stretch>
            <a:fillRect/>
          </a:stretch>
        </p:blipFill>
        <p:spPr>
          <a:xfrm>
            <a:off x="467544" y="3739486"/>
            <a:ext cx="4002101" cy="1693036"/>
          </a:xfrm>
          <a:prstGeom prst="rect">
            <a:avLst/>
          </a:prstGeom>
        </p:spPr>
      </p:pic>
      <p:pic>
        <p:nvPicPr>
          <p:cNvPr id="7" name="图片 6" descr="捕获65-1.PNG"/>
          <p:cNvPicPr>
            <a:picLocks noChangeAspect="1"/>
          </p:cNvPicPr>
          <p:nvPr/>
        </p:nvPicPr>
        <p:blipFill rotWithShape="1">
          <a:blip r:embed="rId4"/>
          <a:srcRect t="9008" r="8035"/>
          <a:stretch>
            <a:fillRect/>
          </a:stretch>
        </p:blipFill>
        <p:spPr>
          <a:xfrm>
            <a:off x="4499992" y="3739486"/>
            <a:ext cx="3807725" cy="1693036"/>
          </a:xfrm>
          <a:prstGeom prst="rect">
            <a:avLst/>
          </a:prstGeom>
        </p:spPr>
      </p:pic>
      <p:sp>
        <p:nvSpPr>
          <p:cNvPr id="9" name="圆角矩形标注 8"/>
          <p:cNvSpPr/>
          <p:nvPr/>
        </p:nvSpPr>
        <p:spPr>
          <a:xfrm>
            <a:off x="1182984" y="404664"/>
            <a:ext cx="2448272" cy="648072"/>
          </a:xfrm>
          <a:prstGeom prst="wedgeRoundRectCallout">
            <a:avLst>
              <a:gd name="adj1" fmla="val -36604"/>
              <a:gd name="adj2" fmla="val 127445"/>
              <a:gd name="adj3" fmla="val 16667"/>
            </a:avLst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生活</a:t>
            </a:r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中特殊群体</a:t>
            </a:r>
            <a:endParaRPr lang="en-US" altLang="zh-CN" sz="2400" b="1" dirty="0" smtClean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圆角矩形标注 9"/>
          <p:cNvSpPr/>
          <p:nvPr/>
        </p:nvSpPr>
        <p:spPr>
          <a:xfrm>
            <a:off x="5796136" y="404664"/>
            <a:ext cx="2232248" cy="648072"/>
          </a:xfrm>
          <a:prstGeom prst="wedgeRoundRectCallout">
            <a:avLst>
              <a:gd name="adj1" fmla="val -45163"/>
              <a:gd name="adj2" fmla="val 112704"/>
              <a:gd name="adj3" fmla="val 16667"/>
            </a:avLst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春节传统习俗</a:t>
            </a:r>
            <a:endParaRPr lang="en-US" altLang="zh-CN" sz="2400" b="1" dirty="0" smtClean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圆角矩形标注 10"/>
          <p:cNvSpPr/>
          <p:nvPr/>
        </p:nvSpPr>
        <p:spPr>
          <a:xfrm>
            <a:off x="5076190" y="5701665"/>
            <a:ext cx="1855470" cy="648335"/>
          </a:xfrm>
          <a:prstGeom prst="wedgeRoundRectCallout">
            <a:avLst>
              <a:gd name="adj1" fmla="val -60017"/>
              <a:gd name="adj2" fmla="val -78933"/>
              <a:gd name="adj3" fmla="val 16667"/>
            </a:avLst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家庭亲情</a:t>
            </a:r>
            <a:endParaRPr lang="en-US" altLang="zh-CN" sz="2400" b="1" dirty="0" smtClean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3551"/>
            <a:ext cx="9242425" cy="688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179512" y="2993866"/>
            <a:ext cx="2425576" cy="7191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</a:rPr>
              <a:t>16. </a:t>
            </a:r>
            <a:r>
              <a:rPr lang="zh-CN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</a:rPr>
              <a:t>新年的礼物</a:t>
            </a:r>
            <a:endParaRPr lang="zh-CN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316288" y="1700213"/>
            <a:ext cx="2376487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</a:rPr>
              <a:t>新年</a:t>
            </a:r>
            <a:r>
              <a:rPr lang="zh-CN" altLang="en-US" sz="2000" b="1" dirty="0" smtClean="0">
                <a:solidFill>
                  <a:schemeClr val="tx1"/>
                </a:solidFill>
                <a:latin typeface="宋体" panose="02010600030101010101" pitchFamily="2" charset="-122"/>
              </a:rPr>
              <a:t>的收获</a:t>
            </a:r>
            <a:endParaRPr lang="zh-CN" altLang="en-US" sz="20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316288" y="2781300"/>
            <a:ext cx="2376487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 smtClean="0">
                <a:solidFill>
                  <a:schemeClr val="tx1"/>
                </a:solidFill>
                <a:latin typeface="宋体" panose="02010600030101010101" pitchFamily="2" charset="-122"/>
              </a:rPr>
              <a:t>收获哪里来</a:t>
            </a:r>
            <a:endParaRPr lang="zh-CN" altLang="en-US" sz="20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383756" y="4471987"/>
            <a:ext cx="2376488" cy="93503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 smtClean="0">
                <a:solidFill>
                  <a:schemeClr val="tx1"/>
                </a:solidFill>
                <a:latin typeface="宋体" panose="02010600030101010101" pitchFamily="2" charset="-122"/>
              </a:rPr>
              <a:t>新年心愿</a:t>
            </a:r>
            <a:endParaRPr lang="zh-CN" altLang="en-US" sz="20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23" name="左大括号 22"/>
          <p:cNvSpPr/>
          <p:nvPr/>
        </p:nvSpPr>
        <p:spPr>
          <a:xfrm>
            <a:off x="2819400" y="2168525"/>
            <a:ext cx="258763" cy="3708400"/>
          </a:xfrm>
          <a:prstGeom prst="leftBrace">
            <a:avLst>
              <a:gd name="adj1" fmla="val 38958"/>
              <a:gd name="adj2" fmla="val 30971"/>
            </a:avLst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959600" y="1989138"/>
            <a:ext cx="1871663" cy="503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感受成长</a:t>
            </a:r>
            <a:endParaRPr lang="zh-CN" altLang="en-US" b="1" dirty="0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948488" y="5299075"/>
            <a:ext cx="1871662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充满希望</a:t>
            </a:r>
            <a:endParaRPr lang="zh-CN" altLang="en-US" b="1" dirty="0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sp>
        <p:nvSpPr>
          <p:cNvPr id="35" name="下箭头 34"/>
          <p:cNvSpPr/>
          <p:nvPr/>
        </p:nvSpPr>
        <p:spPr>
          <a:xfrm>
            <a:off x="7524750" y="2492375"/>
            <a:ext cx="719138" cy="2806700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 dirty="0" smtClean="0">
                <a:solidFill>
                  <a:srgbClr val="FF0000"/>
                </a:solidFill>
                <a:latin typeface="宋体" panose="02010600030101010101" pitchFamily="2" charset="-122"/>
              </a:rPr>
              <a:t>反思、感恩、期待</a:t>
            </a:r>
            <a:endParaRPr lang="zh-CN" altLang="en-US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36" name="右中括号 35"/>
          <p:cNvSpPr/>
          <p:nvPr/>
        </p:nvSpPr>
        <p:spPr>
          <a:xfrm>
            <a:off x="5678488" y="2168525"/>
            <a:ext cx="371475" cy="1273175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038850" y="2214563"/>
            <a:ext cx="461963" cy="1163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b="1">
                <a:latin typeface="宋体" panose="02010600030101010101" pitchFamily="2" charset="-122"/>
              </a:rPr>
              <a:t>第一课时</a:t>
            </a: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038850" y="4357688"/>
            <a:ext cx="461963" cy="1163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b="1">
                <a:latin typeface="宋体" panose="02010600030101010101" pitchFamily="2" charset="-122"/>
              </a:rPr>
              <a:t>第二课时</a:t>
            </a: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20" name="标题 1"/>
          <p:cNvSpPr txBox="1"/>
          <p:nvPr/>
        </p:nvSpPr>
        <p:spPr bwMode="auto">
          <a:xfrm>
            <a:off x="0" y="0"/>
            <a:ext cx="9144000" cy="1470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4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第四单元 天气虽</a:t>
            </a:r>
            <a:r>
              <a:rPr lang="zh-CN" altLang="en-US" sz="4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冷</a:t>
            </a:r>
            <a:r>
              <a:rPr lang="zh-CN" altLang="en-US" sz="4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r>
              <a:rPr lang="zh-CN" altLang="en-US" sz="4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温暖</a:t>
            </a:r>
            <a:endParaRPr lang="zh-CN" altLang="en-US" sz="4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捕获66.PN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55576" y="1243663"/>
            <a:ext cx="4003378" cy="5425697"/>
          </a:xfrm>
        </p:spPr>
      </p:pic>
      <p:pic>
        <p:nvPicPr>
          <p:cNvPr id="5" name="图片 4" descr="捕获6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348" y="1196752"/>
            <a:ext cx="3956068" cy="5380057"/>
          </a:xfrm>
          <a:prstGeom prst="rect">
            <a:avLst/>
          </a:prstGeom>
        </p:spPr>
      </p:pic>
      <p:sp>
        <p:nvSpPr>
          <p:cNvPr id="8" name="矩形 21"/>
          <p:cNvSpPr>
            <a:spLocks noChangeArrowheads="1"/>
          </p:cNvSpPr>
          <p:nvPr/>
        </p:nvSpPr>
        <p:spPr bwMode="auto">
          <a:xfrm>
            <a:off x="7230378" y="5137850"/>
            <a:ext cx="19446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 b="1" dirty="0" smtClean="0">
                <a:solidFill>
                  <a:srgbClr val="FF0000"/>
                </a:solidFill>
              </a:rPr>
              <a:t>激励自己</a:t>
            </a:r>
            <a:endParaRPr lang="en-US" altLang="zh-CN" sz="2800" b="1" dirty="0" smtClean="0">
              <a:solidFill>
                <a:srgbClr val="FF0000"/>
              </a:solidFill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 b="1" dirty="0" smtClean="0">
                <a:solidFill>
                  <a:srgbClr val="FF0000"/>
                </a:solidFill>
              </a:rPr>
              <a:t>感恩他人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圆角矩形标注 9"/>
          <p:cNvSpPr/>
          <p:nvPr/>
        </p:nvSpPr>
        <p:spPr>
          <a:xfrm>
            <a:off x="0" y="4581128"/>
            <a:ext cx="2448272" cy="1120800"/>
          </a:xfrm>
          <a:prstGeom prst="wedgeRoundRectCallout">
            <a:avLst>
              <a:gd name="adj1" fmla="val 55931"/>
              <a:gd name="adj2" fmla="val -40984"/>
              <a:gd name="adj3" fmla="val 16667"/>
            </a:avLst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生活能力、学习知识、生理成长</a:t>
            </a:r>
            <a:r>
              <a:rPr lang="en-US" altLang="zh-CN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……</a:t>
            </a:r>
            <a:endParaRPr lang="en-US" altLang="zh-CN" sz="2400" b="1" dirty="0" smtClean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圆角矩形标注 10"/>
          <p:cNvSpPr/>
          <p:nvPr/>
        </p:nvSpPr>
        <p:spPr>
          <a:xfrm>
            <a:off x="7370163" y="2837272"/>
            <a:ext cx="1619672" cy="1120800"/>
          </a:xfrm>
          <a:prstGeom prst="wedgeRoundRectCallout">
            <a:avLst>
              <a:gd name="adj1" fmla="val -75339"/>
              <a:gd name="adj2" fmla="val 57648"/>
              <a:gd name="adj3" fmla="val 16667"/>
            </a:avLst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我的努力</a:t>
            </a:r>
            <a:endParaRPr lang="en-US" altLang="zh-CN" sz="2000" b="1" dirty="0" smtClean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他人的帮助</a:t>
            </a:r>
            <a:endParaRPr lang="en-US" altLang="zh-CN" sz="2000" b="1" dirty="0" smtClean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、</a:t>
            </a:r>
            <a:endParaRPr lang="zh-CN" altLang="en-US" dirty="0"/>
          </a:p>
        </p:txBody>
      </p:sp>
      <p:pic>
        <p:nvPicPr>
          <p:cNvPr id="4" name="内容占位符 3" descr="捕获68.PN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83568" y="435496"/>
            <a:ext cx="3960440" cy="5336693"/>
          </a:xfrm>
        </p:spPr>
      </p:pic>
      <p:pic>
        <p:nvPicPr>
          <p:cNvPr id="5" name="图片 4" descr="捕获6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2298" y="476672"/>
            <a:ext cx="3746126" cy="5261844"/>
          </a:xfrm>
          <a:prstGeom prst="rect">
            <a:avLst/>
          </a:prstGeom>
        </p:spPr>
      </p:pic>
      <p:sp>
        <p:nvSpPr>
          <p:cNvPr id="9" name="圆角矩形标注 8"/>
          <p:cNvSpPr/>
          <p:nvPr/>
        </p:nvSpPr>
        <p:spPr>
          <a:xfrm>
            <a:off x="2555776" y="116632"/>
            <a:ext cx="2448272" cy="1120800"/>
          </a:xfrm>
          <a:prstGeom prst="wedgeRoundRectCallout">
            <a:avLst>
              <a:gd name="adj1" fmla="val -68937"/>
              <a:gd name="adj2" fmla="val 27206"/>
              <a:gd name="adj3" fmla="val 16667"/>
            </a:avLst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对新生活的期盼</a:t>
            </a:r>
            <a:endParaRPr lang="en-US" altLang="zh-CN" sz="2400" b="1" dirty="0" smtClean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美好</a:t>
            </a:r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的祝福</a:t>
            </a:r>
            <a:endParaRPr lang="en-US" altLang="zh-CN" sz="2400" b="1" dirty="0" smtClean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圆角矩形标注 9"/>
          <p:cNvSpPr/>
          <p:nvPr/>
        </p:nvSpPr>
        <p:spPr>
          <a:xfrm>
            <a:off x="7236296" y="489320"/>
            <a:ext cx="1728192" cy="1120800"/>
          </a:xfrm>
          <a:prstGeom prst="wedgeRoundRectCallout">
            <a:avLst>
              <a:gd name="adj1" fmla="val -68937"/>
              <a:gd name="adj2" fmla="val 27206"/>
              <a:gd name="adj3" fmla="val 16667"/>
            </a:avLst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对自己的鼓励、赞赏、期待</a:t>
            </a:r>
            <a:endParaRPr lang="en-US" altLang="zh-CN" sz="2400" b="1" dirty="0" smtClean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圆角矩形标注 10"/>
          <p:cNvSpPr/>
          <p:nvPr/>
        </p:nvSpPr>
        <p:spPr>
          <a:xfrm>
            <a:off x="251520" y="5445224"/>
            <a:ext cx="2880320" cy="838329"/>
          </a:xfrm>
          <a:prstGeom prst="wedgeRoundRectCallout">
            <a:avLst>
              <a:gd name="adj1" fmla="val 190"/>
              <a:gd name="adj2" fmla="val -46748"/>
              <a:gd name="adj3" fmla="val 16667"/>
            </a:avLst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对一年级第一学期的梳理总结，初步的反思</a:t>
            </a:r>
            <a:endParaRPr lang="zh-CN" altLang="en-US" sz="20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圆角矩形标注 11"/>
          <p:cNvSpPr/>
          <p:nvPr/>
        </p:nvSpPr>
        <p:spPr>
          <a:xfrm>
            <a:off x="3491880" y="5437159"/>
            <a:ext cx="1512168" cy="838329"/>
          </a:xfrm>
          <a:prstGeom prst="wedgeRoundRectCallout">
            <a:avLst>
              <a:gd name="adj1" fmla="val 190"/>
              <a:gd name="adj2" fmla="val -46748"/>
              <a:gd name="adj3" fmla="val 16667"/>
            </a:avLst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对新生活的憧憬</a:t>
            </a:r>
            <a:endParaRPr lang="zh-CN" altLang="en-US" sz="20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圆角矩形标注 12"/>
          <p:cNvSpPr/>
          <p:nvPr/>
        </p:nvSpPr>
        <p:spPr>
          <a:xfrm>
            <a:off x="5364088" y="5437158"/>
            <a:ext cx="1512168" cy="838329"/>
          </a:xfrm>
          <a:prstGeom prst="wedgeRoundRectCallout">
            <a:avLst>
              <a:gd name="adj1" fmla="val 190"/>
              <a:gd name="adj2" fmla="val -46748"/>
              <a:gd name="adj3" fmla="val 16667"/>
            </a:avLst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对小学生身份的接收与悦纳</a:t>
            </a:r>
            <a:endParaRPr lang="zh-CN" altLang="en-US" sz="20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208334" y="5284291"/>
            <a:ext cx="1935666" cy="11601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本册</a:t>
            </a:r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endParaRPr lang="en-US" altLang="zh-CN" sz="24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defRPr/>
            </a:pPr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教育</a:t>
            </a: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主题：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适应新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生活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3131840" y="5738516"/>
            <a:ext cx="360040" cy="1258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/>
        </p:nvSpPr>
        <p:spPr>
          <a:xfrm>
            <a:off x="5004048" y="5739669"/>
            <a:ext cx="360040" cy="1258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/>
        </p:nvSpPr>
        <p:spPr>
          <a:xfrm>
            <a:off x="6791622" y="5730450"/>
            <a:ext cx="360040" cy="1258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46038" y="0"/>
            <a:ext cx="9288463" cy="691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>
            <a:spLocks noGrp="1" noChangeArrowheads="1"/>
          </p:cNvSpPr>
          <p:nvPr>
            <p:ph type="title"/>
          </p:nvPr>
        </p:nvSpPr>
        <p:spPr>
          <a:xfrm>
            <a:off x="1116013" y="2492375"/>
            <a:ext cx="7272337" cy="10080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sz="8000" b="1" dirty="0" smtClean="0">
                <a:solidFill>
                  <a:schemeClr val="accent2">
                    <a:lumMod val="75000"/>
                  </a:schemeClr>
                </a:solidFill>
                <a:latin typeface="Adobe 黑体 Std R" pitchFamily="34" charset="-122"/>
                <a:ea typeface="Adobe 黑体 Std R" pitchFamily="34" charset="-122"/>
              </a:rPr>
              <a:t>谢 谢</a:t>
            </a:r>
            <a:endParaRPr lang="en-US" altLang="zh-CN" sz="8000" b="1" dirty="0" smtClean="0">
              <a:solidFill>
                <a:schemeClr val="accent2">
                  <a:lumMod val="75000"/>
                </a:schemeClr>
              </a:solidFill>
              <a:latin typeface="Adobe 黑体 Std R" pitchFamily="34" charset="-122"/>
              <a:ea typeface="Adobe 黑体 Std R" pitchFamily="34" charset="-122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187450" y="3284538"/>
            <a:ext cx="7272338" cy="100806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>
                <a:solidFill>
                  <a:schemeClr val="accent2">
                    <a:lumMod val="40000"/>
                    <a:lumOff val="60000"/>
                  </a:schemeClr>
                </a:solidFill>
                <a:ea typeface="黑体" panose="02010609060101010101" pitchFamily="49" charset="-122"/>
                <a:cs typeface="黑体" panose="02010609060101010101" pitchFamily="49" charset="-122"/>
              </a:rPr>
              <a:t>Thanks</a:t>
            </a:r>
            <a:endParaRPr lang="en-US" altLang="zh-CN" sz="4400" b="1" dirty="0">
              <a:solidFill>
                <a:schemeClr val="accent2">
                  <a:lumMod val="40000"/>
                  <a:lumOff val="60000"/>
                </a:schemeClr>
              </a:solidFill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捕获4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00" y="582930"/>
            <a:ext cx="3872865" cy="53759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490" y="3192780"/>
            <a:ext cx="4361815" cy="285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捕获3.PN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31217" y="288459"/>
            <a:ext cx="4237125" cy="5857916"/>
          </a:xfrm>
        </p:spPr>
      </p:pic>
      <p:sp>
        <p:nvSpPr>
          <p:cNvPr id="18444" name="矩形 3"/>
          <p:cNvSpPr>
            <a:spLocks noChangeArrowheads="1"/>
          </p:cNvSpPr>
          <p:nvPr/>
        </p:nvSpPr>
        <p:spPr bwMode="auto">
          <a:xfrm>
            <a:off x="5084886" y="1757363"/>
            <a:ext cx="2857500" cy="22453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just">
              <a:lnSpc>
                <a:spcPct val="150000"/>
              </a:lnSpc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en-US" sz="2000" b="1" dirty="0">
                <a:solidFill>
                  <a:srgbClr val="000000"/>
                </a:solidFill>
                <a:latin typeface="宋体" panose="02010600030101010101" pitchFamily="2" charset="-122"/>
                <a:ea typeface="?????? Pro W3"/>
                <a:cs typeface="?????? Pro W3"/>
              </a:rPr>
              <a:t>   编写目的：</a:t>
            </a:r>
            <a:endParaRPr lang="en-US" altLang="zh-CN" sz="2000" b="1" dirty="0">
              <a:solidFill>
                <a:srgbClr val="000000"/>
              </a:solidFill>
              <a:latin typeface="宋体" panose="02010600030101010101" pitchFamily="2" charset="-122"/>
              <a:ea typeface="?????? Pro W3"/>
              <a:cs typeface="?????? Pro W3"/>
            </a:endParaRPr>
          </a:p>
          <a:p>
            <a:pPr algn="just">
              <a:lnSpc>
                <a:spcPct val="150000"/>
              </a:lnSpc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endParaRPr lang="en-US" altLang="zh-CN" sz="2000" b="1" dirty="0">
              <a:solidFill>
                <a:srgbClr val="000000"/>
              </a:solidFill>
              <a:latin typeface="宋体" panose="02010600030101010101" pitchFamily="2" charset="-122"/>
              <a:ea typeface="?????? Pro W3"/>
              <a:cs typeface="?????? Pro W3"/>
            </a:endParaRPr>
          </a:p>
          <a:p>
            <a:pPr indent="0" algn="just">
              <a:buFont typeface="Wingdings" panose="05000000000000000000" pitchFamily="2" charset="2"/>
              <a:buNone/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en-US" sz="2000" b="1" dirty="0">
                <a:solidFill>
                  <a:srgbClr val="000000"/>
                </a:solidFill>
                <a:latin typeface="宋体" panose="02010600030101010101" pitchFamily="2" charset="-122"/>
              </a:rPr>
              <a:t>    引导学生了解书包里面的各种物品的用途，学会整理书包，加快入学</a:t>
            </a:r>
            <a:r>
              <a:rPr lang="zh-CN" altLang="en-US" sz="2000" b="1" dirty="0" smtClean="0">
                <a:solidFill>
                  <a:srgbClr val="000000"/>
                </a:solidFill>
                <a:latin typeface="宋体" panose="02010600030101010101" pitchFamily="2" charset="-122"/>
              </a:rPr>
              <a:t>适应。</a:t>
            </a:r>
            <a:endParaRPr lang="en-US" altLang="zh-CN" sz="2000" b="1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捕获3.PNG"/>
          <p:cNvPicPr>
            <a:picLocks noGrp="1" noChangeAspect="1"/>
          </p:cNvPicPr>
          <p:nvPr>
            <p:ph idx="1"/>
          </p:nvPr>
        </p:nvPicPr>
        <p:blipFill>
          <a:blip r:embed="rId1"/>
          <a:srcRect b="39862"/>
          <a:stretch>
            <a:fillRect/>
          </a:stretch>
        </p:blipFill>
        <p:spPr>
          <a:xfrm>
            <a:off x="342900" y="288290"/>
            <a:ext cx="4237355" cy="3522811"/>
          </a:xfrm>
        </p:spPr>
      </p:pic>
      <p:grpSp>
        <p:nvGrpSpPr>
          <p:cNvPr id="15" name="组合 14"/>
          <p:cNvGrpSpPr/>
          <p:nvPr>
            <p:custDataLst>
              <p:tags r:id="rId2"/>
            </p:custDataLst>
          </p:nvPr>
        </p:nvGrpSpPr>
        <p:grpSpPr>
          <a:xfrm rot="0">
            <a:off x="4991100" y="1801265"/>
            <a:ext cx="3616232" cy="760970"/>
            <a:chOff x="941044" y="2979472"/>
            <a:chExt cx="3542508" cy="745218"/>
          </a:xfrm>
        </p:grpSpPr>
        <p:sp>
          <p:nvSpPr>
            <p:cNvPr id="23" name="任意多边形 22"/>
            <p:cNvSpPr/>
            <p:nvPr>
              <p:custDataLst>
                <p:tags r:id="rId3"/>
              </p:custDataLst>
            </p:nvPr>
          </p:nvSpPr>
          <p:spPr>
            <a:xfrm>
              <a:off x="3810676" y="2979472"/>
              <a:ext cx="672876" cy="745218"/>
            </a:xfrm>
            <a:custGeom>
              <a:avLst/>
              <a:gdLst>
                <a:gd name="connsiteX0" fmla="*/ 0 w 672876"/>
                <a:gd name="connsiteY0" fmla="*/ 0 h 457200"/>
                <a:gd name="connsiteX1" fmla="*/ 444276 w 672876"/>
                <a:gd name="connsiteY1" fmla="*/ 0 h 457200"/>
                <a:gd name="connsiteX2" fmla="*/ 672876 w 672876"/>
                <a:gd name="connsiteY2" fmla="*/ 228600 h 457200"/>
                <a:gd name="connsiteX3" fmla="*/ 444276 w 672876"/>
                <a:gd name="connsiteY3" fmla="*/ 457200 h 457200"/>
                <a:gd name="connsiteX4" fmla="*/ 0 w 672876"/>
                <a:gd name="connsiteY4" fmla="*/ 457200 h 457200"/>
                <a:gd name="connsiteX5" fmla="*/ 228600 w 672876"/>
                <a:gd name="connsiteY5" fmla="*/ 2286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2876" h="457200">
                  <a:moveTo>
                    <a:pt x="0" y="0"/>
                  </a:moveTo>
                  <a:lnTo>
                    <a:pt x="444276" y="0"/>
                  </a:lnTo>
                  <a:lnTo>
                    <a:pt x="672876" y="228600"/>
                  </a:lnTo>
                  <a:lnTo>
                    <a:pt x="444276" y="457200"/>
                  </a:lnTo>
                  <a:lnTo>
                    <a:pt x="0" y="457200"/>
                  </a:lnTo>
                  <a:lnTo>
                    <a:pt x="228600" y="22860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rot="0" spcFirstLastPara="0" vertOverflow="overflow" horzOverflow="overflow" vert="horz" wrap="square" lIns="72000" tIns="0" rIns="0" bIns="0" numCol="1" spcCol="0" rtlCol="0" fromWordArt="0" anchor="ctr" anchorCtr="0" forceAA="0" compatLnSpc="1">
              <a:normAutofit/>
            </a:bodyPr>
            <a:p>
              <a:pPr algn="ctr"/>
              <a:endParaRPr lang="zh-CN" altLang="en-US" sz="2000" b="1" dirty="0" err="1" smtClean="0">
                <a:solidFill>
                  <a:srgbClr val="FFFFFF"/>
                </a:solidFill>
              </a:endParaRPr>
            </a:p>
          </p:txBody>
        </p:sp>
        <p:sp>
          <p:nvSpPr>
            <p:cNvPr id="24" name="任意多边形 23"/>
            <p:cNvSpPr/>
            <p:nvPr>
              <p:custDataLst>
                <p:tags r:id="rId4"/>
              </p:custDataLst>
            </p:nvPr>
          </p:nvSpPr>
          <p:spPr>
            <a:xfrm>
              <a:off x="941044" y="2979472"/>
              <a:ext cx="2974643" cy="745218"/>
            </a:xfrm>
            <a:custGeom>
              <a:avLst/>
              <a:gdLst>
                <a:gd name="connsiteX0" fmla="*/ 0 w 2974643"/>
                <a:gd name="connsiteY0" fmla="*/ 0 h 457200"/>
                <a:gd name="connsiteX1" fmla="*/ 2746043 w 2974643"/>
                <a:gd name="connsiteY1" fmla="*/ 0 h 457200"/>
                <a:gd name="connsiteX2" fmla="*/ 2974643 w 2974643"/>
                <a:gd name="connsiteY2" fmla="*/ 228600 h 457200"/>
                <a:gd name="connsiteX3" fmla="*/ 2746043 w 2974643"/>
                <a:gd name="connsiteY3" fmla="*/ 457200 h 457200"/>
                <a:gd name="connsiteX4" fmla="*/ 0 w 2974643"/>
                <a:gd name="connsiteY4" fmla="*/ 457200 h 457200"/>
                <a:gd name="connsiteX5" fmla="*/ 228600 w 2974643"/>
                <a:gd name="connsiteY5" fmla="*/ 2286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643" h="457200">
                  <a:moveTo>
                    <a:pt x="0" y="0"/>
                  </a:moveTo>
                  <a:lnTo>
                    <a:pt x="2746043" y="0"/>
                  </a:lnTo>
                  <a:lnTo>
                    <a:pt x="2974643" y="228600"/>
                  </a:lnTo>
                  <a:lnTo>
                    <a:pt x="2746043" y="457200"/>
                  </a:lnTo>
                  <a:lnTo>
                    <a:pt x="0" y="457200"/>
                  </a:lnTo>
                  <a:lnTo>
                    <a:pt x="228600" y="2286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normAutofit lnSpcReduction="20000"/>
            </a:bodyPr>
            <a:p>
              <a:pPr algn="ctr">
                <a:lnSpc>
                  <a:spcPct val="110000"/>
                </a:lnSpc>
              </a:pPr>
              <a:r>
                <a:rPr altLang="en-US" sz="2400" b="1" dirty="0" err="1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析学情</a:t>
              </a:r>
              <a:r>
                <a:rPr altLang="en-US" sz="2400" b="1" dirty="0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  </a:t>
              </a:r>
              <a:r>
                <a:rPr altLang="en-US" sz="2400" b="1" dirty="0" err="1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重基础</a:t>
              </a:r>
              <a:r>
                <a:rPr altLang="en-US" sz="2400" b="1" dirty="0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  </a:t>
              </a:r>
              <a:endParaRPr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  <a:p>
              <a:pPr algn="ctr">
                <a:lnSpc>
                  <a:spcPct val="110000"/>
                </a:lnSpc>
              </a:pPr>
              <a:r>
                <a:rPr altLang="en-US" sz="2400" b="1" dirty="0" err="1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关注学习效益</a:t>
              </a:r>
              <a:endParaRPr lang="zh-CN" altLang="en-US" sz="2400" dirty="0" err="1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7411" name="Rectangle 3"/>
          <p:cNvSpPr>
            <a:spLocks noGrp="1" noChangeArrowheads="1"/>
          </p:cNvSpPr>
          <p:nvPr/>
        </p:nvSpPr>
        <p:spPr>
          <a:xfrm>
            <a:off x="342900" y="3811270"/>
            <a:ext cx="7802245" cy="312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rmAutofit fontScale="72500"/>
          </a:bodyPr>
          <a:lstStyle>
            <a:lvl1pPr marL="346075" indent="-346075" algn="l" rtl="0" eaLnBrk="0" fontAlgn="base" hangingPunct="0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zh-CN" sz="24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  <a:lvl2pPr marL="739775" indent="-282575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zh-CN" sz="20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zh-CN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zh-CN" sz="16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zh-CN" sz="16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CN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CN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CN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CN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zh-CN" b="1" dirty="0"/>
              <a:t>       </a:t>
            </a:r>
            <a:r>
              <a:rPr altLang="en-US" sz="3000" b="1" dirty="0"/>
              <a:t>假如让我把全部教育心理学仅归纳为一条原理的话，那么，我将一言以蔽之：影响学习的唯一最重要的因素就是学生已经知道了什么，要探明这一点，并应据此进行教学。</a:t>
            </a:r>
            <a:endParaRPr altLang="en-US" sz="3000" b="1" dirty="0"/>
          </a:p>
          <a:p>
            <a:pPr>
              <a:buFont typeface="Wingdings" panose="05000000000000000000" pitchFamily="2" charset="2"/>
              <a:buNone/>
              <a:defRPr/>
            </a:pPr>
            <a:endParaRPr altLang="en-US" b="1" dirty="0"/>
          </a:p>
          <a:p>
            <a:pPr algn="r">
              <a:buFont typeface="Wingdings" panose="05000000000000000000" pitchFamily="2" charset="2"/>
              <a:buNone/>
              <a:defRPr/>
            </a:pPr>
            <a:r>
              <a:rPr lang="en-US" altLang="zh-CN" b="1" dirty="0"/>
              <a:t>——</a:t>
            </a:r>
            <a:r>
              <a:rPr altLang="en-US" b="1" dirty="0"/>
              <a:t>美国著名教育心理学家    奥苏伯尔</a:t>
            </a:r>
            <a:endParaRPr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11" name="矩形 4"/>
          <p:cNvSpPr>
            <a:spLocks noChangeArrowheads="1"/>
          </p:cNvSpPr>
          <p:nvPr/>
        </p:nvSpPr>
        <p:spPr bwMode="auto">
          <a:xfrm>
            <a:off x="604838" y="3484563"/>
            <a:ext cx="6011862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eaLnBrk="0" hangingPunct="0">
              <a:buFont typeface="Arial" panose="020B0604020202020204" pitchFamily="34" charset="0"/>
              <a:buNone/>
            </a:pPr>
            <a:r>
              <a:rPr lang="zh-CN" altLang="zh-CN" sz="4400" b="1">
                <a:latin typeface="Palatino Linotype" panose="02040502050505030304" pitchFamily="18" charset="0"/>
                <a:cs typeface="Times New Roman" panose="02020603050405020304" pitchFamily="18" charset="0"/>
              </a:rPr>
              <a:t>比较凌乱</a:t>
            </a:r>
            <a:endParaRPr lang="en-US" altLang="zh-CN" sz="4400" b="1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4"/>
          <p:cNvSpPr>
            <a:spLocks noChangeArrowheads="1"/>
          </p:cNvSpPr>
          <p:nvPr/>
        </p:nvSpPr>
        <p:spPr bwMode="auto">
          <a:xfrm>
            <a:off x="604838" y="4768850"/>
            <a:ext cx="6011862" cy="7699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eaLnBrk="0" hangingPunct="0"/>
            <a:r>
              <a:rPr lang="zh-CN" altLang="en-US" sz="4400" b="1">
                <a:latin typeface="Palatino Linotype" panose="02040502050505030304" pitchFamily="18" charset="0"/>
                <a:cs typeface="Times New Roman" panose="02020603050405020304" pitchFamily="18" charset="0"/>
              </a:rPr>
              <a:t>持久性差</a:t>
            </a:r>
            <a:endParaRPr lang="zh-CN" altLang="en-US" sz="4400" b="1"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261485" y="3823970"/>
            <a:ext cx="3038475" cy="244284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5440" y="1091565"/>
            <a:ext cx="3031490" cy="239331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6565" name="矩形 4"/>
          <p:cNvSpPr>
            <a:spLocks noChangeArrowheads="1"/>
          </p:cNvSpPr>
          <p:nvPr/>
        </p:nvSpPr>
        <p:spPr bwMode="auto">
          <a:xfrm>
            <a:off x="604838" y="654050"/>
            <a:ext cx="5311775" cy="7699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4400" b="1">
                <a:latin typeface="Palatino Linotype" panose="02040502050505030304" pitchFamily="18" charset="0"/>
                <a:cs typeface="Times New Roman" panose="02020603050405020304" pitchFamily="18" charset="0"/>
              </a:rPr>
              <a:t>教师观察：</a:t>
            </a:r>
            <a:endParaRPr lang="en-US" altLang="zh-CN" sz="4400" b="1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 descr="C:\Users\li\Desktop\1FQ15538-2.jpg1FQ15538-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0920" y="1091565"/>
            <a:ext cx="2392680" cy="239331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355" y="1906905"/>
            <a:ext cx="1600200" cy="1371600"/>
          </a:xfrm>
          <a:prstGeom prst="rect">
            <a:avLst/>
          </a:prstGeom>
        </p:spPr>
      </p:pic>
      <p:pic>
        <p:nvPicPr>
          <p:cNvPr id="8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55" y="1906588"/>
            <a:ext cx="1631950" cy="1086485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555" y="2105660"/>
            <a:ext cx="1405890" cy="1405890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93" y="261303"/>
            <a:ext cx="1414145" cy="1353185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0" b="18710"/>
          <a:stretch>
            <a:fillRect/>
          </a:stretch>
        </p:blipFill>
        <p:spPr>
          <a:xfrm>
            <a:off x="503238" y="261620"/>
            <a:ext cx="1586865" cy="1226820"/>
          </a:xfrm>
          <a:prstGeom prst="rect">
            <a:avLst/>
          </a:prstGeom>
          <a:ln>
            <a:noFill/>
          </a:ln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8" y="4002405"/>
            <a:ext cx="1509395" cy="1464310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8" b="9053"/>
          <a:stretch>
            <a:fillRect/>
          </a:stretch>
        </p:blipFill>
        <p:spPr>
          <a:xfrm>
            <a:off x="503555" y="3693160"/>
            <a:ext cx="1440180" cy="1130300"/>
          </a:xfrm>
          <a:prstGeom prst="rect">
            <a:avLst/>
          </a:prstGeom>
          <a:ln>
            <a:noFill/>
          </a:ln>
        </p:spPr>
      </p:pic>
      <p:pic>
        <p:nvPicPr>
          <p:cNvPr id="11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71"/>
          <a:stretch>
            <a:fillRect/>
          </a:stretch>
        </p:blipFill>
        <p:spPr>
          <a:xfrm>
            <a:off x="2292985" y="3874770"/>
            <a:ext cx="1625600" cy="948690"/>
          </a:xfrm>
          <a:prstGeom prst="rect">
            <a:avLst/>
          </a:prstGeom>
        </p:spPr>
      </p:pic>
      <p:pic>
        <p:nvPicPr>
          <p:cNvPr id="12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55" y="5203190"/>
            <a:ext cx="1242060" cy="1247140"/>
          </a:xfrm>
          <a:prstGeom prst="rect">
            <a:avLst/>
          </a:prstGeom>
        </p:spPr>
      </p:pic>
      <p:pic>
        <p:nvPicPr>
          <p:cNvPr id="13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35" y="5203190"/>
            <a:ext cx="1310640" cy="1310640"/>
          </a:xfrm>
          <a:prstGeom prst="rect">
            <a:avLst/>
          </a:prstGeom>
        </p:spPr>
      </p:pic>
      <p:sp>
        <p:nvSpPr>
          <p:cNvPr id="6146" name="WordArt 5"/>
          <p:cNvSpPr>
            <a:spLocks noChangeArrowheads="1" noChangeShapeType="1" noTextEdit="1"/>
          </p:cNvSpPr>
          <p:nvPr/>
        </p:nvSpPr>
        <p:spPr bwMode="auto">
          <a:xfrm>
            <a:off x="5992495" y="1508125"/>
            <a:ext cx="2729230" cy="20034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p>
            <a:pPr algn="ctr">
              <a:defRPr/>
            </a:pPr>
            <a:r>
              <a:rPr lang="zh-CN" altLang="en-US" sz="3600" kern="10" spc="-360" dirty="0">
                <a:ln w="12700">
                  <a:solidFill>
                    <a:srgbClr val="000099"/>
                  </a:solidFill>
                  <a:round/>
                </a:ln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</a:rPr>
              <a:t>游戏：</a:t>
            </a:r>
            <a:endParaRPr lang="en-US" altLang="zh-CN" sz="3600" kern="10" spc="-360" dirty="0">
              <a:ln w="12700">
                <a:solidFill>
                  <a:srgbClr val="000099"/>
                </a:solidFill>
                <a:round/>
              </a:ln>
              <a:solidFill>
                <a:srgbClr val="33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琥珀" panose="02010800040101010101" charset="-122"/>
              <a:ea typeface="华文琥珀" panose="02010800040101010101" charset="-122"/>
            </a:endParaRPr>
          </a:p>
          <a:p>
            <a:pPr algn="ctr">
              <a:defRPr/>
            </a:pPr>
            <a:r>
              <a:rPr lang="zh-CN" altLang="en-US" sz="3600" kern="10" spc="-360" dirty="0">
                <a:ln w="12700">
                  <a:solidFill>
                    <a:srgbClr val="000099"/>
                  </a:solidFill>
                  <a:round/>
                </a:ln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</a:rPr>
              <a:t>小书包找朋友</a:t>
            </a:r>
            <a:endParaRPr lang="zh-CN" altLang="en-US" sz="3600" kern="10" spc="-360" dirty="0">
              <a:ln w="12700">
                <a:solidFill>
                  <a:srgbClr val="000099"/>
                </a:solidFill>
                <a:round/>
              </a:ln>
              <a:solidFill>
                <a:srgbClr val="33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琥珀" panose="02010800040101010101" charset="-122"/>
              <a:ea typeface="华文琥珀" panose="02010800040101010101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162819" name="内容占位符 3" descr="2.jpg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1" name="图片 10" descr="IMG_20150108_1035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500042"/>
            <a:ext cx="3714744" cy="3143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图片 11" descr="IMG_20150108_1042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4" y="3500438"/>
            <a:ext cx="3786214" cy="26431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内容占位符 3" descr="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06" y="165065"/>
            <a:ext cx="4398144" cy="29067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8540" y="1048385"/>
            <a:ext cx="7190105" cy="4784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4627" name="内容占位符 3" descr="17.jpg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4940300" y="3907790"/>
            <a:ext cx="3865880" cy="2899410"/>
          </a:xfrm>
        </p:spPr>
      </p:pic>
      <p:sp>
        <p:nvSpPr>
          <p:cNvPr id="78849" name="标题 1"/>
          <p:cNvSpPr>
            <a:spLocks noGrp="1"/>
          </p:cNvSpPr>
          <p:nvPr/>
        </p:nvSpPr>
        <p:spPr>
          <a:xfrm>
            <a:off x="1065530" y="304800"/>
            <a:ext cx="6407785" cy="8559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zh-CN" sz="3600" kern="1200">
                <a:solidFill>
                  <a:srgbClr val="4D290B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Segoe Print" panose="02000600000000000000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Segoe Print" panose="02000600000000000000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Segoe Print" panose="02000600000000000000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Segoe Print" panose="02000600000000000000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Segoe Print" panose="02000600000000000000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Segoe Print" panose="02000600000000000000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Segoe Print" panose="02000600000000000000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Segoe Print" panose="02000600000000000000" charset="0"/>
              </a:defRPr>
            </a:lvl9pPr>
          </a:lstStyle>
          <a:p>
            <a:endParaRPr altLang="en-US" smtClean="0">
              <a:latin typeface="Microsoft YaHei UI"/>
              <a:ea typeface="Microsoft YaHei UI"/>
              <a:cs typeface="Microsoft YaHei UI"/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385" y="2731770"/>
            <a:ext cx="2556510" cy="236982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8170" y="1470660"/>
            <a:ext cx="2350135" cy="24371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665" y="340995"/>
            <a:ext cx="2516505" cy="2287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851633">
            <a:off x="2357755" y="4185285"/>
            <a:ext cx="2360930" cy="23164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云形标注 3"/>
          <p:cNvSpPr/>
          <p:nvPr/>
        </p:nvSpPr>
        <p:spPr>
          <a:xfrm>
            <a:off x="5902325" y="473710"/>
            <a:ext cx="2656205" cy="3241675"/>
          </a:xfrm>
          <a:prstGeom prst="cloudCallout">
            <a:avLst>
              <a:gd name="adj1" fmla="val -92744"/>
              <a:gd name="adj2" fmla="val 9490"/>
            </a:avLst>
          </a:prstGeom>
          <a:solidFill>
            <a:srgbClr val="F3771A"/>
          </a:solidFill>
          <a:ln w="12700" cap="flat" cmpd="sng" algn="ctr">
            <a:solidFill>
              <a:srgbClr val="F3771A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zh-CN" altLang="en-US" sz="3200" b="1" dirty="0"/>
              <a:t>不同的书包，怎么用才合理？</a:t>
            </a:r>
            <a:endParaRPr lang="zh-CN" altLang="en-US" sz="3200" b="1" dirty="0"/>
          </a:p>
        </p:txBody>
      </p:sp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138170" y="207328"/>
            <a:ext cx="1982788" cy="9531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sz="2800" b="1"/>
              <a:t>正确整理书包的方法</a:t>
            </a:r>
            <a:endParaRPr lang="zh-CN" altLang="en-US" sz="28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/>
          <a:srcRect l="13598"/>
          <a:stretch>
            <a:fillRect/>
          </a:stretch>
        </p:blipFill>
        <p:spPr>
          <a:xfrm>
            <a:off x="523875" y="1355090"/>
            <a:ext cx="3252470" cy="2978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/>
          <a:srcRect t="22803"/>
          <a:stretch>
            <a:fillRect/>
          </a:stretch>
        </p:blipFill>
        <p:spPr>
          <a:xfrm>
            <a:off x="4462002" y="3019271"/>
            <a:ext cx="3832197" cy="3399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椭圆形标注 8"/>
          <p:cNvSpPr/>
          <p:nvPr/>
        </p:nvSpPr>
        <p:spPr>
          <a:xfrm>
            <a:off x="273050" y="4482465"/>
            <a:ext cx="3492500" cy="1533525"/>
          </a:xfrm>
          <a:prstGeom prst="wedgeEllipseCallout">
            <a:avLst>
              <a:gd name="adj1" fmla="val 3381"/>
              <a:gd name="adj2" fmla="val -928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0" hangingPunct="0">
              <a:defRPr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书包里的纸张怎么放好？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椭圆形标注 9"/>
          <p:cNvSpPr/>
          <p:nvPr/>
        </p:nvSpPr>
        <p:spPr>
          <a:xfrm>
            <a:off x="6045835" y="1486535"/>
            <a:ext cx="2863850" cy="1714500"/>
          </a:xfrm>
          <a:prstGeom prst="wedgeEllipseCallout">
            <a:avLst>
              <a:gd name="adj1" fmla="val -2217"/>
              <a:gd name="adj2" fmla="val 715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0" hangingPunct="0">
              <a:defRPr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跳绳怎么放才合适？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571472" y="327625"/>
            <a:ext cx="8253838" cy="5958895"/>
            <a:chOff x="571472" y="327625"/>
            <a:chExt cx="8253838" cy="5958895"/>
          </a:xfrm>
        </p:grpSpPr>
        <p:pic>
          <p:nvPicPr>
            <p:cNvPr id="7" name="图片 6" descr="捕获2.PNG"/>
            <p:cNvPicPr>
              <a:picLocks noChangeAspect="1"/>
            </p:cNvPicPr>
            <p:nvPr/>
          </p:nvPicPr>
          <p:blipFill>
            <a:blip r:embed="rId1"/>
            <a:srcRect l="14300" t="1838" r="2382" b="52208"/>
            <a:stretch>
              <a:fillRect/>
            </a:stretch>
          </p:blipFill>
          <p:spPr>
            <a:xfrm>
              <a:off x="571472" y="3643697"/>
              <a:ext cx="3695498" cy="2642823"/>
            </a:xfrm>
            <a:prstGeom prst="rect">
              <a:avLst/>
            </a:prstGeom>
          </p:spPr>
        </p:pic>
        <p:pic>
          <p:nvPicPr>
            <p:cNvPr id="8" name="图片 7" descr="捕获1.PNG"/>
            <p:cNvPicPr>
              <a:picLocks noChangeAspect="1"/>
            </p:cNvPicPr>
            <p:nvPr/>
          </p:nvPicPr>
          <p:blipFill>
            <a:blip r:embed="rId2"/>
            <a:srcRect l="20208" t="3560" r="10184" b="50160"/>
            <a:stretch>
              <a:fillRect/>
            </a:stretch>
          </p:blipFill>
          <p:spPr>
            <a:xfrm>
              <a:off x="642909" y="357165"/>
              <a:ext cx="3624061" cy="2783803"/>
            </a:xfrm>
            <a:prstGeom prst="rect">
              <a:avLst/>
            </a:prstGeom>
          </p:spPr>
        </p:pic>
        <p:pic>
          <p:nvPicPr>
            <p:cNvPr id="9" name="图片 8" descr="捕获1.PNG"/>
            <p:cNvPicPr>
              <a:picLocks noChangeAspect="1"/>
            </p:cNvPicPr>
            <p:nvPr/>
          </p:nvPicPr>
          <p:blipFill>
            <a:blip r:embed="rId2"/>
            <a:srcRect l="17963" t="53721" r="7938" b="-1"/>
            <a:stretch>
              <a:fillRect/>
            </a:stretch>
          </p:blipFill>
          <p:spPr>
            <a:xfrm>
              <a:off x="5014009" y="327625"/>
              <a:ext cx="3811301" cy="2813343"/>
            </a:xfrm>
            <a:prstGeom prst="rect">
              <a:avLst/>
            </a:prstGeom>
          </p:spPr>
        </p:pic>
        <p:pic>
          <p:nvPicPr>
            <p:cNvPr id="10" name="图片 9" descr="捕获2.PNG"/>
            <p:cNvPicPr>
              <a:picLocks noChangeAspect="1"/>
            </p:cNvPicPr>
            <p:nvPr/>
          </p:nvPicPr>
          <p:blipFill>
            <a:blip r:embed="rId1"/>
            <a:srcRect l="14300" t="51468" r="7049" b="740"/>
            <a:stretch>
              <a:fillRect/>
            </a:stretch>
          </p:blipFill>
          <p:spPr>
            <a:xfrm>
              <a:off x="5148064" y="3593436"/>
              <a:ext cx="3600400" cy="2693084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2238191" y="3176357"/>
            <a:ext cx="5040560" cy="61268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38100">
            <a:gradFill flip="none" rotWithShape="1">
              <a:gsLst>
                <a:gs pos="0">
                  <a:srgbClr val="3399FF"/>
                </a:gs>
                <a:gs pos="16000">
                  <a:srgbClr val="00CCCC"/>
                </a:gs>
                <a:gs pos="47000">
                  <a:srgbClr val="9999FF"/>
                </a:gs>
                <a:gs pos="60001">
                  <a:srgbClr val="2E6792"/>
                </a:gs>
                <a:gs pos="71001">
                  <a:srgbClr val="3333CC"/>
                </a:gs>
                <a:gs pos="81000">
                  <a:srgbClr val="1170FF"/>
                </a:gs>
                <a:gs pos="100000">
                  <a:srgbClr val="006699"/>
                </a:gs>
              </a:gsLst>
              <a:lin ang="5400000" scaled="0"/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 sz="28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defRPr/>
            </a:pPr>
            <a:r>
              <a:rPr lang="zh-CN" altLang="en-US" sz="28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本册的教育</a:t>
            </a:r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主题</a:t>
            </a:r>
            <a:r>
              <a:rPr lang="zh-CN" altLang="en-US" sz="28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适应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新生活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defRPr/>
            </a:pP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156675" name="内容占位符 3" descr="15.jpg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圆角矩形标注 2"/>
          <p:cNvSpPr/>
          <p:nvPr/>
        </p:nvSpPr>
        <p:spPr>
          <a:xfrm>
            <a:off x="3492500" y="188913"/>
            <a:ext cx="5111750" cy="5327650"/>
          </a:xfrm>
          <a:prstGeom prst="wedgeRoundRectCallout">
            <a:avLst>
              <a:gd name="adj1" fmla="val -61447"/>
              <a:gd name="adj2" fmla="val -3715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一二三，快坐好</a:t>
            </a:r>
            <a:endParaRPr lang="en-US" altLang="zh-CN" sz="3600" b="1" dirty="0">
              <a:solidFill>
                <a:schemeClr val="accent6">
                  <a:lumMod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ctr">
              <a:defRPr/>
            </a:pP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我来整理小书包</a:t>
            </a:r>
            <a:endParaRPr lang="en-US" altLang="zh-CN" sz="3600" b="1" dirty="0">
              <a:solidFill>
                <a:schemeClr val="accent6">
                  <a:lumMod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ctr">
              <a:defRPr/>
            </a:pP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大的书，小的书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ctr">
              <a:defRPr/>
            </a:pP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从大到小摆放好</a:t>
            </a:r>
            <a:endParaRPr lang="en-US" altLang="zh-CN" sz="3600" b="1" dirty="0">
              <a:solidFill>
                <a:schemeClr val="accent6">
                  <a:lumMod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ctr">
              <a:defRPr/>
            </a:pP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摆整齐，抹平角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ctr">
              <a:defRPr/>
            </a:pP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再让书本进书包</a:t>
            </a:r>
            <a:endParaRPr lang="en-US" altLang="zh-CN" sz="3600" b="1" dirty="0">
              <a:solidFill>
                <a:schemeClr val="accent6">
                  <a:lumMod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ctr">
              <a:defRPr/>
            </a:pP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文具盒，单独放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ctr">
              <a:defRPr/>
            </a:pP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整理好了小书包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ctr">
              <a:defRPr/>
            </a:pP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我对书包咪咪笑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4" name="矩形 14"/>
          <p:cNvSpPr>
            <a:spLocks noChangeArrowheads="1"/>
          </p:cNvSpPr>
          <p:nvPr/>
        </p:nvSpPr>
        <p:spPr bwMode="auto">
          <a:xfrm>
            <a:off x="-202" y="3891924"/>
            <a:ext cx="3700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rgbClr val="FF0000"/>
                </a:solidFill>
              </a:rPr>
              <a:t> 方法总结</a:t>
            </a:r>
            <a:endParaRPr lang="en-US" altLang="zh-CN" sz="1600" b="1" dirty="0">
              <a:solidFill>
                <a:srgbClr val="FF0000"/>
              </a:solidFill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rgbClr val="FF0000"/>
                </a:solidFill>
              </a:rPr>
              <a:t>身份象征、从喜欢新书包到喜欢新身份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graphicFrame>
        <p:nvGraphicFramePr>
          <p:cNvPr id="15" name="表格 14"/>
          <p:cNvGraphicFramePr>
            <a:graphicFrameLocks noGrp="1"/>
          </p:cNvGraphicFramePr>
          <p:nvPr/>
        </p:nvGraphicFramePr>
        <p:xfrm>
          <a:off x="83185" y="5059680"/>
          <a:ext cx="3317875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7875"/>
              </a:tblGrid>
              <a:tr h="457200">
                <a:tc>
                  <a:txBody>
                    <a:bodyPr/>
                    <a:p>
                      <a:r>
                        <a:rPr lang="zh-CN" altLang="en-US" sz="2400" dirty="0" smtClean="0"/>
                        <a:t>避免上成行为训练课。</a:t>
                      </a:r>
                      <a:endParaRPr lang="zh-CN" altLang="en-US" sz="2400" dirty="0"/>
                    </a:p>
                  </a:txBody>
                  <a:tcPr marT="45798" marB="45798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Rectangle 3"/>
          <p:cNvSpPr>
            <a:spLocks noGrp="1"/>
          </p:cNvSpPr>
          <p:nvPr/>
        </p:nvSpPr>
        <p:spPr>
          <a:xfrm>
            <a:off x="643255" y="2018030"/>
            <a:ext cx="7647305" cy="28213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6075" indent="-346075" algn="l" rtl="0" eaLnBrk="0" fontAlgn="base" hangingPunct="0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zh-CN" sz="2400" kern="1200">
                <a:solidFill>
                  <a:srgbClr val="9A5315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  <a:lvl2pPr marL="739775" indent="-282575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zh-CN" sz="2000" kern="1200">
                <a:solidFill>
                  <a:srgbClr val="9A5315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2pPr>
            <a:lvl3pPr marL="1143000" indent="-228600" algn="l" rtl="0" eaLnBrk="0" fontAlgn="base" hangingPunct="0"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zh-CN" kern="1200">
                <a:solidFill>
                  <a:srgbClr val="9A5315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zh-CN" sz="1600" kern="1200">
                <a:solidFill>
                  <a:srgbClr val="9A5315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zh-CN" sz="1600" kern="1200">
                <a:solidFill>
                  <a:srgbClr val="9A5315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CN" sz="1600" kern="1200">
                <a:solidFill>
                  <a:srgbClr val="9A5315"/>
                </a:solidFill>
                <a:latin typeface="Segoe Print" panose="02000600000000000000" charset="0"/>
                <a:ea typeface="+mn-ea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CN" sz="1600" kern="1200">
                <a:solidFill>
                  <a:srgbClr val="9A5315"/>
                </a:solidFill>
                <a:latin typeface="Segoe Print" panose="02000600000000000000" charset="0"/>
                <a:ea typeface="+mn-ea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CN" sz="1600" kern="1200" baseline="0">
                <a:solidFill>
                  <a:srgbClr val="9A5315"/>
                </a:solidFill>
                <a:latin typeface="Segoe Print" panose="02000600000000000000" charset="0"/>
                <a:ea typeface="+mn-ea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CN" sz="1600" kern="1200" baseline="0">
                <a:solidFill>
                  <a:srgbClr val="9A5315"/>
                </a:solidFill>
                <a:latin typeface="Segoe Print" panose="02000600000000000000" charset="0"/>
                <a:ea typeface="+mn-ea"/>
                <a:cs typeface="+mn-ea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altLang="en-US" b="1" dirty="0" smtClean="0">
                <a:latin typeface="Microsoft YaHei UI"/>
                <a:ea typeface="Microsoft YaHei UI"/>
                <a:cs typeface="Microsoft YaHei UI"/>
              </a:rPr>
              <a:t>     </a:t>
            </a:r>
            <a:r>
              <a:rPr lang="en-US" altLang="zh-CN" b="1" dirty="0" smtClean="0">
                <a:latin typeface="黑体" panose="02010609060101010101" pitchFamily="49" charset="-122"/>
                <a:ea typeface="黑体" panose="02010609060101010101" pitchFamily="49" charset="-122"/>
                <a:cs typeface="Microsoft YaHei UI"/>
              </a:rPr>
              <a:t>  </a:t>
            </a:r>
            <a:r>
              <a:rPr altLang="en-US" b="1" dirty="0" err="1" smtClean="0">
                <a:latin typeface="黑体" panose="02010609060101010101" pitchFamily="49" charset="-122"/>
                <a:ea typeface="黑体" panose="02010609060101010101" pitchFamily="49" charset="-122"/>
                <a:cs typeface="Microsoft YaHei UI"/>
              </a:rPr>
              <a:t>研究学生的生活，了解学生的原认知和生活经验等情况，有利于从学生生活实际和学习需要出发，有针对性地组织教学资源、设计教学活动</a:t>
            </a:r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  <a:cs typeface="Microsoft YaHei UI"/>
              </a:rPr>
              <a:t>、</a:t>
            </a:r>
            <a:r>
              <a:rPr altLang="en-US" b="1" dirty="0" err="1" smtClean="0">
                <a:latin typeface="黑体" panose="02010609060101010101" pitchFamily="49" charset="-122"/>
                <a:ea typeface="黑体" panose="02010609060101010101" pitchFamily="49" charset="-122"/>
                <a:cs typeface="Microsoft YaHei UI"/>
              </a:rPr>
              <a:t>选择教学方式，从而增强教育的针对性和实效性</a:t>
            </a:r>
            <a:r>
              <a:rPr altLang="en-US" b="1" dirty="0" smtClean="0">
                <a:latin typeface="黑体" panose="02010609060101010101" pitchFamily="49" charset="-122"/>
                <a:ea typeface="黑体" panose="02010609060101010101" pitchFamily="49" charset="-122"/>
                <a:cs typeface="Microsoft YaHei UI"/>
              </a:rPr>
              <a:t>。</a:t>
            </a:r>
            <a:endParaRPr altLang="en-US" b="1" dirty="0" smtClean="0">
              <a:latin typeface="黑体" panose="02010609060101010101" pitchFamily="49" charset="-122"/>
              <a:ea typeface="黑体" panose="02010609060101010101" pitchFamily="49" charset="-122"/>
              <a:cs typeface="Microsoft YaHei UI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altLang="en-US" b="1" dirty="0" smtClean="0">
                <a:latin typeface="Microsoft YaHei UI"/>
                <a:ea typeface="Microsoft YaHei UI"/>
                <a:cs typeface="Microsoft YaHei UI"/>
              </a:rPr>
              <a:t>      </a:t>
            </a:r>
            <a:endParaRPr lang="en-US" altLang="zh-CN" b="1" dirty="0" smtClean="0">
              <a:latin typeface="Microsoft YaHei UI"/>
              <a:ea typeface="Microsoft YaHei UI"/>
              <a:cs typeface="Microsoft YaHei UI"/>
            </a:endParaRPr>
          </a:p>
        </p:txBody>
      </p:sp>
      <p:grpSp>
        <p:nvGrpSpPr>
          <p:cNvPr id="15" name="组合 14"/>
          <p:cNvGrpSpPr/>
          <p:nvPr>
            <p:custDataLst>
              <p:tags r:id="rId1"/>
            </p:custDataLst>
          </p:nvPr>
        </p:nvGrpSpPr>
        <p:grpSpPr>
          <a:xfrm rot="0">
            <a:off x="904240" y="695095"/>
            <a:ext cx="3616232" cy="760970"/>
            <a:chOff x="941044" y="2979472"/>
            <a:chExt cx="3542508" cy="745218"/>
          </a:xfrm>
        </p:grpSpPr>
        <p:sp>
          <p:nvSpPr>
            <p:cNvPr id="23" name="任意多边形 22"/>
            <p:cNvSpPr/>
            <p:nvPr>
              <p:custDataLst>
                <p:tags r:id="rId2"/>
              </p:custDataLst>
            </p:nvPr>
          </p:nvSpPr>
          <p:spPr>
            <a:xfrm>
              <a:off x="3810676" y="2979472"/>
              <a:ext cx="672876" cy="745218"/>
            </a:xfrm>
            <a:custGeom>
              <a:avLst/>
              <a:gdLst>
                <a:gd name="connsiteX0" fmla="*/ 0 w 672876"/>
                <a:gd name="connsiteY0" fmla="*/ 0 h 457200"/>
                <a:gd name="connsiteX1" fmla="*/ 444276 w 672876"/>
                <a:gd name="connsiteY1" fmla="*/ 0 h 457200"/>
                <a:gd name="connsiteX2" fmla="*/ 672876 w 672876"/>
                <a:gd name="connsiteY2" fmla="*/ 228600 h 457200"/>
                <a:gd name="connsiteX3" fmla="*/ 444276 w 672876"/>
                <a:gd name="connsiteY3" fmla="*/ 457200 h 457200"/>
                <a:gd name="connsiteX4" fmla="*/ 0 w 672876"/>
                <a:gd name="connsiteY4" fmla="*/ 457200 h 457200"/>
                <a:gd name="connsiteX5" fmla="*/ 228600 w 672876"/>
                <a:gd name="connsiteY5" fmla="*/ 2286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2876" h="457200">
                  <a:moveTo>
                    <a:pt x="0" y="0"/>
                  </a:moveTo>
                  <a:lnTo>
                    <a:pt x="444276" y="0"/>
                  </a:lnTo>
                  <a:lnTo>
                    <a:pt x="672876" y="228600"/>
                  </a:lnTo>
                  <a:lnTo>
                    <a:pt x="444276" y="457200"/>
                  </a:lnTo>
                  <a:lnTo>
                    <a:pt x="0" y="457200"/>
                  </a:lnTo>
                  <a:lnTo>
                    <a:pt x="228600" y="22860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rot="0" spcFirstLastPara="0" vertOverflow="overflow" horzOverflow="overflow" vert="horz" wrap="square" lIns="72000" tIns="0" rIns="0" bIns="0" numCol="1" spcCol="0" rtlCol="0" fromWordArt="0" anchor="ctr" anchorCtr="0" forceAA="0" compatLnSpc="1">
              <a:normAutofit/>
            </a:bodyPr>
            <a:p>
              <a:pPr algn="ctr"/>
              <a:endParaRPr lang="zh-CN" altLang="en-US" sz="2000" b="1" dirty="0" err="1" smtClean="0">
                <a:solidFill>
                  <a:srgbClr val="FFFFFF"/>
                </a:solidFill>
              </a:endParaRPr>
            </a:p>
          </p:txBody>
        </p:sp>
        <p:sp>
          <p:nvSpPr>
            <p:cNvPr id="24" name="任意多边形 23"/>
            <p:cNvSpPr/>
            <p:nvPr>
              <p:custDataLst>
                <p:tags r:id="rId3"/>
              </p:custDataLst>
            </p:nvPr>
          </p:nvSpPr>
          <p:spPr>
            <a:xfrm>
              <a:off x="941044" y="2979472"/>
              <a:ext cx="2974643" cy="745218"/>
            </a:xfrm>
            <a:custGeom>
              <a:avLst/>
              <a:gdLst>
                <a:gd name="connsiteX0" fmla="*/ 0 w 2974643"/>
                <a:gd name="connsiteY0" fmla="*/ 0 h 457200"/>
                <a:gd name="connsiteX1" fmla="*/ 2746043 w 2974643"/>
                <a:gd name="connsiteY1" fmla="*/ 0 h 457200"/>
                <a:gd name="connsiteX2" fmla="*/ 2974643 w 2974643"/>
                <a:gd name="connsiteY2" fmla="*/ 228600 h 457200"/>
                <a:gd name="connsiteX3" fmla="*/ 2746043 w 2974643"/>
                <a:gd name="connsiteY3" fmla="*/ 457200 h 457200"/>
                <a:gd name="connsiteX4" fmla="*/ 0 w 2974643"/>
                <a:gd name="connsiteY4" fmla="*/ 457200 h 457200"/>
                <a:gd name="connsiteX5" fmla="*/ 228600 w 2974643"/>
                <a:gd name="connsiteY5" fmla="*/ 2286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643" h="457200">
                  <a:moveTo>
                    <a:pt x="0" y="0"/>
                  </a:moveTo>
                  <a:lnTo>
                    <a:pt x="2746043" y="0"/>
                  </a:lnTo>
                  <a:lnTo>
                    <a:pt x="2974643" y="228600"/>
                  </a:lnTo>
                  <a:lnTo>
                    <a:pt x="2746043" y="457200"/>
                  </a:lnTo>
                  <a:lnTo>
                    <a:pt x="0" y="457200"/>
                  </a:lnTo>
                  <a:lnTo>
                    <a:pt x="228600" y="2286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normAutofit lnSpcReduction="20000"/>
            </a:bodyPr>
            <a:p>
              <a:pPr algn="ctr">
                <a:lnSpc>
                  <a:spcPct val="110000"/>
                </a:lnSpc>
              </a:pPr>
              <a:r>
                <a:rPr altLang="en-US" sz="2400" b="1" dirty="0" err="1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析学情</a:t>
              </a:r>
              <a:r>
                <a:rPr altLang="en-US" sz="2400" b="1" dirty="0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  </a:t>
              </a:r>
              <a:r>
                <a:rPr altLang="en-US" sz="2400" b="1" dirty="0" err="1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重基础</a:t>
              </a:r>
              <a:r>
                <a:rPr altLang="en-US" sz="2400" b="1" dirty="0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  </a:t>
              </a:r>
              <a:endParaRPr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  <a:p>
              <a:pPr algn="ctr">
                <a:lnSpc>
                  <a:spcPct val="110000"/>
                </a:lnSpc>
              </a:pPr>
              <a:r>
                <a:rPr altLang="en-US" sz="2400" b="1" dirty="0" err="1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关注学习效益</a:t>
              </a:r>
              <a:endParaRPr lang="zh-CN" altLang="en-US" sz="2400" dirty="0" err="1" smtClean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标题 1"/>
          <p:cNvSpPr txBox="1"/>
          <p:nvPr/>
        </p:nvSpPr>
        <p:spPr bwMode="auto">
          <a:xfrm>
            <a:off x="36513" y="158750"/>
            <a:ext cx="9144000" cy="1470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4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第一单元 我是小学生啦</a:t>
            </a:r>
            <a:endParaRPr lang="zh-CN" altLang="en-US" sz="4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91389" y="2492284"/>
            <a:ext cx="2089150" cy="10795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</a:rPr>
              <a:t>2</a:t>
            </a:r>
            <a:r>
              <a:rPr lang="en-US" altLang="zh-C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</a:rPr>
              <a:t>.</a:t>
            </a:r>
            <a:r>
              <a:rPr lang="zh-CN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</a:rPr>
              <a:t>拉拉手 </a:t>
            </a:r>
            <a:endParaRPr lang="en-US" altLang="zh-CN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宋体" panose="02010600030101010101" pitchFamily="2" charset="-122"/>
            </a:endParaRPr>
          </a:p>
          <a:p>
            <a:pPr algn="ctr">
              <a:defRPr/>
            </a:pPr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</a:rPr>
              <a:t>交朋友</a:t>
            </a:r>
            <a:endParaRPr lang="zh-CN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710374" y="1735137"/>
            <a:ext cx="2376487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</a:rPr>
              <a:t>我</a:t>
            </a:r>
            <a:r>
              <a:rPr lang="zh-CN" altLang="en-US" sz="2000" b="1" dirty="0" smtClean="0">
                <a:solidFill>
                  <a:schemeClr val="tx1"/>
                </a:solidFill>
                <a:latin typeface="宋体" panose="02010600030101010101" pitchFamily="2" charset="-122"/>
              </a:rPr>
              <a:t>的好伙伴</a:t>
            </a:r>
            <a:endParaRPr lang="zh-CN" altLang="en-US" sz="20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710374" y="2816225"/>
            <a:ext cx="2376487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 smtClean="0">
                <a:solidFill>
                  <a:schemeClr val="tx1"/>
                </a:solidFill>
                <a:latin typeface="宋体" panose="02010600030101010101" pitchFamily="2" charset="-122"/>
              </a:rPr>
              <a:t>“网”到一个新朋友</a:t>
            </a:r>
            <a:endParaRPr lang="zh-CN" altLang="en-US" sz="20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696086" y="3968750"/>
            <a:ext cx="2376488" cy="93503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 smtClean="0">
                <a:solidFill>
                  <a:schemeClr val="tx1"/>
                </a:solidFill>
                <a:latin typeface="宋体" panose="02010600030101010101" pitchFamily="2" charset="-122"/>
              </a:rPr>
              <a:t>好友大搜索</a:t>
            </a:r>
            <a:endParaRPr lang="zh-CN" altLang="en-US" sz="20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696086" y="5118100"/>
            <a:ext cx="2376488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 smtClean="0">
                <a:solidFill>
                  <a:schemeClr val="tx1"/>
                </a:solidFill>
                <a:latin typeface="宋体" panose="02010600030101010101" pitchFamily="2" charset="-122"/>
              </a:rPr>
              <a:t>认识你真好</a:t>
            </a:r>
            <a:endParaRPr lang="zh-CN" altLang="en-US" sz="20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23" name="左大括号 22"/>
          <p:cNvSpPr/>
          <p:nvPr/>
        </p:nvSpPr>
        <p:spPr>
          <a:xfrm>
            <a:off x="3437323" y="1898650"/>
            <a:ext cx="258763" cy="3708400"/>
          </a:xfrm>
          <a:prstGeom prst="leftBrace">
            <a:avLst>
              <a:gd name="adj1" fmla="val 38958"/>
              <a:gd name="adj2" fmla="val 30971"/>
            </a:avLst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959600" y="1989138"/>
            <a:ext cx="1871663" cy="503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介绍伙伴</a:t>
            </a:r>
            <a:endParaRPr lang="zh-CN" altLang="en-US" b="1" dirty="0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948488" y="5299075"/>
            <a:ext cx="1871662" cy="755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认识新伙伴</a:t>
            </a:r>
            <a:endParaRPr lang="en-US" altLang="zh-CN" b="1" dirty="0" smtClean="0">
              <a:solidFill>
                <a:srgbClr val="FFFFFF"/>
              </a:solidFill>
              <a:latin typeface="宋体" panose="02010600030101010101" pitchFamily="2" charset="-122"/>
            </a:endParaRPr>
          </a:p>
          <a:p>
            <a:pPr algn="ctr">
              <a:defRPr/>
            </a:pPr>
            <a:r>
              <a:rPr lang="zh-CN" altLang="en-US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感受友谊</a:t>
            </a:r>
            <a:endParaRPr lang="en-US" altLang="zh-CN" b="1" dirty="0" smtClean="0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sp>
        <p:nvSpPr>
          <p:cNvPr id="35" name="下箭头 34"/>
          <p:cNvSpPr/>
          <p:nvPr/>
        </p:nvSpPr>
        <p:spPr>
          <a:xfrm>
            <a:off x="7524750" y="2492375"/>
            <a:ext cx="719138" cy="2806700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 dirty="0" smtClean="0">
                <a:solidFill>
                  <a:srgbClr val="FF0000"/>
                </a:solidFill>
                <a:latin typeface="宋体" panose="02010600030101010101" pitchFamily="2" charset="-122"/>
              </a:rPr>
              <a:t>扩大交往</a:t>
            </a:r>
            <a:endParaRPr lang="zh-CN" altLang="en-US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36" name="右中括号 35"/>
          <p:cNvSpPr/>
          <p:nvPr/>
        </p:nvSpPr>
        <p:spPr>
          <a:xfrm>
            <a:off x="6072574" y="2203450"/>
            <a:ext cx="371475" cy="1273175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7" name="右中括号 36"/>
          <p:cNvSpPr/>
          <p:nvPr/>
        </p:nvSpPr>
        <p:spPr>
          <a:xfrm>
            <a:off x="6072574" y="4327525"/>
            <a:ext cx="371475" cy="1236662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475799" y="2249487"/>
            <a:ext cx="461962" cy="1163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b="1">
                <a:latin typeface="宋体" panose="02010600030101010101" pitchFamily="2" charset="-122"/>
              </a:rPr>
              <a:t>第一课时</a:t>
            </a: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475799" y="4392612"/>
            <a:ext cx="461962" cy="1163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b="1">
                <a:latin typeface="宋体" panose="02010600030101010101" pitchFamily="2" charset="-122"/>
              </a:rPr>
              <a:t>第二课时</a:t>
            </a:r>
            <a:endParaRPr lang="zh-CN" altLang="en-US" b="1"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捕获5.PN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5376" y="714356"/>
            <a:ext cx="4356047" cy="5143764"/>
          </a:xfrm>
        </p:spPr>
      </p:pic>
      <p:pic>
        <p:nvPicPr>
          <p:cNvPr id="5" name="图片 4" descr="捕获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4" y="714356"/>
            <a:ext cx="4578585" cy="5143764"/>
          </a:xfrm>
          <a:prstGeom prst="rect">
            <a:avLst/>
          </a:prstGeom>
        </p:spPr>
      </p:pic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108520" y="0"/>
          <a:ext cx="8907463" cy="823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07463"/>
              </a:tblGrid>
              <a:tr h="371475">
                <a:tc>
                  <a:txBody>
                    <a:bodyPr/>
                    <a:lstStyle/>
                    <a:p>
                      <a:r>
                        <a:rPr lang="zh-CN" altLang="en-US" sz="2400" b="1" i="0" u="none" strike="noStrike" kern="1200" baseline="0" dirty="0" smtClean="0">
                          <a:solidFill>
                            <a:schemeClr val="lt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● 认识新同学，结交新朋友，初步体会友谊。</a:t>
                      </a:r>
                      <a:endParaRPr lang="en-US" altLang="zh-CN" sz="2400" b="1" i="0" u="none" strike="noStrike" kern="1200" baseline="0" dirty="0" smtClean="0">
                        <a:solidFill>
                          <a:schemeClr val="lt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  <a:p>
                      <a:r>
                        <a:rPr lang="zh-CN" altLang="en-US" sz="2400" b="1" i="0" u="none" strike="noStrike" kern="1200" baseline="0" dirty="0" smtClean="0">
                          <a:solidFill>
                            <a:schemeClr val="lt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● 能够进行简单的自我介绍。</a:t>
                      </a:r>
                      <a:endParaRPr lang="zh-CN" altLang="en-US" sz="2400" b="1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42" marR="91442" marT="45798" marB="45798"/>
                </a:tc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5724128" y="5891292"/>
          <a:ext cx="2232248" cy="639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/>
              </a:tblGrid>
              <a:tr h="639762"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多种游戏形式</a:t>
                      </a:r>
                      <a:endParaRPr lang="zh-CN" altLang="en-US" sz="2400" dirty="0"/>
                    </a:p>
                  </a:txBody>
                  <a:tcPr marL="91416" marR="91416" marT="45635" marB="45635"/>
                </a:tc>
              </a:tr>
            </a:tbl>
          </a:graphicData>
        </a:graphic>
      </p:graphicFrame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683568" y="5949280"/>
          <a:ext cx="4392488" cy="456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/>
              </a:tblGrid>
              <a:tr h="369887"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不是填空，活动方式的提示</a:t>
                      </a:r>
                      <a:endParaRPr lang="zh-CN" altLang="en-US" sz="2400" dirty="0"/>
                    </a:p>
                  </a:txBody>
                  <a:tcPr marL="91456" marR="91456" marT="45603" marB="45603"/>
                </a:tc>
              </a:tr>
            </a:tbl>
          </a:graphicData>
        </a:graphic>
      </p:graphicFrame>
      <p:sp>
        <p:nvSpPr>
          <p:cNvPr id="3" name="圆角矩形标注 2"/>
          <p:cNvSpPr/>
          <p:nvPr/>
        </p:nvSpPr>
        <p:spPr>
          <a:xfrm>
            <a:off x="428367" y="4725144"/>
            <a:ext cx="971600" cy="720080"/>
          </a:xfrm>
          <a:prstGeom prst="wedgeRoundRectCallout">
            <a:avLst>
              <a:gd name="adj1" fmla="val -5382"/>
              <a:gd name="adj2" fmla="val -123241"/>
              <a:gd name="adj3" fmla="val 16667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</a:t>
            </a:r>
            <a:endParaRPr lang="en-US" altLang="zh-CN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游戏</a:t>
            </a:r>
            <a:endParaRPr lang="zh-CN" altLang="en-US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1619672" y="2420888"/>
            <a:ext cx="720080" cy="356419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1835696" y="2777307"/>
            <a:ext cx="720080" cy="356419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2164547" y="3133726"/>
            <a:ext cx="720080" cy="356419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矩形 14337"/>
          <p:cNvSpPr>
            <a:spLocks noChangeArrowheads="1"/>
          </p:cNvSpPr>
          <p:nvPr/>
        </p:nvSpPr>
        <p:spPr bwMode="auto">
          <a:xfrm>
            <a:off x="785786" y="357166"/>
            <a:ext cx="6715172" cy="946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r>
              <a:rPr lang="en-US" altLang="zh-CN" sz="2400" b="1" dirty="0">
                <a:solidFill>
                  <a:srgbClr val="993300"/>
                </a:solidFill>
                <a:ea typeface="楷体_GB2312" pitchFamily="49" charset="-122"/>
              </a:rPr>
              <a:t>         </a:t>
            </a:r>
            <a:r>
              <a:rPr lang="zh-CN" altLang="en-US" sz="2800" b="1" dirty="0">
                <a:solidFill>
                  <a:srgbClr val="9933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怎么让同学记住你呢？你们想怎么</a:t>
            </a:r>
            <a:endParaRPr lang="zh-CN" altLang="en-US" sz="2800" b="1" dirty="0">
              <a:solidFill>
                <a:srgbClr val="9933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2800" b="1" dirty="0">
                <a:solidFill>
                  <a:srgbClr val="9933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介绍自己呢？</a:t>
            </a:r>
            <a:endParaRPr lang="zh-CN" altLang="en-US" sz="2800" b="1" dirty="0">
              <a:solidFill>
                <a:srgbClr val="0000FF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14347" name="图片 14346" descr="新朋友 新伙伴000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0034" y="2000240"/>
            <a:ext cx="4379171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4348" name="图片 14347" descr="新朋友 新伙伴0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5460" y="1357297"/>
            <a:ext cx="4758506" cy="3568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4349" name="文本框 14348"/>
          <p:cNvSpPr txBox="1">
            <a:spLocks noChangeArrowheads="1"/>
          </p:cNvSpPr>
          <p:nvPr/>
        </p:nvSpPr>
        <p:spPr bwMode="auto">
          <a:xfrm>
            <a:off x="1066800" y="5929330"/>
            <a:ext cx="8077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你们还有什么好办法介绍自己呢？ </a:t>
            </a:r>
            <a:endParaRPr lang="zh-CN" altLang="en-US" sz="2800" b="1"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捕获7.PN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69201" y="1110968"/>
            <a:ext cx="4254532" cy="4658290"/>
          </a:xfrm>
        </p:spPr>
      </p:pic>
      <p:pic>
        <p:nvPicPr>
          <p:cNvPr id="5" name="图片 4" descr="捕获8.PNG"/>
          <p:cNvPicPr>
            <a:picLocks noChangeAspect="1"/>
          </p:cNvPicPr>
          <p:nvPr/>
        </p:nvPicPr>
        <p:blipFill rotWithShape="1">
          <a:blip r:embed="rId2"/>
          <a:srcRect l="5333" r="3498"/>
          <a:stretch>
            <a:fillRect/>
          </a:stretch>
        </p:blipFill>
        <p:spPr>
          <a:xfrm>
            <a:off x="4626591" y="1074964"/>
            <a:ext cx="4049865" cy="4730298"/>
          </a:xfrm>
          <a:prstGeom prst="rect">
            <a:avLst/>
          </a:prstGeom>
        </p:spPr>
      </p:pic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865530" y="6093296"/>
          <a:ext cx="6842262" cy="457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2262"/>
              </a:tblGrid>
              <a:tr h="371475"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介绍老朋友</a:t>
                      </a:r>
                      <a:r>
                        <a:rPr lang="en-US" altLang="zh-CN" sz="2400" dirty="0" smtClean="0"/>
                        <a:t>—</a:t>
                      </a:r>
                      <a:r>
                        <a:rPr lang="zh-CN" altLang="en-US" sz="2400" dirty="0" smtClean="0"/>
                        <a:t>认识新朋友</a:t>
                      </a:r>
                      <a:r>
                        <a:rPr lang="en-US" altLang="zh-CN" sz="2400" dirty="0" smtClean="0"/>
                        <a:t>—</a:t>
                      </a:r>
                      <a:r>
                        <a:rPr lang="zh-CN" altLang="en-US" sz="2400" dirty="0" smtClean="0"/>
                        <a:t>交友方式</a:t>
                      </a:r>
                      <a:r>
                        <a:rPr lang="en-US" altLang="zh-CN" sz="2400" dirty="0" smtClean="0"/>
                        <a:t>—</a:t>
                      </a:r>
                      <a:r>
                        <a:rPr lang="zh-CN" altLang="en-US" sz="2400" dirty="0" smtClean="0"/>
                        <a:t>向往友谊</a:t>
                      </a:r>
                      <a:endParaRPr lang="zh-CN" altLang="en-US" sz="2400" dirty="0"/>
                    </a:p>
                  </a:txBody>
                  <a:tcPr marL="91435" marR="91435" marT="45798" marB="45798"/>
                </a:tc>
              </a:tr>
            </a:tbl>
          </a:graphicData>
        </a:graphic>
      </p:graphicFrame>
      <p:sp>
        <p:nvSpPr>
          <p:cNvPr id="3" name="圆角矩形标注 2"/>
          <p:cNvSpPr/>
          <p:nvPr/>
        </p:nvSpPr>
        <p:spPr>
          <a:xfrm>
            <a:off x="2051720" y="260648"/>
            <a:ext cx="2112538" cy="1224136"/>
          </a:xfrm>
          <a:prstGeom prst="wedgeRoundRectCallout">
            <a:avLst>
              <a:gd name="adj1" fmla="val -98020"/>
              <a:gd name="adj2" fmla="val 56668"/>
              <a:gd name="adj3" fmla="val 16667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</a:rPr>
              <a:t>兴趣、爱好、</a:t>
            </a:r>
            <a:endParaRPr lang="en-US" altLang="zh-CN" sz="2400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sz="2400" b="1" dirty="0" smtClean="0">
                <a:solidFill>
                  <a:schemeClr val="tx1"/>
                </a:solidFill>
              </a:rPr>
              <a:t>模样、服装</a:t>
            </a:r>
            <a:endParaRPr lang="en-US" altLang="zh-CN" sz="2400" b="1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CN" sz="2400" b="1" dirty="0">
                <a:solidFill>
                  <a:schemeClr val="tx1"/>
                </a:solidFill>
              </a:rPr>
              <a:t>……</a:t>
            </a:r>
            <a:r>
              <a:rPr lang="en-US" altLang="zh-CN" sz="2400" dirty="0" smtClean="0"/>
              <a:t> </a:t>
            </a:r>
            <a:endParaRPr lang="zh-CN" altLang="en-US" sz="2400" dirty="0"/>
          </a:p>
        </p:txBody>
      </p:sp>
      <p:sp>
        <p:nvSpPr>
          <p:cNvPr id="9" name="圆角矩形标注 8"/>
          <p:cNvSpPr/>
          <p:nvPr/>
        </p:nvSpPr>
        <p:spPr>
          <a:xfrm>
            <a:off x="6651523" y="260648"/>
            <a:ext cx="2112538" cy="1508569"/>
          </a:xfrm>
          <a:prstGeom prst="wedgeRoundRectCallout">
            <a:avLst>
              <a:gd name="adj1" fmla="val -77347"/>
              <a:gd name="adj2" fmla="val 5742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 smtClean="0">
                <a:solidFill>
                  <a:schemeClr val="tx1"/>
                </a:solidFill>
              </a:rPr>
              <a:t>激发</a:t>
            </a:r>
            <a:r>
              <a:rPr lang="zh-CN" altLang="en-US" sz="2400" b="1" dirty="0">
                <a:solidFill>
                  <a:schemeClr val="tx1"/>
                </a:solidFill>
              </a:rPr>
              <a:t>对友谊的向往和主动与新同学交往的愿望。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捕获8-1 - 副本.PNG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l="4040" r="4599"/>
          <a:stretch>
            <a:fillRect/>
          </a:stretch>
        </p:blipFill>
        <p:spPr>
          <a:xfrm>
            <a:off x="4531093" y="3284984"/>
            <a:ext cx="4067033" cy="1765172"/>
          </a:xfrm>
        </p:spPr>
      </p:pic>
      <p:pic>
        <p:nvPicPr>
          <p:cNvPr id="5" name="图片 4" descr="捕获5-1 - 副本.PNG"/>
          <p:cNvPicPr>
            <a:picLocks noChangeAspect="1"/>
          </p:cNvPicPr>
          <p:nvPr/>
        </p:nvPicPr>
        <p:blipFill rotWithShape="1">
          <a:blip r:embed="rId2"/>
          <a:srcRect l="4332" r="7708"/>
          <a:stretch>
            <a:fillRect/>
          </a:stretch>
        </p:blipFill>
        <p:spPr>
          <a:xfrm>
            <a:off x="168590" y="1000108"/>
            <a:ext cx="4717026" cy="1689187"/>
          </a:xfrm>
          <a:prstGeom prst="rect">
            <a:avLst/>
          </a:prstGeom>
        </p:spPr>
      </p:pic>
      <p:pic>
        <p:nvPicPr>
          <p:cNvPr id="6" name="图片 5" descr="捕获6-1 - 副本.PNG"/>
          <p:cNvPicPr>
            <a:picLocks noChangeAspect="1"/>
          </p:cNvPicPr>
          <p:nvPr/>
        </p:nvPicPr>
        <p:blipFill rotWithShape="1">
          <a:blip r:embed="rId3"/>
          <a:srcRect l="7853" r="6805"/>
          <a:stretch>
            <a:fillRect/>
          </a:stretch>
        </p:blipFill>
        <p:spPr>
          <a:xfrm>
            <a:off x="4708479" y="1000108"/>
            <a:ext cx="4107975" cy="1689187"/>
          </a:xfrm>
          <a:prstGeom prst="rect">
            <a:avLst/>
          </a:prstGeom>
        </p:spPr>
      </p:pic>
      <p:pic>
        <p:nvPicPr>
          <p:cNvPr id="7" name="图片 6" descr="捕获7-1 - 副本.PNG"/>
          <p:cNvPicPr>
            <a:picLocks noChangeAspect="1"/>
          </p:cNvPicPr>
          <p:nvPr/>
        </p:nvPicPr>
        <p:blipFill rotWithShape="1">
          <a:blip r:embed="rId4"/>
          <a:srcRect r="8025"/>
          <a:stretch>
            <a:fillRect/>
          </a:stretch>
        </p:blipFill>
        <p:spPr>
          <a:xfrm>
            <a:off x="179773" y="3429000"/>
            <a:ext cx="4351320" cy="16211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9712" y="5517232"/>
            <a:ext cx="4782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突出意义、交友方法；可以导入新课、课中分析、课后拓展</a:t>
            </a: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……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88913"/>
            <a:ext cx="9242425" cy="688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标题 1"/>
          <p:cNvSpPr txBox="1"/>
          <p:nvPr/>
        </p:nvSpPr>
        <p:spPr bwMode="auto">
          <a:xfrm>
            <a:off x="36513" y="158750"/>
            <a:ext cx="9144000" cy="1470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4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第一单元 我是小学生啦</a:t>
            </a:r>
            <a:endParaRPr lang="zh-CN" altLang="en-US" sz="4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74688" y="2804524"/>
            <a:ext cx="2089150" cy="10795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</a:rPr>
              <a:t>3.</a:t>
            </a:r>
            <a:r>
              <a:rPr lang="zh-CN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</a:rPr>
              <a:t>我认识您了</a:t>
            </a:r>
            <a:endParaRPr lang="zh-CN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371850" y="1700213"/>
            <a:ext cx="2376488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 smtClean="0">
                <a:solidFill>
                  <a:schemeClr val="tx1"/>
                </a:solidFill>
                <a:latin typeface="宋体" panose="02010600030101010101" pitchFamily="2" charset="-122"/>
              </a:rPr>
              <a:t>我的老师</a:t>
            </a:r>
            <a:endParaRPr lang="zh-CN" altLang="en-US" sz="20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371850" y="2781300"/>
            <a:ext cx="2376488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 smtClean="0">
                <a:solidFill>
                  <a:schemeClr val="tx1"/>
                </a:solidFill>
                <a:latin typeface="宋体" panose="02010600030101010101" pitchFamily="2" charset="-122"/>
              </a:rPr>
              <a:t>我还想认识</a:t>
            </a:r>
            <a:r>
              <a:rPr lang="en-US" altLang="zh-CN" sz="2000" b="1" dirty="0">
                <a:solidFill>
                  <a:schemeClr val="tx1"/>
                </a:solidFill>
                <a:latin typeface="宋体" panose="02010600030101010101" pitchFamily="2" charset="-122"/>
              </a:rPr>
              <a:t>……</a:t>
            </a:r>
            <a:endParaRPr lang="zh-CN" altLang="en-US" sz="20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357563" y="3933825"/>
            <a:ext cx="2376487" cy="93503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 smtClean="0">
                <a:solidFill>
                  <a:schemeClr val="tx1"/>
                </a:solidFill>
                <a:latin typeface="宋体" panose="02010600030101010101" pitchFamily="2" charset="-122"/>
              </a:rPr>
              <a:t>该请谁来帮帮我</a:t>
            </a:r>
            <a:endParaRPr lang="zh-CN" altLang="en-US" sz="20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357563" y="5083175"/>
            <a:ext cx="2376487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</a:rPr>
              <a:t>这样</a:t>
            </a:r>
            <a:r>
              <a:rPr lang="zh-CN" altLang="en-US" sz="2000" b="1" dirty="0" smtClean="0">
                <a:solidFill>
                  <a:schemeClr val="tx1"/>
                </a:solidFill>
                <a:latin typeface="宋体" panose="02010600030101010101" pitchFamily="2" charset="-122"/>
              </a:rPr>
              <a:t>做对吗</a:t>
            </a:r>
            <a:endParaRPr lang="zh-CN" altLang="en-US" sz="20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23" name="左大括号 22"/>
          <p:cNvSpPr/>
          <p:nvPr/>
        </p:nvSpPr>
        <p:spPr>
          <a:xfrm>
            <a:off x="2955925" y="2168525"/>
            <a:ext cx="258763" cy="3708400"/>
          </a:xfrm>
          <a:prstGeom prst="leftBrace">
            <a:avLst>
              <a:gd name="adj1" fmla="val 38958"/>
              <a:gd name="adj2" fmla="val 30971"/>
            </a:avLst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959600" y="1989138"/>
            <a:ext cx="1871663" cy="503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熟悉老师</a:t>
            </a:r>
            <a:endParaRPr lang="zh-CN" altLang="en-US" b="1" dirty="0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948488" y="5299075"/>
            <a:ext cx="1871662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尊敬老师</a:t>
            </a:r>
            <a:endParaRPr lang="zh-CN" altLang="en-US" b="1" dirty="0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sp>
        <p:nvSpPr>
          <p:cNvPr id="35" name="下箭头 34"/>
          <p:cNvSpPr/>
          <p:nvPr/>
        </p:nvSpPr>
        <p:spPr>
          <a:xfrm>
            <a:off x="7524750" y="2492375"/>
            <a:ext cx="719138" cy="2806700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 dirty="0" smtClean="0">
                <a:solidFill>
                  <a:srgbClr val="FF0000"/>
                </a:solidFill>
                <a:latin typeface="宋体" panose="02010600030101010101" pitchFamily="2" charset="-122"/>
              </a:rPr>
              <a:t>乐于亲近老师</a:t>
            </a:r>
            <a:endParaRPr lang="zh-CN" altLang="en-US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36" name="右中括号 35"/>
          <p:cNvSpPr/>
          <p:nvPr/>
        </p:nvSpPr>
        <p:spPr>
          <a:xfrm>
            <a:off x="5734050" y="2168525"/>
            <a:ext cx="371475" cy="1273175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7" name="右中括号 36"/>
          <p:cNvSpPr/>
          <p:nvPr/>
        </p:nvSpPr>
        <p:spPr>
          <a:xfrm>
            <a:off x="5734050" y="4292600"/>
            <a:ext cx="371475" cy="1236663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132513" y="2214563"/>
            <a:ext cx="461962" cy="1163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b="1">
                <a:latin typeface="宋体" panose="02010600030101010101" pitchFamily="2" charset="-122"/>
              </a:rPr>
              <a:t>第一课时</a:t>
            </a: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132513" y="4357688"/>
            <a:ext cx="461962" cy="1163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b="1">
                <a:latin typeface="宋体" panose="02010600030101010101" pitchFamily="2" charset="-122"/>
              </a:rPr>
              <a:t>第二课时</a:t>
            </a:r>
            <a:endParaRPr lang="zh-CN" altLang="en-US" b="1"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捕获10.PN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51520" y="785794"/>
            <a:ext cx="4034728" cy="5366338"/>
          </a:xfrm>
        </p:spPr>
      </p:pic>
      <p:pic>
        <p:nvPicPr>
          <p:cNvPr id="5" name="图片 4" descr="捕获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404" y="692696"/>
            <a:ext cx="3967003" cy="5415351"/>
          </a:xfrm>
          <a:prstGeom prst="rect">
            <a:avLst/>
          </a:prstGeom>
        </p:spPr>
      </p:pic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4277404" y="5818623"/>
          <a:ext cx="4416425" cy="822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6425"/>
              </a:tblGrid>
              <a:tr h="577850"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活动方式：采访、请老师参与学习</a:t>
                      </a:r>
                      <a:r>
                        <a:rPr lang="en-US" altLang="zh-CN" sz="2400" dirty="0" smtClean="0"/>
                        <a:t>……</a:t>
                      </a:r>
                      <a:endParaRPr lang="zh-CN" altLang="en-US" sz="2400" dirty="0"/>
                    </a:p>
                  </a:txBody>
                  <a:tcPr marL="91446" marR="91446" marT="45584" marB="45584"/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728183" y="5922309"/>
          <a:ext cx="3192463" cy="457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2463"/>
              </a:tblGrid>
              <a:tr h="371475"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活动情境：认识老师</a:t>
                      </a:r>
                      <a:endParaRPr lang="zh-CN" altLang="en-US" sz="2400" dirty="0"/>
                    </a:p>
                  </a:txBody>
                  <a:tcPr marL="91453" marR="91453" marT="45798" marB="45798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131840" y="1628800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教工人员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椭圆形标注 8"/>
          <p:cNvSpPr/>
          <p:nvPr/>
        </p:nvSpPr>
        <p:spPr>
          <a:xfrm>
            <a:off x="1679372" y="1031528"/>
            <a:ext cx="360040" cy="504056"/>
          </a:xfrm>
          <a:prstGeom prst="wedgeEllipseCallout">
            <a:avLst>
              <a:gd name="adj1" fmla="val 371755"/>
              <a:gd name="adj2" fmla="val 129713"/>
            </a:avLst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标注 10"/>
          <p:cNvSpPr/>
          <p:nvPr/>
        </p:nvSpPr>
        <p:spPr>
          <a:xfrm>
            <a:off x="2843808" y="404664"/>
            <a:ext cx="2153676" cy="720080"/>
          </a:xfrm>
          <a:prstGeom prst="wedgeRoundRectCallout">
            <a:avLst>
              <a:gd name="adj1" fmla="val -60756"/>
              <a:gd name="adj2" fmla="val 107988"/>
              <a:gd name="adj3" fmla="val 1666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发生联系</a:t>
            </a:r>
            <a:endParaRPr lang="en-US" altLang="zh-CN" sz="24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感激老师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捕获12.PN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14282" y="746984"/>
            <a:ext cx="4086096" cy="5634343"/>
          </a:xfrm>
        </p:spPr>
      </p:pic>
      <p:pic>
        <p:nvPicPr>
          <p:cNvPr id="5" name="图片 4" descr="捕获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139" y="778548"/>
            <a:ext cx="4081701" cy="5656227"/>
          </a:xfrm>
          <a:prstGeom prst="rect">
            <a:avLst/>
          </a:prstGeom>
        </p:spPr>
      </p:pic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251520" y="78097"/>
          <a:ext cx="7439669" cy="663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9669"/>
              </a:tblGrid>
              <a:tr h="663575">
                <a:tc>
                  <a:txBody>
                    <a:bodyPr/>
                    <a:lstStyle/>
                    <a:p>
                      <a:r>
                        <a:rPr lang="zh-CN" altLang="en-US" sz="2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● 知道向他们问候和求助的基本方式及用语。</a:t>
                      </a:r>
                      <a:endParaRPr lang="zh-CN" altLang="en-US" sz="2800" b="1" dirty="0"/>
                    </a:p>
                  </a:txBody>
                  <a:tcPr marT="45721" marB="45721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7544" y="5949280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快乐   安全   温暖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52120" y="5949280"/>
            <a:ext cx="176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方法引导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5320732"/>
            <a:ext cx="1227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考虑他人</a:t>
            </a:r>
            <a:endParaRPr lang="en-US" altLang="zh-CN" sz="2000" b="1" dirty="0" smtClean="0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b="1" dirty="0" smtClean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遵从教导</a:t>
            </a:r>
            <a:endParaRPr lang="en-US" altLang="zh-CN" sz="2000" b="1" dirty="0" smtClean="0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b="1" dirty="0" smtClean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感谢帮助</a:t>
            </a:r>
            <a:endParaRPr lang="en-US" altLang="zh-CN" sz="2000" b="1" dirty="0" smtClean="0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b="1" dirty="0" smtClean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礼仪规范</a:t>
            </a:r>
            <a:endParaRPr lang="zh-CN" altLang="en-US" sz="2000" b="1" dirty="0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 descr="捕获1.PN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981243" y="1856478"/>
            <a:ext cx="3181514" cy="4013406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8425" y="0"/>
            <a:ext cx="9242425" cy="688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5715008" y="1142984"/>
            <a:ext cx="2143140" cy="17145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本册</a:t>
            </a:r>
            <a:r>
              <a:rPr lang="zh-CN" altLang="en-US" sz="28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endParaRPr lang="en-US" altLang="zh-CN" sz="28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defRPr/>
            </a:pPr>
            <a:r>
              <a:rPr lang="zh-CN" altLang="en-US" sz="28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教育</a:t>
            </a:r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主题：</a:t>
            </a:r>
            <a:endParaRPr lang="zh-CN" altLang="en-US" sz="28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适应新生活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defRPr/>
            </a:pP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图片 7" descr="捕获1.PNG"/>
          <p:cNvPicPr>
            <a:picLocks noChangeAspect="1"/>
          </p:cNvPicPr>
          <p:nvPr/>
        </p:nvPicPr>
        <p:blipFill>
          <a:blip r:embed="rId1"/>
          <a:srcRect l="6736" t="1780" r="-1043" b="50160"/>
          <a:stretch>
            <a:fillRect/>
          </a:stretch>
        </p:blipFill>
        <p:spPr>
          <a:xfrm>
            <a:off x="336680" y="476672"/>
            <a:ext cx="4613498" cy="2965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2000232" y="3571876"/>
            <a:ext cx="54292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/>
              <a:t>新身份、角色变化</a:t>
            </a:r>
            <a:endParaRPr lang="en-US" altLang="zh-CN" sz="3600" b="1" dirty="0" smtClean="0"/>
          </a:p>
          <a:p>
            <a:r>
              <a:rPr lang="zh-CN" altLang="en-US" sz="3600" b="1" dirty="0" smtClean="0"/>
              <a:t>新的伙伴群体</a:t>
            </a:r>
            <a:endParaRPr lang="en-US" altLang="zh-CN" sz="3600" b="1" dirty="0" smtClean="0"/>
          </a:p>
          <a:p>
            <a:r>
              <a:rPr lang="zh-CN" altLang="en-US" sz="3600" b="1" dirty="0" smtClean="0"/>
              <a:t>最亲近的成人群体</a:t>
            </a:r>
            <a:endParaRPr lang="en-US" altLang="zh-CN" sz="3600" b="1" dirty="0" smtClean="0"/>
          </a:p>
          <a:p>
            <a:r>
              <a:rPr lang="zh-CN" altLang="en-US" sz="3600" b="1" dirty="0" smtClean="0"/>
              <a:t>认识与熟悉上学路</a:t>
            </a:r>
            <a:endParaRPr lang="en-US" altLang="zh-CN" sz="3600" b="1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9" name="左弧形箭头 8"/>
          <p:cNvSpPr/>
          <p:nvPr/>
        </p:nvSpPr>
        <p:spPr>
          <a:xfrm rot="19820994">
            <a:off x="1214414" y="3143248"/>
            <a:ext cx="642942" cy="121444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下弧形箭头 9"/>
          <p:cNvSpPr/>
          <p:nvPr/>
        </p:nvSpPr>
        <p:spPr>
          <a:xfrm rot="18603385">
            <a:off x="5899520" y="3516200"/>
            <a:ext cx="1412653" cy="53998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88913"/>
            <a:ext cx="9242425" cy="688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标题 1"/>
          <p:cNvSpPr txBox="1"/>
          <p:nvPr/>
        </p:nvSpPr>
        <p:spPr bwMode="auto">
          <a:xfrm>
            <a:off x="36513" y="158750"/>
            <a:ext cx="9144000" cy="1470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4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第一单元 我是小学生啦</a:t>
            </a:r>
            <a:endParaRPr lang="zh-CN" altLang="en-US" sz="4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14350" y="2156619"/>
            <a:ext cx="2089150" cy="8219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</a:rPr>
              <a:t>4.</a:t>
            </a:r>
            <a:r>
              <a:rPr lang="zh-CN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</a:rPr>
              <a:t>上学路上</a:t>
            </a:r>
            <a:endParaRPr lang="zh-CN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273425" y="1736724"/>
            <a:ext cx="2376488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 smtClean="0">
                <a:solidFill>
                  <a:schemeClr val="tx1"/>
                </a:solidFill>
                <a:latin typeface="宋体" panose="02010600030101010101" pitchFamily="2" charset="-122"/>
              </a:rPr>
              <a:t>不同的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</a:rPr>
              <a:t>上学路 </a:t>
            </a:r>
            <a:endParaRPr lang="zh-CN" altLang="en-US" sz="20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59138" y="2789238"/>
            <a:ext cx="2376487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</a:rPr>
              <a:t>这样安全吗</a:t>
            </a:r>
            <a:endParaRPr lang="zh-CN" altLang="en-US" sz="20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259138" y="3933825"/>
            <a:ext cx="2376487" cy="93503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 smtClean="0">
                <a:solidFill>
                  <a:schemeClr val="tx1"/>
                </a:solidFill>
                <a:latin typeface="宋体" panose="02010600030101010101" pitchFamily="2" charset="-122"/>
              </a:rPr>
              <a:t>路上的温暖</a:t>
            </a:r>
            <a:endParaRPr lang="en-US" altLang="zh-CN" sz="2000" b="1" dirty="0">
              <a:solidFill>
                <a:schemeClr val="tx1"/>
              </a:solidFill>
              <a:latin typeface="宋体" panose="02010600030101010101" pitchFamily="2" charset="-122"/>
            </a:endParaRPr>
          </a:p>
          <a:p>
            <a:pPr algn="ctr">
              <a:defRPr/>
            </a:pPr>
            <a:endParaRPr lang="zh-CN" altLang="en-US" sz="2000" b="1" dirty="0">
              <a:solidFill>
                <a:srgbClr val="8EB4E3"/>
              </a:solidFill>
              <a:latin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259138" y="5083175"/>
            <a:ext cx="2376487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</a:rPr>
              <a:t>交通“信号”要知道</a:t>
            </a:r>
            <a:endParaRPr lang="zh-CN" altLang="en-US" sz="20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23" name="左大括号 22"/>
          <p:cNvSpPr/>
          <p:nvPr/>
        </p:nvSpPr>
        <p:spPr>
          <a:xfrm>
            <a:off x="2813050" y="2168525"/>
            <a:ext cx="258763" cy="3708400"/>
          </a:xfrm>
          <a:prstGeom prst="leftBrace">
            <a:avLst>
              <a:gd name="adj1" fmla="val 38958"/>
              <a:gd name="adj2" fmla="val 30971"/>
            </a:avLst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959600" y="1989138"/>
            <a:ext cx="1871663" cy="503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 smtClean="0">
                <a:latin typeface="宋体" panose="02010600030101010101" pitchFamily="2" charset="-122"/>
              </a:rPr>
              <a:t>熟悉上学路线</a:t>
            </a:r>
            <a:endParaRPr lang="zh-CN" altLang="en-US" b="1" dirty="0">
              <a:latin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948488" y="5299075"/>
            <a:ext cx="1871662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 smtClean="0">
                <a:latin typeface="宋体" panose="02010600030101010101" pitchFamily="2" charset="-122"/>
              </a:rPr>
              <a:t>遵守规则</a:t>
            </a:r>
            <a:endParaRPr lang="zh-CN" altLang="en-US" b="1" dirty="0">
              <a:latin typeface="宋体" panose="02010600030101010101" pitchFamily="2" charset="-122"/>
            </a:endParaRPr>
          </a:p>
        </p:txBody>
      </p:sp>
      <p:sp>
        <p:nvSpPr>
          <p:cNvPr id="35" name="下箭头 34"/>
          <p:cNvSpPr/>
          <p:nvPr/>
        </p:nvSpPr>
        <p:spPr>
          <a:xfrm>
            <a:off x="7524750" y="2492375"/>
            <a:ext cx="719138" cy="2806700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 smtClean="0">
                <a:solidFill>
                  <a:srgbClr val="FF0000"/>
                </a:solidFill>
                <a:latin typeface="宋体" panose="02010600030101010101" pitchFamily="2" charset="-122"/>
              </a:rPr>
              <a:t>具有安全意识</a:t>
            </a:r>
            <a:endParaRPr lang="zh-CN" altLang="en-US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36" name="右中括号 35"/>
          <p:cNvSpPr/>
          <p:nvPr/>
        </p:nvSpPr>
        <p:spPr>
          <a:xfrm>
            <a:off x="5649913" y="2309019"/>
            <a:ext cx="371475" cy="960438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7" name="右中括号 36"/>
          <p:cNvSpPr/>
          <p:nvPr/>
        </p:nvSpPr>
        <p:spPr>
          <a:xfrm>
            <a:off x="5635625" y="4221088"/>
            <a:ext cx="371475" cy="1800300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040969" y="2156619"/>
            <a:ext cx="461963" cy="1152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b="1" dirty="0">
                <a:latin typeface="宋体" panose="02010600030101010101" pitchFamily="2" charset="-122"/>
              </a:rPr>
              <a:t>第一课时</a:t>
            </a:r>
            <a:endParaRPr lang="zh-CN" altLang="en-US" b="1" dirty="0">
              <a:latin typeface="宋体" panose="02010600030101010101" pitchFamily="2" charset="-122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040969" y="4501356"/>
            <a:ext cx="461963" cy="1163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b="1" dirty="0">
                <a:latin typeface="宋体" panose="02010600030101010101" pitchFamily="2" charset="-122"/>
              </a:rPr>
              <a:t>第二课时</a:t>
            </a:r>
            <a:endParaRPr lang="zh-CN" altLang="en-US" b="1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捕获14.PN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95536" y="1114739"/>
            <a:ext cx="3969614" cy="5379135"/>
          </a:xfrm>
        </p:spPr>
      </p:pic>
      <p:pic>
        <p:nvPicPr>
          <p:cNvPr id="5" name="图片 4" descr="捕获15.PNG"/>
          <p:cNvPicPr>
            <a:picLocks noChangeAspect="1"/>
          </p:cNvPicPr>
          <p:nvPr/>
        </p:nvPicPr>
        <p:blipFill rotWithShape="1">
          <a:blip r:embed="rId2"/>
          <a:srcRect t="2015"/>
          <a:stretch>
            <a:fillRect/>
          </a:stretch>
        </p:blipFill>
        <p:spPr>
          <a:xfrm>
            <a:off x="4355976" y="1091820"/>
            <a:ext cx="4104456" cy="5402053"/>
          </a:xfrm>
          <a:prstGeom prst="rect">
            <a:avLst/>
          </a:prstGeom>
        </p:spPr>
      </p:pic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1235075" y="321310"/>
          <a:ext cx="4107180" cy="770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7180"/>
              </a:tblGrid>
              <a:tr h="770255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zh-CN" altLang="en-US" sz="1800" b="1" kern="1200" dirty="0" smtClean="0">
                          <a:solidFill>
                            <a:schemeClr val="lt1"/>
                          </a:solidFill>
                          <a:latin typeface="FZSSJW--GB1-0"/>
                          <a:ea typeface="+mn-ea"/>
                          <a:cs typeface="+mn-cs"/>
                        </a:rPr>
                        <a:t>●</a:t>
                      </a:r>
                      <a:r>
                        <a:rPr lang="zh-CN" altLang="en-US" sz="2400" b="1" kern="1200" dirty="0" smtClean="0">
                          <a:solidFill>
                            <a:schemeClr val="lt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了解和感受不同的上学路</a:t>
                      </a:r>
                      <a:endParaRPr lang="zh-CN" altLang="en-US" sz="24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T="45668" marB="45668"/>
                </a:tc>
              </a:tr>
            </a:tbl>
          </a:graphicData>
        </a:graphic>
      </p:graphicFrame>
      <p:sp>
        <p:nvSpPr>
          <p:cNvPr id="3" name="椭圆 2"/>
          <p:cNvSpPr/>
          <p:nvPr/>
        </p:nvSpPr>
        <p:spPr>
          <a:xfrm>
            <a:off x="6732240" y="4365104"/>
            <a:ext cx="864096" cy="3600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6399361" y="4653136"/>
            <a:ext cx="788713" cy="24266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曲线连接符 10"/>
          <p:cNvCxnSpPr/>
          <p:nvPr/>
        </p:nvCxnSpPr>
        <p:spPr>
          <a:xfrm flipV="1">
            <a:off x="1619672" y="2780928"/>
            <a:ext cx="5568402" cy="360040"/>
          </a:xfrm>
          <a:prstGeom prst="curvedConnector3">
            <a:avLst>
              <a:gd name="adj1" fmla="val 50000"/>
            </a:avLst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75856" y="3140968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平安开心 快乐上学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捕获16.PN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95536" y="260648"/>
            <a:ext cx="4247902" cy="5804923"/>
          </a:xfrm>
        </p:spPr>
      </p:pic>
      <p:pic>
        <p:nvPicPr>
          <p:cNvPr id="5" name="图片 4" descr="捕获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88640"/>
            <a:ext cx="4272032" cy="5904656"/>
          </a:xfrm>
          <a:prstGeom prst="rect">
            <a:avLst/>
          </a:prstGeom>
        </p:spPr>
      </p:pic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5171624" y="5681807"/>
          <a:ext cx="3672408" cy="457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408"/>
              </a:tblGrid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dirty="0" smtClean="0"/>
                        <a:t>感受关心、爱护</a:t>
                      </a:r>
                      <a:r>
                        <a:rPr lang="en-US" altLang="zh-CN" sz="2400" dirty="0" smtClean="0"/>
                        <a:t>——</a:t>
                      </a:r>
                      <a:r>
                        <a:rPr lang="zh-CN" altLang="en-US" sz="2400" dirty="0" smtClean="0"/>
                        <a:t>温暖</a:t>
                      </a:r>
                      <a:endParaRPr lang="zh-CN" altLang="en-US" sz="2400" dirty="0"/>
                    </a:p>
                  </a:txBody>
                  <a:tcPr marL="91404" marR="91404" marT="45729" marB="45729"/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906737" y="5681807"/>
          <a:ext cx="3672408" cy="822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408"/>
              </a:tblGrid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dirty="0" smtClean="0"/>
                        <a:t>观察生活，发现问题和隐患，保证安全有方法。</a:t>
                      </a:r>
                      <a:endParaRPr lang="zh-CN" altLang="en-US" sz="2400" dirty="0"/>
                    </a:p>
                  </a:txBody>
                  <a:tcPr marL="91404" marR="91404" marT="45729" marB="45729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捕获17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7850" y="270555"/>
            <a:ext cx="4272032" cy="5904656"/>
          </a:xfrm>
          <a:prstGeom prst="rect">
            <a:avLst/>
          </a:prstGeom>
        </p:spPr>
      </p:pic>
      <p:sp>
        <p:nvSpPr>
          <p:cNvPr id="6" name="内容占位符 2"/>
          <p:cNvSpPr txBox="1"/>
          <p:nvPr/>
        </p:nvSpPr>
        <p:spPr>
          <a:xfrm>
            <a:off x="5122844" y="1340768"/>
            <a:ext cx="3168353" cy="5040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panose="05020102010507070707" charset="2"/>
              <a:buChar char="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panose="05020102010507070707" charset="2"/>
              <a:buChar char="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panose="05020102010507070707" charset="2"/>
              <a:buChar char="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panose="05020102010507070707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panose="05020102010507070707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1000"/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2800" dirty="0" smtClean="0">
                <a:solidFill>
                  <a:schemeClr val="tx1"/>
                </a:solidFill>
              </a:rPr>
              <a:t>学生困难：</a:t>
            </a:r>
            <a:endParaRPr lang="en-US" altLang="zh-CN" sz="28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</a:rPr>
              <a:t>习以为常</a:t>
            </a:r>
            <a:r>
              <a:rPr lang="zh-CN" altLang="en-US" sz="2800" dirty="0" smtClean="0">
                <a:solidFill>
                  <a:schemeClr val="tx1"/>
                </a:solidFill>
              </a:rPr>
              <a:t>，不感觉这是温暖。</a:t>
            </a:r>
            <a:endParaRPr lang="en-US" altLang="zh-CN" sz="28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</a:rPr>
              <a:t>生活</a:t>
            </a:r>
            <a:r>
              <a:rPr lang="zh-CN" altLang="en-US" sz="2800" dirty="0" smtClean="0">
                <a:solidFill>
                  <a:schemeClr val="tx1"/>
                </a:solidFill>
              </a:rPr>
              <a:t>中较少观察，缺少发现。</a:t>
            </a:r>
            <a:endParaRPr lang="en-US" altLang="zh-CN" sz="2800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2800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800" dirty="0" smtClean="0">
                <a:solidFill>
                  <a:schemeClr val="tx1"/>
                </a:solidFill>
              </a:rPr>
              <a:t>   </a:t>
            </a:r>
            <a:endParaRPr lang="zh-CN" altLang="zh-CN" sz="2800" dirty="0">
              <a:solidFill>
                <a:schemeClr val="tx1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5560" y="542290"/>
          <a:ext cx="5142865" cy="614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2865"/>
              </a:tblGrid>
              <a:tr h="614045">
                <a:tc>
                  <a:txBody>
                    <a:bodyPr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zh-CN" altLang="en-US" sz="2400" b="1" kern="1200" dirty="0" smtClean="0">
                          <a:solidFill>
                            <a:schemeClr val="lt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● 体会上学路上的温暖，学会感恩</a:t>
                      </a:r>
                      <a:endParaRPr lang="zh-CN" altLang="en-US" sz="24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T="45668" marB="45668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07" y="0"/>
            <a:ext cx="9242425" cy="6552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片断： 猜猜这是谁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tx1"/>
                </a:solidFill>
              </a:rPr>
              <a:t>在教学“路上的温暖”环节，教师</a:t>
            </a:r>
            <a:r>
              <a:rPr lang="zh-CN" altLang="zh-CN" sz="2800" dirty="0">
                <a:solidFill>
                  <a:schemeClr val="tx1"/>
                </a:solidFill>
              </a:rPr>
              <a:t>从学生的生活中选取了真实的场景，拍摄了学生上学路上的一些画面，</a:t>
            </a:r>
            <a:r>
              <a:rPr lang="zh-CN" altLang="zh-CN" sz="2800" dirty="0" smtClean="0">
                <a:solidFill>
                  <a:schemeClr val="tx1"/>
                </a:solidFill>
              </a:rPr>
              <a:t>将</a:t>
            </a:r>
            <a:r>
              <a:rPr lang="zh-CN" altLang="en-US" sz="2800" dirty="0" smtClean="0">
                <a:solidFill>
                  <a:schemeClr val="tx1"/>
                </a:solidFill>
              </a:rPr>
              <a:t>和学</a:t>
            </a:r>
            <a:r>
              <a:rPr lang="zh-CN" altLang="zh-CN" sz="2800" dirty="0" smtClean="0">
                <a:solidFill>
                  <a:schemeClr val="tx1"/>
                </a:solidFill>
              </a:rPr>
              <a:t>生</a:t>
            </a:r>
            <a:r>
              <a:rPr lang="zh-CN" altLang="en-US" sz="2800" dirty="0" smtClean="0">
                <a:solidFill>
                  <a:schemeClr val="tx1"/>
                </a:solidFill>
              </a:rPr>
              <a:t>走在一起</a:t>
            </a:r>
            <a:r>
              <a:rPr lang="zh-CN" altLang="zh-CN" sz="2800" dirty="0" smtClean="0">
                <a:solidFill>
                  <a:schemeClr val="tx1"/>
                </a:solidFill>
              </a:rPr>
              <a:t>的</a:t>
            </a:r>
            <a:r>
              <a:rPr lang="zh-CN" altLang="zh-CN" sz="2800" dirty="0">
                <a:solidFill>
                  <a:schemeClr val="tx1"/>
                </a:solidFill>
              </a:rPr>
              <a:t>人用阴影部分遮盖，请学生</a:t>
            </a:r>
            <a:r>
              <a:rPr lang="zh-CN" altLang="zh-CN" sz="2800" dirty="0" smtClean="0">
                <a:solidFill>
                  <a:schemeClr val="tx1"/>
                </a:solidFill>
              </a:rPr>
              <a:t>猜猜</a:t>
            </a:r>
            <a:r>
              <a:rPr lang="zh-CN" altLang="en-US" sz="2800" dirty="0" smtClean="0">
                <a:solidFill>
                  <a:schemeClr val="tx1"/>
                </a:solidFill>
              </a:rPr>
              <a:t>他</a:t>
            </a:r>
            <a:r>
              <a:rPr lang="zh-CN" altLang="zh-CN" sz="2800" dirty="0" smtClean="0">
                <a:solidFill>
                  <a:schemeClr val="tx1"/>
                </a:solidFill>
              </a:rPr>
              <a:t>是</a:t>
            </a:r>
            <a:r>
              <a:rPr lang="zh-CN" altLang="zh-CN" sz="2800" dirty="0">
                <a:solidFill>
                  <a:schemeClr val="tx1"/>
                </a:solidFill>
              </a:rPr>
              <a:t>谁</a:t>
            </a:r>
            <a:r>
              <a:rPr lang="zh-CN" altLang="zh-CN" sz="2800" dirty="0" smtClean="0">
                <a:solidFill>
                  <a:schemeClr val="tx1"/>
                </a:solidFill>
              </a:rPr>
              <a:t>。</a:t>
            </a:r>
            <a:endParaRPr lang="zh-CN" altLang="zh-CN" sz="2800" dirty="0">
              <a:solidFill>
                <a:schemeClr val="tx1"/>
              </a:solidFill>
            </a:endParaRPr>
          </a:p>
        </p:txBody>
      </p:sp>
      <p:sp>
        <p:nvSpPr>
          <p:cNvPr id="4" name="椭圆 3">
            <a:hlinkClick r:id="rId2" action="ppaction://hlinkfile"/>
          </p:cNvPr>
          <p:cNvSpPr/>
          <p:nvPr/>
        </p:nvSpPr>
        <p:spPr>
          <a:xfrm>
            <a:off x="7452360" y="5250180"/>
            <a:ext cx="935990" cy="9156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路上的温暖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9" name="组合 18"/>
          <p:cNvGrpSpPr/>
          <p:nvPr>
            <p:custDataLst>
              <p:tags r:id="rId1"/>
            </p:custDataLst>
          </p:nvPr>
        </p:nvGrpSpPr>
        <p:grpSpPr>
          <a:xfrm rot="0">
            <a:off x="418162" y="288290"/>
            <a:ext cx="3616232" cy="760970"/>
            <a:chOff x="4658632" y="1544888"/>
            <a:chExt cx="3542508" cy="745218"/>
          </a:xfrm>
        </p:grpSpPr>
        <p:sp>
          <p:nvSpPr>
            <p:cNvPr id="29" name="任意多边形 28"/>
            <p:cNvSpPr/>
            <p:nvPr>
              <p:custDataLst>
                <p:tags r:id="rId2"/>
              </p:custDataLst>
            </p:nvPr>
          </p:nvSpPr>
          <p:spPr>
            <a:xfrm flipH="1">
              <a:off x="4658632" y="1544888"/>
              <a:ext cx="672876" cy="745218"/>
            </a:xfrm>
            <a:custGeom>
              <a:avLst/>
              <a:gdLst>
                <a:gd name="connsiteX0" fmla="*/ 0 w 672876"/>
                <a:gd name="connsiteY0" fmla="*/ 0 h 457200"/>
                <a:gd name="connsiteX1" fmla="*/ 444276 w 672876"/>
                <a:gd name="connsiteY1" fmla="*/ 0 h 457200"/>
                <a:gd name="connsiteX2" fmla="*/ 672876 w 672876"/>
                <a:gd name="connsiteY2" fmla="*/ 228600 h 457200"/>
                <a:gd name="connsiteX3" fmla="*/ 444276 w 672876"/>
                <a:gd name="connsiteY3" fmla="*/ 457200 h 457200"/>
                <a:gd name="connsiteX4" fmla="*/ 0 w 672876"/>
                <a:gd name="connsiteY4" fmla="*/ 457200 h 457200"/>
                <a:gd name="connsiteX5" fmla="*/ 228600 w 672876"/>
                <a:gd name="connsiteY5" fmla="*/ 2286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2876" h="457200">
                  <a:moveTo>
                    <a:pt x="0" y="0"/>
                  </a:moveTo>
                  <a:lnTo>
                    <a:pt x="444276" y="0"/>
                  </a:lnTo>
                  <a:lnTo>
                    <a:pt x="672876" y="228600"/>
                  </a:lnTo>
                  <a:lnTo>
                    <a:pt x="444276" y="457200"/>
                  </a:lnTo>
                  <a:lnTo>
                    <a:pt x="0" y="457200"/>
                  </a:lnTo>
                  <a:lnTo>
                    <a:pt x="228600" y="22860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rot="0" spcFirstLastPara="0" vertOverflow="overflow" horzOverflow="overflow" vert="horz" wrap="square" lIns="0" tIns="0" rIns="72000" bIns="0" numCol="1" spcCol="0" rtlCol="0" fromWordArt="0" anchor="ctr" anchorCtr="0" forceAA="0" compatLnSpc="1">
              <a:normAutofit/>
            </a:bodyPr>
            <a:p>
              <a:pPr algn="ctr"/>
              <a:endParaRPr lang="zh-CN" altLang="en-US" sz="2000" b="1" dirty="0" err="1" smtClean="0">
                <a:solidFill>
                  <a:srgbClr val="FFFFFF"/>
                </a:solidFill>
              </a:endParaRPr>
            </a:p>
          </p:txBody>
        </p:sp>
        <p:sp>
          <p:nvSpPr>
            <p:cNvPr id="30" name="任意多边形 29"/>
            <p:cNvSpPr/>
            <p:nvPr>
              <p:custDataLst>
                <p:tags r:id="rId3"/>
              </p:custDataLst>
            </p:nvPr>
          </p:nvSpPr>
          <p:spPr>
            <a:xfrm flipH="1">
              <a:off x="5226497" y="1544888"/>
              <a:ext cx="2974643" cy="745218"/>
            </a:xfrm>
            <a:custGeom>
              <a:avLst/>
              <a:gdLst>
                <a:gd name="connsiteX0" fmla="*/ 0 w 2974643"/>
                <a:gd name="connsiteY0" fmla="*/ 0 h 457200"/>
                <a:gd name="connsiteX1" fmla="*/ 2746043 w 2974643"/>
                <a:gd name="connsiteY1" fmla="*/ 0 h 457200"/>
                <a:gd name="connsiteX2" fmla="*/ 2974643 w 2974643"/>
                <a:gd name="connsiteY2" fmla="*/ 228600 h 457200"/>
                <a:gd name="connsiteX3" fmla="*/ 2746043 w 2974643"/>
                <a:gd name="connsiteY3" fmla="*/ 457200 h 457200"/>
                <a:gd name="connsiteX4" fmla="*/ 0 w 2974643"/>
                <a:gd name="connsiteY4" fmla="*/ 457200 h 457200"/>
                <a:gd name="connsiteX5" fmla="*/ 228600 w 2974643"/>
                <a:gd name="connsiteY5" fmla="*/ 2286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643" h="457200">
                  <a:moveTo>
                    <a:pt x="0" y="0"/>
                  </a:moveTo>
                  <a:lnTo>
                    <a:pt x="2746043" y="0"/>
                  </a:lnTo>
                  <a:lnTo>
                    <a:pt x="2974643" y="228600"/>
                  </a:lnTo>
                  <a:lnTo>
                    <a:pt x="2746043" y="457200"/>
                  </a:lnTo>
                  <a:lnTo>
                    <a:pt x="0" y="457200"/>
                  </a:lnTo>
                  <a:lnTo>
                    <a:pt x="228600" y="22860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txBody>
            <a:bodyPr rot="0" spcFirstLastPara="0" vertOverflow="overflow" horzOverflow="overflow" vert="horz" wrap="square" lIns="90000" tIns="45720" rIns="216000" bIns="45720" numCol="1" spcCol="0" rtlCol="0" fromWordArt="0" anchor="ctr" anchorCtr="0" forceAA="0" compatLnSpc="1">
              <a:noAutofit/>
            </a:bodyPr>
            <a:p>
              <a:pPr algn="ctr"/>
              <a:r>
                <a:rPr altLang="en-US" sz="2400" b="1" dirty="0" err="1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抓本质</a:t>
              </a:r>
              <a:r>
                <a:rPr altLang="en-US" sz="2400" b="1" dirty="0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  </a:t>
              </a:r>
              <a:r>
                <a:rPr altLang="en-US" sz="2400" b="1" dirty="0" err="1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重特色</a:t>
              </a:r>
              <a:r>
                <a:rPr altLang="en-US" sz="2400" b="1" dirty="0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  </a:t>
              </a:r>
              <a:endParaRPr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  <a:p>
              <a:pPr algn="ctr"/>
              <a:r>
                <a:rPr altLang="en-US" sz="2400" b="1" dirty="0" err="1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具有课程意识</a:t>
              </a:r>
              <a:endParaRPr lang="zh-CN" altLang="en-US" sz="2400" b="1" dirty="0" err="1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070" y="2270125"/>
            <a:ext cx="2006600" cy="289814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524375" y="2747010"/>
            <a:ext cx="370522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       </a:t>
            </a:r>
            <a:r>
              <a:rPr lang="zh-CN" altLang="en-US" sz="2400" b="1"/>
              <a:t>德育源于生活，扎根生活，融于生活，引导生活，让学生过有意义、有道德的生活。</a:t>
            </a:r>
            <a:endParaRPr lang="zh-CN" altLang="en-US" sz="2400" b="1"/>
          </a:p>
        </p:txBody>
      </p:sp>
      <p:sp>
        <p:nvSpPr>
          <p:cNvPr id="10" name="燕尾形箭头 9"/>
          <p:cNvSpPr/>
          <p:nvPr/>
        </p:nvSpPr>
        <p:spPr>
          <a:xfrm>
            <a:off x="3250565" y="3475990"/>
            <a:ext cx="979170" cy="485775"/>
          </a:xfrm>
          <a:prstGeom prst="notched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定位</a:t>
            </a:r>
            <a:endParaRPr lang="zh-CN" altLang="en-US" b="1">
              <a:solidFill>
                <a:schemeClr val="tx1"/>
              </a:solidFill>
            </a:endParaRPr>
          </a:p>
        </p:txBody>
      </p:sp>
    </p:spTree>
    <p:custDataLst>
      <p:tags r:id="rId5"/>
    </p:custData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捕获18.PN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23528" y="218907"/>
            <a:ext cx="4248472" cy="5611390"/>
          </a:xfrm>
        </p:spPr>
      </p:pic>
      <p:pic>
        <p:nvPicPr>
          <p:cNvPr id="5" name="图片 4" descr="捕获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53929"/>
            <a:ext cx="4320480" cy="5941346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187624" y="332656"/>
            <a:ext cx="792088" cy="50405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755576" y="5743247"/>
            <a:ext cx="3024336" cy="50405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知道</a:t>
            </a:r>
            <a:r>
              <a:rPr lang="en-US" altLang="zh-CN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遵守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4716016" y="5743247"/>
            <a:ext cx="3384376" cy="50405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模拟演练：按照规则做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/>
              <a:t>交 通 “信 号”</a:t>
            </a:r>
            <a:endParaRPr lang="zh-CN" altLang="en-US" b="1"/>
          </a:p>
        </p:txBody>
      </p:sp>
      <p:pic>
        <p:nvPicPr>
          <p:cNvPr id="39941" name="Picture 5" descr="t011081a721c372b48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09600" y="1447800"/>
            <a:ext cx="2895600" cy="2171700"/>
          </a:xfrm>
          <a:prstGeom prst="rect">
            <a:avLst/>
          </a:prstGeom>
          <a:noFill/>
        </p:spPr>
      </p:pic>
      <p:pic>
        <p:nvPicPr>
          <p:cNvPr id="39943" name="Picture 7" descr="2014929925208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1447800"/>
            <a:ext cx="3124200" cy="2095500"/>
          </a:xfrm>
          <a:prstGeom prst="rect">
            <a:avLst/>
          </a:prstGeom>
          <a:noFill/>
        </p:spPr>
      </p:pic>
      <p:pic>
        <p:nvPicPr>
          <p:cNvPr id="39945" name="Picture 9" descr="739077534_88477374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3810000"/>
            <a:ext cx="2286000" cy="2286000"/>
          </a:xfrm>
          <a:prstGeom prst="rect">
            <a:avLst/>
          </a:prstGeom>
          <a:noFill/>
        </p:spPr>
      </p:pic>
      <p:pic>
        <p:nvPicPr>
          <p:cNvPr id="39947" name="Picture 11" descr="032811503213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3816350"/>
            <a:ext cx="3352800" cy="2185988"/>
          </a:xfrm>
          <a:prstGeom prst="rect">
            <a:avLst/>
          </a:prstGeom>
          <a:noFill/>
        </p:spPr>
      </p:pic>
      <p:sp>
        <p:nvSpPr>
          <p:cNvPr id="39948" name="WordArt 12"/>
          <p:cNvSpPr>
            <a:spLocks noChangeArrowheads="1" noChangeShapeType="1" noTextEdit="1"/>
          </p:cNvSpPr>
          <p:nvPr/>
        </p:nvSpPr>
        <p:spPr bwMode="auto">
          <a:xfrm>
            <a:off x="2819400" y="2819400"/>
            <a:ext cx="3529013" cy="1444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>
                <a:ln w="9525">
                  <a:noFill/>
                  <a:rou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交通信号灯</a:t>
            </a:r>
            <a:endParaRPr lang="zh-CN" altLang="en-US" sz="3600" b="1" kern="10">
              <a:ln w="9525">
                <a:noFill/>
                <a:rou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椭圆 1">
            <a:hlinkClick r:id="rId5" action="ppaction://hlinkfile"/>
          </p:cNvPr>
          <p:cNvSpPr/>
          <p:nvPr/>
        </p:nvSpPr>
        <p:spPr>
          <a:xfrm>
            <a:off x="7750175" y="274955"/>
            <a:ext cx="936625" cy="1013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交通信号的起源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Rectangle 6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zh-CN" altLang="en-US" b="1"/>
              <a:t>交 通 “信 号”</a:t>
            </a:r>
            <a:endParaRPr lang="zh-CN" altLang="en-US" b="1"/>
          </a:p>
        </p:txBody>
      </p:sp>
      <p:pic>
        <p:nvPicPr>
          <p:cNvPr id="40968" name="Picture 8" descr="659769428926228719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38200" y="1676400"/>
            <a:ext cx="2065338" cy="2714625"/>
          </a:xfrm>
          <a:prstGeom prst="rect">
            <a:avLst/>
          </a:prstGeom>
          <a:noFill/>
        </p:spPr>
      </p:pic>
      <p:pic>
        <p:nvPicPr>
          <p:cNvPr id="40970" name="Picture 10" descr="65979229876808719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1600200"/>
            <a:ext cx="2316163" cy="2895600"/>
          </a:xfrm>
          <a:prstGeom prst="rect">
            <a:avLst/>
          </a:prstGeom>
          <a:noFill/>
        </p:spPr>
      </p:pic>
      <p:sp>
        <p:nvSpPr>
          <p:cNvPr id="40971" name="WordArt 11"/>
          <p:cNvSpPr>
            <a:spLocks noChangeArrowheads="1" noChangeShapeType="1" noTextEdit="1"/>
          </p:cNvSpPr>
          <p:nvPr/>
        </p:nvSpPr>
        <p:spPr bwMode="auto">
          <a:xfrm>
            <a:off x="2895600" y="2819400"/>
            <a:ext cx="3529013" cy="1444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>
                <a:ln w="9525">
                  <a:noFill/>
                  <a:rou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交通标志</a:t>
            </a:r>
            <a:endParaRPr lang="zh-CN" altLang="en-US" sz="3600" b="1" kern="10">
              <a:ln w="9525">
                <a:noFill/>
                <a:rou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Rot="1" noChangeArrowheads="1"/>
          </p:cNvSpPr>
          <p:nvPr/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/>
            <a:r>
              <a:rPr lang="zh-CN" altLang="en-US" sz="4400" b="1">
                <a:solidFill>
                  <a:schemeClr val="tx2"/>
                </a:solidFill>
              </a:rPr>
              <a:t>交 通 “信 号”</a:t>
            </a:r>
            <a:endParaRPr lang="zh-CN" altLang="en-US" sz="4400" b="1">
              <a:solidFill>
                <a:schemeClr val="tx2"/>
              </a:solidFill>
            </a:endParaRPr>
          </a:p>
        </p:txBody>
      </p:sp>
      <p:pic>
        <p:nvPicPr>
          <p:cNvPr id="41990" name="Picture 6" descr="7VHV100F_3"/>
          <p:cNvPicPr>
            <a:picLocks noChangeAspect="1" noChangeArrowheads="1"/>
          </p:cNvPicPr>
          <p:nvPr/>
        </p:nvPicPr>
        <p:blipFill>
          <a:blip r:embed="rId1"/>
          <a:srcRect l="27722" b="15230"/>
          <a:stretch>
            <a:fillRect/>
          </a:stretch>
        </p:blipFill>
        <p:spPr bwMode="auto">
          <a:xfrm>
            <a:off x="2819400" y="1676400"/>
            <a:ext cx="4495800" cy="384968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 descr="捕获1.PN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981243" y="1856478"/>
            <a:ext cx="3181514" cy="4013406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955" y="-24"/>
            <a:ext cx="9242425" cy="688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6286512" y="1428736"/>
            <a:ext cx="2143140" cy="17145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本册</a:t>
            </a:r>
            <a:r>
              <a:rPr lang="zh-CN" altLang="en-US" sz="28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endParaRPr lang="en-US" altLang="zh-CN" sz="28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defRPr/>
            </a:pPr>
            <a:r>
              <a:rPr lang="zh-CN" altLang="en-US" sz="28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教育</a:t>
            </a:r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主题：</a:t>
            </a:r>
            <a:endParaRPr lang="zh-CN" altLang="en-US" sz="28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适应新生活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defRPr/>
            </a:pP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" name="图片 8" descr="捕获1.PNG"/>
          <p:cNvPicPr>
            <a:picLocks noChangeAspect="1"/>
          </p:cNvPicPr>
          <p:nvPr/>
        </p:nvPicPr>
        <p:blipFill>
          <a:blip r:embed="rId1"/>
          <a:srcRect l="17963" t="53721" r="7938" b="-1"/>
          <a:stretch>
            <a:fillRect/>
          </a:stretch>
        </p:blipFill>
        <p:spPr>
          <a:xfrm>
            <a:off x="428596" y="97231"/>
            <a:ext cx="4863484" cy="3831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2143108" y="4071942"/>
            <a:ext cx="52864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/>
              <a:t>熟悉校园</a:t>
            </a:r>
            <a:endParaRPr lang="en-US" altLang="zh-CN" sz="3600" b="1" dirty="0" smtClean="0"/>
          </a:p>
          <a:p>
            <a:r>
              <a:rPr lang="zh-CN" altLang="en-US" sz="3600" b="1" dirty="0" smtClean="0"/>
              <a:t>校园规则</a:t>
            </a:r>
            <a:r>
              <a:rPr lang="en-US" altLang="zh-CN" sz="3600" b="1" dirty="0" smtClean="0"/>
              <a:t>——</a:t>
            </a:r>
            <a:r>
              <a:rPr lang="zh-CN" altLang="en-US" sz="3600" b="1" dirty="0" smtClean="0"/>
              <a:t>制度</a:t>
            </a:r>
            <a:endParaRPr lang="en-US" altLang="zh-CN" sz="3600" b="1" dirty="0" smtClean="0"/>
          </a:p>
          <a:p>
            <a:r>
              <a:rPr lang="zh-CN" altLang="en-US" sz="3600" b="1" dirty="0" smtClean="0"/>
              <a:t>最基本的学校生活形式</a:t>
            </a:r>
            <a:endParaRPr lang="en-US" altLang="zh-CN" sz="3600" b="1" dirty="0" smtClean="0"/>
          </a:p>
          <a:p>
            <a:endParaRPr lang="zh-CN" altLang="en-US" sz="3600" b="1" dirty="0"/>
          </a:p>
        </p:txBody>
      </p:sp>
      <p:sp>
        <p:nvSpPr>
          <p:cNvPr id="8" name="左弧形箭头 7"/>
          <p:cNvSpPr/>
          <p:nvPr/>
        </p:nvSpPr>
        <p:spPr>
          <a:xfrm rot="19820994">
            <a:off x="1214414" y="3929066"/>
            <a:ext cx="642942" cy="121444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下弧形箭头 9"/>
          <p:cNvSpPr/>
          <p:nvPr/>
        </p:nvSpPr>
        <p:spPr>
          <a:xfrm rot="18603385">
            <a:off x="5962484" y="3926940"/>
            <a:ext cx="1925911" cy="53998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5725" y="2853055"/>
            <a:ext cx="3428365" cy="3399790"/>
          </a:xfrm>
          <a:prstGeom prst="rect">
            <a:avLst/>
          </a:prstGeom>
        </p:spPr>
      </p:pic>
      <p:sp>
        <p:nvSpPr>
          <p:cNvPr id="8" name="圆角矩形标注 7"/>
          <p:cNvSpPr/>
          <p:nvPr/>
        </p:nvSpPr>
        <p:spPr>
          <a:xfrm>
            <a:off x="5362575" y="1739901"/>
            <a:ext cx="3312319" cy="720725"/>
          </a:xfrm>
          <a:prstGeom prst="wedgeRoundRectCallout">
            <a:avLst>
              <a:gd name="adj1" fmla="val -59831"/>
              <a:gd name="adj2" fmla="val 96766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CN" altLang="en-US" sz="24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自我保护、珍爱生命的教育</a:t>
            </a:r>
            <a:endParaRPr lang="zh-CN" altLang="en-US" sz="24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5362575" y="2852739"/>
            <a:ext cx="3312319" cy="720725"/>
          </a:xfrm>
          <a:prstGeom prst="wedgeRoundRectCallout">
            <a:avLst>
              <a:gd name="adj1" fmla="val -62022"/>
              <a:gd name="adj2" fmla="val 50406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CN" altLang="en-US" sz="24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遵守规则</a:t>
            </a:r>
            <a:endParaRPr lang="zh-CN" altLang="en-US" sz="24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圆角矩形标注 10"/>
          <p:cNvSpPr/>
          <p:nvPr/>
        </p:nvSpPr>
        <p:spPr>
          <a:xfrm>
            <a:off x="5335191" y="4652964"/>
            <a:ext cx="3312319" cy="720725"/>
          </a:xfrm>
          <a:prstGeom prst="wedgeRoundRectCallout">
            <a:avLst>
              <a:gd name="adj1" fmla="val -48000"/>
              <a:gd name="adj2" fmla="val 24203"/>
              <a:gd name="adj3" fmla="val 16667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CN" altLang="en-US" sz="24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养成守法意识</a:t>
            </a:r>
            <a:endParaRPr lang="en-US" altLang="zh-CN" sz="24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0" hangingPunct="0">
              <a:defRPr/>
            </a:pPr>
            <a:r>
              <a:rPr lang="zh-CN" altLang="en-US" sz="24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培养合格公民</a:t>
            </a:r>
            <a:endParaRPr lang="zh-CN" altLang="en-US" sz="24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下箭头 11"/>
          <p:cNvSpPr/>
          <p:nvPr/>
        </p:nvSpPr>
        <p:spPr>
          <a:xfrm>
            <a:off x="6804422" y="3933826"/>
            <a:ext cx="214313" cy="574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/>
          </a:p>
        </p:txBody>
      </p:sp>
      <p:pic>
        <p:nvPicPr>
          <p:cNvPr id="31746" name="图片 20483" descr="20150612_0803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141730"/>
            <a:ext cx="3113405" cy="23348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b="1" smtClean="0"/>
          </a:p>
        </p:txBody>
      </p:sp>
      <p:sp>
        <p:nvSpPr>
          <p:cNvPr id="1433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smtClean="0"/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36513" y="0"/>
            <a:ext cx="9242425" cy="688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2"/>
          <a:srcRect l="25703" t="49286" r="41905" b="3920"/>
          <a:stretch>
            <a:fillRect/>
          </a:stretch>
        </p:blipFill>
        <p:spPr bwMode="auto">
          <a:xfrm>
            <a:off x="-36513" y="0"/>
            <a:ext cx="5183188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标题 1"/>
          <p:cNvSpPr/>
          <p:nvPr/>
        </p:nvSpPr>
        <p:spPr bwMode="auto">
          <a:xfrm>
            <a:off x="0" y="4652963"/>
            <a:ext cx="9144000" cy="1470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4400" b="1">
                <a:latin typeface="黑体" panose="02010609060101010101" pitchFamily="49" charset="-122"/>
                <a:ea typeface="黑体" panose="02010609060101010101" pitchFamily="49" charset="-122"/>
              </a:rPr>
              <a:t>第二单元 校园生活真快乐</a:t>
            </a:r>
            <a:endParaRPr lang="zh-CN" altLang="en-US" sz="4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508625" y="1760538"/>
            <a:ext cx="3635375" cy="1295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本册的教育主题：</a:t>
            </a:r>
            <a:endParaRPr lang="zh-CN" altLang="en-US" sz="28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defRPr/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适应新生活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defRPr/>
            </a:pP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88913"/>
            <a:ext cx="9242425" cy="688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标题 1"/>
          <p:cNvSpPr txBox="1"/>
          <p:nvPr/>
        </p:nvSpPr>
        <p:spPr bwMode="auto">
          <a:xfrm>
            <a:off x="36513" y="158750"/>
            <a:ext cx="9144000" cy="1470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4400" b="1">
                <a:latin typeface="黑体" panose="02010609060101010101" pitchFamily="49" charset="-122"/>
                <a:ea typeface="黑体" panose="02010609060101010101" pitchFamily="49" charset="-122"/>
              </a:rPr>
              <a:t>第二单元 校园生活真快乐</a:t>
            </a:r>
            <a:endParaRPr lang="zh-CN" altLang="en-US" sz="4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14350" y="2720975"/>
            <a:ext cx="2089150" cy="10795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</a:rPr>
              <a:t>5.</a:t>
            </a:r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</a:rPr>
              <a:t>我们的校园</a:t>
            </a:r>
            <a:endParaRPr lang="zh-CN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259455" y="2168208"/>
            <a:ext cx="2376488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>
                <a:solidFill>
                  <a:schemeClr val="tx1"/>
                </a:solidFill>
                <a:latin typeface="宋体" panose="02010600030101010101" pitchFamily="2" charset="-122"/>
              </a:rPr>
              <a:t>校园探秘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259138" y="4471670"/>
            <a:ext cx="2376487" cy="93503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</a:rPr>
              <a:t>我最喜欢的地方</a:t>
            </a:r>
            <a:endParaRPr lang="zh-CN" altLang="en-US" sz="20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23" name="左大括号 22"/>
          <p:cNvSpPr/>
          <p:nvPr/>
        </p:nvSpPr>
        <p:spPr>
          <a:xfrm>
            <a:off x="2813050" y="2168525"/>
            <a:ext cx="258763" cy="3708400"/>
          </a:xfrm>
          <a:prstGeom prst="leftBrace">
            <a:avLst>
              <a:gd name="adj1" fmla="val 38958"/>
              <a:gd name="adj2" fmla="val 30971"/>
            </a:avLst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959600" y="1989138"/>
            <a:ext cx="1871663" cy="503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latin typeface="宋体" panose="02010600030101010101" pitchFamily="2" charset="-122"/>
              </a:rPr>
              <a:t>全面认识校园</a:t>
            </a:r>
            <a:endParaRPr lang="zh-CN" altLang="en-US" b="1" dirty="0">
              <a:latin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948488" y="5299075"/>
            <a:ext cx="1871662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latin typeface="宋体" panose="02010600030101010101" pitchFamily="2" charset="-122"/>
              </a:rPr>
              <a:t>聚焦教室</a:t>
            </a:r>
            <a:endParaRPr lang="zh-CN" altLang="en-US" b="1" dirty="0">
              <a:latin typeface="宋体" panose="02010600030101010101" pitchFamily="2" charset="-122"/>
            </a:endParaRPr>
          </a:p>
        </p:txBody>
      </p:sp>
      <p:sp>
        <p:nvSpPr>
          <p:cNvPr id="35" name="下箭头 34"/>
          <p:cNvSpPr/>
          <p:nvPr/>
        </p:nvSpPr>
        <p:spPr>
          <a:xfrm>
            <a:off x="7524750" y="2492375"/>
            <a:ext cx="719138" cy="2806700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</a:rPr>
              <a:t>地点的转换</a:t>
            </a:r>
            <a:endParaRPr lang="zh-CN" altLang="en-US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038850" y="2286000"/>
            <a:ext cx="461963" cy="1163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b="1">
                <a:latin typeface="宋体" panose="02010600030101010101" pitchFamily="2" charset="-122"/>
              </a:rPr>
              <a:t>第一课时</a:t>
            </a: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038850" y="4357688"/>
            <a:ext cx="461963" cy="1163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b="1">
                <a:latin typeface="宋体" panose="02010600030101010101" pitchFamily="2" charset="-122"/>
              </a:rPr>
              <a:t>第二课时</a:t>
            </a:r>
            <a:endParaRPr lang="zh-CN" altLang="en-US" b="1"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捕获20.PN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925812" y="694720"/>
            <a:ext cx="3545733" cy="4874836"/>
          </a:xfrm>
        </p:spPr>
      </p:pic>
      <p:pic>
        <p:nvPicPr>
          <p:cNvPr id="5" name="图片 4" descr="捕获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694720"/>
            <a:ext cx="3461748" cy="4824536"/>
          </a:xfrm>
          <a:prstGeom prst="rect">
            <a:avLst/>
          </a:prstGeom>
        </p:spPr>
      </p:pic>
      <p:sp>
        <p:nvSpPr>
          <p:cNvPr id="3" name="圆角矩形标注 2"/>
          <p:cNvSpPr/>
          <p:nvPr/>
        </p:nvSpPr>
        <p:spPr>
          <a:xfrm>
            <a:off x="3414260" y="5663272"/>
            <a:ext cx="4038060" cy="504056"/>
          </a:xfrm>
          <a:prstGeom prst="wedgeRoundRectCallout">
            <a:avLst>
              <a:gd name="adj1" fmla="val -19617"/>
              <a:gd name="adj2" fmla="val -116201"/>
              <a:gd name="adj3" fmla="val 16667"/>
            </a:avLst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激发对未来学习的期待</a:t>
            </a:r>
            <a:endParaRPr lang="zh-CN" altLang="en-US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835696" y="1486808"/>
            <a:ext cx="288032" cy="4320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5" name="矩形 24584"/>
          <p:cNvSpPr/>
          <p:nvPr/>
        </p:nvSpPr>
        <p:spPr>
          <a:xfrm>
            <a:off x="142875" y="1716723"/>
            <a:ext cx="8943975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zh-CN" sz="2800" b="1" dirty="0">
                <a:latin typeface="楷体_GB2312" pitchFamily="49" charset="-122"/>
                <a:ea typeface="楷体_GB2312" pitchFamily="49" charset="-122"/>
              </a:rPr>
              <a:t>        </a:t>
            </a:r>
            <a:r>
              <a:rPr lang="zh-CN" altLang="en-US" sz="2800" b="1" dirty="0">
                <a:latin typeface="楷体_GB2312" pitchFamily="49" charset="-122"/>
                <a:ea typeface="楷体_GB2312" pitchFamily="49" charset="-122"/>
              </a:rPr>
              <a:t>我们参观校园时应该注意什么？</a:t>
            </a:r>
            <a:endParaRPr lang="zh-CN" altLang="en-US" sz="2800" b="1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4586" name="矩形 24585"/>
          <p:cNvSpPr/>
          <p:nvPr/>
        </p:nvSpPr>
        <p:spPr>
          <a:xfrm>
            <a:off x="395288" y="2714625"/>
            <a:ext cx="8153400" cy="15176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zh-CN" sz="3200" b="1" dirty="0">
                <a:solidFill>
                  <a:srgbClr val="9933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      </a:t>
            </a:r>
            <a:r>
              <a:rPr lang="zh-CN" altLang="en-US" sz="3200" b="1" dirty="0">
                <a:solidFill>
                  <a:srgbClr val="993300"/>
                </a:solidFill>
                <a:latin typeface="楷体_GB2312" pitchFamily="49" charset="-122"/>
                <a:ea typeface="楷体_GB2312" pitchFamily="49" charset="-122"/>
              </a:rPr>
              <a:t>要保持安静，不推不挤，用心听介绍，见闻记心里。</a:t>
            </a:r>
            <a:endParaRPr lang="zh-CN" altLang="en-US" sz="3200" b="1">
              <a:solidFill>
                <a:srgbClr val="9933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24592" name="图片 24591" descr="按钮条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512" y="188913"/>
            <a:ext cx="4043362" cy="901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93" name="矩形 24592"/>
          <p:cNvSpPr/>
          <p:nvPr/>
        </p:nvSpPr>
        <p:spPr>
          <a:xfrm>
            <a:off x="201613" y="236538"/>
            <a:ext cx="3729037" cy="6096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sz="28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讨论参观要求</a:t>
            </a:r>
            <a:r>
              <a:rPr lang="zh-CN" altLang="en-US" sz="4400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zh-CN" altLang="en-US" sz="4400">
              <a:solidFill>
                <a:schemeClr val="tx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4594" name="图片 24593" descr="小女孩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173" y="4365625"/>
            <a:ext cx="1497012" cy="20526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图片 17412" descr="按钮条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25" y="188913"/>
            <a:ext cx="4043363" cy="901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4" name="矩形 17413"/>
          <p:cNvSpPr/>
          <p:nvPr/>
        </p:nvSpPr>
        <p:spPr>
          <a:xfrm>
            <a:off x="273050" y="236538"/>
            <a:ext cx="3729038" cy="6096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sz="28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实地参观校园</a:t>
            </a:r>
            <a:r>
              <a:rPr lang="zh-CN" altLang="en-US" sz="4400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zh-CN" altLang="en-US" sz="4400">
              <a:solidFill>
                <a:schemeClr val="tx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7420" name="矩形 17419"/>
          <p:cNvSpPr/>
          <p:nvPr/>
        </p:nvSpPr>
        <p:spPr>
          <a:xfrm>
            <a:off x="323850" y="1053148"/>
            <a:ext cx="8229600" cy="20161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lvl="0" indent="-342900">
              <a:lnSpc>
                <a:spcPct val="140000"/>
              </a:lnSpc>
              <a:spcBef>
                <a:spcPct val="20000"/>
              </a:spcBef>
            </a:pPr>
            <a:r>
              <a:rPr lang="en-US" altLang="zh-CN" sz="2800" b="1" dirty="0">
                <a:solidFill>
                  <a:srgbClr val="0066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      </a:t>
            </a:r>
            <a:r>
              <a:rPr lang="zh-CN" altLang="en-US" sz="2800" b="1" dirty="0">
                <a:solidFill>
                  <a:srgbClr val="006600"/>
                </a:solidFill>
                <a:latin typeface="楷体_GB2312" pitchFamily="49" charset="-122"/>
                <a:ea typeface="楷体_GB2312" pitchFamily="49" charset="-122"/>
              </a:rPr>
              <a:t>参观与学习、生活密切相关的场所，如：老师办公室、大队部、操场、升旗台、厕所、医务室、门房等。</a:t>
            </a:r>
            <a:endParaRPr lang="zh-CN" altLang="en-US" sz="2800" b="1">
              <a:solidFill>
                <a:srgbClr val="0066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7421" name="矩形 17420"/>
          <p:cNvSpPr/>
          <p:nvPr/>
        </p:nvSpPr>
        <p:spPr>
          <a:xfrm>
            <a:off x="1547813" y="3168968"/>
            <a:ext cx="6996112" cy="1773237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lvl="0" indent="-342900">
              <a:lnSpc>
                <a:spcPct val="140000"/>
              </a:lnSpc>
              <a:spcBef>
                <a:spcPct val="20000"/>
              </a:spcBef>
            </a:pPr>
            <a:r>
              <a:rPr lang="en-US" altLang="zh-CN" sz="2800" b="1" dirty="0">
                <a:solidFill>
                  <a:srgbClr val="0066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      </a:t>
            </a:r>
            <a:r>
              <a:rPr lang="zh-CN" altLang="en-US" sz="2800" b="1" dirty="0">
                <a:solidFill>
                  <a:srgbClr val="006600"/>
                </a:solidFill>
                <a:latin typeface="楷体_GB2312" pitchFamily="49" charset="-122"/>
                <a:ea typeface="楷体_GB2312" pitchFamily="49" charset="-122"/>
              </a:rPr>
              <a:t>观察所到之处的标识，有哪些设施，认真听取相关人员的介绍。</a:t>
            </a:r>
            <a:endParaRPr lang="zh-CN" altLang="en-US" sz="2800" b="1">
              <a:solidFill>
                <a:srgbClr val="0066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17424" name="图片 17423" descr="小女孩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88" y="3429000"/>
            <a:ext cx="1931987" cy="2873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6" name="矩形 18435"/>
          <p:cNvSpPr/>
          <p:nvPr/>
        </p:nvSpPr>
        <p:spPr>
          <a:xfrm>
            <a:off x="1937068" y="4798695"/>
            <a:ext cx="7488237" cy="13684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342900" lvl="0" indent="-342900">
              <a:lnSpc>
                <a:spcPct val="125000"/>
              </a:lnSpc>
              <a:spcBef>
                <a:spcPct val="50000"/>
              </a:spcBef>
            </a:pPr>
            <a:r>
              <a:rPr lang="en-US" altLang="zh-CN" sz="2800" b="1" dirty="0">
                <a:solidFill>
                  <a:srgbClr val="006600"/>
                </a:solidFill>
                <a:latin typeface="楷体_GB2312" pitchFamily="49" charset="-122"/>
                <a:ea typeface="楷体_GB2312" pitchFamily="49" charset="-122"/>
              </a:rPr>
              <a:t>      </a:t>
            </a:r>
            <a:r>
              <a:rPr lang="zh-CN" altLang="en-US" sz="2800" b="1" dirty="0">
                <a:solidFill>
                  <a:srgbClr val="006600"/>
                </a:solidFill>
                <a:latin typeface="楷体_GB2312" pitchFamily="49" charset="-122"/>
                <a:ea typeface="楷体_GB2312" pitchFamily="49" charset="-122"/>
              </a:rPr>
              <a:t>评价参观纪律：根据刚才参观要求，</a:t>
            </a:r>
            <a:endParaRPr lang="zh-CN" altLang="en-US" sz="2800" b="1" dirty="0">
              <a:solidFill>
                <a:srgbClr val="006600"/>
              </a:solidFill>
              <a:latin typeface="楷体_GB2312" pitchFamily="49" charset="-122"/>
              <a:ea typeface="楷体_GB2312" pitchFamily="49" charset="-122"/>
            </a:endParaRPr>
          </a:p>
          <a:p>
            <a:pPr marL="342900" lvl="0" indent="-342900">
              <a:lnSpc>
                <a:spcPct val="125000"/>
              </a:lnSpc>
              <a:spcBef>
                <a:spcPct val="50000"/>
              </a:spcBef>
            </a:pPr>
            <a:r>
              <a:rPr lang="zh-CN" altLang="en-US" sz="2800" b="1" dirty="0">
                <a:solidFill>
                  <a:srgbClr val="006600"/>
                </a:solidFill>
                <a:latin typeface="楷体_GB2312" pitchFamily="49" charset="-122"/>
                <a:ea typeface="楷体_GB2312" pitchFamily="49" charset="-122"/>
              </a:rPr>
              <a:t>大家评评哪些同学做得好？</a:t>
            </a:r>
            <a:endParaRPr lang="zh-CN" altLang="en-US" sz="2800" b="1">
              <a:solidFill>
                <a:srgbClr val="006600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图片 18436" descr="按钮条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0" y="188913"/>
            <a:ext cx="4500563" cy="901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8" name="矩形 18437"/>
          <p:cNvSpPr/>
          <p:nvPr/>
        </p:nvSpPr>
        <p:spPr>
          <a:xfrm>
            <a:off x="130175" y="236538"/>
            <a:ext cx="4033838" cy="6096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sz="28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说说我们的校园</a:t>
            </a:r>
            <a:r>
              <a:rPr lang="zh-CN" altLang="en-US" sz="4400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zh-CN" altLang="en-US" sz="4400">
              <a:solidFill>
                <a:schemeClr val="tx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8440" name="矩形 18439"/>
          <p:cNvSpPr/>
          <p:nvPr/>
        </p:nvSpPr>
        <p:spPr>
          <a:xfrm>
            <a:off x="472440" y="965835"/>
            <a:ext cx="8436610" cy="31369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lvl="0" indent="-342900">
              <a:lnSpc>
                <a:spcPct val="125000"/>
              </a:lnSpc>
              <a:spcBef>
                <a:spcPct val="50000"/>
              </a:spcBef>
            </a:pPr>
            <a:r>
              <a:rPr lang="en-US" altLang="zh-CN" sz="2800" b="1" dirty="0">
                <a:solidFill>
                  <a:srgbClr val="006600"/>
                </a:solidFill>
                <a:latin typeface="楷体_GB2312" pitchFamily="49" charset="-122"/>
                <a:ea typeface="楷体_GB2312" pitchFamily="49" charset="-122"/>
              </a:rPr>
              <a:t>       </a:t>
            </a:r>
            <a:r>
              <a:rPr lang="zh-CN" altLang="en-US" sz="2800" b="1" dirty="0">
                <a:solidFill>
                  <a:srgbClr val="006600"/>
                </a:solidFill>
                <a:latin typeface="楷体_GB2312" pitchFamily="49" charset="-122"/>
                <a:ea typeface="楷体_GB2312" pitchFamily="49" charset="-122"/>
              </a:rPr>
              <a:t>交流参观收获：参观后，大家知道除了我们的教室，学校还有哪些地方，它们有什么作用？</a:t>
            </a:r>
            <a:endParaRPr lang="zh-CN" altLang="en-US" sz="2800" b="1">
              <a:solidFill>
                <a:srgbClr val="0066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75" y="2787650"/>
            <a:ext cx="1724025" cy="28663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500" y="4756785"/>
            <a:ext cx="2844800" cy="18859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0660" y="2787650"/>
            <a:ext cx="3278505" cy="22212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0260" y="2345690"/>
            <a:ext cx="2647315" cy="17570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1050" y="4756785"/>
            <a:ext cx="2676525" cy="1885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2053438784583378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22570" y="3585845"/>
            <a:ext cx="2124075" cy="2833370"/>
          </a:xfrm>
          <a:prstGeom prst="rect">
            <a:avLst/>
          </a:prstGeom>
        </p:spPr>
      </p:pic>
      <p:pic>
        <p:nvPicPr>
          <p:cNvPr id="6" name="图片 5" descr="2322464455759440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565" y="459105"/>
            <a:ext cx="1980565" cy="2641600"/>
          </a:xfrm>
          <a:prstGeom prst="rect">
            <a:avLst/>
          </a:prstGeom>
        </p:spPr>
      </p:pic>
      <p:pic>
        <p:nvPicPr>
          <p:cNvPr id="7" name="图片 6" descr="4884522934693595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420" y="459105"/>
            <a:ext cx="1934845" cy="2580640"/>
          </a:xfrm>
          <a:prstGeom prst="rect">
            <a:avLst/>
          </a:prstGeom>
        </p:spPr>
      </p:pic>
      <p:pic>
        <p:nvPicPr>
          <p:cNvPr id="8" name="图片 7" descr="7401899583472671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701165" y="3585845"/>
            <a:ext cx="2094865" cy="2794000"/>
          </a:xfrm>
          <a:prstGeom prst="rect">
            <a:avLst/>
          </a:prstGeom>
        </p:spPr>
      </p:pic>
      <p:pic>
        <p:nvPicPr>
          <p:cNvPr id="9" name="图片 8" descr="7515835182866209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170" y="459105"/>
            <a:ext cx="1972310" cy="263017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捕获22.PN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55576" y="980728"/>
            <a:ext cx="3528392" cy="4831790"/>
          </a:xfrm>
        </p:spPr>
      </p:pic>
      <p:pic>
        <p:nvPicPr>
          <p:cNvPr id="5" name="图片 4" descr="捕获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908720"/>
            <a:ext cx="3549065" cy="4923928"/>
          </a:xfrm>
          <a:prstGeom prst="rect">
            <a:avLst/>
          </a:prstGeom>
        </p:spPr>
      </p:pic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4860032" y="268957"/>
          <a:ext cx="3816424" cy="4957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424"/>
              </a:tblGrid>
              <a:tr h="495747"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渗透安全、文明、规则</a:t>
                      </a:r>
                      <a:endParaRPr lang="zh-CN" altLang="en-US" sz="24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18" marR="91418" marT="45661" marB="45661"/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107505" y="151866"/>
          <a:ext cx="4464496" cy="641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496"/>
              </a:tblGrid>
              <a:tr h="64135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zh-CN" altLang="zh-CN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使用各个空间的基本注意事项</a:t>
                      </a:r>
                      <a:endParaRPr lang="zh-CN" altLang="en-US" sz="2400" dirty="0"/>
                    </a:p>
                  </a:txBody>
                  <a:tcPr marL="91447" marR="91447" marT="45811" marB="45811"/>
                </a:tc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1168783" y="5949279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zh-CN" altLang="zh-CN" b="1" dirty="0">
                <a:solidFill>
                  <a:schemeClr val="lt1"/>
                </a:solidFill>
              </a:rPr>
              <a:t>，</a:t>
            </a:r>
            <a:r>
              <a:rPr lang="zh-CN" altLang="zh-CN" sz="2400" b="1" dirty="0"/>
              <a:t>以活动的方式寻找</a:t>
            </a:r>
            <a:r>
              <a:rPr lang="zh-CN" altLang="zh-CN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自己</a:t>
            </a:r>
            <a:r>
              <a:rPr lang="zh-CN" altLang="zh-CN" sz="2400" b="1" dirty="0"/>
              <a:t>在学校的特殊空间。</a:t>
            </a:r>
            <a:r>
              <a:rPr lang="zh-CN" altLang="en-US" sz="2400" dirty="0">
                <a:latin typeface="FZSSJW--GB1-0"/>
              </a:rPr>
              <a:t> </a:t>
            </a:r>
            <a:endParaRPr lang="zh-CN" altLang="en-US" sz="2400" dirty="0"/>
          </a:p>
        </p:txBody>
      </p:sp>
      <p:pic>
        <p:nvPicPr>
          <p:cNvPr id="2" name="图片 1" descr="捕获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976" y="1035720"/>
            <a:ext cx="3549065" cy="4923928"/>
          </a:xfrm>
          <a:prstGeom prst="rect">
            <a:avLst/>
          </a:prstGeom>
        </p:spPr>
      </p:pic>
      <p:sp>
        <p:nvSpPr>
          <p:cNvPr id="12" name="矩形 7"/>
          <p:cNvSpPr>
            <a:spLocks noChangeArrowheads="1"/>
          </p:cNvSpPr>
          <p:nvPr/>
        </p:nvSpPr>
        <p:spPr bwMode="auto">
          <a:xfrm>
            <a:off x="3277553" y="5312093"/>
            <a:ext cx="857250" cy="500062"/>
          </a:xfrm>
          <a:prstGeom prst="rect">
            <a:avLst/>
          </a:prstGeom>
          <a:solidFill>
            <a:schemeClr val="accent1">
              <a:alpha val="16078"/>
            </a:schemeClr>
          </a:solidFill>
          <a:ln w="25400" algn="ctr">
            <a:solidFill>
              <a:srgbClr val="385D8A"/>
            </a:solidFill>
            <a:miter lim="800000"/>
          </a:ln>
        </p:spPr>
        <p:txBody>
          <a:bodyPr anchor="ctr"/>
          <a:p>
            <a:pPr algn="ctr">
              <a:defRPr/>
            </a:pP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校园</a:t>
            </a:r>
            <a:endParaRPr lang="zh-CN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矩形 7"/>
          <p:cNvSpPr>
            <a:spLocks noChangeArrowheads="1"/>
          </p:cNvSpPr>
          <p:nvPr/>
        </p:nvSpPr>
        <p:spPr bwMode="auto">
          <a:xfrm>
            <a:off x="4571683" y="5332413"/>
            <a:ext cx="857250" cy="500062"/>
          </a:xfrm>
          <a:prstGeom prst="rect">
            <a:avLst/>
          </a:prstGeom>
          <a:solidFill>
            <a:schemeClr val="accent1">
              <a:alpha val="16078"/>
            </a:schemeClr>
          </a:solidFill>
          <a:ln w="25400" algn="ctr">
            <a:solidFill>
              <a:srgbClr val="385D8A"/>
            </a:solidFill>
            <a:miter lim="800000"/>
          </a:ln>
        </p:spPr>
        <p:txBody>
          <a:bodyPr anchor="ctr"/>
          <a:p>
            <a:pPr algn="ctr">
              <a:defRPr/>
            </a:pP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教室</a:t>
            </a:r>
            <a:endParaRPr lang="zh-CN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标题 1"/>
          <p:cNvSpPr txBox="1"/>
          <p:nvPr/>
        </p:nvSpPr>
        <p:spPr bwMode="auto">
          <a:xfrm>
            <a:off x="36513" y="158750"/>
            <a:ext cx="9144000" cy="1470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4400" b="1">
                <a:latin typeface="黑体" panose="02010609060101010101" pitchFamily="49" charset="-122"/>
                <a:ea typeface="黑体" panose="02010609060101010101" pitchFamily="49" charset="-122"/>
              </a:rPr>
              <a:t>第二单元 校园生活真快乐</a:t>
            </a:r>
            <a:endParaRPr lang="zh-CN" altLang="en-US" sz="4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87375" y="2409825"/>
            <a:ext cx="2089150" cy="10795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</a:rPr>
              <a:t>6.</a:t>
            </a:r>
            <a:r>
              <a:rPr lang="zh-CN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</a:rPr>
              <a:t>校园里的</a:t>
            </a:r>
            <a:endParaRPr lang="zh-CN" altLang="en-US" sz="2400" b="1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宋体" panose="02010600030101010101" pitchFamily="2" charset="-122"/>
            </a:endParaRPr>
          </a:p>
          <a:p>
            <a:pPr algn="ctr">
              <a:defRPr/>
            </a:pPr>
            <a:r>
              <a:rPr lang="zh-CN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</a:rPr>
              <a:t>号令</a:t>
            </a:r>
            <a:endParaRPr lang="zh-CN" altLang="en-US" sz="2400" b="1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300413" y="1689100"/>
            <a:ext cx="2376487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>
                <a:solidFill>
                  <a:schemeClr val="tx1"/>
                </a:solidFill>
                <a:latin typeface="宋体" panose="02010600030101010101" pitchFamily="2" charset="-122"/>
              </a:rPr>
              <a:t>神秘的指挥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300413" y="2770188"/>
            <a:ext cx="2376487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>
                <a:solidFill>
                  <a:schemeClr val="tx1"/>
                </a:solidFill>
                <a:latin typeface="宋体" panose="02010600030101010101" pitchFamily="2" charset="-122"/>
              </a:rPr>
              <a:t>铃声告诉我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286125" y="3922713"/>
            <a:ext cx="2376488" cy="93503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>
                <a:solidFill>
                  <a:schemeClr val="tx1"/>
                </a:solidFill>
                <a:latin typeface="宋体" panose="02010600030101010101" pitchFamily="2" charset="-122"/>
              </a:rPr>
              <a:t>升国旗了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286125" y="5072063"/>
            <a:ext cx="2376488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>
                <a:solidFill>
                  <a:schemeClr val="tx1"/>
                </a:solidFill>
                <a:latin typeface="宋体" panose="02010600030101010101" pitchFamily="2" charset="-122"/>
              </a:rPr>
              <a:t>保健节拍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23" name="左大括号 22"/>
          <p:cNvSpPr/>
          <p:nvPr/>
        </p:nvSpPr>
        <p:spPr>
          <a:xfrm>
            <a:off x="2813050" y="2157413"/>
            <a:ext cx="258763" cy="3708400"/>
          </a:xfrm>
          <a:prstGeom prst="leftBrace">
            <a:avLst>
              <a:gd name="adj1" fmla="val 38958"/>
              <a:gd name="adj2" fmla="val 30971"/>
            </a:avLst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959600" y="1989138"/>
            <a:ext cx="1871663" cy="503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>
                <a:solidFill>
                  <a:srgbClr val="FFFFFF"/>
                </a:solidFill>
                <a:latin typeface="宋体" panose="02010600030101010101" pitchFamily="2" charset="-122"/>
              </a:rPr>
              <a:t>学生熟悉的铃声</a:t>
            </a:r>
            <a:endParaRPr lang="zh-CN" altLang="en-US" b="1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948488" y="5299075"/>
            <a:ext cx="1871662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>
                <a:solidFill>
                  <a:srgbClr val="FFFFFF"/>
                </a:solidFill>
                <a:latin typeface="宋体" panose="02010600030101010101" pitchFamily="2" charset="-122"/>
              </a:rPr>
              <a:t>校园特殊的铃声</a:t>
            </a:r>
            <a:endParaRPr lang="zh-CN" altLang="en-US" b="1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sp>
        <p:nvSpPr>
          <p:cNvPr id="35" name="下箭头 34"/>
          <p:cNvSpPr/>
          <p:nvPr/>
        </p:nvSpPr>
        <p:spPr>
          <a:xfrm>
            <a:off x="7524750" y="2492375"/>
            <a:ext cx="719138" cy="2806700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</a:rPr>
              <a:t>号令的扩展</a:t>
            </a:r>
            <a:endParaRPr lang="zh-CN" altLang="en-US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36" name="右中括号 35"/>
          <p:cNvSpPr/>
          <p:nvPr/>
        </p:nvSpPr>
        <p:spPr>
          <a:xfrm>
            <a:off x="5662613" y="2157413"/>
            <a:ext cx="371475" cy="1273175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7" name="右中括号 36"/>
          <p:cNvSpPr/>
          <p:nvPr/>
        </p:nvSpPr>
        <p:spPr>
          <a:xfrm>
            <a:off x="5662613" y="4281488"/>
            <a:ext cx="371475" cy="1236662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065838" y="2203450"/>
            <a:ext cx="461962" cy="1163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b="1">
                <a:latin typeface="宋体" panose="02010600030101010101" pitchFamily="2" charset="-122"/>
              </a:rPr>
              <a:t>第一课时</a:t>
            </a: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065838" y="4346575"/>
            <a:ext cx="461962" cy="1163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b="1">
                <a:latin typeface="宋体" panose="02010600030101010101" pitchFamily="2" charset="-122"/>
              </a:rPr>
              <a:t>第二课时</a:t>
            </a:r>
            <a:endParaRPr lang="zh-CN" altLang="en-US" b="1"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 descr="捕获1.PN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981243" y="1856478"/>
            <a:ext cx="3181514" cy="4013406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42425" cy="688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4143372" y="4786322"/>
            <a:ext cx="2143140" cy="17145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本册</a:t>
            </a:r>
            <a:r>
              <a:rPr lang="zh-CN" altLang="en-US" sz="28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endParaRPr lang="en-US" altLang="zh-CN" sz="28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defRPr/>
            </a:pPr>
            <a:r>
              <a:rPr lang="zh-CN" altLang="en-US" sz="28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教育</a:t>
            </a:r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主题：</a:t>
            </a:r>
            <a:endParaRPr lang="zh-CN" altLang="en-US" sz="28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适应新生活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defRPr/>
            </a:pP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" name="图片 6" descr="捕获2.PNG"/>
          <p:cNvPicPr>
            <a:picLocks noChangeAspect="1"/>
          </p:cNvPicPr>
          <p:nvPr/>
        </p:nvPicPr>
        <p:blipFill>
          <a:blip r:embed="rId3"/>
          <a:srcRect l="14300" t="1838" r="2382" b="52208"/>
          <a:stretch>
            <a:fillRect/>
          </a:stretch>
        </p:blipFill>
        <p:spPr>
          <a:xfrm>
            <a:off x="310552" y="476672"/>
            <a:ext cx="5404455" cy="3864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6715140" y="1500174"/>
            <a:ext cx="12858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/>
              <a:t>游戏</a:t>
            </a:r>
            <a:endParaRPr lang="en-US" altLang="zh-CN" sz="3600" b="1" dirty="0" smtClean="0"/>
          </a:p>
          <a:p>
            <a:r>
              <a:rPr lang="zh-CN" altLang="en-US" sz="3600" b="1" dirty="0" smtClean="0"/>
              <a:t>饮食</a:t>
            </a:r>
            <a:endParaRPr lang="en-US" altLang="zh-CN" sz="3600" b="1" dirty="0" smtClean="0"/>
          </a:p>
          <a:p>
            <a:r>
              <a:rPr lang="zh-CN" altLang="en-US" sz="3600" b="1" dirty="0" smtClean="0"/>
              <a:t>安全</a:t>
            </a:r>
            <a:endParaRPr lang="en-US" altLang="zh-CN" sz="3600" b="1" dirty="0" smtClean="0"/>
          </a:p>
          <a:p>
            <a:r>
              <a:rPr lang="zh-CN" altLang="en-US" sz="3600" b="1" dirty="0" smtClean="0"/>
              <a:t>作息</a:t>
            </a:r>
            <a:endParaRPr lang="zh-CN" altLang="en-US" sz="3600" b="1" dirty="0"/>
          </a:p>
        </p:txBody>
      </p:sp>
      <p:sp>
        <p:nvSpPr>
          <p:cNvPr id="8" name="虚尾箭头 7"/>
          <p:cNvSpPr/>
          <p:nvPr/>
        </p:nvSpPr>
        <p:spPr>
          <a:xfrm>
            <a:off x="5715008" y="2643182"/>
            <a:ext cx="857256" cy="21431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虚尾箭头 8"/>
          <p:cNvSpPr/>
          <p:nvPr/>
        </p:nvSpPr>
        <p:spPr>
          <a:xfrm rot="6778199">
            <a:off x="6552444" y="4329807"/>
            <a:ext cx="857256" cy="21431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捕获24.PN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10579" y="1000108"/>
            <a:ext cx="3618460" cy="5089039"/>
          </a:xfrm>
        </p:spPr>
      </p:pic>
      <p:pic>
        <p:nvPicPr>
          <p:cNvPr id="5" name="图片 4" descr="捕获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2" y="999357"/>
            <a:ext cx="3826032" cy="5219075"/>
          </a:xfrm>
          <a:prstGeom prst="rect">
            <a:avLst/>
          </a:prstGeom>
        </p:spPr>
      </p:pic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35496" y="79918"/>
          <a:ext cx="9036050" cy="1188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6050"/>
              </a:tblGrid>
              <a:tr h="1000108">
                <a:tc>
                  <a:txBody>
                    <a:bodyPr/>
                    <a:lstStyle/>
                    <a:p>
                      <a:r>
                        <a:rPr lang="zh-CN" altLang="en-US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● </a:t>
                      </a:r>
                      <a:r>
                        <a:rPr lang="zh-CN" altLang="en-US" sz="2400" b="1" i="0" u="none" strike="noStrike" kern="1200" baseline="0" dirty="0" smtClean="0">
                          <a:solidFill>
                            <a:schemeClr val="lt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了解校园生活的一般规则。</a:t>
                      </a:r>
                      <a:endParaRPr lang="en-US" altLang="zh-CN" sz="2400" b="1" i="0" u="none" strike="noStrike" kern="1200" baseline="0" dirty="0" smtClean="0">
                        <a:solidFill>
                          <a:schemeClr val="lt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  <a:p>
                      <a:r>
                        <a:rPr lang="zh-CN" altLang="en-US" sz="2400" b="1" i="0" u="none" strike="noStrike" kern="1200" baseline="0" dirty="0" smtClean="0">
                          <a:solidFill>
                            <a:schemeClr val="lt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● 熟悉与了解学校各种铃声（含升国旗和保健操）的含义和要求，以及基本的礼仪。</a:t>
                      </a:r>
                      <a:endParaRPr lang="zh-CN" altLang="en-US" sz="2400" b="1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5" marR="91435" marT="45781" marB="45781"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3342214" y="6021288"/>
          <a:ext cx="2549933" cy="639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9933"/>
              </a:tblGrid>
              <a:tr h="639762">
                <a:tc>
                  <a:txBody>
                    <a:bodyPr/>
                    <a:lstStyle/>
                    <a:p>
                      <a:r>
                        <a:rPr lang="zh-CN" altLang="en-US" sz="2800" dirty="0" smtClean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学校生活规律</a:t>
                      </a:r>
                      <a:endParaRPr lang="zh-CN" altLang="en-US" sz="28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6" marR="91436" marT="45661" marB="45661"/>
                </a:tc>
              </a:tr>
            </a:tbl>
          </a:graphicData>
        </a:graphic>
      </p:graphicFrame>
      <p:sp>
        <p:nvSpPr>
          <p:cNvPr id="3" name="椭圆 2"/>
          <p:cNvSpPr/>
          <p:nvPr/>
        </p:nvSpPr>
        <p:spPr>
          <a:xfrm>
            <a:off x="3552589" y="1716832"/>
            <a:ext cx="708781" cy="57606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1043608" y="2290110"/>
            <a:ext cx="708781" cy="57606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2987824" y="4643586"/>
            <a:ext cx="708781" cy="57606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21"/>
          <p:cNvSpPr>
            <a:spLocks noChangeArrowheads="1"/>
          </p:cNvSpPr>
          <p:nvPr/>
        </p:nvSpPr>
        <p:spPr bwMode="auto">
          <a:xfrm>
            <a:off x="1878051" y="3140967"/>
            <a:ext cx="1422184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FF0000"/>
                </a:solidFill>
              </a:rPr>
              <a:t>各种铃声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5" name="圆角矩形标注 14"/>
          <p:cNvSpPr/>
          <p:nvPr/>
        </p:nvSpPr>
        <p:spPr>
          <a:xfrm>
            <a:off x="251520" y="4622496"/>
            <a:ext cx="936104" cy="441598"/>
          </a:xfrm>
          <a:prstGeom prst="wedgeRoundRectCallout">
            <a:avLst>
              <a:gd name="adj1" fmla="val 122044"/>
              <a:gd name="adj2" fmla="val -2401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</a:rPr>
              <a:t>意义</a:t>
            </a:r>
            <a:r>
              <a:rPr lang="en-US" altLang="zh-CN" dirty="0" smtClean="0"/>
              <a:t>i </a:t>
            </a:r>
            <a:endParaRPr lang="zh-CN" altLang="en-US" dirty="0"/>
          </a:p>
        </p:txBody>
      </p:sp>
      <p:sp>
        <p:nvSpPr>
          <p:cNvPr id="16" name="圆角矩形标注 15"/>
          <p:cNvSpPr/>
          <p:nvPr/>
        </p:nvSpPr>
        <p:spPr>
          <a:xfrm>
            <a:off x="7452320" y="5499483"/>
            <a:ext cx="1343825" cy="718949"/>
          </a:xfrm>
          <a:prstGeom prst="wedgeRoundRectCallout">
            <a:avLst>
              <a:gd name="adj1" fmla="val -59184"/>
              <a:gd name="adj2" fmla="val -72324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</a:rPr>
              <a:t>铃声的拓展</a:t>
            </a:r>
            <a:r>
              <a:rPr lang="en-US" altLang="zh-CN" dirty="0" smtClean="0"/>
              <a:t>i 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捕获26.PN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39552" y="741317"/>
            <a:ext cx="4188217" cy="5766771"/>
          </a:xfrm>
        </p:spPr>
      </p:pic>
      <p:pic>
        <p:nvPicPr>
          <p:cNvPr id="5" name="图片 4" descr="捕获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5" y="741317"/>
            <a:ext cx="4176464" cy="5784027"/>
          </a:xfrm>
          <a:prstGeom prst="rect">
            <a:avLst/>
          </a:prstGeom>
        </p:spPr>
      </p:pic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1763688" y="5877272"/>
          <a:ext cx="2431563" cy="822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1563"/>
              </a:tblGrid>
              <a:tr h="639762"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升旗礼仪指导；</a:t>
                      </a:r>
                      <a:endParaRPr lang="en-US" altLang="zh-CN" sz="2400" dirty="0" smtClean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r>
                        <a:rPr lang="zh-CN" altLang="en-US" sz="2400" dirty="0" smtClean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学习唱国歌</a:t>
                      </a:r>
                      <a:endParaRPr lang="zh-CN" altLang="en-US" sz="24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3" marR="91433" marT="45661" marB="45661"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539552" y="332656"/>
          <a:ext cx="4284661" cy="639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4661"/>
              </a:tblGrid>
              <a:tr h="639762"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从号令的角度看待两操和升旗</a:t>
                      </a:r>
                      <a:endParaRPr lang="zh-CN" altLang="en-US" sz="24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49" marR="91449" marT="45661" marB="45661"/>
                </a:tc>
              </a:tr>
            </a:tbl>
          </a:graphicData>
        </a:graphic>
      </p:graphicFrame>
      <p:sp>
        <p:nvSpPr>
          <p:cNvPr id="3" name="圆角矩形标注 2"/>
          <p:cNvSpPr/>
          <p:nvPr/>
        </p:nvSpPr>
        <p:spPr>
          <a:xfrm>
            <a:off x="7236296" y="417281"/>
            <a:ext cx="1368153" cy="648072"/>
          </a:xfrm>
          <a:prstGeom prst="wedgeRoundRectCallout">
            <a:avLst>
              <a:gd name="adj1" fmla="val -72705"/>
              <a:gd name="adj2" fmla="val 113042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schemeClr val="tx1"/>
                </a:solidFill>
              </a:rPr>
              <a:t>做好的目的是什么？</a:t>
            </a:r>
            <a:endParaRPr lang="zh-CN" alt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88913"/>
            <a:ext cx="9242425" cy="688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标题 1"/>
          <p:cNvSpPr txBox="1"/>
          <p:nvPr/>
        </p:nvSpPr>
        <p:spPr bwMode="auto">
          <a:xfrm>
            <a:off x="36513" y="158750"/>
            <a:ext cx="9144000" cy="1470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4400" b="1">
                <a:latin typeface="黑体" panose="02010609060101010101" pitchFamily="49" charset="-122"/>
                <a:ea typeface="黑体" panose="02010609060101010101" pitchFamily="49" charset="-122"/>
              </a:rPr>
              <a:t>第二单元 校园生活真快乐</a:t>
            </a:r>
            <a:endParaRPr lang="zh-CN" altLang="en-US" sz="4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11200" y="2420938"/>
            <a:ext cx="2089150" cy="10795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</a:rPr>
              <a:t>7.</a:t>
            </a:r>
            <a:r>
              <a:rPr lang="zh-CN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</a:rPr>
              <a:t>课间十分钟</a:t>
            </a:r>
            <a:endParaRPr lang="zh-CN" altLang="en-US" sz="2400" b="1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371850" y="1700213"/>
            <a:ext cx="2376488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>
                <a:solidFill>
                  <a:schemeClr val="tx1"/>
                </a:solidFill>
                <a:latin typeface="宋体" panose="02010600030101010101" pitchFamily="2" charset="-122"/>
              </a:rPr>
              <a:t>我喜欢的课间游戏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371850" y="2781300"/>
            <a:ext cx="2376488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>
                <a:solidFill>
                  <a:schemeClr val="tx1"/>
                </a:solidFill>
                <a:latin typeface="宋体" panose="02010600030101010101" pitchFamily="2" charset="-122"/>
              </a:rPr>
              <a:t>玩儿个课间小游戏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357563" y="3933825"/>
            <a:ext cx="2376487" cy="93503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>
                <a:solidFill>
                  <a:schemeClr val="tx1"/>
                </a:solidFill>
                <a:latin typeface="宋体" panose="02010600030101010101" pitchFamily="2" charset="-122"/>
              </a:rPr>
              <a:t>课间还要做什么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357563" y="5083175"/>
            <a:ext cx="2376487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>
                <a:solidFill>
                  <a:schemeClr val="tx1"/>
                </a:solidFill>
                <a:latin typeface="宋体" panose="02010600030101010101" pitchFamily="2" charset="-122"/>
              </a:rPr>
              <a:t>这样做好吗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23" name="左大括号 22"/>
          <p:cNvSpPr/>
          <p:nvPr/>
        </p:nvSpPr>
        <p:spPr>
          <a:xfrm>
            <a:off x="2955925" y="2168525"/>
            <a:ext cx="258763" cy="3708400"/>
          </a:xfrm>
          <a:prstGeom prst="leftBrace">
            <a:avLst>
              <a:gd name="adj1" fmla="val 38958"/>
              <a:gd name="adj2" fmla="val 30971"/>
            </a:avLst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959600" y="1989138"/>
            <a:ext cx="1871663" cy="503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>
                <a:solidFill>
                  <a:srgbClr val="FFFFFF"/>
                </a:solidFill>
                <a:latin typeface="宋体" panose="02010600030101010101" pitchFamily="2" charset="-122"/>
              </a:rPr>
              <a:t>课间游戏</a:t>
            </a:r>
            <a:endParaRPr lang="zh-CN" altLang="en-US" b="1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948488" y="5299075"/>
            <a:ext cx="1871662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>
                <a:solidFill>
                  <a:srgbClr val="FFFFFF"/>
                </a:solidFill>
                <a:latin typeface="宋体" panose="02010600030101010101" pitchFamily="2" charset="-122"/>
              </a:rPr>
              <a:t>课间准备</a:t>
            </a:r>
            <a:endParaRPr lang="zh-CN" altLang="en-US" b="1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sp>
        <p:nvSpPr>
          <p:cNvPr id="35" name="下箭头 34"/>
          <p:cNvSpPr/>
          <p:nvPr/>
        </p:nvSpPr>
        <p:spPr>
          <a:xfrm>
            <a:off x="7524750" y="2492375"/>
            <a:ext cx="719138" cy="2806700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</a:rPr>
              <a:t>从休息到准备</a:t>
            </a:r>
            <a:endParaRPr lang="zh-CN" altLang="en-US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36" name="右中括号 35"/>
          <p:cNvSpPr/>
          <p:nvPr/>
        </p:nvSpPr>
        <p:spPr>
          <a:xfrm>
            <a:off x="5734050" y="2168525"/>
            <a:ext cx="371475" cy="1273175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7" name="右中括号 36"/>
          <p:cNvSpPr/>
          <p:nvPr/>
        </p:nvSpPr>
        <p:spPr>
          <a:xfrm>
            <a:off x="5734050" y="4292600"/>
            <a:ext cx="371475" cy="1236663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132513" y="2214563"/>
            <a:ext cx="461962" cy="1163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b="1">
                <a:latin typeface="宋体" panose="02010600030101010101" pitchFamily="2" charset="-122"/>
              </a:rPr>
              <a:t>第一课时</a:t>
            </a: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132513" y="4357688"/>
            <a:ext cx="461962" cy="1163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b="1">
                <a:latin typeface="宋体" panose="02010600030101010101" pitchFamily="2" charset="-122"/>
              </a:rPr>
              <a:t>第二课时</a:t>
            </a:r>
            <a:endParaRPr lang="zh-CN" altLang="en-US" b="1"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捕获28.PN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31640" y="1101647"/>
            <a:ext cx="3240360" cy="4459692"/>
          </a:xfrm>
        </p:spPr>
      </p:pic>
      <p:pic>
        <p:nvPicPr>
          <p:cNvPr id="5" name="图片 4" descr="捕获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110430"/>
            <a:ext cx="3240360" cy="4450909"/>
          </a:xfrm>
          <a:prstGeom prst="rect">
            <a:avLst/>
          </a:prstGeom>
        </p:spPr>
      </p:pic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7696545" y="4476930"/>
          <a:ext cx="827584" cy="1188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7584"/>
              </a:tblGrid>
              <a:tr h="870267"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规则</a:t>
                      </a:r>
                      <a:endParaRPr lang="en-US" altLang="zh-CN" sz="2400" dirty="0" smtClean="0"/>
                    </a:p>
                    <a:p>
                      <a:r>
                        <a:rPr lang="zh-CN" altLang="en-US" sz="2400" dirty="0" smtClean="0"/>
                        <a:t>健康</a:t>
                      </a:r>
                      <a:endParaRPr lang="en-US" altLang="zh-CN" sz="2400" dirty="0" smtClean="0"/>
                    </a:p>
                    <a:p>
                      <a:r>
                        <a:rPr lang="zh-CN" altLang="en-US" sz="2400" dirty="0" smtClean="0"/>
                        <a:t>友谊</a:t>
                      </a:r>
                      <a:endParaRPr lang="zh-CN" altLang="en-US" sz="2400" dirty="0"/>
                    </a:p>
                  </a:txBody>
                  <a:tcPr marL="91452" marR="91452" marT="45661" marB="45661"/>
                </a:tc>
              </a:tr>
            </a:tbl>
          </a:graphicData>
        </a:graphic>
      </p:graphicFrame>
      <p:sp>
        <p:nvSpPr>
          <p:cNvPr id="11" name="矩形 21"/>
          <p:cNvSpPr>
            <a:spLocks noChangeArrowheads="1"/>
          </p:cNvSpPr>
          <p:nvPr/>
        </p:nvSpPr>
        <p:spPr bwMode="auto">
          <a:xfrm>
            <a:off x="7488710" y="2741083"/>
            <a:ext cx="165529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游戏实践</a:t>
            </a:r>
            <a:endParaRPr lang="en-US" altLang="zh-CN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创意生活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圆角矩形标注 2"/>
          <p:cNvSpPr/>
          <p:nvPr/>
        </p:nvSpPr>
        <p:spPr>
          <a:xfrm>
            <a:off x="3059832" y="2175829"/>
            <a:ext cx="1008112" cy="822894"/>
          </a:xfrm>
          <a:prstGeom prst="wedgeRoundRectCallout">
            <a:avLst>
              <a:gd name="adj1" fmla="val -230671"/>
              <a:gd name="adj2" fmla="val 94012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标注 12"/>
          <p:cNvSpPr/>
          <p:nvPr/>
        </p:nvSpPr>
        <p:spPr>
          <a:xfrm>
            <a:off x="2411760" y="4253914"/>
            <a:ext cx="1872208" cy="1002458"/>
          </a:xfrm>
          <a:prstGeom prst="wedgeRoundRectCallout">
            <a:avLst>
              <a:gd name="adj1" fmla="val -116223"/>
              <a:gd name="adj2" fmla="val -118371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07504" y="3218137"/>
            <a:ext cx="1224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室内游戏</a:t>
            </a:r>
            <a:endParaRPr lang="en-US" altLang="zh-CN" sz="20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室外游戏</a:t>
            </a:r>
            <a:endParaRPr lang="zh-CN" altLang="en-US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下箭头 14"/>
          <p:cNvSpPr/>
          <p:nvPr/>
        </p:nvSpPr>
        <p:spPr>
          <a:xfrm>
            <a:off x="8002325" y="3863325"/>
            <a:ext cx="21602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编花篮游戏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5660" y="1421765"/>
            <a:ext cx="3352800" cy="2566670"/>
          </a:xfrm>
          <a:prstGeom prst="rect">
            <a:avLst/>
          </a:prstGeom>
        </p:spPr>
      </p:pic>
      <p:pic>
        <p:nvPicPr>
          <p:cNvPr id="6" name="图片 5" descr="手影游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305" y="513080"/>
            <a:ext cx="3561080" cy="2670810"/>
          </a:xfrm>
          <a:prstGeom prst="rect">
            <a:avLst/>
          </a:prstGeom>
        </p:spPr>
      </p:pic>
      <p:pic>
        <p:nvPicPr>
          <p:cNvPr id="7" name="图片 6" descr="老鹰捉小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170" y="3773170"/>
            <a:ext cx="3439795" cy="258127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捕获30.PN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78030" y="1135285"/>
            <a:ext cx="3256179" cy="4525963"/>
          </a:xfrm>
        </p:spPr>
      </p:pic>
      <p:pic>
        <p:nvPicPr>
          <p:cNvPr id="5" name="图片 4" descr="捕获3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300" y="1135284"/>
            <a:ext cx="3236068" cy="4514869"/>
          </a:xfrm>
          <a:prstGeom prst="rect">
            <a:avLst/>
          </a:prstGeom>
        </p:spPr>
      </p:pic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862411" y="678452"/>
          <a:ext cx="4683218" cy="456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3218"/>
              </a:tblGrid>
              <a:tr h="365125"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课间：休息放松、快乐、安全</a:t>
                      </a:r>
                      <a:endParaRPr lang="zh-CN" altLang="en-US" sz="2400" dirty="0"/>
                    </a:p>
                  </a:txBody>
                  <a:tcPr marL="91458" marR="91458" marT="45536" marB="45536"/>
                </a:tc>
              </a:tr>
            </a:tbl>
          </a:graphicData>
        </a:graphic>
      </p:graphicFrame>
      <p:sp>
        <p:nvSpPr>
          <p:cNvPr id="12" name="矩形 7"/>
          <p:cNvSpPr>
            <a:spLocks noChangeArrowheads="1"/>
          </p:cNvSpPr>
          <p:nvPr/>
        </p:nvSpPr>
        <p:spPr bwMode="auto">
          <a:xfrm>
            <a:off x="5061585" y="5557520"/>
            <a:ext cx="2571750" cy="500063"/>
          </a:xfrm>
          <a:prstGeom prst="rect">
            <a:avLst/>
          </a:prstGeom>
          <a:solidFill>
            <a:schemeClr val="accent1">
              <a:alpha val="16078"/>
            </a:schemeClr>
          </a:solidFill>
          <a:ln w="25400" algn="ctr">
            <a:solidFill>
              <a:srgbClr val="385D8A"/>
            </a:solidFill>
            <a:miter lim="800000"/>
          </a:ln>
        </p:spPr>
        <p:txBody>
          <a:bodyPr anchor="ctr"/>
          <a:p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</a:rPr>
              <a:t>结合生活，自我辨析</a:t>
            </a:r>
            <a:endParaRPr lang="zh-CN" altLang="en-US" sz="20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88913"/>
            <a:ext cx="9242425" cy="688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标题 1"/>
          <p:cNvSpPr txBox="1"/>
          <p:nvPr/>
        </p:nvSpPr>
        <p:spPr bwMode="auto">
          <a:xfrm>
            <a:off x="36513" y="158750"/>
            <a:ext cx="9144000" cy="1470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4400" b="1">
                <a:latin typeface="黑体" panose="02010609060101010101" pitchFamily="49" charset="-122"/>
                <a:ea typeface="黑体" panose="02010609060101010101" pitchFamily="49" charset="-122"/>
              </a:rPr>
              <a:t>第二单元 校园生活真快乐</a:t>
            </a:r>
            <a:endParaRPr lang="zh-CN" altLang="en-US" sz="4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14350" y="2720975"/>
            <a:ext cx="2089150" cy="10795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</a:rPr>
              <a:t>8.</a:t>
            </a:r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</a:rPr>
              <a:t>上课了</a:t>
            </a:r>
            <a:endParaRPr lang="zh-CN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273425" y="1700213"/>
            <a:ext cx="2376488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</a:rPr>
              <a:t>课前准备好</a:t>
            </a:r>
            <a:endParaRPr lang="en-US" altLang="zh-CN" sz="2000" b="1" dirty="0">
              <a:solidFill>
                <a:schemeClr val="tx1"/>
              </a:solidFill>
              <a:latin typeface="宋体" panose="02010600030101010101" pitchFamily="2" charset="-122"/>
            </a:endParaRPr>
          </a:p>
          <a:p>
            <a:pPr algn="ctr">
              <a:defRPr/>
            </a:pPr>
            <a:endParaRPr lang="zh-CN" altLang="en-US" sz="2000" b="1" dirty="0">
              <a:solidFill>
                <a:srgbClr val="8EB4E3"/>
              </a:solidFill>
              <a:latin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59138" y="2789238"/>
            <a:ext cx="2376487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>
                <a:solidFill>
                  <a:schemeClr val="tx1"/>
                </a:solidFill>
                <a:latin typeface="宋体" panose="02010600030101010101" pitchFamily="2" charset="-122"/>
              </a:rPr>
              <a:t>多提问题勤举手</a:t>
            </a:r>
            <a:endParaRPr lang="en-US" altLang="zh-CN" sz="2000" b="1">
              <a:solidFill>
                <a:schemeClr val="tx1"/>
              </a:solidFill>
              <a:latin typeface="宋体" panose="02010600030101010101" pitchFamily="2" charset="-122"/>
            </a:endParaRPr>
          </a:p>
          <a:p>
            <a:pPr algn="ctr">
              <a:defRPr/>
            </a:pPr>
            <a:endParaRPr lang="zh-CN" altLang="en-US" sz="2000" b="1">
              <a:solidFill>
                <a:srgbClr val="8EB4E3"/>
              </a:solidFill>
              <a:latin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259138" y="3933825"/>
            <a:ext cx="2376487" cy="93503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>
                <a:solidFill>
                  <a:schemeClr val="tx1"/>
                </a:solidFill>
                <a:latin typeface="宋体" panose="02010600030101010101" pitchFamily="2" charset="-122"/>
              </a:rPr>
              <a:t>大家一起学</a:t>
            </a:r>
            <a:endParaRPr lang="en-US" altLang="zh-CN" sz="2000" b="1">
              <a:solidFill>
                <a:schemeClr val="tx1"/>
              </a:solidFill>
              <a:latin typeface="宋体" panose="02010600030101010101" pitchFamily="2" charset="-122"/>
            </a:endParaRPr>
          </a:p>
          <a:p>
            <a:pPr algn="ctr">
              <a:defRPr/>
            </a:pPr>
            <a:endParaRPr lang="zh-CN" altLang="en-US" sz="2000" b="1">
              <a:solidFill>
                <a:srgbClr val="8EB4E3"/>
              </a:solidFill>
              <a:latin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259138" y="5083175"/>
            <a:ext cx="2376487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>
                <a:solidFill>
                  <a:schemeClr val="tx1"/>
                </a:solidFill>
                <a:latin typeface="宋体" panose="02010600030101010101" pitchFamily="2" charset="-122"/>
              </a:rPr>
              <a:t>课堂作业认真做</a:t>
            </a:r>
            <a:endParaRPr lang="en-US" altLang="zh-CN" sz="2000" b="1">
              <a:solidFill>
                <a:schemeClr val="tx1"/>
              </a:solidFill>
              <a:latin typeface="宋体" panose="02010600030101010101" pitchFamily="2" charset="-122"/>
            </a:endParaRPr>
          </a:p>
          <a:p>
            <a:pPr algn="ctr">
              <a:defRPr/>
            </a:pPr>
            <a:endParaRPr lang="zh-CN" altLang="en-US" sz="2000" b="1">
              <a:solidFill>
                <a:srgbClr val="8EB4E3"/>
              </a:solidFill>
              <a:latin typeface="宋体" panose="02010600030101010101" pitchFamily="2" charset="-122"/>
            </a:endParaRPr>
          </a:p>
        </p:txBody>
      </p:sp>
      <p:sp>
        <p:nvSpPr>
          <p:cNvPr id="23" name="左大括号 22"/>
          <p:cNvSpPr/>
          <p:nvPr/>
        </p:nvSpPr>
        <p:spPr>
          <a:xfrm>
            <a:off x="2813050" y="2168525"/>
            <a:ext cx="258763" cy="3708400"/>
          </a:xfrm>
          <a:prstGeom prst="leftBrace">
            <a:avLst>
              <a:gd name="adj1" fmla="val 38958"/>
              <a:gd name="adj2" fmla="val 30971"/>
            </a:avLst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959600" y="1989138"/>
            <a:ext cx="1871663" cy="503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latin typeface="宋体" panose="02010600030101010101" pitchFamily="2" charset="-122"/>
              </a:rPr>
              <a:t>课前准备</a:t>
            </a:r>
            <a:endParaRPr lang="zh-CN" altLang="en-US" b="1" dirty="0">
              <a:latin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948488" y="5299075"/>
            <a:ext cx="1871662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latin typeface="宋体" panose="02010600030101010101" pitchFamily="2" charset="-122"/>
              </a:rPr>
              <a:t>课堂学习</a:t>
            </a:r>
            <a:endParaRPr lang="zh-CN" altLang="en-US" b="1" dirty="0">
              <a:latin typeface="宋体" panose="02010600030101010101" pitchFamily="2" charset="-122"/>
            </a:endParaRPr>
          </a:p>
        </p:txBody>
      </p:sp>
      <p:sp>
        <p:nvSpPr>
          <p:cNvPr id="35" name="下箭头 34"/>
          <p:cNvSpPr/>
          <p:nvPr/>
        </p:nvSpPr>
        <p:spPr>
          <a:xfrm>
            <a:off x="7524750" y="2492375"/>
            <a:ext cx="719138" cy="2806700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</a:rPr>
              <a:t>学习过程顺序</a:t>
            </a:r>
            <a:endParaRPr lang="zh-CN" altLang="en-US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36" name="右中括号 35"/>
          <p:cNvSpPr/>
          <p:nvPr/>
        </p:nvSpPr>
        <p:spPr>
          <a:xfrm>
            <a:off x="5649913" y="1676400"/>
            <a:ext cx="371475" cy="960438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7" name="右中括号 36"/>
          <p:cNvSpPr/>
          <p:nvPr/>
        </p:nvSpPr>
        <p:spPr>
          <a:xfrm>
            <a:off x="5635625" y="2789238"/>
            <a:ext cx="371475" cy="3232150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038850" y="1628775"/>
            <a:ext cx="461963" cy="1152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b="1">
                <a:latin typeface="宋体" panose="02010600030101010101" pitchFamily="2" charset="-122"/>
              </a:rPr>
              <a:t>第一课时</a:t>
            </a: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038850" y="3514725"/>
            <a:ext cx="461963" cy="1163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b="1">
                <a:latin typeface="宋体" panose="02010600030101010101" pitchFamily="2" charset="-122"/>
              </a:rPr>
              <a:t>第二课时</a:t>
            </a:r>
            <a:endParaRPr lang="zh-CN" altLang="en-US" b="1"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捕获32.PN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03288" y="1125538"/>
            <a:ext cx="3756025" cy="5187950"/>
          </a:xfrm>
        </p:spPr>
      </p:pic>
      <p:sp>
        <p:nvSpPr>
          <p:cNvPr id="16" name="圆角矩形标注 15"/>
          <p:cNvSpPr/>
          <p:nvPr/>
        </p:nvSpPr>
        <p:spPr>
          <a:xfrm>
            <a:off x="282575" y="2527300"/>
            <a:ext cx="1008063" cy="822325"/>
          </a:xfrm>
          <a:prstGeom prst="wedgeRoundRectCallout">
            <a:avLst>
              <a:gd name="adj1" fmla="val 161930"/>
              <a:gd name="adj2" fmla="val -45302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2400" b="1" strike="noStrike" noProof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思想准备</a:t>
            </a:r>
            <a:endParaRPr lang="zh-CN" altLang="en-US" sz="2400" b="1" strike="noStrike" noProof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圆角矩形标注 16"/>
          <p:cNvSpPr/>
          <p:nvPr/>
        </p:nvSpPr>
        <p:spPr>
          <a:xfrm>
            <a:off x="160338" y="3883025"/>
            <a:ext cx="1008063" cy="822325"/>
          </a:xfrm>
          <a:prstGeom prst="wedgeRoundRectCallout">
            <a:avLst>
              <a:gd name="adj1" fmla="val 88825"/>
              <a:gd name="adj2" fmla="val -61887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2400" b="1" strike="noStrike" noProof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物质准备</a:t>
            </a:r>
            <a:endParaRPr lang="zh-CN" altLang="en-US" sz="2400" b="1" strike="noStrike" noProof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圆角矩形标注 17"/>
          <p:cNvSpPr/>
          <p:nvPr/>
        </p:nvSpPr>
        <p:spPr>
          <a:xfrm>
            <a:off x="3419475" y="3883025"/>
            <a:ext cx="936625" cy="411163"/>
          </a:xfrm>
          <a:prstGeom prst="wedgeRoundRectCallout">
            <a:avLst>
              <a:gd name="adj1" fmla="val -89771"/>
              <a:gd name="adj2" fmla="val -148130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2400" b="1" strike="noStrike" noProof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作用</a:t>
            </a:r>
            <a:endParaRPr lang="zh-CN" altLang="en-US" sz="2400" b="1" strike="noStrike" noProof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3406140" y="1045528"/>
          <a:ext cx="5422900" cy="1189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2769"/>
              </a:tblGrid>
              <a:tr h="1188720">
                <a:tc>
                  <a:txBody>
                    <a:bodyPr/>
                    <a:p>
                      <a:r>
                        <a:rPr lang="zh-CN" altLang="en-US" sz="24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●了解课堂学习生活的基本要求和规范，要唤起自我约束的意识，要从自觉服从到主动适应。</a:t>
                      </a:r>
                      <a:endParaRPr lang="zh-CN" altLang="en-US" sz="2400" b="1" i="0" u="none" strike="noStrike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2" marR="91442" marT="45798" marB="45798"/>
                </a:tc>
              </a:tr>
            </a:tbl>
          </a:graphicData>
        </a:graphic>
      </p:graphicFrame>
      <p:pic>
        <p:nvPicPr>
          <p:cNvPr id="15371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783" y="3160713"/>
            <a:ext cx="4613275" cy="2266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下箭头 7"/>
          <p:cNvSpPr/>
          <p:nvPr/>
        </p:nvSpPr>
        <p:spPr>
          <a:xfrm>
            <a:off x="6314440" y="2234248"/>
            <a:ext cx="431800" cy="1081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31" name="任意多边形 30"/>
          <p:cNvSpPr/>
          <p:nvPr>
            <p:custDataLst>
              <p:tags r:id="rId3"/>
            </p:custDataLst>
          </p:nvPr>
        </p:nvSpPr>
        <p:spPr>
          <a:xfrm flipH="1">
            <a:off x="251720" y="153207"/>
            <a:ext cx="3036549" cy="760970"/>
          </a:xfrm>
          <a:custGeom>
            <a:avLst/>
            <a:gdLst>
              <a:gd name="connsiteX0" fmla="*/ 0 w 2974643"/>
              <a:gd name="connsiteY0" fmla="*/ 0 h 457200"/>
              <a:gd name="connsiteX1" fmla="*/ 2746043 w 2974643"/>
              <a:gd name="connsiteY1" fmla="*/ 0 h 457200"/>
              <a:gd name="connsiteX2" fmla="*/ 2974643 w 2974643"/>
              <a:gd name="connsiteY2" fmla="*/ 228600 h 457200"/>
              <a:gd name="connsiteX3" fmla="*/ 2746043 w 2974643"/>
              <a:gd name="connsiteY3" fmla="*/ 457200 h 457200"/>
              <a:gd name="connsiteX4" fmla="*/ 0 w 2974643"/>
              <a:gd name="connsiteY4" fmla="*/ 457200 h 457200"/>
              <a:gd name="connsiteX5" fmla="*/ 228600 w 2974643"/>
              <a:gd name="connsiteY5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4643" h="457200">
                <a:moveTo>
                  <a:pt x="0" y="0"/>
                </a:moveTo>
                <a:lnTo>
                  <a:pt x="2746043" y="0"/>
                </a:lnTo>
                <a:lnTo>
                  <a:pt x="2974643" y="228600"/>
                </a:lnTo>
                <a:lnTo>
                  <a:pt x="2746043" y="457200"/>
                </a:lnTo>
                <a:lnTo>
                  <a:pt x="0" y="457200"/>
                </a:lnTo>
                <a:lnTo>
                  <a:pt x="228600" y="2286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0000" tIns="45720" rIns="216000" bIns="45720" numCol="1" spcCol="0" rtlCol="0" fromWordArt="0" anchor="ctr" anchorCtr="0" forceAA="0" compatLnSpc="1">
            <a:normAutofit lnSpcReduction="10000"/>
          </a:bodyPr>
          <a:p>
            <a:pPr algn="ctr"/>
            <a:r>
              <a:rPr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看长远  重实践  </a:t>
            </a:r>
            <a:endParaRPr altLang="en-US" sz="2400" b="1" dirty="0" smtClean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algn="ctr"/>
            <a:r>
              <a:rPr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追求健康成长</a:t>
            </a:r>
            <a:endParaRPr lang="zh-CN" altLang="en-US" sz="2400" dirty="0" err="1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5" name="图片 5" descr="IMG_5334.JPG"/>
          <p:cNvPicPr>
            <a:picLocks noChangeAspect="1"/>
          </p:cNvPicPr>
          <p:nvPr/>
        </p:nvPicPr>
        <p:blipFill>
          <a:blip r:embed="rId1"/>
          <a:srcRect b="51752"/>
          <a:stretch>
            <a:fillRect/>
          </a:stretch>
        </p:blipFill>
        <p:spPr>
          <a:xfrm>
            <a:off x="496888" y="863600"/>
            <a:ext cx="7986712" cy="5129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圆角矩形标注 15"/>
          <p:cNvSpPr/>
          <p:nvPr/>
        </p:nvSpPr>
        <p:spPr>
          <a:xfrm>
            <a:off x="1493838" y="2276475"/>
            <a:ext cx="1008063" cy="822325"/>
          </a:xfrm>
          <a:prstGeom prst="wedgeRoundRectCallout">
            <a:avLst>
              <a:gd name="adj1" fmla="val 125354"/>
              <a:gd name="adj2" fmla="val 53844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2400" b="1" strike="noStrike" noProof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自评</a:t>
            </a:r>
            <a:endParaRPr lang="zh-CN" altLang="en-US" sz="2400" b="1" strike="noStrike" noProof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圆角矩形标注 1"/>
          <p:cNvSpPr/>
          <p:nvPr/>
        </p:nvSpPr>
        <p:spPr>
          <a:xfrm>
            <a:off x="5911850" y="1454150"/>
            <a:ext cx="1008063" cy="822325"/>
          </a:xfrm>
          <a:prstGeom prst="wedgeRoundRectCallout">
            <a:avLst>
              <a:gd name="adj1" fmla="val 17012"/>
              <a:gd name="adj2" fmla="val 101842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2400" b="1" strike="noStrike" noProof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他评</a:t>
            </a:r>
            <a:endParaRPr lang="zh-CN" altLang="en-US" sz="2400" b="1" strike="noStrike" noProof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左大括号 2"/>
          <p:cNvSpPr/>
          <p:nvPr/>
        </p:nvSpPr>
        <p:spPr>
          <a:xfrm rot="5400000">
            <a:off x="6438106" y="2318544"/>
            <a:ext cx="336550" cy="1223963"/>
          </a:xfrm>
          <a:prstGeom prst="leftBrace">
            <a:avLst>
              <a:gd name="adj1" fmla="val 8333"/>
              <a:gd name="adj2" fmla="val 48884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09" name="图片 99"/>
          <p:cNvPicPr/>
          <p:nvPr/>
        </p:nvPicPr>
        <p:blipFill>
          <a:blip r:embed="rId1"/>
          <a:srcRect b="37611"/>
          <a:stretch>
            <a:fillRect/>
          </a:stretch>
        </p:blipFill>
        <p:spPr>
          <a:xfrm>
            <a:off x="589280" y="1797685"/>
            <a:ext cx="2710180" cy="32632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0" name="文本框 100"/>
          <p:cNvSpPr txBox="1"/>
          <p:nvPr/>
        </p:nvSpPr>
        <p:spPr>
          <a:xfrm>
            <a:off x="3178810" y="2318385"/>
            <a:ext cx="5080000" cy="34880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indent="304800"/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          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自评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+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他评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304800"/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304800"/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304800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          单纯的他评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304800"/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304800">
              <a:lnSpc>
                <a:spcPct val="140000"/>
              </a:lnSpc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每节课上课之前请组长检查用具摆放情况，评价方式还是进行盖章评价，盖在教科书目录的每节课课题的旁边。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下箭头 2"/>
          <p:cNvSpPr/>
          <p:nvPr/>
        </p:nvSpPr>
        <p:spPr>
          <a:xfrm>
            <a:off x="5592445" y="2805430"/>
            <a:ext cx="461010" cy="5727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2" name="文本框 1"/>
          <p:cNvSpPr txBox="1"/>
          <p:nvPr/>
        </p:nvSpPr>
        <p:spPr>
          <a:xfrm>
            <a:off x="2100580" y="415925"/>
            <a:ext cx="46024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304800"/>
            <a:r>
              <a:rPr lang="en-US" altLang="zh-CN" sz="3600">
                <a:latin typeface="宋体" panose="02010600030101010101" pitchFamily="2" charset="-122"/>
                <a:sym typeface="+mn-ea"/>
              </a:rPr>
              <a:t>21</a:t>
            </a:r>
            <a:r>
              <a:rPr lang="zh-CN" altLang="en-US" sz="3600">
                <a:latin typeface="宋体" panose="02010600030101010101" pitchFamily="2" charset="-122"/>
                <a:sym typeface="+mn-ea"/>
              </a:rPr>
              <a:t>天养成一个好习惯</a:t>
            </a:r>
            <a:endParaRPr lang="zh-CN" altLang="en-US" sz="360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71868" y="4725144"/>
            <a:ext cx="2143140" cy="17145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本册</a:t>
            </a:r>
            <a:r>
              <a:rPr lang="zh-CN" altLang="en-US" sz="28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endParaRPr lang="en-US" altLang="zh-CN" sz="28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defRPr/>
            </a:pPr>
            <a:r>
              <a:rPr lang="zh-CN" altLang="en-US" sz="28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教育</a:t>
            </a:r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主题：</a:t>
            </a:r>
            <a:endParaRPr lang="zh-CN" altLang="en-US" sz="28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适应新生活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defRPr/>
            </a:pP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" name="图片 9" descr="捕获2.PNG"/>
          <p:cNvPicPr>
            <a:picLocks noChangeAspect="1"/>
          </p:cNvPicPr>
          <p:nvPr/>
        </p:nvPicPr>
        <p:blipFill>
          <a:blip r:embed="rId1"/>
          <a:srcRect l="14300" t="51468" r="7049" b="740"/>
          <a:stretch>
            <a:fillRect/>
          </a:stretch>
        </p:blipFill>
        <p:spPr>
          <a:xfrm>
            <a:off x="142845" y="142852"/>
            <a:ext cx="4533564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214414" y="928670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14876" y="1000108"/>
            <a:ext cx="442912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亲近自然，适应季节变化</a:t>
            </a:r>
            <a:endParaRPr lang="en-US" altLang="zh-CN" sz="2800" b="1" dirty="0" smtClean="0"/>
          </a:p>
          <a:p>
            <a:endParaRPr lang="en-US" altLang="zh-CN" sz="2800" b="1" dirty="0" smtClean="0"/>
          </a:p>
          <a:p>
            <a:r>
              <a:rPr lang="zh-CN" altLang="en-US" sz="2800" b="1" dirty="0" smtClean="0"/>
              <a:t>了解新年的习俗，渗透文化内涵</a:t>
            </a:r>
            <a:endParaRPr lang="en-US" altLang="zh-CN" sz="2800" b="1" dirty="0" smtClean="0"/>
          </a:p>
          <a:p>
            <a:endParaRPr lang="en-US" altLang="zh-CN" sz="2800" b="1" dirty="0" smtClean="0"/>
          </a:p>
          <a:p>
            <a:r>
              <a:rPr lang="zh-CN" altLang="en-US" sz="2800" b="1" dirty="0" smtClean="0"/>
              <a:t>感受成长快乐，感恩他人，憧憬新生活</a:t>
            </a:r>
            <a:endParaRPr lang="zh-CN" altLang="en-US" sz="2800" b="1" dirty="0"/>
          </a:p>
        </p:txBody>
      </p:sp>
      <p:sp>
        <p:nvSpPr>
          <p:cNvPr id="9" name="虚尾箭头 8"/>
          <p:cNvSpPr/>
          <p:nvPr/>
        </p:nvSpPr>
        <p:spPr>
          <a:xfrm>
            <a:off x="3857620" y="2143116"/>
            <a:ext cx="857256" cy="21431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虚尾箭头 12"/>
          <p:cNvSpPr/>
          <p:nvPr/>
        </p:nvSpPr>
        <p:spPr>
          <a:xfrm rot="6778199">
            <a:off x="5695188" y="4401245"/>
            <a:ext cx="857256" cy="21431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5" name="组合 24"/>
          <p:cNvGrpSpPr/>
          <p:nvPr>
            <p:custDataLst>
              <p:tags r:id="rId1"/>
            </p:custDataLst>
          </p:nvPr>
        </p:nvGrpSpPr>
        <p:grpSpPr>
          <a:xfrm rot="0">
            <a:off x="301322" y="281477"/>
            <a:ext cx="3616232" cy="760970"/>
            <a:chOff x="4658632" y="5131346"/>
            <a:chExt cx="3542508" cy="745218"/>
          </a:xfrm>
        </p:grpSpPr>
        <p:sp>
          <p:nvSpPr>
            <p:cNvPr id="28" name="任意多边形 27"/>
            <p:cNvSpPr/>
            <p:nvPr>
              <p:custDataLst>
                <p:tags r:id="rId2"/>
              </p:custDataLst>
            </p:nvPr>
          </p:nvSpPr>
          <p:spPr>
            <a:xfrm flipH="1">
              <a:off x="4658632" y="5131346"/>
              <a:ext cx="672876" cy="745218"/>
            </a:xfrm>
            <a:custGeom>
              <a:avLst/>
              <a:gdLst>
                <a:gd name="connsiteX0" fmla="*/ 0 w 672876"/>
                <a:gd name="connsiteY0" fmla="*/ 0 h 457200"/>
                <a:gd name="connsiteX1" fmla="*/ 444276 w 672876"/>
                <a:gd name="connsiteY1" fmla="*/ 0 h 457200"/>
                <a:gd name="connsiteX2" fmla="*/ 672876 w 672876"/>
                <a:gd name="connsiteY2" fmla="*/ 228600 h 457200"/>
                <a:gd name="connsiteX3" fmla="*/ 444276 w 672876"/>
                <a:gd name="connsiteY3" fmla="*/ 457200 h 457200"/>
                <a:gd name="connsiteX4" fmla="*/ 0 w 672876"/>
                <a:gd name="connsiteY4" fmla="*/ 457200 h 457200"/>
                <a:gd name="connsiteX5" fmla="*/ 228600 w 672876"/>
                <a:gd name="connsiteY5" fmla="*/ 2286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2876" h="457200">
                  <a:moveTo>
                    <a:pt x="0" y="0"/>
                  </a:moveTo>
                  <a:lnTo>
                    <a:pt x="444276" y="0"/>
                  </a:lnTo>
                  <a:lnTo>
                    <a:pt x="672876" y="228600"/>
                  </a:lnTo>
                  <a:lnTo>
                    <a:pt x="444276" y="457200"/>
                  </a:lnTo>
                  <a:lnTo>
                    <a:pt x="0" y="457200"/>
                  </a:lnTo>
                  <a:lnTo>
                    <a:pt x="228600" y="22860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rot="0" spcFirstLastPara="0" vertOverflow="overflow" horzOverflow="overflow" vert="horz" wrap="square" lIns="0" tIns="0" rIns="72000" bIns="0" numCol="1" spcCol="0" rtlCol="0" fromWordArt="0" anchor="ctr" anchorCtr="0" forceAA="0" compatLnSpc="1">
              <a:normAutofit/>
            </a:bodyPr>
            <a:p>
              <a:pPr algn="ctr"/>
              <a:endParaRPr lang="zh-CN" altLang="en-US" sz="2000" b="1" dirty="0" err="1" smtClean="0">
                <a:solidFill>
                  <a:srgbClr val="FFFFFF"/>
                </a:solidFill>
              </a:endParaRPr>
            </a:p>
          </p:txBody>
        </p:sp>
        <p:sp>
          <p:nvSpPr>
            <p:cNvPr id="31" name="任意多边形 30"/>
            <p:cNvSpPr/>
            <p:nvPr>
              <p:custDataLst>
                <p:tags r:id="rId3"/>
              </p:custDataLst>
            </p:nvPr>
          </p:nvSpPr>
          <p:spPr>
            <a:xfrm flipH="1">
              <a:off x="5226497" y="5131346"/>
              <a:ext cx="2974643" cy="745218"/>
            </a:xfrm>
            <a:custGeom>
              <a:avLst/>
              <a:gdLst>
                <a:gd name="connsiteX0" fmla="*/ 0 w 2974643"/>
                <a:gd name="connsiteY0" fmla="*/ 0 h 457200"/>
                <a:gd name="connsiteX1" fmla="*/ 2746043 w 2974643"/>
                <a:gd name="connsiteY1" fmla="*/ 0 h 457200"/>
                <a:gd name="connsiteX2" fmla="*/ 2974643 w 2974643"/>
                <a:gd name="connsiteY2" fmla="*/ 228600 h 457200"/>
                <a:gd name="connsiteX3" fmla="*/ 2746043 w 2974643"/>
                <a:gd name="connsiteY3" fmla="*/ 457200 h 457200"/>
                <a:gd name="connsiteX4" fmla="*/ 0 w 2974643"/>
                <a:gd name="connsiteY4" fmla="*/ 457200 h 457200"/>
                <a:gd name="connsiteX5" fmla="*/ 228600 w 2974643"/>
                <a:gd name="connsiteY5" fmla="*/ 2286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643" h="457200">
                  <a:moveTo>
                    <a:pt x="0" y="0"/>
                  </a:moveTo>
                  <a:lnTo>
                    <a:pt x="2746043" y="0"/>
                  </a:lnTo>
                  <a:lnTo>
                    <a:pt x="2974643" y="228600"/>
                  </a:lnTo>
                  <a:lnTo>
                    <a:pt x="2746043" y="457200"/>
                  </a:lnTo>
                  <a:lnTo>
                    <a:pt x="0" y="457200"/>
                  </a:lnTo>
                  <a:lnTo>
                    <a:pt x="228600" y="2286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txBody>
            <a:bodyPr rot="0" spcFirstLastPara="0" vertOverflow="overflow" horzOverflow="overflow" vert="horz" wrap="square" lIns="90000" tIns="45720" rIns="216000" bIns="45720" numCol="1" spcCol="0" rtlCol="0" fromWordArt="0" anchor="ctr" anchorCtr="0" forceAA="0" compatLnSpc="1">
              <a:normAutofit lnSpcReduction="10000"/>
            </a:bodyPr>
            <a:p>
              <a:pPr algn="ctr"/>
              <a:r>
                <a:rPr altLang="en-US" sz="2400" b="1" dirty="0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看长远  重实践  </a:t>
              </a:r>
              <a:endParaRPr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  <a:p>
              <a:pPr algn="ctr"/>
              <a:r>
                <a:rPr altLang="en-US" sz="2400" b="1" dirty="0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追求健康成长</a:t>
              </a:r>
              <a:endParaRPr lang="zh-CN" altLang="en-US" sz="2400" dirty="0" err="1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94210" name="内容占位符 3"/>
          <p:cNvSpPr>
            <a:spLocks noGrp="1"/>
          </p:cNvSpPr>
          <p:nvPr/>
        </p:nvSpPr>
        <p:spPr>
          <a:xfrm>
            <a:off x="880745" y="2716530"/>
            <a:ext cx="7724775" cy="14255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6075" indent="-346075" algn="l" rtl="0" eaLnBrk="0" fontAlgn="base" hangingPunct="0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zh-CN" sz="24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  <a:lvl2pPr marL="739775" indent="-282575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zh-CN" sz="20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zh-CN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zh-CN" sz="16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zh-CN" sz="16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CN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CN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CN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CN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en-US" altLang="zh-CN" b="1" dirty="0" err="1" smtClean="0">
                <a:latin typeface="Microsoft YaHei UI"/>
                <a:ea typeface="Microsoft YaHei UI"/>
                <a:cs typeface="Microsoft YaHei UI"/>
              </a:rPr>
              <a:t>    </a:t>
            </a:r>
            <a:r>
              <a:rPr lang="en-US" altLang="zh-CN" sz="3200" b="1" dirty="0" err="1" smtClean="0">
                <a:latin typeface="+mn-ea"/>
                <a:ea typeface="+mn-ea"/>
                <a:cs typeface="Microsoft YaHei UI"/>
              </a:rPr>
              <a:t> </a:t>
            </a:r>
            <a:r>
              <a:rPr altLang="en-US" sz="3200" b="1" dirty="0" err="1" smtClean="0">
                <a:latin typeface="+mn-ea"/>
                <a:ea typeface="+mn-ea"/>
                <a:cs typeface="Microsoft YaHei UI"/>
              </a:rPr>
              <a:t>课堂的学习，延伸到课外，延伸到学生的生活中，让学习在生活中发挥作用</a:t>
            </a:r>
            <a:r>
              <a:rPr altLang="en-US" sz="3200" b="1" dirty="0" smtClean="0">
                <a:latin typeface="+mn-ea"/>
                <a:ea typeface="+mn-ea"/>
                <a:cs typeface="Microsoft YaHei UI"/>
              </a:rPr>
              <a:t>。</a:t>
            </a:r>
            <a:endParaRPr altLang="en-US" sz="3200" b="1" dirty="0" smtClean="0">
              <a:latin typeface="+mn-ea"/>
              <a:ea typeface="+mn-ea"/>
              <a:cs typeface="Microsoft YaHei UI"/>
            </a:endParaRPr>
          </a:p>
        </p:txBody>
      </p:sp>
    </p:spTree>
    <p:custDataLst>
      <p:tags r:id="rId4"/>
    </p:custData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捕获33.PNG"/>
          <p:cNvPicPr>
            <a:picLocks noChangeAspect="1"/>
          </p:cNvPicPr>
          <p:nvPr/>
        </p:nvPicPr>
        <p:blipFill rotWithShape="1">
          <a:blip r:embed="rId1"/>
          <a:srcRect t="1540"/>
          <a:stretch>
            <a:fillRect/>
          </a:stretch>
        </p:blipFill>
        <p:spPr>
          <a:xfrm>
            <a:off x="1860297" y="551323"/>
            <a:ext cx="3758566" cy="5083176"/>
          </a:xfrm>
          <a:prstGeom prst="rect">
            <a:avLst/>
          </a:prstGeom>
        </p:spPr>
      </p:pic>
      <p:sp>
        <p:nvSpPr>
          <p:cNvPr id="19" name="圆角矩形标注 18"/>
          <p:cNvSpPr/>
          <p:nvPr/>
        </p:nvSpPr>
        <p:spPr>
          <a:xfrm>
            <a:off x="5135571" y="1986698"/>
            <a:ext cx="936104" cy="411447"/>
          </a:xfrm>
          <a:prstGeom prst="wedgeRoundRectCallout">
            <a:avLst>
              <a:gd name="adj1" fmla="val -89771"/>
              <a:gd name="adj2" fmla="val -148130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规则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圆角矩形标注 19"/>
          <p:cNvSpPr/>
          <p:nvPr/>
        </p:nvSpPr>
        <p:spPr>
          <a:xfrm>
            <a:off x="5373449" y="3925696"/>
            <a:ext cx="936104" cy="873480"/>
          </a:xfrm>
          <a:prstGeom prst="wedgeRoundRectCallout">
            <a:avLst>
              <a:gd name="adj1" fmla="val -78108"/>
              <a:gd name="adj2" fmla="val 77427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提问方法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捕获34.PN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83568" y="742079"/>
            <a:ext cx="4143974" cy="5659545"/>
          </a:xfrm>
        </p:spPr>
      </p:pic>
      <p:pic>
        <p:nvPicPr>
          <p:cNvPr id="5" name="图片 4" descr="捕获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794" y="707244"/>
            <a:ext cx="3877444" cy="5458059"/>
          </a:xfrm>
          <a:prstGeom prst="rect">
            <a:avLst/>
          </a:prstGeom>
        </p:spPr>
      </p:pic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539552" y="335769"/>
          <a:ext cx="4105275" cy="457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5275"/>
              </a:tblGrid>
              <a:tr h="371475"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合作学习</a:t>
                      </a:r>
                      <a:r>
                        <a:rPr lang="en-US" altLang="zh-CN" sz="2400" dirty="0" smtClean="0"/>
                        <a:t>——</a:t>
                      </a:r>
                      <a:r>
                        <a:rPr lang="zh-CN" altLang="en-US" sz="2400" dirty="0" smtClean="0"/>
                        <a:t>不合作的原因？</a:t>
                      </a:r>
                      <a:endParaRPr lang="zh-CN" altLang="en-US" sz="2400" dirty="0"/>
                    </a:p>
                  </a:txBody>
                  <a:tcPr marL="91458" marR="91458" marT="45798" marB="45798"/>
                </a:tc>
              </a:tr>
            </a:tbl>
          </a:graphicData>
        </a:graphic>
      </p:graphicFrame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1259632" y="6227690"/>
          <a:ext cx="5707984" cy="457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7984"/>
              </a:tblGrid>
              <a:tr h="371475"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创设情境，体验合作</a:t>
                      </a:r>
                      <a:r>
                        <a:rPr lang="en-US" altLang="zh-CN" sz="2400" dirty="0" smtClean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——</a:t>
                      </a:r>
                      <a:r>
                        <a:rPr lang="zh-CN" altLang="en-US" sz="2400" dirty="0" smtClean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感受合作方法</a:t>
                      </a:r>
                      <a:endParaRPr lang="zh-CN" altLang="en-US" sz="24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19" marR="91419" marT="45798" marB="45798"/>
                </a:tc>
              </a:tr>
            </a:tbl>
          </a:graphicData>
        </a:graphic>
      </p:graphicFrame>
      <p:sp>
        <p:nvSpPr>
          <p:cNvPr id="14" name="圆角矩形标注 13"/>
          <p:cNvSpPr/>
          <p:nvPr/>
        </p:nvSpPr>
        <p:spPr>
          <a:xfrm>
            <a:off x="7644618" y="1052736"/>
            <a:ext cx="1319869" cy="1008112"/>
          </a:xfrm>
          <a:prstGeom prst="wedgeRoundRectCallout">
            <a:avLst>
              <a:gd name="adj1" fmla="val -78108"/>
              <a:gd name="adj2" fmla="val 77427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学习经验分享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圆角矩形标注 14"/>
          <p:cNvSpPr/>
          <p:nvPr/>
        </p:nvSpPr>
        <p:spPr>
          <a:xfrm>
            <a:off x="7956376" y="3436272"/>
            <a:ext cx="1008111" cy="712807"/>
          </a:xfrm>
          <a:prstGeom prst="wedgeRoundRectCallout">
            <a:avLst>
              <a:gd name="adj1" fmla="val -78108"/>
              <a:gd name="adj2" fmla="val 77427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多样作业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b="1" smtClean="0"/>
          </a:p>
        </p:txBody>
      </p:sp>
      <p:sp>
        <p:nvSpPr>
          <p:cNvPr id="28674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b="1" smtClean="0"/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7757" y="0"/>
            <a:ext cx="9144000" cy="6811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2"/>
          <a:srcRect l="28850" t="21207" r="38303" b="42793"/>
          <a:stretch>
            <a:fillRect/>
          </a:stretch>
        </p:blipFill>
        <p:spPr bwMode="auto">
          <a:xfrm>
            <a:off x="0" y="0"/>
            <a:ext cx="525621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标题 1"/>
          <p:cNvSpPr/>
          <p:nvPr/>
        </p:nvSpPr>
        <p:spPr bwMode="auto">
          <a:xfrm>
            <a:off x="0" y="4652963"/>
            <a:ext cx="9144000" cy="1470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4400" b="1">
                <a:latin typeface="黑体" panose="02010609060101010101" pitchFamily="49" charset="-122"/>
                <a:ea typeface="黑体" panose="02010609060101010101" pitchFamily="49" charset="-122"/>
              </a:rPr>
              <a:t>第三单元 家中的安全与健康</a:t>
            </a:r>
            <a:endParaRPr lang="zh-CN" altLang="en-US" sz="4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508625" y="1760538"/>
            <a:ext cx="3635375" cy="1295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本册的教育主题：</a:t>
            </a:r>
            <a:endParaRPr lang="zh-CN" altLang="en-US" sz="28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defRPr/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适应新生活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defRPr/>
            </a:pP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88913"/>
            <a:ext cx="9242425" cy="688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标题 1"/>
          <p:cNvSpPr txBox="1"/>
          <p:nvPr/>
        </p:nvSpPr>
        <p:spPr bwMode="auto">
          <a:xfrm>
            <a:off x="36513" y="158750"/>
            <a:ext cx="9144000" cy="1470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4400" b="1">
                <a:latin typeface="黑体" panose="02010609060101010101" pitchFamily="49" charset="-122"/>
                <a:ea typeface="黑体" panose="02010609060101010101" pitchFamily="49" charset="-122"/>
              </a:rPr>
              <a:t>第三单元 家中的安全与健康</a:t>
            </a:r>
            <a:endParaRPr lang="zh-CN" altLang="en-US" sz="4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87375" y="2420938"/>
            <a:ext cx="2089150" cy="10795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</a:rPr>
              <a:t>9.</a:t>
            </a:r>
            <a:r>
              <a:rPr lang="zh-CN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</a:rPr>
              <a:t>玩得真开心</a:t>
            </a:r>
            <a:endParaRPr lang="zh-CN" altLang="en-US" sz="2400" b="1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344863" y="1700213"/>
            <a:ext cx="2376487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>
                <a:solidFill>
                  <a:schemeClr val="tx1"/>
                </a:solidFill>
                <a:latin typeface="宋体" panose="02010600030101010101" pitchFamily="2" charset="-122"/>
              </a:rPr>
              <a:t>放学回家玩什么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344863" y="2781300"/>
            <a:ext cx="2376487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>
                <a:solidFill>
                  <a:schemeClr val="tx1"/>
                </a:solidFill>
                <a:latin typeface="宋体" panose="02010600030101010101" pitchFamily="2" charset="-122"/>
              </a:rPr>
              <a:t>这样玩好吗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330575" y="3933825"/>
            <a:ext cx="2376488" cy="93503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>
                <a:solidFill>
                  <a:schemeClr val="tx1"/>
                </a:solidFill>
                <a:latin typeface="宋体" panose="02010600030101010101" pitchFamily="2" charset="-122"/>
              </a:rPr>
              <a:t>你会跟它们玩吗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330575" y="5083175"/>
            <a:ext cx="2376488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>
                <a:solidFill>
                  <a:schemeClr val="tx1"/>
                </a:solidFill>
                <a:latin typeface="宋体" panose="02010600030101010101" pitchFamily="2" charset="-122"/>
              </a:rPr>
              <a:t>开个玩具交流会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23" name="左大括号 22"/>
          <p:cNvSpPr/>
          <p:nvPr/>
        </p:nvSpPr>
        <p:spPr>
          <a:xfrm>
            <a:off x="2890838" y="2168525"/>
            <a:ext cx="258762" cy="3708400"/>
          </a:xfrm>
          <a:prstGeom prst="leftBrace">
            <a:avLst>
              <a:gd name="adj1" fmla="val 38958"/>
              <a:gd name="adj2" fmla="val 30971"/>
            </a:avLst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959600" y="1989138"/>
            <a:ext cx="1871663" cy="503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>
                <a:solidFill>
                  <a:srgbClr val="FFFFFF"/>
                </a:solidFill>
                <a:latin typeface="宋体" panose="02010600030101010101" pitchFamily="2" charset="-122"/>
              </a:rPr>
              <a:t>多样、安全地玩</a:t>
            </a:r>
            <a:endParaRPr lang="zh-CN" altLang="en-US" b="1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948488" y="5299075"/>
            <a:ext cx="1871662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>
                <a:solidFill>
                  <a:srgbClr val="FFFFFF"/>
                </a:solidFill>
                <a:latin typeface="宋体" panose="02010600030101010101" pitchFamily="2" charset="-122"/>
              </a:rPr>
              <a:t>创意、合作地玩</a:t>
            </a:r>
            <a:endParaRPr lang="zh-CN" altLang="en-US" b="1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sp>
        <p:nvSpPr>
          <p:cNvPr id="35" name="下箭头 34"/>
          <p:cNvSpPr/>
          <p:nvPr/>
        </p:nvSpPr>
        <p:spPr>
          <a:xfrm>
            <a:off x="7524750" y="2492375"/>
            <a:ext cx="719138" cy="2806700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</a:rPr>
              <a:t>从熟悉的 到有创造性的</a:t>
            </a:r>
            <a:endParaRPr lang="zh-CN" altLang="en-US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36" name="右中括号 35"/>
          <p:cNvSpPr/>
          <p:nvPr/>
        </p:nvSpPr>
        <p:spPr>
          <a:xfrm>
            <a:off x="5707063" y="2168525"/>
            <a:ext cx="371475" cy="1273175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7" name="右中括号 36"/>
          <p:cNvSpPr/>
          <p:nvPr/>
        </p:nvSpPr>
        <p:spPr>
          <a:xfrm>
            <a:off x="5707063" y="4292600"/>
            <a:ext cx="371475" cy="1236663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110288" y="2214563"/>
            <a:ext cx="461962" cy="1163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b="1">
                <a:latin typeface="宋体" panose="02010600030101010101" pitchFamily="2" charset="-122"/>
              </a:rPr>
              <a:t>第一课时</a:t>
            </a: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110288" y="4357688"/>
            <a:ext cx="461962" cy="1163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b="1">
                <a:latin typeface="宋体" panose="02010600030101010101" pitchFamily="2" charset="-122"/>
              </a:rPr>
              <a:t>第二课时</a:t>
            </a: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0739" name="Text Box 22"/>
          <p:cNvSpPr txBox="1">
            <a:spLocks noChangeArrowheads="1"/>
          </p:cNvSpPr>
          <p:nvPr/>
        </p:nvSpPr>
        <p:spPr bwMode="auto">
          <a:xfrm>
            <a:off x="860425" y="3860800"/>
            <a:ext cx="1152525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>
                <a:solidFill>
                  <a:schemeClr val="bg1"/>
                </a:solidFill>
                <a:latin typeface="宋体" panose="02010600030101010101" pitchFamily="2" charset="-122"/>
              </a:rPr>
              <a:t>玩的智慧</a:t>
            </a:r>
            <a:endParaRPr lang="zh-CN" altLang="en-US" b="1">
              <a:solidFill>
                <a:schemeClr val="bg1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捕获36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085" y="1143148"/>
            <a:ext cx="3960440" cy="5454204"/>
          </a:xfrm>
          <a:prstGeom prst="rect">
            <a:avLst/>
          </a:prstGeom>
        </p:spPr>
      </p:pic>
      <p:pic>
        <p:nvPicPr>
          <p:cNvPr id="3" name="图片 2" descr="捕获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311" y="1143148"/>
            <a:ext cx="3912256" cy="5454204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95537" y="133623"/>
          <a:ext cx="3528392" cy="823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8392"/>
              </a:tblGrid>
              <a:tr h="371475">
                <a:tc>
                  <a:txBody>
                    <a:bodyPr/>
                    <a:lstStyle/>
                    <a:p>
                      <a:r>
                        <a:rPr lang="zh-CN" altLang="en-US" sz="2400" b="1" i="0" u="none" strike="noStrike" kern="1200" baseline="0" dirty="0" smtClean="0">
                          <a:solidFill>
                            <a:schemeClr val="lt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● 在家游戏的基本安全</a:t>
                      </a:r>
                      <a:endParaRPr lang="en-US" altLang="zh-CN" sz="2400" b="1" i="0" u="none" strike="noStrike" kern="1200" baseline="0" dirty="0" smtClean="0">
                        <a:solidFill>
                          <a:schemeClr val="lt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  <a:p>
                      <a:r>
                        <a:rPr lang="zh-CN" altLang="en-US" sz="2400" b="1" i="0" u="none" strike="noStrike" kern="1200" baseline="0" dirty="0" smtClean="0">
                          <a:solidFill>
                            <a:schemeClr val="lt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● 有创意地游戏</a:t>
                      </a:r>
                      <a:endParaRPr lang="zh-CN" altLang="en-US" sz="2400" b="1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42" marR="91442" marT="45798" marB="45798"/>
                </a:tc>
              </a:tr>
            </a:tbl>
          </a:graphicData>
        </a:graphic>
      </p:graphicFrame>
      <p:sp>
        <p:nvSpPr>
          <p:cNvPr id="10" name="圆角矩形标注 9"/>
          <p:cNvSpPr/>
          <p:nvPr/>
        </p:nvSpPr>
        <p:spPr>
          <a:xfrm>
            <a:off x="611561" y="5291411"/>
            <a:ext cx="1464394" cy="1008112"/>
          </a:xfrm>
          <a:prstGeom prst="wedgeRoundRectCallout">
            <a:avLst>
              <a:gd name="adj1" fmla="val 54247"/>
              <a:gd name="adj2" fmla="val -66075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生活多元化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圆角矩形标注 10"/>
          <p:cNvSpPr/>
          <p:nvPr/>
        </p:nvSpPr>
        <p:spPr>
          <a:xfrm>
            <a:off x="6260271" y="1203550"/>
            <a:ext cx="1026022" cy="504056"/>
          </a:xfrm>
          <a:prstGeom prst="wedgeRoundRectCallout">
            <a:avLst>
              <a:gd name="adj1" fmla="val -51998"/>
              <a:gd name="adj2" fmla="val 123456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安全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圆角矩形标注 11"/>
          <p:cNvSpPr/>
          <p:nvPr/>
        </p:nvSpPr>
        <p:spPr>
          <a:xfrm>
            <a:off x="7740352" y="2420888"/>
            <a:ext cx="1026022" cy="504056"/>
          </a:xfrm>
          <a:prstGeom prst="wedgeRoundRectCallout">
            <a:avLst>
              <a:gd name="adj1" fmla="val -45347"/>
              <a:gd name="adj2" fmla="val -106689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文明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圆角矩形标注 12"/>
          <p:cNvSpPr/>
          <p:nvPr/>
        </p:nvSpPr>
        <p:spPr>
          <a:xfrm>
            <a:off x="4704312" y="4787355"/>
            <a:ext cx="1555960" cy="504056"/>
          </a:xfrm>
          <a:prstGeom prst="wedgeRoundRectCallout">
            <a:avLst>
              <a:gd name="adj1" fmla="val 78358"/>
              <a:gd name="adj2" fmla="val -95859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劳逸结合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5322699" y="332656"/>
          <a:ext cx="2675480" cy="457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5480"/>
              </a:tblGrid>
              <a:tr h="371475">
                <a:tc>
                  <a:txBody>
                    <a:bodyPr/>
                    <a:lstStyle/>
                    <a:p>
                      <a:r>
                        <a:rPr lang="zh-CN" altLang="en-US" sz="2400" b="1" i="0" u="none" strike="noStrike" kern="1200" baseline="0" dirty="0" smtClean="0">
                          <a:solidFill>
                            <a:schemeClr val="lt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● 过健康的生活 </a:t>
                      </a:r>
                      <a:endParaRPr lang="en-US" altLang="zh-CN" sz="2400" b="1" i="0" u="none" strike="noStrike" kern="1200" baseline="0" dirty="0" smtClean="0">
                        <a:solidFill>
                          <a:schemeClr val="lt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91442" marR="91442" marT="45798" marB="45798"/>
                </a:tc>
              </a:tr>
            </a:tbl>
          </a:graphicData>
        </a:graphic>
      </p:graphicFrame>
      <p:sp>
        <p:nvSpPr>
          <p:cNvPr id="15" name="燕尾形箭头 14"/>
          <p:cNvSpPr/>
          <p:nvPr/>
        </p:nvSpPr>
        <p:spPr>
          <a:xfrm>
            <a:off x="4427984" y="476672"/>
            <a:ext cx="576064" cy="14401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捕获38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6949" y="714355"/>
            <a:ext cx="3836617" cy="5324285"/>
          </a:xfrm>
          <a:prstGeom prst="rect">
            <a:avLst/>
          </a:prstGeom>
        </p:spPr>
      </p:pic>
      <p:sp>
        <p:nvSpPr>
          <p:cNvPr id="11" name="圆角矩形标注 10"/>
          <p:cNvSpPr/>
          <p:nvPr/>
        </p:nvSpPr>
        <p:spPr>
          <a:xfrm>
            <a:off x="3233469" y="5805264"/>
            <a:ext cx="1368152" cy="792088"/>
          </a:xfrm>
          <a:prstGeom prst="wedgeRoundRectCallout">
            <a:avLst>
              <a:gd name="adj1" fmla="val -52335"/>
              <a:gd name="adj2" fmla="val -179548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创意新</a:t>
            </a:r>
            <a:endParaRPr lang="en-US" altLang="zh-CN" sz="24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玩法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59463" y="2290445"/>
            <a:ext cx="294386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 algn="just">
              <a:buFont typeface="Wingdings" panose="05000000000000000000" pitchFamily="2" charset="2"/>
              <a:buNone/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en-US" altLang="zh-CN" b="1">
                <a:latin typeface="宋体" panose="02010600030101010101" pitchFamily="2" charset="-122"/>
                <a:sym typeface="+mn-ea"/>
              </a:rPr>
              <a:t>    </a:t>
            </a:r>
            <a:r>
              <a:rPr lang="zh-CN" altLang="en-US" b="1">
                <a:latin typeface="宋体" panose="02010600030101010101" pitchFamily="2" charset="-122"/>
                <a:sym typeface="+mn-ea"/>
              </a:rPr>
              <a:t>学会利用生活中的资源</a:t>
            </a:r>
            <a:endParaRPr lang="zh-CN" altLang="en-US" b="1">
              <a:latin typeface="宋体" panose="02010600030101010101" pitchFamily="2" charset="-122"/>
              <a:sym typeface="+mn-ea"/>
            </a:endParaRPr>
          </a:p>
          <a:p>
            <a:pPr indent="0" algn="just">
              <a:buFont typeface="Wingdings" panose="05000000000000000000" pitchFamily="2" charset="2"/>
              <a:buNone/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en-US" b="1">
                <a:latin typeface="宋体" panose="02010600030101010101" pitchFamily="2" charset="-122"/>
                <a:sym typeface="+mn-ea"/>
              </a:rPr>
              <a:t>有创意地玩。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/>
          <p:cNvSpPr txBox="1">
            <a:spLocks noChangeArrowheads="1"/>
          </p:cNvSpPr>
          <p:nvPr/>
        </p:nvSpPr>
        <p:spPr bwMode="auto">
          <a:xfrm>
            <a:off x="684213" y="401638"/>
            <a:ext cx="3670300" cy="366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举例：二年级上册《秋天在哪里》</a:t>
            </a:r>
            <a:endParaRPr lang="zh-CN" altLang="en-US" b="1">
              <a:solidFill>
                <a:schemeClr val="bg1"/>
              </a:solidFill>
            </a:endParaRPr>
          </a:p>
        </p:txBody>
      </p:sp>
      <p:pic>
        <p:nvPicPr>
          <p:cNvPr id="7171" name="图片 1" descr="20131121_15164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14348" y="1714488"/>
            <a:ext cx="3215604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6"/>
          <p:cNvSpPr txBox="1">
            <a:spLocks noChangeArrowheads="1"/>
          </p:cNvSpPr>
          <p:nvPr/>
        </p:nvSpPr>
        <p:spPr bwMode="auto">
          <a:xfrm>
            <a:off x="3500430" y="500042"/>
            <a:ext cx="1706562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 b="1" dirty="0"/>
              <a:t>拔根游戏</a:t>
            </a:r>
            <a:endParaRPr lang="zh-CN" altLang="en-US" sz="2800" b="1" dirty="0"/>
          </a:p>
        </p:txBody>
      </p:sp>
      <p:pic>
        <p:nvPicPr>
          <p:cNvPr id="7" name="图片 6" descr="20131121_1123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634376" y="1794856"/>
            <a:ext cx="5214974" cy="3911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mmexport144672019516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14348" y="642918"/>
            <a:ext cx="7856846" cy="5917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0335" y="3101975"/>
            <a:ext cx="4666615" cy="34950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25" y="459740"/>
            <a:ext cx="4888230" cy="32670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b="1" smtClean="0"/>
          </a:p>
        </p:txBody>
      </p:sp>
      <p:sp>
        <p:nvSpPr>
          <p:cNvPr id="1433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smtClean="0"/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61913" y="-71611"/>
            <a:ext cx="9242425" cy="688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317178" y="836712"/>
            <a:ext cx="3635375" cy="1295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本册的教育主题：</a:t>
            </a:r>
            <a:endParaRPr lang="zh-CN" altLang="en-US" sz="28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适应新生活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defRPr/>
            </a:pP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" r="7754"/>
          <a:stretch>
            <a:fillRect/>
          </a:stretch>
        </p:blipFill>
        <p:spPr>
          <a:xfrm>
            <a:off x="2214546" y="2285992"/>
            <a:ext cx="5868538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34485" y="422275"/>
            <a:ext cx="4643755" cy="2984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10" y="2710815"/>
            <a:ext cx="4876800" cy="32512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捕获39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3242" y="714356"/>
            <a:ext cx="3836547" cy="5324285"/>
          </a:xfrm>
          <a:prstGeom prst="rect">
            <a:avLst/>
          </a:prstGeom>
        </p:spPr>
      </p:pic>
      <p:sp>
        <p:nvSpPr>
          <p:cNvPr id="7" name="圆角矩形标注 6"/>
          <p:cNvSpPr/>
          <p:nvPr/>
        </p:nvSpPr>
        <p:spPr>
          <a:xfrm>
            <a:off x="2347342" y="2132856"/>
            <a:ext cx="513011" cy="504056"/>
          </a:xfrm>
          <a:prstGeom prst="wedgeRoundRectCallout">
            <a:avLst>
              <a:gd name="adj1" fmla="val 53085"/>
              <a:gd name="adj2" fmla="val 118041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借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圆角矩形标注 9"/>
          <p:cNvSpPr/>
          <p:nvPr/>
        </p:nvSpPr>
        <p:spPr>
          <a:xfrm>
            <a:off x="4579590" y="1898281"/>
            <a:ext cx="513011" cy="504056"/>
          </a:xfrm>
          <a:prstGeom prst="wedgeRoundRectCallout">
            <a:avLst>
              <a:gd name="adj1" fmla="val -45347"/>
              <a:gd name="adj2" fmla="val 131579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换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圆角矩形标注 11"/>
          <p:cNvSpPr/>
          <p:nvPr/>
        </p:nvSpPr>
        <p:spPr>
          <a:xfrm>
            <a:off x="4836095" y="5517232"/>
            <a:ext cx="1368152" cy="792088"/>
          </a:xfrm>
          <a:prstGeom prst="wedgeRoundRectCallout">
            <a:avLst>
              <a:gd name="adj1" fmla="val -16424"/>
              <a:gd name="adj2" fmla="val -91674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创意新</a:t>
            </a:r>
            <a:endParaRPr lang="en-US" altLang="zh-CN" sz="24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玩法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88913"/>
            <a:ext cx="9242425" cy="688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标题 1"/>
          <p:cNvSpPr txBox="1"/>
          <p:nvPr/>
        </p:nvSpPr>
        <p:spPr bwMode="auto">
          <a:xfrm>
            <a:off x="36513" y="158750"/>
            <a:ext cx="9144000" cy="1470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4400" b="1">
                <a:latin typeface="黑体" panose="02010609060101010101" pitchFamily="49" charset="-122"/>
                <a:ea typeface="黑体" panose="02010609060101010101" pitchFamily="49" charset="-122"/>
              </a:rPr>
              <a:t>第三单元 家中的安全与健康</a:t>
            </a:r>
            <a:endParaRPr lang="zh-CN" altLang="en-US" sz="4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15938" y="2420938"/>
            <a:ext cx="2089150" cy="10795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</a:rPr>
              <a:t>10.</a:t>
            </a:r>
            <a:r>
              <a:rPr lang="zh-CN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</a:rPr>
              <a:t>吃饭有</a:t>
            </a:r>
            <a:endParaRPr lang="zh-CN" altLang="en-US" sz="2400" b="1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宋体" panose="02010600030101010101" pitchFamily="2" charset="-122"/>
            </a:endParaRPr>
          </a:p>
          <a:p>
            <a:pPr algn="ctr">
              <a:defRPr/>
            </a:pPr>
            <a:r>
              <a:rPr lang="zh-CN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</a:rPr>
              <a:t>讲究</a:t>
            </a:r>
            <a:endParaRPr lang="zh-CN" altLang="en-US" sz="2400" b="1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273425" y="1700213"/>
            <a:ext cx="2376488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>
                <a:solidFill>
                  <a:schemeClr val="tx1"/>
                </a:solidFill>
                <a:latin typeface="宋体" panose="02010600030101010101" pitchFamily="2" charset="-122"/>
              </a:rPr>
              <a:t>干干净净吃饭好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73425" y="2781300"/>
            <a:ext cx="2376488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>
                <a:solidFill>
                  <a:schemeClr val="tx1"/>
                </a:solidFill>
                <a:latin typeface="宋体" panose="02010600030101010101" pitchFamily="2" charset="-122"/>
              </a:rPr>
              <a:t>我在餐桌上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259138" y="3933825"/>
            <a:ext cx="2376487" cy="93503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>
                <a:solidFill>
                  <a:schemeClr val="tx1"/>
                </a:solidFill>
                <a:latin typeface="宋体" panose="02010600030101010101" pitchFamily="2" charset="-122"/>
              </a:rPr>
              <a:t>食物的诉说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259138" y="5083175"/>
            <a:ext cx="2376487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>
                <a:solidFill>
                  <a:schemeClr val="tx1"/>
                </a:solidFill>
                <a:latin typeface="宋体" panose="02010600030101010101" pitchFamily="2" charset="-122"/>
              </a:rPr>
              <a:t>这样吃好吗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23" name="左大括号 22"/>
          <p:cNvSpPr/>
          <p:nvPr/>
        </p:nvSpPr>
        <p:spPr>
          <a:xfrm>
            <a:off x="2819400" y="2168525"/>
            <a:ext cx="258763" cy="3708400"/>
          </a:xfrm>
          <a:prstGeom prst="leftBrace">
            <a:avLst>
              <a:gd name="adj1" fmla="val 38958"/>
              <a:gd name="adj2" fmla="val 30971"/>
            </a:avLst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959600" y="1989138"/>
            <a:ext cx="1871663" cy="503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>
                <a:solidFill>
                  <a:srgbClr val="FFFFFF"/>
                </a:solidFill>
                <a:latin typeface="宋体" panose="02010600030101010101" pitchFamily="2" charset="-122"/>
              </a:rPr>
              <a:t>用餐文明</a:t>
            </a:r>
            <a:endParaRPr lang="zh-CN" altLang="en-US" b="1">
              <a:solidFill>
                <a:srgbClr val="FFFFFF"/>
              </a:solidFill>
              <a:latin typeface="宋体" panose="02010600030101010101" pitchFamily="2" charset="-122"/>
            </a:endParaRPr>
          </a:p>
          <a:p>
            <a:pPr algn="ctr">
              <a:defRPr/>
            </a:pPr>
            <a:r>
              <a:rPr lang="zh-CN" altLang="en-US" b="1">
                <a:solidFill>
                  <a:srgbClr val="FFFFFF"/>
                </a:solidFill>
                <a:latin typeface="宋体" panose="02010600030101010101" pitchFamily="2" charset="-122"/>
              </a:rPr>
              <a:t>讲卫生</a:t>
            </a:r>
            <a:endParaRPr lang="zh-CN" altLang="en-US" b="1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948488" y="5299075"/>
            <a:ext cx="1871662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>
                <a:solidFill>
                  <a:srgbClr val="FFFFFF"/>
                </a:solidFill>
                <a:latin typeface="宋体" panose="02010600030101010101" pitchFamily="2" charset="-122"/>
              </a:rPr>
              <a:t>饮食合理</a:t>
            </a:r>
            <a:endParaRPr lang="zh-CN" altLang="en-US" b="1">
              <a:solidFill>
                <a:srgbClr val="FFFFFF"/>
              </a:solidFill>
              <a:latin typeface="宋体" panose="02010600030101010101" pitchFamily="2" charset="-122"/>
            </a:endParaRPr>
          </a:p>
          <a:p>
            <a:pPr algn="ctr">
              <a:defRPr/>
            </a:pPr>
            <a:r>
              <a:rPr lang="zh-CN" altLang="en-US" b="1">
                <a:solidFill>
                  <a:srgbClr val="FFFFFF"/>
                </a:solidFill>
                <a:latin typeface="宋体" panose="02010600030101010101" pitchFamily="2" charset="-122"/>
              </a:rPr>
              <a:t>习惯好</a:t>
            </a:r>
            <a:endParaRPr lang="zh-CN" altLang="en-US" b="1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sp>
        <p:nvSpPr>
          <p:cNvPr id="35" name="下箭头 34"/>
          <p:cNvSpPr/>
          <p:nvPr/>
        </p:nvSpPr>
        <p:spPr>
          <a:xfrm>
            <a:off x="7524750" y="2492375"/>
            <a:ext cx="719138" cy="2806700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</a:rPr>
              <a:t>从休息到准备</a:t>
            </a:r>
            <a:endParaRPr lang="zh-CN" altLang="en-US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36" name="右中括号 35"/>
          <p:cNvSpPr/>
          <p:nvPr/>
        </p:nvSpPr>
        <p:spPr>
          <a:xfrm>
            <a:off x="5635625" y="2168525"/>
            <a:ext cx="371475" cy="1273175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7" name="右中括号 36"/>
          <p:cNvSpPr/>
          <p:nvPr/>
        </p:nvSpPr>
        <p:spPr>
          <a:xfrm>
            <a:off x="5635625" y="4292600"/>
            <a:ext cx="371475" cy="1236663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038850" y="2214563"/>
            <a:ext cx="461963" cy="1163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b="1">
                <a:latin typeface="宋体" panose="02010600030101010101" pitchFamily="2" charset="-122"/>
              </a:rPr>
              <a:t>第一课时</a:t>
            </a: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038850" y="4286250"/>
            <a:ext cx="461963" cy="1163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b="1">
                <a:latin typeface="宋体" panose="02010600030101010101" pitchFamily="2" charset="-122"/>
              </a:rPr>
              <a:t>第二课时</a:t>
            </a:r>
            <a:endParaRPr lang="zh-CN" altLang="en-US" b="1"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捕获4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975" y="1071245"/>
            <a:ext cx="3611880" cy="49295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9466" y="491480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讲究</a:t>
            </a: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重视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讲求。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圆角矩形标注 9"/>
          <p:cNvSpPr/>
          <p:nvPr/>
        </p:nvSpPr>
        <p:spPr>
          <a:xfrm>
            <a:off x="83721" y="3789040"/>
            <a:ext cx="1464394" cy="1008112"/>
          </a:xfrm>
          <a:prstGeom prst="wedgeRoundRectCallout">
            <a:avLst>
              <a:gd name="adj1" fmla="val 54247"/>
              <a:gd name="adj2" fmla="val -66075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饮食卫生习惯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850" y="666115"/>
            <a:ext cx="3277870" cy="24561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640" y="3669030"/>
            <a:ext cx="3787775" cy="2588895"/>
          </a:xfrm>
          <a:prstGeom prst="decagon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87875" y="336550"/>
            <a:ext cx="2366010" cy="2077720"/>
          </a:xfrm>
          <a:prstGeom prst="rect">
            <a:avLst/>
          </a:prstGeom>
        </p:spPr>
      </p:pic>
      <p:pic>
        <p:nvPicPr>
          <p:cNvPr id="3" name="图片 2" descr="捕获4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85" y="1052830"/>
            <a:ext cx="3636010" cy="5000625"/>
          </a:xfrm>
          <a:prstGeom prst="rect">
            <a:avLst/>
          </a:prstGeom>
        </p:spPr>
      </p:pic>
      <p:sp>
        <p:nvSpPr>
          <p:cNvPr id="11" name="圆角矩形标注 10"/>
          <p:cNvSpPr/>
          <p:nvPr/>
        </p:nvSpPr>
        <p:spPr>
          <a:xfrm>
            <a:off x="2690274" y="449089"/>
            <a:ext cx="1464394" cy="1008112"/>
          </a:xfrm>
          <a:prstGeom prst="wedgeRoundRectCallout">
            <a:avLst>
              <a:gd name="adj1" fmla="val -76229"/>
              <a:gd name="adj2" fmla="val 58474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餐桌文明礼仪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940" y="3482340"/>
            <a:ext cx="2366010" cy="20053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170" y="1751965"/>
            <a:ext cx="2489835" cy="21075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rcRect l="19335" r="23465"/>
          <a:stretch>
            <a:fillRect/>
          </a:stretch>
        </p:blipFill>
        <p:spPr>
          <a:xfrm>
            <a:off x="6313170" y="4831715"/>
            <a:ext cx="2404745" cy="1849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捕获42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584" y="500042"/>
            <a:ext cx="3705484" cy="5024898"/>
          </a:xfrm>
          <a:prstGeom prst="rect">
            <a:avLst/>
          </a:prstGeom>
        </p:spPr>
      </p:pic>
      <p:sp>
        <p:nvSpPr>
          <p:cNvPr id="6" name="圆角矩形标注 5"/>
          <p:cNvSpPr/>
          <p:nvPr/>
        </p:nvSpPr>
        <p:spPr>
          <a:xfrm>
            <a:off x="323528" y="5020884"/>
            <a:ext cx="1884325" cy="1008112"/>
          </a:xfrm>
          <a:prstGeom prst="wedgeRoundRectCallout">
            <a:avLst>
              <a:gd name="adj1" fmla="val 54247"/>
              <a:gd name="adj2" fmla="val -66075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食物安全与营养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410" y="1651000"/>
            <a:ext cx="2343150" cy="3114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捕获43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7073" y="514243"/>
            <a:ext cx="3567324" cy="5010697"/>
          </a:xfrm>
          <a:prstGeom prst="rect">
            <a:avLst/>
          </a:prstGeom>
        </p:spPr>
      </p:pic>
      <p:sp>
        <p:nvSpPr>
          <p:cNvPr id="7" name="圆角矩形标注 6"/>
          <p:cNvSpPr/>
          <p:nvPr/>
        </p:nvSpPr>
        <p:spPr>
          <a:xfrm>
            <a:off x="3072229" y="188640"/>
            <a:ext cx="1884325" cy="1152128"/>
          </a:xfrm>
          <a:prstGeom prst="wedgeRoundRectCallout">
            <a:avLst>
              <a:gd name="adj1" fmla="val -72501"/>
              <a:gd name="adj2" fmla="val 17183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养成健文明的饮食习惯与礼仪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 7"/>
          <p:cNvSpPr>
            <a:spLocks noChangeArrowheads="1"/>
          </p:cNvSpPr>
          <p:nvPr/>
        </p:nvSpPr>
        <p:spPr bwMode="auto">
          <a:xfrm>
            <a:off x="5224145" y="2259965"/>
            <a:ext cx="2066290" cy="2159635"/>
          </a:xfrm>
          <a:prstGeom prst="rect">
            <a:avLst/>
          </a:prstGeom>
          <a:solidFill>
            <a:schemeClr val="accent1">
              <a:alpha val="16078"/>
            </a:schemeClr>
          </a:solidFill>
          <a:ln w="25400" algn="ctr">
            <a:solidFill>
              <a:srgbClr val="385D8A"/>
            </a:solidFill>
            <a:miter lim="800000"/>
          </a:ln>
        </p:spPr>
        <p:txBody>
          <a:bodyPr anchor="ctr"/>
          <a:p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</a:rPr>
              <a:t>问题：</a:t>
            </a:r>
            <a:endParaRPr lang="zh-CN" altLang="en-US" sz="2000" b="1">
              <a:solidFill>
                <a:srgbClr val="FF0000"/>
              </a:solidFill>
              <a:latin typeface="宋体" panose="02010600030101010101" pitchFamily="2" charset="-122"/>
            </a:endParaRPr>
          </a:p>
          <a:p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</a:rPr>
              <a:t>   不专心</a:t>
            </a:r>
            <a:endParaRPr lang="zh-CN" altLang="en-US" sz="2000" b="1">
              <a:solidFill>
                <a:srgbClr val="FF0000"/>
              </a:solidFill>
              <a:latin typeface="宋体" panose="02010600030101010101" pitchFamily="2" charset="-122"/>
            </a:endParaRPr>
          </a:p>
          <a:p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</a:rPr>
              <a:t>   不科学</a:t>
            </a:r>
            <a:endParaRPr lang="zh-CN" altLang="en-US" sz="2000" b="1">
              <a:solidFill>
                <a:srgbClr val="FF0000"/>
              </a:solidFill>
              <a:latin typeface="宋体" panose="02010600030101010101" pitchFamily="2" charset="-122"/>
            </a:endParaRPr>
          </a:p>
          <a:p>
            <a:r>
              <a:rPr lang="en-US" altLang="zh-CN" sz="2000" b="1">
                <a:solidFill>
                  <a:srgbClr val="FF0000"/>
                </a:solidFill>
                <a:latin typeface="宋体" panose="02010600030101010101" pitchFamily="2" charset="-122"/>
              </a:rPr>
              <a:t>   </a:t>
            </a:r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</a:rPr>
              <a:t>挑食偏食</a:t>
            </a:r>
            <a:endParaRPr lang="zh-CN" altLang="en-US" sz="2000" b="1">
              <a:solidFill>
                <a:srgbClr val="FF0000"/>
              </a:solidFill>
              <a:latin typeface="宋体" panose="02010600030101010101" pitchFamily="2" charset="-122"/>
            </a:endParaRPr>
          </a:p>
          <a:p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</a:rPr>
              <a:t>   暴饮暴食</a:t>
            </a:r>
            <a:endParaRPr lang="zh-CN" altLang="en-US" sz="20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88913"/>
            <a:ext cx="9242425" cy="688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标题 1"/>
          <p:cNvSpPr txBox="1"/>
          <p:nvPr/>
        </p:nvSpPr>
        <p:spPr bwMode="auto">
          <a:xfrm>
            <a:off x="36513" y="158750"/>
            <a:ext cx="9144000" cy="1470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4400" b="1">
                <a:latin typeface="黑体" panose="02010609060101010101" pitchFamily="49" charset="-122"/>
                <a:ea typeface="黑体" panose="02010609060101010101" pitchFamily="49" charset="-122"/>
              </a:rPr>
              <a:t>第三单元 家中的安全与健康</a:t>
            </a:r>
            <a:endParaRPr lang="zh-CN" altLang="en-US" sz="4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15938" y="2420938"/>
            <a:ext cx="2089150" cy="10795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</a:rPr>
              <a:t>11.</a:t>
            </a:r>
            <a:r>
              <a:rPr lang="zh-CN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</a:rPr>
              <a:t>别伤着</a:t>
            </a:r>
            <a:endParaRPr lang="zh-CN" altLang="en-US" sz="2400" b="1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宋体" panose="02010600030101010101" pitchFamily="2" charset="-122"/>
            </a:endParaRPr>
          </a:p>
          <a:p>
            <a:pPr algn="ctr">
              <a:defRPr/>
            </a:pPr>
            <a:r>
              <a:rPr lang="zh-CN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</a:rPr>
              <a:t>自己</a:t>
            </a:r>
            <a:endParaRPr lang="zh-CN" altLang="en-US" sz="2400" b="1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273425" y="1928813"/>
            <a:ext cx="2376488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>
                <a:solidFill>
                  <a:schemeClr val="tx1"/>
                </a:solidFill>
                <a:latin typeface="宋体" panose="02010600030101010101" pitchFamily="2" charset="-122"/>
              </a:rPr>
              <a:t>在家会有危险吗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73425" y="3421063"/>
            <a:ext cx="2376488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>
                <a:solidFill>
                  <a:schemeClr val="tx1"/>
                </a:solidFill>
                <a:latin typeface="宋体" panose="02010600030101010101" pitchFamily="2" charset="-122"/>
              </a:rPr>
              <a:t>危险是怎么发生的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273425" y="4870450"/>
            <a:ext cx="2376488" cy="93503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>
                <a:solidFill>
                  <a:schemeClr val="tx1"/>
                </a:solidFill>
                <a:latin typeface="宋体" panose="02010600030101010101" pitchFamily="2" charset="-122"/>
              </a:rPr>
              <a:t>受伤了怎么办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23" name="左大括号 22"/>
          <p:cNvSpPr/>
          <p:nvPr/>
        </p:nvSpPr>
        <p:spPr>
          <a:xfrm>
            <a:off x="2819400" y="2168525"/>
            <a:ext cx="258763" cy="3708400"/>
          </a:xfrm>
          <a:prstGeom prst="leftBrace">
            <a:avLst>
              <a:gd name="adj1" fmla="val 38958"/>
              <a:gd name="adj2" fmla="val 30971"/>
            </a:avLst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959600" y="1989138"/>
            <a:ext cx="1871663" cy="503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>
                <a:solidFill>
                  <a:srgbClr val="FFFFFF"/>
                </a:solidFill>
                <a:latin typeface="宋体" panose="02010600030101010101" pitchFamily="2" charset="-122"/>
              </a:rPr>
              <a:t>认识居家安全</a:t>
            </a:r>
            <a:endParaRPr lang="zh-CN" altLang="en-US" b="1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948488" y="5299075"/>
            <a:ext cx="1871662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>
                <a:solidFill>
                  <a:srgbClr val="FFFFFF"/>
                </a:solidFill>
                <a:latin typeface="宋体" panose="02010600030101010101" pitchFamily="2" charset="-122"/>
              </a:rPr>
              <a:t>学会处理</a:t>
            </a:r>
            <a:endParaRPr lang="zh-CN" altLang="en-US" b="1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sp>
        <p:nvSpPr>
          <p:cNvPr id="35" name="下箭头 34"/>
          <p:cNvSpPr/>
          <p:nvPr/>
        </p:nvSpPr>
        <p:spPr>
          <a:xfrm>
            <a:off x="7524750" y="2492375"/>
            <a:ext cx="719138" cy="2806700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</a:rPr>
              <a:t>从认识到解决</a:t>
            </a:r>
            <a:endParaRPr lang="zh-CN" altLang="en-US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36" name="右中括号 35"/>
          <p:cNvSpPr/>
          <p:nvPr/>
        </p:nvSpPr>
        <p:spPr>
          <a:xfrm>
            <a:off x="5635625" y="1928813"/>
            <a:ext cx="371475" cy="941387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7" name="右中括号 36"/>
          <p:cNvSpPr/>
          <p:nvPr/>
        </p:nvSpPr>
        <p:spPr>
          <a:xfrm>
            <a:off x="5635625" y="3857625"/>
            <a:ext cx="371475" cy="1385888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000750" y="1785938"/>
            <a:ext cx="461963" cy="1163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b="1">
                <a:latin typeface="宋体" panose="02010600030101010101" pitchFamily="2" charset="-122"/>
              </a:rPr>
              <a:t>第一课时</a:t>
            </a: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038850" y="3929063"/>
            <a:ext cx="461963" cy="1163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b="1">
                <a:latin typeface="宋体" panose="02010600030101010101" pitchFamily="2" charset="-122"/>
              </a:rPr>
              <a:t>第二课时</a:t>
            </a:r>
            <a:endParaRPr lang="zh-CN" altLang="en-US" b="1"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796687" y="905408"/>
            <a:ext cx="7447721" cy="5115880"/>
            <a:chOff x="907551" y="617376"/>
            <a:chExt cx="7447721" cy="5115880"/>
          </a:xfrm>
        </p:grpSpPr>
        <p:pic>
          <p:nvPicPr>
            <p:cNvPr id="2" name="图片 1" descr="捕获44.PN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07551" y="617376"/>
              <a:ext cx="3807325" cy="5104740"/>
            </a:xfrm>
            <a:prstGeom prst="rect">
              <a:avLst/>
            </a:prstGeom>
          </p:spPr>
        </p:pic>
        <p:pic>
          <p:nvPicPr>
            <p:cNvPr id="3" name="图片 2" descr="捕获45.PNG"/>
            <p:cNvPicPr>
              <a:picLocks noChangeAspect="1"/>
            </p:cNvPicPr>
            <p:nvPr/>
          </p:nvPicPr>
          <p:blipFill rotWithShape="1">
            <a:blip r:embed="rId2"/>
            <a:srcRect t="2558"/>
            <a:stretch>
              <a:fillRect/>
            </a:stretch>
          </p:blipFill>
          <p:spPr>
            <a:xfrm>
              <a:off x="4714876" y="650747"/>
              <a:ext cx="3640396" cy="5082509"/>
            </a:xfrm>
            <a:prstGeom prst="rect">
              <a:avLst/>
            </a:prstGeom>
          </p:spPr>
        </p:pic>
      </p:grpSp>
      <p:sp>
        <p:nvSpPr>
          <p:cNvPr id="7" name="椭圆 6"/>
          <p:cNvSpPr/>
          <p:nvPr/>
        </p:nvSpPr>
        <p:spPr>
          <a:xfrm>
            <a:off x="940703" y="5157192"/>
            <a:ext cx="1183025" cy="57606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6948263" y="1916832"/>
            <a:ext cx="1327041" cy="100811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标注 8"/>
          <p:cNvSpPr/>
          <p:nvPr/>
        </p:nvSpPr>
        <p:spPr>
          <a:xfrm>
            <a:off x="1763688" y="5877272"/>
            <a:ext cx="5976664" cy="847852"/>
          </a:xfrm>
          <a:prstGeom prst="wedgeRoundRectCallout">
            <a:avLst>
              <a:gd name="adj1" fmla="val -3868"/>
              <a:gd name="adj2" fmla="val -63368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了解家庭生活中常见的安全</a:t>
            </a:r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问题</a:t>
            </a:r>
            <a:endParaRPr lang="en-US" altLang="zh-CN" sz="24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培养</a:t>
            </a: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家庭生活中基本的安全与防护</a:t>
            </a:r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意识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260648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看</a:t>
            </a: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懂图意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33754" y="260648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辨别对错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8744" y="260648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留</a:t>
            </a: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白处理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77630" y="260648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走到终点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右箭头 13"/>
          <p:cNvSpPr/>
          <p:nvPr/>
        </p:nvSpPr>
        <p:spPr>
          <a:xfrm>
            <a:off x="1979712" y="522258"/>
            <a:ext cx="432048" cy="984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/>
        </p:nvSpPr>
        <p:spPr>
          <a:xfrm>
            <a:off x="4387988" y="488031"/>
            <a:ext cx="432048" cy="984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/>
        </p:nvSpPr>
        <p:spPr>
          <a:xfrm>
            <a:off x="6424210" y="473043"/>
            <a:ext cx="432048" cy="984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圆角矩形标注 17"/>
          <p:cNvSpPr/>
          <p:nvPr/>
        </p:nvSpPr>
        <p:spPr>
          <a:xfrm>
            <a:off x="323146" y="4025384"/>
            <a:ext cx="1614992" cy="864096"/>
          </a:xfrm>
          <a:prstGeom prst="wedgeRoundRectCallout">
            <a:avLst>
              <a:gd name="adj1" fmla="val 106034"/>
              <a:gd name="adj2" fmla="val 31173"/>
              <a:gd name="adj3" fmla="val 16667"/>
            </a:avLst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判断对错</a:t>
            </a:r>
            <a:endParaRPr lang="en-US" altLang="zh-CN" sz="24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六处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圆角矩形标注 18"/>
          <p:cNvSpPr/>
          <p:nvPr/>
        </p:nvSpPr>
        <p:spPr>
          <a:xfrm>
            <a:off x="7286848" y="4024982"/>
            <a:ext cx="1614992" cy="864096"/>
          </a:xfrm>
          <a:prstGeom prst="wedgeRoundRectCallout">
            <a:avLst>
              <a:gd name="adj1" fmla="val -81571"/>
              <a:gd name="adj2" fmla="val -6733"/>
              <a:gd name="adj3" fmla="val 16667"/>
            </a:avLst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留白处理</a:t>
            </a:r>
            <a:endParaRPr lang="en-US" altLang="zh-CN" sz="24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两处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746759" y="764704"/>
            <a:ext cx="7641665" cy="5281290"/>
            <a:chOff x="746759" y="764704"/>
            <a:chExt cx="7641665" cy="5281290"/>
          </a:xfrm>
        </p:grpSpPr>
        <p:pic>
          <p:nvPicPr>
            <p:cNvPr id="2" name="图片 1" descr="捕获46.PN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46759" y="764704"/>
              <a:ext cx="3945349" cy="5281290"/>
            </a:xfrm>
            <a:prstGeom prst="rect">
              <a:avLst/>
            </a:prstGeom>
          </p:spPr>
        </p:pic>
        <p:pic>
          <p:nvPicPr>
            <p:cNvPr id="3" name="图片 2" descr="捕获47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66783" y="764704"/>
              <a:ext cx="3821641" cy="5279087"/>
            </a:xfrm>
            <a:prstGeom prst="rect">
              <a:avLst/>
            </a:prstGeom>
          </p:spPr>
        </p:pic>
      </p:grpSp>
      <p:sp>
        <p:nvSpPr>
          <p:cNvPr id="8" name="圆角矩形标注 7"/>
          <p:cNvSpPr/>
          <p:nvPr/>
        </p:nvSpPr>
        <p:spPr>
          <a:xfrm>
            <a:off x="605650" y="188640"/>
            <a:ext cx="5616624" cy="703836"/>
          </a:xfrm>
          <a:prstGeom prst="wedgeRoundRectCallout">
            <a:avLst>
              <a:gd name="adj1" fmla="val 1384"/>
              <a:gd name="adj2" fmla="val 75065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避免危险的发生：不招惹小动物</a:t>
            </a:r>
            <a:r>
              <a:rPr lang="en-US" altLang="zh-CN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……</a:t>
            </a:r>
            <a:endParaRPr lang="en-US" altLang="zh-CN" sz="24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1835695" y="5733256"/>
            <a:ext cx="6860401" cy="847852"/>
          </a:xfrm>
          <a:prstGeom prst="wedgeRoundRectCallout">
            <a:avLst>
              <a:gd name="adj1" fmla="val 2100"/>
              <a:gd name="adj2" fmla="val -90733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受伤之后的处理：不隐瞒、学习简单的处理方法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36512" y="-17616"/>
            <a:ext cx="9144000" cy="696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标题 1"/>
          <p:cNvSpPr txBox="1"/>
          <p:nvPr/>
        </p:nvSpPr>
        <p:spPr bwMode="auto">
          <a:xfrm>
            <a:off x="36513" y="197409"/>
            <a:ext cx="9144000" cy="1470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4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第一单元 我是小学生啦</a:t>
            </a:r>
            <a:endParaRPr lang="zh-CN" altLang="en-US" sz="4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96913" y="2673960"/>
            <a:ext cx="2089150" cy="10795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</a:rPr>
              <a:t>1.</a:t>
            </a:r>
            <a:r>
              <a:rPr lang="zh-CN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</a:rPr>
              <a:t>开开心心上学去</a:t>
            </a:r>
            <a:endParaRPr lang="zh-CN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273425" y="2274253"/>
            <a:ext cx="2376488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</a:rPr>
              <a:t>上学</a:t>
            </a:r>
            <a:r>
              <a:rPr lang="zh-CN" altLang="en-US" sz="2000" b="1" dirty="0" smtClean="0">
                <a:solidFill>
                  <a:schemeClr val="tx1"/>
                </a:solidFill>
                <a:latin typeface="宋体" panose="02010600030101010101" pitchFamily="2" charset="-122"/>
              </a:rPr>
              <a:t>啦  真高兴</a:t>
            </a:r>
            <a:endParaRPr lang="zh-CN" altLang="en-US" sz="20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273425" y="3911048"/>
            <a:ext cx="2376487" cy="93503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 smtClean="0">
                <a:solidFill>
                  <a:schemeClr val="tx1"/>
                </a:solidFill>
                <a:latin typeface="宋体" panose="02010600030101010101" pitchFamily="2" charset="-122"/>
              </a:rPr>
              <a:t>爱新书  爱书包</a:t>
            </a:r>
            <a:endParaRPr lang="zh-CN" altLang="en-US" sz="20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23" name="左大括号 22"/>
          <p:cNvSpPr/>
          <p:nvPr/>
        </p:nvSpPr>
        <p:spPr>
          <a:xfrm>
            <a:off x="3018833" y="2603636"/>
            <a:ext cx="258763" cy="2371748"/>
          </a:xfrm>
          <a:prstGeom prst="leftBrace">
            <a:avLst>
              <a:gd name="adj1" fmla="val 38958"/>
              <a:gd name="adj2" fmla="val 30971"/>
            </a:avLst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559231" y="2596835"/>
            <a:ext cx="1871662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 smtClean="0">
                <a:latin typeface="宋体" panose="02010600030101010101" pitchFamily="2" charset="-122"/>
              </a:rPr>
              <a:t>角色变化</a:t>
            </a:r>
            <a:endParaRPr lang="zh-CN" altLang="en-US" b="1" dirty="0">
              <a:latin typeface="宋体" panose="02010600030101010101" pitchFamily="2" charset="-122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808904" y="2267429"/>
            <a:ext cx="461963" cy="1163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b="1" dirty="0">
                <a:latin typeface="宋体" panose="02010600030101010101" pitchFamily="2" charset="-122"/>
              </a:rPr>
              <a:t>第一课时</a:t>
            </a:r>
            <a:endParaRPr lang="zh-CN" altLang="en-US" b="1" dirty="0">
              <a:latin typeface="宋体" panose="02010600030101010101" pitchFamily="2" charset="-122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5807868" y="3911048"/>
            <a:ext cx="461963" cy="1163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b="1" dirty="0">
                <a:latin typeface="宋体" panose="02010600030101010101" pitchFamily="2" charset="-122"/>
              </a:rPr>
              <a:t>第二课时</a:t>
            </a:r>
            <a:endParaRPr lang="zh-CN" altLang="en-US" b="1" dirty="0">
              <a:latin typeface="宋体" panose="02010600030101010101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565983" y="4126154"/>
            <a:ext cx="1871662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 smtClean="0">
                <a:latin typeface="宋体" panose="02010600030101010101" pitchFamily="2" charset="-122"/>
              </a:rPr>
              <a:t>聚焦学习用品</a:t>
            </a:r>
            <a:endParaRPr lang="zh-CN" altLang="en-US" b="1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88913"/>
            <a:ext cx="9242425" cy="688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标题 1"/>
          <p:cNvSpPr txBox="1"/>
          <p:nvPr/>
        </p:nvSpPr>
        <p:spPr bwMode="auto">
          <a:xfrm>
            <a:off x="36513" y="158750"/>
            <a:ext cx="9144000" cy="1470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4400" b="1">
                <a:latin typeface="黑体" panose="02010609060101010101" pitchFamily="49" charset="-122"/>
                <a:ea typeface="黑体" panose="02010609060101010101" pitchFamily="49" charset="-122"/>
              </a:rPr>
              <a:t>第三单元 家中的安全与健康</a:t>
            </a:r>
            <a:endParaRPr lang="zh-CN" altLang="en-US" sz="4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15938" y="2420938"/>
            <a:ext cx="2089150" cy="10795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</a:rPr>
              <a:t>12.</a:t>
            </a:r>
            <a:r>
              <a:rPr lang="zh-CN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</a:rPr>
              <a:t>早睡早起</a:t>
            </a:r>
            <a:endParaRPr lang="zh-CN" altLang="en-US" sz="2400" b="1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316288" y="1700213"/>
            <a:ext cx="2376487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>
                <a:solidFill>
                  <a:schemeClr val="tx1"/>
                </a:solidFill>
                <a:latin typeface="宋体" panose="02010600030101010101" pitchFamily="2" charset="-122"/>
              </a:rPr>
              <a:t>晚上几点睡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316288" y="2781300"/>
            <a:ext cx="2376487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>
                <a:solidFill>
                  <a:schemeClr val="tx1"/>
                </a:solidFill>
                <a:latin typeface="宋体" panose="02010600030101010101" pitchFamily="2" charset="-122"/>
              </a:rPr>
              <a:t>没早睡，真糟糕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302000" y="3933825"/>
            <a:ext cx="2376488" cy="93503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>
                <a:solidFill>
                  <a:schemeClr val="tx1"/>
                </a:solidFill>
                <a:latin typeface="宋体" panose="02010600030101010101" pitchFamily="2" charset="-122"/>
              </a:rPr>
              <a:t>早点睡，按时起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302000" y="5083175"/>
            <a:ext cx="2376488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>
                <a:solidFill>
                  <a:schemeClr val="tx1"/>
                </a:solidFill>
                <a:latin typeface="宋体" panose="02010600030101010101" pitchFamily="2" charset="-122"/>
              </a:rPr>
              <a:t>我能一个人睡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23" name="左大括号 22"/>
          <p:cNvSpPr/>
          <p:nvPr/>
        </p:nvSpPr>
        <p:spPr>
          <a:xfrm>
            <a:off x="2819400" y="2168525"/>
            <a:ext cx="258763" cy="3708400"/>
          </a:xfrm>
          <a:prstGeom prst="leftBrace">
            <a:avLst>
              <a:gd name="adj1" fmla="val 38958"/>
              <a:gd name="adj2" fmla="val 30971"/>
            </a:avLst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959600" y="1989138"/>
            <a:ext cx="1871663" cy="503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>
                <a:solidFill>
                  <a:srgbClr val="FFFFFF"/>
                </a:solidFill>
                <a:latin typeface="宋体" panose="02010600030101010101" pitchFamily="2" charset="-122"/>
              </a:rPr>
              <a:t>认识早睡早期</a:t>
            </a:r>
            <a:endParaRPr lang="zh-CN" altLang="en-US" b="1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948488" y="5299075"/>
            <a:ext cx="1871662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>
                <a:solidFill>
                  <a:srgbClr val="FFFFFF"/>
                </a:solidFill>
                <a:latin typeface="宋体" panose="02010600030101010101" pitchFamily="2" charset="-122"/>
              </a:rPr>
              <a:t>做到早睡早期</a:t>
            </a:r>
            <a:endParaRPr lang="zh-CN" altLang="en-US" b="1">
              <a:solidFill>
                <a:srgbClr val="FFFFFF"/>
              </a:solidFill>
              <a:latin typeface="宋体" panose="02010600030101010101" pitchFamily="2" charset="-122"/>
            </a:endParaRPr>
          </a:p>
          <a:p>
            <a:pPr algn="ctr">
              <a:defRPr/>
            </a:pPr>
            <a:r>
              <a:rPr lang="zh-CN" altLang="en-US" b="1">
                <a:solidFill>
                  <a:srgbClr val="FFFFFF"/>
                </a:solidFill>
                <a:latin typeface="宋体" panose="02010600030101010101" pitchFamily="2" charset="-122"/>
              </a:rPr>
              <a:t>独立睡眠</a:t>
            </a:r>
            <a:endParaRPr lang="zh-CN" altLang="en-US" b="1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sp>
        <p:nvSpPr>
          <p:cNvPr id="35" name="下箭头 34"/>
          <p:cNvSpPr/>
          <p:nvPr/>
        </p:nvSpPr>
        <p:spPr>
          <a:xfrm>
            <a:off x="7524750" y="2492375"/>
            <a:ext cx="719138" cy="2806700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</a:rPr>
              <a:t>从认识了解到形成习惯</a:t>
            </a:r>
            <a:endParaRPr lang="zh-CN" altLang="en-US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36" name="右中括号 35"/>
          <p:cNvSpPr/>
          <p:nvPr/>
        </p:nvSpPr>
        <p:spPr>
          <a:xfrm>
            <a:off x="5678488" y="2168525"/>
            <a:ext cx="371475" cy="1273175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7" name="右中括号 36"/>
          <p:cNvSpPr/>
          <p:nvPr/>
        </p:nvSpPr>
        <p:spPr>
          <a:xfrm>
            <a:off x="5678488" y="4292600"/>
            <a:ext cx="371475" cy="1236663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038850" y="2214563"/>
            <a:ext cx="461963" cy="1163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b="1">
                <a:latin typeface="宋体" panose="02010600030101010101" pitchFamily="2" charset="-122"/>
              </a:rPr>
              <a:t>第一课时</a:t>
            </a: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038850" y="4357688"/>
            <a:ext cx="461963" cy="1163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b="1">
                <a:latin typeface="宋体" panose="02010600030101010101" pitchFamily="2" charset="-122"/>
              </a:rPr>
              <a:t>第二课时</a:t>
            </a:r>
            <a:endParaRPr lang="zh-CN" altLang="en-US" b="1"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071785" y="661206"/>
            <a:ext cx="7203687" cy="5072050"/>
            <a:chOff x="805062" y="785794"/>
            <a:chExt cx="7203687" cy="5072050"/>
          </a:xfrm>
        </p:grpSpPr>
        <p:pic>
          <p:nvPicPr>
            <p:cNvPr id="2" name="图片 1" descr="捕获48.PN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05062" y="785794"/>
              <a:ext cx="3703474" cy="5072050"/>
            </a:xfrm>
            <a:prstGeom prst="rect">
              <a:avLst/>
            </a:prstGeom>
          </p:spPr>
        </p:pic>
        <p:pic>
          <p:nvPicPr>
            <p:cNvPr id="3" name="图片 2" descr="捕获49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29124" y="785794"/>
              <a:ext cx="3579625" cy="4929174"/>
            </a:xfrm>
            <a:prstGeom prst="rect">
              <a:avLst/>
            </a:prstGeom>
          </p:spPr>
        </p:pic>
      </p:grpSp>
      <p:sp>
        <p:nvSpPr>
          <p:cNvPr id="10" name="圆角矩形标注 9"/>
          <p:cNvSpPr/>
          <p:nvPr/>
        </p:nvSpPr>
        <p:spPr>
          <a:xfrm>
            <a:off x="1835695" y="5877272"/>
            <a:ext cx="6860401" cy="703836"/>
          </a:xfrm>
          <a:prstGeom prst="wedgeRoundRectCallout">
            <a:avLst>
              <a:gd name="adj1" fmla="val 2100"/>
              <a:gd name="adj2" fmla="val -125636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养成早睡早起、规律作息的生活习惯</a:t>
            </a:r>
            <a:endParaRPr lang="en-US" altLang="zh-CN" sz="24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圆角矩形标注 13"/>
          <p:cNvSpPr/>
          <p:nvPr/>
        </p:nvSpPr>
        <p:spPr>
          <a:xfrm>
            <a:off x="6876256" y="476672"/>
            <a:ext cx="2016224" cy="1152128"/>
          </a:xfrm>
          <a:prstGeom prst="wedgeRoundRectCallout">
            <a:avLst>
              <a:gd name="adj1" fmla="val -71739"/>
              <a:gd name="adj2" fmla="val 24697"/>
              <a:gd name="adj3" fmla="val 16667"/>
            </a:avLst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对生活、学习的影响</a:t>
            </a:r>
            <a:endParaRPr lang="en-US" altLang="zh-CN" sz="24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755576" y="335784"/>
            <a:ext cx="7484842" cy="5649365"/>
            <a:chOff x="755576" y="335784"/>
            <a:chExt cx="7484842" cy="5649365"/>
          </a:xfrm>
        </p:grpSpPr>
        <p:pic>
          <p:nvPicPr>
            <p:cNvPr id="2" name="图片 1" descr="捕获50.PN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55576" y="476672"/>
              <a:ext cx="4104456" cy="5508477"/>
            </a:xfrm>
            <a:prstGeom prst="rect">
              <a:avLst/>
            </a:prstGeom>
          </p:spPr>
        </p:pic>
        <p:pic>
          <p:nvPicPr>
            <p:cNvPr id="3" name="图片 2" descr="捕获5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11960" y="335784"/>
              <a:ext cx="4028458" cy="5491530"/>
            </a:xfrm>
            <a:prstGeom prst="rect">
              <a:avLst/>
            </a:prstGeom>
          </p:spPr>
        </p:pic>
      </p:grpSp>
      <p:sp>
        <p:nvSpPr>
          <p:cNvPr id="7" name="圆角矩形标注 6"/>
          <p:cNvSpPr/>
          <p:nvPr/>
        </p:nvSpPr>
        <p:spPr>
          <a:xfrm>
            <a:off x="223063" y="3230910"/>
            <a:ext cx="1872209" cy="648072"/>
          </a:xfrm>
          <a:prstGeom prst="wedgeRoundRectCallout">
            <a:avLst>
              <a:gd name="adj1" fmla="val 71933"/>
              <a:gd name="adj2" fmla="val -96392"/>
              <a:gd name="adj3" fmla="val 16667"/>
            </a:avLst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早睡的方法</a:t>
            </a:r>
            <a:endParaRPr lang="en-US" altLang="zh-CN" sz="24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6660232" y="548680"/>
            <a:ext cx="2483768" cy="648072"/>
          </a:xfrm>
          <a:prstGeom prst="wedgeRoundRectCallout">
            <a:avLst>
              <a:gd name="adj1" fmla="val -72402"/>
              <a:gd name="adj2" fmla="val 17327"/>
              <a:gd name="adj3" fmla="val 16667"/>
            </a:avLst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独睡的经验分享</a:t>
            </a:r>
            <a:endParaRPr lang="en-US" altLang="zh-CN" sz="24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下箭头 8"/>
          <p:cNvSpPr/>
          <p:nvPr/>
        </p:nvSpPr>
        <p:spPr>
          <a:xfrm>
            <a:off x="8240418" y="1340768"/>
            <a:ext cx="22001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标注 9"/>
          <p:cNvSpPr/>
          <p:nvPr/>
        </p:nvSpPr>
        <p:spPr>
          <a:xfrm>
            <a:off x="7380312" y="1844824"/>
            <a:ext cx="1584176" cy="648072"/>
          </a:xfrm>
          <a:prstGeom prst="wedgeRoundRectCallout">
            <a:avLst>
              <a:gd name="adj1" fmla="val -46576"/>
              <a:gd name="adj2" fmla="val 13115"/>
              <a:gd name="adj3" fmla="val 16667"/>
            </a:avLst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养成独睡习惯</a:t>
            </a:r>
            <a:endParaRPr lang="en-US" altLang="zh-CN" sz="24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下箭头 10"/>
          <p:cNvSpPr/>
          <p:nvPr/>
        </p:nvSpPr>
        <p:spPr>
          <a:xfrm>
            <a:off x="8254315" y="2715582"/>
            <a:ext cx="22001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标注 11"/>
          <p:cNvSpPr/>
          <p:nvPr/>
        </p:nvSpPr>
        <p:spPr>
          <a:xfrm>
            <a:off x="7394209" y="3219638"/>
            <a:ext cx="1570279" cy="648072"/>
          </a:xfrm>
          <a:prstGeom prst="wedgeRoundRectCallout">
            <a:avLst>
              <a:gd name="adj1" fmla="val -46576"/>
              <a:gd name="adj2" fmla="val 13115"/>
              <a:gd name="adj3" fmla="val 16667"/>
            </a:avLst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家庭健康生活</a:t>
            </a:r>
            <a:endParaRPr lang="en-US" altLang="zh-CN" sz="24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下箭头 12"/>
          <p:cNvSpPr/>
          <p:nvPr/>
        </p:nvSpPr>
        <p:spPr>
          <a:xfrm>
            <a:off x="8276053" y="4005064"/>
            <a:ext cx="22001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标注 13"/>
          <p:cNvSpPr/>
          <p:nvPr/>
        </p:nvSpPr>
        <p:spPr>
          <a:xfrm>
            <a:off x="7415947" y="4509120"/>
            <a:ext cx="1548541" cy="648072"/>
          </a:xfrm>
          <a:prstGeom prst="wedgeRoundRectCallout">
            <a:avLst>
              <a:gd name="adj1" fmla="val -46576"/>
              <a:gd name="adj2" fmla="val 13115"/>
              <a:gd name="adj3" fmla="val 16667"/>
            </a:avLst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适应</a:t>
            </a:r>
            <a:endParaRPr lang="en-US" altLang="zh-CN" sz="2400" b="1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新生活</a:t>
            </a:r>
            <a:endParaRPr lang="en-US" altLang="zh-CN" sz="2400" b="1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圆角矩形标注 14"/>
          <p:cNvSpPr/>
          <p:nvPr/>
        </p:nvSpPr>
        <p:spPr>
          <a:xfrm>
            <a:off x="1356989" y="5827314"/>
            <a:ext cx="3528392" cy="648072"/>
          </a:xfrm>
          <a:prstGeom prst="wedgeRoundRectCallout">
            <a:avLst>
              <a:gd name="adj1" fmla="val -42038"/>
              <a:gd name="adj2" fmla="val -104815"/>
              <a:gd name="adj3" fmla="val 16667"/>
            </a:avLst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习惯的养成：对应调查，课后延伸</a:t>
            </a:r>
            <a:endParaRPr lang="en-US" altLang="zh-CN" sz="2400" b="1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b="1" smtClean="0"/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3101" y="397"/>
            <a:ext cx="9242425" cy="688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标题 1"/>
          <p:cNvSpPr/>
          <p:nvPr/>
        </p:nvSpPr>
        <p:spPr bwMode="auto">
          <a:xfrm>
            <a:off x="0" y="4652963"/>
            <a:ext cx="9144000" cy="1470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4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第四单元  天气虽冷有温暖</a:t>
            </a:r>
            <a:endParaRPr lang="zh-CN" altLang="en-US" sz="4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940152" y="1760538"/>
            <a:ext cx="3203848" cy="1295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本册的教育主题：</a:t>
            </a:r>
            <a:endParaRPr lang="zh-CN" altLang="en-US" sz="28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适应新生活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defRPr/>
            </a:pP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内容占位符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3" y="756694"/>
            <a:ext cx="5839640" cy="3896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4515" y="1"/>
            <a:ext cx="9129486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427673" y="3014573"/>
            <a:ext cx="2280989" cy="828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</a:rPr>
              <a:t>13.</a:t>
            </a:r>
            <a:r>
              <a:rPr lang="zh-CN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</a:rPr>
              <a:t>美丽的冬天</a:t>
            </a:r>
            <a:endParaRPr lang="zh-CN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344863" y="1700213"/>
            <a:ext cx="2376487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 smtClean="0">
                <a:solidFill>
                  <a:schemeClr val="tx1"/>
                </a:solidFill>
                <a:latin typeface="宋体" panose="02010600030101010101" pitchFamily="2" charset="-122"/>
              </a:rPr>
              <a:t>冬天在哪里</a:t>
            </a:r>
            <a:endParaRPr lang="zh-CN" altLang="en-US" sz="20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330258" y="3554095"/>
            <a:ext cx="2376487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 smtClean="0">
                <a:solidFill>
                  <a:schemeClr val="tx1"/>
                </a:solidFill>
                <a:latin typeface="宋体" panose="02010600030101010101" pitchFamily="2" charset="-122"/>
              </a:rPr>
              <a:t>不一样的冬天</a:t>
            </a:r>
            <a:endParaRPr lang="zh-CN" altLang="en-US" sz="20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330733" y="5176837"/>
            <a:ext cx="2376488" cy="93503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 smtClean="0">
                <a:solidFill>
                  <a:schemeClr val="tx1"/>
                </a:solidFill>
                <a:latin typeface="宋体" panose="02010600030101010101" pitchFamily="2" charset="-122"/>
              </a:rPr>
              <a:t>冬天真好玩</a:t>
            </a:r>
            <a:endParaRPr lang="zh-CN" altLang="en-US" sz="20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23" name="左大括号 22"/>
          <p:cNvSpPr/>
          <p:nvPr/>
        </p:nvSpPr>
        <p:spPr>
          <a:xfrm>
            <a:off x="2890838" y="2168525"/>
            <a:ext cx="258762" cy="3708400"/>
          </a:xfrm>
          <a:prstGeom prst="leftBrace">
            <a:avLst>
              <a:gd name="adj1" fmla="val 38958"/>
              <a:gd name="adj2" fmla="val 30971"/>
            </a:avLst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959600" y="1989138"/>
            <a:ext cx="1871663" cy="503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感受自然</a:t>
            </a:r>
            <a:endParaRPr lang="zh-CN" altLang="en-US" b="1" dirty="0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948488" y="5299075"/>
            <a:ext cx="1871662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热爱大自然</a:t>
            </a:r>
            <a:endParaRPr lang="zh-CN" altLang="en-US" b="1" dirty="0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sp>
        <p:nvSpPr>
          <p:cNvPr id="35" name="下箭头 34"/>
          <p:cNvSpPr/>
          <p:nvPr/>
        </p:nvSpPr>
        <p:spPr>
          <a:xfrm>
            <a:off x="7524750" y="2492375"/>
            <a:ext cx="719138" cy="2806700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 dirty="0" smtClean="0">
                <a:solidFill>
                  <a:srgbClr val="FF0000"/>
                </a:solidFill>
                <a:latin typeface="宋体" panose="02010600030101010101" pitchFamily="2" charset="-122"/>
              </a:rPr>
              <a:t>喜爱冬天，热爱生活</a:t>
            </a:r>
            <a:endParaRPr lang="zh-CN" altLang="en-US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36" name="右中括号 35"/>
          <p:cNvSpPr/>
          <p:nvPr/>
        </p:nvSpPr>
        <p:spPr>
          <a:xfrm>
            <a:off x="5706428" y="2492375"/>
            <a:ext cx="371475" cy="1273175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110288" y="2636838"/>
            <a:ext cx="461962" cy="1163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b="1">
                <a:latin typeface="宋体" panose="02010600030101010101" pitchFamily="2" charset="-122"/>
              </a:rPr>
              <a:t>第一课时</a:t>
            </a: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110288" y="4357688"/>
            <a:ext cx="461962" cy="1163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b="1" dirty="0">
                <a:latin typeface="宋体" panose="02010600030101010101" pitchFamily="2" charset="-122"/>
              </a:rPr>
              <a:t>第二课时</a:t>
            </a:r>
            <a:endParaRPr lang="zh-CN" altLang="en-US" b="1" dirty="0">
              <a:latin typeface="宋体" panose="02010600030101010101" pitchFamily="2" charset="-122"/>
            </a:endParaRPr>
          </a:p>
        </p:txBody>
      </p:sp>
      <p:sp>
        <p:nvSpPr>
          <p:cNvPr id="27" name="标题 1"/>
          <p:cNvSpPr txBox="1"/>
          <p:nvPr/>
        </p:nvSpPr>
        <p:spPr bwMode="auto">
          <a:xfrm>
            <a:off x="3944" y="0"/>
            <a:ext cx="9144000" cy="1470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4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第四单元 天气虽</a:t>
            </a:r>
            <a:r>
              <a:rPr lang="zh-CN" altLang="en-US" sz="4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冷</a:t>
            </a:r>
            <a:r>
              <a:rPr lang="zh-CN" altLang="en-US" sz="4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r>
              <a:rPr lang="zh-CN" altLang="en-US" sz="4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温暖</a:t>
            </a:r>
            <a:endParaRPr lang="zh-CN" altLang="en-US" sz="4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捕获52.PN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820816" y="551463"/>
            <a:ext cx="3581250" cy="4929174"/>
          </a:xfrm>
        </p:spPr>
      </p:pic>
      <p:pic>
        <p:nvPicPr>
          <p:cNvPr id="5" name="图片 4" descr="捕获5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716" y="529233"/>
            <a:ext cx="3554310" cy="4929174"/>
          </a:xfrm>
          <a:prstGeom prst="rect">
            <a:avLst/>
          </a:prstGeom>
        </p:spPr>
      </p:pic>
      <p:sp>
        <p:nvSpPr>
          <p:cNvPr id="15" name="圆角矩形标注 14"/>
          <p:cNvSpPr/>
          <p:nvPr/>
        </p:nvSpPr>
        <p:spPr>
          <a:xfrm>
            <a:off x="323528" y="5184457"/>
            <a:ext cx="3275856" cy="778005"/>
          </a:xfrm>
          <a:prstGeom prst="wedgeRoundRectCallout">
            <a:avLst>
              <a:gd name="adj1" fmla="val 23949"/>
              <a:gd name="adj2" fmla="val -65807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四季轮回、自然变化</a:t>
            </a:r>
            <a:endParaRPr lang="en-US" altLang="zh-CN" sz="24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突出传统文化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圆角矩形标注 15"/>
          <p:cNvSpPr/>
          <p:nvPr/>
        </p:nvSpPr>
        <p:spPr>
          <a:xfrm>
            <a:off x="4955711" y="5069404"/>
            <a:ext cx="3275856" cy="778005"/>
          </a:xfrm>
          <a:prstGeom prst="wedgeRoundRectCallout">
            <a:avLst>
              <a:gd name="adj1" fmla="val -8547"/>
              <a:gd name="adj2" fmla="val -127204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美丽：神奇、变化、美丽、有趣</a:t>
            </a:r>
            <a:r>
              <a:rPr lang="en-US" altLang="zh-CN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……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6830" y="278765"/>
            <a:ext cx="3839845" cy="291338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19100" y="3349625"/>
            <a:ext cx="4297045" cy="2591435"/>
            <a:chOff x="788" y="6422"/>
            <a:chExt cx="6767" cy="4081"/>
          </a:xfrm>
        </p:grpSpPr>
        <p:pic>
          <p:nvPicPr>
            <p:cNvPr id="56323" name="Picture 5"/>
            <p:cNvPicPr/>
            <p:nvPr/>
          </p:nvPicPr>
          <p:blipFill>
            <a:blip r:embed="rId2"/>
            <a:srcRect l="2110" t="2899" r="2158" b="4999"/>
            <a:stretch>
              <a:fillRect/>
            </a:stretch>
          </p:blipFill>
          <p:spPr>
            <a:xfrm>
              <a:off x="3783" y="7581"/>
              <a:ext cx="3773" cy="292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6322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8" y="6422"/>
              <a:ext cx="3898" cy="292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5" name="组合 4"/>
          <p:cNvGrpSpPr/>
          <p:nvPr/>
        </p:nvGrpSpPr>
        <p:grpSpPr>
          <a:xfrm>
            <a:off x="5704840" y="2559685"/>
            <a:ext cx="3134360" cy="4018915"/>
            <a:chOff x="8984" y="4031"/>
            <a:chExt cx="4936" cy="6329"/>
          </a:xfrm>
        </p:grpSpPr>
        <p:pic>
          <p:nvPicPr>
            <p:cNvPr id="60419" name="Picture 10" descr="u=2339752313,3576775880&amp;fm=3&amp;gp=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08" y="7726"/>
              <a:ext cx="3512" cy="263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9394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84" y="5557"/>
              <a:ext cx="3521" cy="264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442" name="Picture 5" descr="蛇冬眠图片 蛇冬眠,环境对生物的影响,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28" y="4031"/>
              <a:ext cx="2892" cy="217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7" name="圆角矩形 6"/>
          <p:cNvSpPr/>
          <p:nvPr/>
        </p:nvSpPr>
        <p:spPr>
          <a:xfrm>
            <a:off x="3107055" y="2664460"/>
            <a:ext cx="1367790" cy="64833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>
            <a:hlinkClick r:id="rId7" action="ppaction://hlinkfile"/>
          </p:cNvPr>
          <p:cNvSpPr/>
          <p:nvPr/>
        </p:nvSpPr>
        <p:spPr>
          <a:xfrm>
            <a:off x="659130" y="1340485"/>
            <a:ext cx="792480" cy="9359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动物冬天</a:t>
            </a:r>
            <a:endParaRPr lang="zh-CN" altLang="en-US"/>
          </a:p>
        </p:txBody>
      </p:sp>
      <p:sp>
        <p:nvSpPr>
          <p:cNvPr id="9" name="椭圆 8">
            <a:hlinkClick r:id="rId8" action="ppaction://hlinkfile"/>
          </p:cNvPr>
          <p:cNvSpPr/>
          <p:nvPr/>
        </p:nvSpPr>
        <p:spPr>
          <a:xfrm>
            <a:off x="7855585" y="1303655"/>
            <a:ext cx="864235" cy="863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青蛙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捕获54.PN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83568" y="576098"/>
            <a:ext cx="3695245" cy="4949974"/>
          </a:xfrm>
        </p:spPr>
      </p:pic>
      <p:pic>
        <p:nvPicPr>
          <p:cNvPr id="5" name="图片 4" descr="捕获5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948" y="580910"/>
            <a:ext cx="3543333" cy="4936322"/>
          </a:xfrm>
          <a:prstGeom prst="rect">
            <a:avLst/>
          </a:prstGeom>
        </p:spPr>
      </p:pic>
      <p:sp>
        <p:nvSpPr>
          <p:cNvPr id="8" name="圆角矩形标注 7"/>
          <p:cNvSpPr/>
          <p:nvPr/>
        </p:nvSpPr>
        <p:spPr>
          <a:xfrm>
            <a:off x="323528" y="5540114"/>
            <a:ext cx="4320480" cy="648072"/>
          </a:xfrm>
          <a:prstGeom prst="wedgeRoundRectCallout">
            <a:avLst>
              <a:gd name="adj1" fmla="val -23201"/>
              <a:gd name="adj2" fmla="val -113239"/>
              <a:gd name="adj3" fmla="val 16667"/>
            </a:avLst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美丽：神奇、不一样</a:t>
            </a:r>
            <a:r>
              <a:rPr lang="en-US" altLang="zh-CN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……</a:t>
            </a:r>
            <a:endParaRPr lang="en-US" altLang="zh-CN" sz="24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5845260" y="692696"/>
            <a:ext cx="3275856" cy="778005"/>
          </a:xfrm>
          <a:prstGeom prst="wedgeRoundRectCallout">
            <a:avLst>
              <a:gd name="adj1" fmla="val -67707"/>
              <a:gd name="adj2" fmla="val 6115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好玩：饮食、游戏、外出活动</a:t>
            </a:r>
            <a:r>
              <a:rPr lang="en-US" altLang="zh-CN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……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圆角矩形标注 9"/>
          <p:cNvSpPr/>
          <p:nvPr/>
        </p:nvSpPr>
        <p:spPr>
          <a:xfrm>
            <a:off x="7308304" y="3861048"/>
            <a:ext cx="1152128" cy="792088"/>
          </a:xfrm>
          <a:prstGeom prst="wedgeRoundRectCallout">
            <a:avLst>
              <a:gd name="adj1" fmla="val -83670"/>
              <a:gd name="adj2" fmla="val 36280"/>
              <a:gd name="adj3" fmla="val 16667"/>
            </a:avLst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安全</a:t>
            </a:r>
            <a:endParaRPr lang="en-US" altLang="zh-CN" sz="24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文明</a:t>
            </a:r>
            <a:endParaRPr lang="en-US" altLang="zh-CN" sz="24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/>
        </p:nvGrpSpPr>
        <p:grpSpPr>
          <a:xfrm>
            <a:off x="394970" y="3310890"/>
            <a:ext cx="5387975" cy="3261360"/>
            <a:chOff x="622" y="5214"/>
            <a:chExt cx="8485" cy="5136"/>
          </a:xfrm>
        </p:grpSpPr>
        <p:pic>
          <p:nvPicPr>
            <p:cNvPr id="71682" name="Picture 2" descr="http://www.jbedu.org/ygyey/blog2/UploadFiles/2011-1/20132326727.jpg"/>
            <p:cNvPicPr/>
            <p:nvPr/>
          </p:nvPicPr>
          <p:blipFill>
            <a:blip r:embed="rId1"/>
            <a:srcRect l="11462" t="10464" r="11572" b="10464"/>
            <a:stretch>
              <a:fillRect/>
            </a:stretch>
          </p:blipFill>
          <p:spPr>
            <a:xfrm>
              <a:off x="5975" y="5724"/>
              <a:ext cx="3133" cy="32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9155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2" y="5214"/>
              <a:ext cx="4286" cy="32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5060" name="Picture 5" descr="200821820339879_2"/>
            <p:cNvPicPr>
              <a:picLocks noChangeAspect="1"/>
            </p:cNvPicPr>
            <p:nvPr/>
          </p:nvPicPr>
          <p:blipFill>
            <a:blip r:embed="rId3"/>
            <a:srcRect t="4375"/>
            <a:stretch>
              <a:fillRect/>
            </a:stretch>
          </p:blipFill>
          <p:spPr>
            <a:xfrm>
              <a:off x="3418" y="7946"/>
              <a:ext cx="3352" cy="2405"/>
            </a:xfrm>
            <a:prstGeom prst="rect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</p:pic>
      </p:grpSp>
      <p:grpSp>
        <p:nvGrpSpPr>
          <p:cNvPr id="6" name="组合 5"/>
          <p:cNvGrpSpPr/>
          <p:nvPr/>
        </p:nvGrpSpPr>
        <p:grpSpPr>
          <a:xfrm>
            <a:off x="572770" y="422275"/>
            <a:ext cx="4173855" cy="2983230"/>
            <a:chOff x="902" y="665"/>
            <a:chExt cx="6573" cy="469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2" y="665"/>
              <a:ext cx="4845" cy="323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67" y="2877"/>
              <a:ext cx="2809" cy="248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8" name="组合 7"/>
          <p:cNvGrpSpPr/>
          <p:nvPr/>
        </p:nvGrpSpPr>
        <p:grpSpPr>
          <a:xfrm>
            <a:off x="5062220" y="306705"/>
            <a:ext cx="3747770" cy="6045200"/>
            <a:chOff x="7972" y="483"/>
            <a:chExt cx="5902" cy="9520"/>
          </a:xfrm>
        </p:grpSpPr>
        <p:pic>
          <p:nvPicPr>
            <p:cNvPr id="48130" name="Picture 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9462" y="3773"/>
              <a:ext cx="4413" cy="325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3731" name="图片 3" descr="1111_副本.bmp"/>
            <p:cNvPicPr/>
            <p:nvPr/>
          </p:nvPicPr>
          <p:blipFill>
            <a:blip r:embed="rId7"/>
            <a:srcRect l="22828"/>
            <a:stretch>
              <a:fillRect/>
            </a:stretch>
          </p:blipFill>
          <p:spPr>
            <a:xfrm>
              <a:off x="7972" y="483"/>
              <a:ext cx="3905" cy="390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580" name="图片 3" descr="x3.png"/>
            <p:cNvPicPr>
              <a:picLocks noChangeAspect="1"/>
            </p:cNvPicPr>
            <p:nvPr/>
          </p:nvPicPr>
          <p:blipFill>
            <a:blip r:embed="rId8"/>
            <a:srcRect l="4359" t="40079" r="4068" b="4587"/>
            <a:stretch>
              <a:fillRect/>
            </a:stretch>
          </p:blipFill>
          <p:spPr>
            <a:xfrm>
              <a:off x="10340" y="6755"/>
              <a:ext cx="3535" cy="3248"/>
            </a:xfrm>
            <a:prstGeom prst="rect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49213" y="0"/>
            <a:ext cx="9242425" cy="666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256530" y="2730088"/>
            <a:ext cx="2353568" cy="6480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</a:rPr>
              <a:t>14.</a:t>
            </a:r>
            <a:r>
              <a:rPr lang="zh-CN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</a:rPr>
              <a:t>健康过冬天</a:t>
            </a:r>
            <a:endParaRPr lang="zh-CN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273425" y="1700213"/>
            <a:ext cx="2376488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 smtClean="0">
                <a:solidFill>
                  <a:schemeClr val="tx1"/>
                </a:solidFill>
                <a:latin typeface="宋体" panose="02010600030101010101" pitchFamily="2" charset="-122"/>
              </a:rPr>
              <a:t>冬天不怕冷</a:t>
            </a:r>
            <a:endParaRPr lang="zh-CN" altLang="en-US" sz="20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73425" y="2781300"/>
            <a:ext cx="2376488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 smtClean="0">
                <a:solidFill>
                  <a:schemeClr val="tx1"/>
                </a:solidFill>
                <a:latin typeface="宋体" panose="02010600030101010101" pitchFamily="2" charset="-122"/>
              </a:rPr>
              <a:t>冬天的保健</a:t>
            </a:r>
            <a:endParaRPr lang="zh-CN" altLang="en-US" sz="20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259138" y="3933825"/>
            <a:ext cx="2376487" cy="93503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</a:rPr>
              <a:t>快快好起来</a:t>
            </a:r>
            <a:endParaRPr lang="zh-CN" altLang="en-US" sz="20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259138" y="5083175"/>
            <a:ext cx="2376487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 smtClean="0">
                <a:solidFill>
                  <a:schemeClr val="tx1"/>
                </a:solidFill>
                <a:latin typeface="宋体" panose="02010600030101010101" pitchFamily="2" charset="-122"/>
              </a:rPr>
              <a:t>冬天有温暖</a:t>
            </a:r>
            <a:endParaRPr lang="zh-CN" altLang="en-US" sz="20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23" name="左大括号 22"/>
          <p:cNvSpPr/>
          <p:nvPr/>
        </p:nvSpPr>
        <p:spPr>
          <a:xfrm>
            <a:off x="2819400" y="2168525"/>
            <a:ext cx="258763" cy="3708400"/>
          </a:xfrm>
          <a:prstGeom prst="leftBrace">
            <a:avLst>
              <a:gd name="adj1" fmla="val 38958"/>
              <a:gd name="adj2" fmla="val 30971"/>
            </a:avLst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959600" y="1989138"/>
            <a:ext cx="1871663" cy="503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保健常识</a:t>
            </a:r>
            <a:endParaRPr lang="zh-CN" altLang="en-US" b="1" dirty="0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948488" y="5299075"/>
            <a:ext cx="1871662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学会照顾自己</a:t>
            </a:r>
            <a:endParaRPr lang="zh-CN" altLang="en-US" b="1" dirty="0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sp>
        <p:nvSpPr>
          <p:cNvPr id="35" name="下箭头 34"/>
          <p:cNvSpPr/>
          <p:nvPr/>
        </p:nvSpPr>
        <p:spPr>
          <a:xfrm>
            <a:off x="7524750" y="2492375"/>
            <a:ext cx="719138" cy="2806700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 dirty="0" smtClean="0">
                <a:solidFill>
                  <a:srgbClr val="FF0000"/>
                </a:solidFill>
                <a:latin typeface="宋体" panose="02010600030101010101" pitchFamily="2" charset="-122"/>
              </a:rPr>
              <a:t>快乐、勇敢、健康</a:t>
            </a:r>
            <a:endParaRPr lang="zh-CN" altLang="en-US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36" name="右中括号 35"/>
          <p:cNvSpPr/>
          <p:nvPr/>
        </p:nvSpPr>
        <p:spPr>
          <a:xfrm>
            <a:off x="5635625" y="2168525"/>
            <a:ext cx="371475" cy="1273175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7" name="右中括号 36"/>
          <p:cNvSpPr/>
          <p:nvPr/>
        </p:nvSpPr>
        <p:spPr>
          <a:xfrm>
            <a:off x="5635625" y="4292600"/>
            <a:ext cx="371475" cy="1236663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038850" y="2214563"/>
            <a:ext cx="461963" cy="1163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b="1">
                <a:latin typeface="宋体" panose="02010600030101010101" pitchFamily="2" charset="-122"/>
              </a:rPr>
              <a:t>第一课时</a:t>
            </a: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038850" y="4286250"/>
            <a:ext cx="461963" cy="1163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b="1">
                <a:latin typeface="宋体" panose="02010600030101010101" pitchFamily="2" charset="-122"/>
              </a:rPr>
              <a:t>第二课时</a:t>
            </a: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20" name="标题 1"/>
          <p:cNvSpPr txBox="1"/>
          <p:nvPr/>
        </p:nvSpPr>
        <p:spPr bwMode="auto">
          <a:xfrm>
            <a:off x="0" y="0"/>
            <a:ext cx="9144000" cy="1470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4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第四单元 天气虽</a:t>
            </a:r>
            <a:r>
              <a:rPr lang="zh-CN" altLang="en-US" sz="4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冷</a:t>
            </a:r>
            <a:r>
              <a:rPr lang="zh-CN" altLang="en-US" sz="4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r>
              <a:rPr lang="zh-CN" altLang="en-US" sz="4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温暖</a:t>
            </a:r>
            <a:endParaRPr lang="zh-CN" altLang="en-US" sz="4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50217" y="1047140"/>
            <a:ext cx="7235869" cy="4813109"/>
            <a:chOff x="642909" y="961388"/>
            <a:chExt cx="7714205" cy="5480521"/>
          </a:xfrm>
        </p:grpSpPr>
        <p:pic>
          <p:nvPicPr>
            <p:cNvPr id="4" name="图片 3" descr="捕获1.PN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42909" y="1052736"/>
              <a:ext cx="4006063" cy="5389173"/>
            </a:xfrm>
            <a:prstGeom prst="rect">
              <a:avLst/>
            </a:prstGeom>
          </p:spPr>
        </p:pic>
        <p:pic>
          <p:nvPicPr>
            <p:cNvPr id="5" name="图片 4" descr="捕获2.PNG"/>
            <p:cNvPicPr>
              <a:picLocks noChangeAspect="1"/>
            </p:cNvPicPr>
            <p:nvPr/>
          </p:nvPicPr>
          <p:blipFill>
            <a:blip r:embed="rId2"/>
            <a:srcRect l="7267" t="1087"/>
            <a:stretch>
              <a:fillRect/>
            </a:stretch>
          </p:blipFill>
          <p:spPr>
            <a:xfrm>
              <a:off x="4572000" y="961388"/>
              <a:ext cx="3785114" cy="5398814"/>
            </a:xfrm>
            <a:prstGeom prst="rect">
              <a:avLst/>
            </a:prstGeom>
          </p:spPr>
        </p:pic>
      </p:grpSp>
      <p:sp>
        <p:nvSpPr>
          <p:cNvPr id="18" name="圆角矩形标注 17"/>
          <p:cNvSpPr/>
          <p:nvPr/>
        </p:nvSpPr>
        <p:spPr>
          <a:xfrm>
            <a:off x="539552" y="2926462"/>
            <a:ext cx="1411361" cy="718474"/>
          </a:xfrm>
          <a:prstGeom prst="wedgeRoundRectCallout">
            <a:avLst>
              <a:gd name="adj1" fmla="val 79972"/>
              <a:gd name="adj2" fmla="val -55271"/>
              <a:gd name="adj3" fmla="val 16667"/>
            </a:avLst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心理准备期待</a:t>
            </a:r>
            <a:endParaRPr lang="zh-CN" altLang="en-US" sz="20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圆角矩形标注 18"/>
          <p:cNvSpPr/>
          <p:nvPr/>
        </p:nvSpPr>
        <p:spPr>
          <a:xfrm>
            <a:off x="7493135" y="2806085"/>
            <a:ext cx="1169529" cy="718474"/>
          </a:xfrm>
          <a:prstGeom prst="wedgeRoundRectCallout">
            <a:avLst>
              <a:gd name="adj1" fmla="val -206816"/>
              <a:gd name="adj2" fmla="val -55747"/>
              <a:gd name="adj3" fmla="val 16667"/>
            </a:avLst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等待</a:t>
            </a:r>
            <a:endParaRPr lang="en-US" altLang="zh-CN" sz="20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0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归属感</a:t>
            </a:r>
            <a:endParaRPr lang="zh-CN" altLang="en-US" sz="20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圆角矩形标注 19"/>
          <p:cNvSpPr/>
          <p:nvPr/>
        </p:nvSpPr>
        <p:spPr>
          <a:xfrm>
            <a:off x="7596336" y="5520356"/>
            <a:ext cx="1169529" cy="718474"/>
          </a:xfrm>
          <a:prstGeom prst="wedgeRoundRectCallout">
            <a:avLst>
              <a:gd name="adj1" fmla="val -46096"/>
              <a:gd name="adj2" fmla="val -102759"/>
              <a:gd name="adj3" fmla="val 16667"/>
            </a:avLst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欢迎</a:t>
            </a:r>
            <a:endParaRPr lang="en-US" altLang="zh-CN" sz="20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悦纳</a:t>
            </a:r>
            <a:endParaRPr lang="zh-CN" altLang="en-US" sz="20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" name="圆角矩形标注 24"/>
          <p:cNvSpPr/>
          <p:nvPr/>
        </p:nvSpPr>
        <p:spPr>
          <a:xfrm>
            <a:off x="213186" y="5379531"/>
            <a:ext cx="1411361" cy="718474"/>
          </a:xfrm>
          <a:prstGeom prst="wedgeRoundRectCallout">
            <a:avLst>
              <a:gd name="adj1" fmla="val 64500"/>
              <a:gd name="adj2" fmla="val -17280"/>
              <a:gd name="adj3" fmla="val 16667"/>
            </a:avLst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另一种</a:t>
            </a:r>
            <a:endParaRPr lang="en-US" altLang="zh-CN" sz="20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0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表现</a:t>
            </a:r>
            <a:endParaRPr lang="zh-CN" altLang="en-US" sz="20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圆角矩形标注 25"/>
          <p:cNvSpPr/>
          <p:nvPr/>
        </p:nvSpPr>
        <p:spPr>
          <a:xfrm>
            <a:off x="3779912" y="5502823"/>
            <a:ext cx="1123329" cy="595182"/>
          </a:xfrm>
          <a:prstGeom prst="wedgeRoundRectCallout">
            <a:avLst>
              <a:gd name="adj1" fmla="val 82873"/>
              <a:gd name="adj2" fmla="val -70467"/>
              <a:gd name="adj3" fmla="val 16667"/>
            </a:avLst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变化</a:t>
            </a:r>
            <a:endParaRPr lang="zh-CN" altLang="en-US" sz="20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354330" y="188595"/>
          <a:ext cx="853821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8210"/>
              </a:tblGrid>
              <a:tr h="822960">
                <a:tc>
                  <a:txBody>
                    <a:bodyPr/>
                    <a:p>
                      <a:r>
                        <a:rPr lang="zh-CN" altLang="en-US" sz="24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引导学生认识学生身份，以积极的心态面对上学生活，克服不良情绪。</a:t>
                      </a:r>
                      <a:endParaRPr lang="zh-CN" altLang="en-US" sz="2400" b="1" dirty="0"/>
                    </a:p>
                  </a:txBody>
                  <a:tcPr marL="91435" marR="91435" marT="45625" marB="4562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捕获56.PN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27584" y="764704"/>
            <a:ext cx="3784504" cy="5038323"/>
          </a:xfrm>
        </p:spPr>
      </p:pic>
      <p:pic>
        <p:nvPicPr>
          <p:cNvPr id="5" name="图片 4" descr="捕获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705885"/>
            <a:ext cx="3744416" cy="5140562"/>
          </a:xfrm>
          <a:prstGeom prst="rect">
            <a:avLst/>
          </a:prstGeom>
        </p:spPr>
      </p:pic>
      <p:sp>
        <p:nvSpPr>
          <p:cNvPr id="16" name="椭圆 15"/>
          <p:cNvSpPr/>
          <p:nvPr/>
        </p:nvSpPr>
        <p:spPr>
          <a:xfrm>
            <a:off x="2267744" y="4151647"/>
            <a:ext cx="1327041" cy="169479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7"/>
          <p:cNvSpPr>
            <a:spLocks noChangeArrowheads="1"/>
          </p:cNvSpPr>
          <p:nvPr/>
        </p:nvSpPr>
        <p:spPr bwMode="auto">
          <a:xfrm>
            <a:off x="1597170" y="5964975"/>
            <a:ext cx="2245370" cy="500062"/>
          </a:xfrm>
          <a:prstGeom prst="rect">
            <a:avLst/>
          </a:prstGeom>
          <a:solidFill>
            <a:schemeClr val="accent1">
              <a:alpha val="16078"/>
            </a:schemeClr>
          </a:solidFill>
          <a:ln w="25400" algn="ctr">
            <a:solidFill>
              <a:srgbClr val="385D8A"/>
            </a:solidFill>
            <a:miter lim="800000"/>
          </a:ln>
        </p:spPr>
        <p:txBody>
          <a:bodyPr anchor="ctr"/>
          <a:p>
            <a:r>
              <a:rPr lang="zh-CN" altLang="en-US" sz="2000" b="1" dirty="0" smtClean="0">
                <a:solidFill>
                  <a:srgbClr val="FF0000"/>
                </a:solidFill>
                <a:latin typeface="宋体" panose="02010600030101010101" pitchFamily="2" charset="-122"/>
              </a:rPr>
              <a:t>快乐、勇敢、健康</a:t>
            </a:r>
            <a:endParaRPr lang="zh-CN" altLang="en-US" sz="20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3" name="矩形 7"/>
          <p:cNvSpPr>
            <a:spLocks noChangeArrowheads="1"/>
          </p:cNvSpPr>
          <p:nvPr/>
        </p:nvSpPr>
        <p:spPr bwMode="auto">
          <a:xfrm>
            <a:off x="5058882" y="5965111"/>
            <a:ext cx="2286000" cy="500062"/>
          </a:xfrm>
          <a:prstGeom prst="rect">
            <a:avLst/>
          </a:prstGeom>
          <a:solidFill>
            <a:schemeClr val="accent1">
              <a:alpha val="16078"/>
            </a:schemeClr>
          </a:solidFill>
          <a:ln w="25400" algn="ctr">
            <a:solidFill>
              <a:srgbClr val="385D8A"/>
            </a:solidFill>
            <a:miter lim="800000"/>
          </a:ln>
        </p:spPr>
        <p:txBody>
          <a:bodyPr anchor="ctr"/>
          <a:p>
            <a:r>
              <a:rPr lang="zh-CN" altLang="en-US" sz="2000" b="1" dirty="0" smtClean="0">
                <a:solidFill>
                  <a:srgbClr val="FF0000"/>
                </a:solidFill>
                <a:latin typeface="宋体" panose="02010600030101010101" pitchFamily="2" charset="-122"/>
              </a:rPr>
              <a:t>保健常识</a:t>
            </a:r>
            <a:endParaRPr lang="zh-CN" altLang="en-US" sz="20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捕获58.PN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59734" y="1396765"/>
            <a:ext cx="3879071" cy="5049399"/>
          </a:xfrm>
        </p:spPr>
      </p:pic>
      <p:pic>
        <p:nvPicPr>
          <p:cNvPr id="5" name="图片 4" descr="捕获5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660" y="1396765"/>
            <a:ext cx="3673772" cy="5056571"/>
          </a:xfrm>
          <a:prstGeom prst="rect">
            <a:avLst/>
          </a:prstGeom>
        </p:spPr>
      </p:pic>
      <p:sp>
        <p:nvSpPr>
          <p:cNvPr id="10" name="圆角矩形标注 9"/>
          <p:cNvSpPr/>
          <p:nvPr/>
        </p:nvSpPr>
        <p:spPr>
          <a:xfrm>
            <a:off x="467544" y="164318"/>
            <a:ext cx="3141587" cy="915986"/>
          </a:xfrm>
          <a:prstGeom prst="wedgeRoundRectCallout">
            <a:avLst>
              <a:gd name="adj1" fmla="val -3298"/>
              <a:gd name="adj2" fmla="val 111727"/>
              <a:gd name="adj3" fmla="val 16667"/>
            </a:avLst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保健常识</a:t>
            </a:r>
            <a:endParaRPr lang="en-US" altLang="zh-CN" sz="2400" b="1" dirty="0" smtClean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学会照顾自己的生活</a:t>
            </a:r>
            <a:endParaRPr lang="en-US" altLang="zh-CN" sz="2400" b="1" dirty="0" smtClean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圆角矩形标注 10"/>
          <p:cNvSpPr/>
          <p:nvPr/>
        </p:nvSpPr>
        <p:spPr>
          <a:xfrm>
            <a:off x="5478909" y="622310"/>
            <a:ext cx="3141587" cy="698339"/>
          </a:xfrm>
          <a:prstGeom prst="wedgeRoundRectCallout">
            <a:avLst>
              <a:gd name="adj1" fmla="val -46740"/>
              <a:gd name="adj2" fmla="val 102787"/>
              <a:gd name="adj3" fmla="val 16667"/>
            </a:avLst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家庭  学校  社会</a:t>
            </a:r>
            <a:endParaRPr lang="en-US" altLang="zh-CN" sz="2400" b="1" dirty="0" smtClean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圆角矩形标注 11"/>
          <p:cNvSpPr/>
          <p:nvPr/>
        </p:nvSpPr>
        <p:spPr>
          <a:xfrm>
            <a:off x="3275857" y="6104167"/>
            <a:ext cx="3492892" cy="493186"/>
          </a:xfrm>
          <a:prstGeom prst="wedgeRoundRectCallout">
            <a:avLst>
              <a:gd name="adj1" fmla="val 49267"/>
              <a:gd name="adj2" fmla="val -75056"/>
              <a:gd name="adj3" fmla="val 16667"/>
            </a:avLst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感受爱、付出爱的能力</a:t>
            </a:r>
            <a:endParaRPr lang="en-US" altLang="zh-CN" sz="2400" b="1" dirty="0" smtClean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36512" y="0"/>
            <a:ext cx="9180512" cy="688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201167" y="2870199"/>
            <a:ext cx="2497583" cy="7016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</a:rPr>
              <a:t>15.</a:t>
            </a:r>
            <a:r>
              <a:rPr lang="zh-CN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</a:rPr>
              <a:t>快乐过新年</a:t>
            </a:r>
            <a:endParaRPr lang="zh-CN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243496" y="1604342"/>
            <a:ext cx="2376488" cy="64894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 smtClean="0">
                <a:solidFill>
                  <a:schemeClr val="tx1"/>
                </a:solidFill>
                <a:latin typeface="宋体" panose="02010600030101010101" pitchFamily="2" charset="-122"/>
              </a:rPr>
              <a:t>欢度元旦</a:t>
            </a:r>
            <a:endParaRPr lang="zh-CN" altLang="en-US" sz="20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73425" y="3421063"/>
            <a:ext cx="2376488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 smtClean="0">
                <a:solidFill>
                  <a:schemeClr val="tx1"/>
                </a:solidFill>
                <a:latin typeface="宋体" panose="02010600030101010101" pitchFamily="2" charset="-122"/>
              </a:rPr>
              <a:t>大家一起过春节</a:t>
            </a:r>
            <a:endParaRPr lang="zh-CN" altLang="en-US" sz="20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273425" y="4870450"/>
            <a:ext cx="2376488" cy="93503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 smtClean="0">
                <a:solidFill>
                  <a:schemeClr val="tx1"/>
                </a:solidFill>
                <a:latin typeface="宋体" panose="02010600030101010101" pitchFamily="2" charset="-122"/>
              </a:rPr>
              <a:t>多样的传统新年</a:t>
            </a:r>
            <a:endParaRPr lang="zh-CN" altLang="en-US" sz="20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23" name="左大括号 22"/>
          <p:cNvSpPr/>
          <p:nvPr/>
        </p:nvSpPr>
        <p:spPr>
          <a:xfrm>
            <a:off x="2819400" y="2168525"/>
            <a:ext cx="258763" cy="3708400"/>
          </a:xfrm>
          <a:prstGeom prst="leftBrace">
            <a:avLst>
              <a:gd name="adj1" fmla="val 38958"/>
              <a:gd name="adj2" fmla="val 30971"/>
            </a:avLst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959600" y="1989138"/>
            <a:ext cx="1871663" cy="503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公历新年</a:t>
            </a:r>
            <a:endParaRPr lang="zh-CN" altLang="en-US" b="1" dirty="0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948487" y="4991100"/>
            <a:ext cx="2087910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少数民族传统新年</a:t>
            </a:r>
            <a:endParaRPr lang="zh-CN" altLang="en-US" b="1" dirty="0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sp>
        <p:nvSpPr>
          <p:cNvPr id="36" name="右中括号 35"/>
          <p:cNvSpPr/>
          <p:nvPr/>
        </p:nvSpPr>
        <p:spPr>
          <a:xfrm>
            <a:off x="5635625" y="1928813"/>
            <a:ext cx="371475" cy="941387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7" name="右中括号 36"/>
          <p:cNvSpPr/>
          <p:nvPr/>
        </p:nvSpPr>
        <p:spPr>
          <a:xfrm>
            <a:off x="5635625" y="3857625"/>
            <a:ext cx="371475" cy="1385888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000750" y="1785938"/>
            <a:ext cx="461963" cy="1163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b="1">
                <a:latin typeface="宋体" panose="02010600030101010101" pitchFamily="2" charset="-122"/>
              </a:rPr>
              <a:t>第一课时</a:t>
            </a: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038850" y="3929063"/>
            <a:ext cx="461963" cy="1163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b="1">
                <a:latin typeface="宋体" panose="02010600030101010101" pitchFamily="2" charset="-122"/>
              </a:rPr>
              <a:t>第二课时</a:t>
            </a: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19" name="标题 1"/>
          <p:cNvSpPr txBox="1"/>
          <p:nvPr/>
        </p:nvSpPr>
        <p:spPr bwMode="auto">
          <a:xfrm>
            <a:off x="0" y="0"/>
            <a:ext cx="9144000" cy="1470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4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第四单元 天气虽</a:t>
            </a:r>
            <a:r>
              <a:rPr lang="zh-CN" altLang="en-US" sz="4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冷</a:t>
            </a:r>
            <a:r>
              <a:rPr lang="zh-CN" altLang="en-US" sz="4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r>
              <a:rPr lang="zh-CN" altLang="en-US" sz="4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温暖</a:t>
            </a:r>
            <a:endParaRPr lang="zh-CN" altLang="en-US" sz="4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259137" y="2519361"/>
            <a:ext cx="2376488" cy="64894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</a:rPr>
              <a:t>开个</a:t>
            </a:r>
            <a:r>
              <a:rPr lang="zh-CN" altLang="en-US" sz="2000" b="1" dirty="0" smtClean="0">
                <a:solidFill>
                  <a:schemeClr val="tx1"/>
                </a:solidFill>
                <a:latin typeface="宋体" panose="02010600030101010101" pitchFamily="2" charset="-122"/>
              </a:rPr>
              <a:t>元旦联欢会</a:t>
            </a:r>
            <a:endParaRPr lang="zh-CN" altLang="en-US" sz="20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948487" y="3425826"/>
            <a:ext cx="1871663" cy="503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中国传统新年</a:t>
            </a:r>
            <a:endParaRPr lang="zh-CN" altLang="en-US" b="1" dirty="0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捕获60.PN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95615" y="1118778"/>
            <a:ext cx="3904947" cy="5406566"/>
          </a:xfrm>
        </p:spPr>
      </p:pic>
      <p:sp>
        <p:nvSpPr>
          <p:cNvPr id="9" name="矩形 21"/>
          <p:cNvSpPr>
            <a:spLocks noChangeArrowheads="1"/>
          </p:cNvSpPr>
          <p:nvPr/>
        </p:nvSpPr>
        <p:spPr bwMode="auto">
          <a:xfrm>
            <a:off x="2519645" y="5549170"/>
            <a:ext cx="13684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rgbClr val="FF0000"/>
                </a:solidFill>
              </a:rPr>
              <a:t> </a:t>
            </a:r>
            <a:r>
              <a:rPr lang="zh-CN" altLang="en-US" sz="2000" b="1" dirty="0">
                <a:solidFill>
                  <a:srgbClr val="FF0000"/>
                </a:solidFill>
              </a:rPr>
              <a:t>“祭海神”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矩形 21"/>
          <p:cNvSpPr>
            <a:spLocks noChangeArrowheads="1"/>
          </p:cNvSpPr>
          <p:nvPr/>
        </p:nvSpPr>
        <p:spPr bwMode="auto">
          <a:xfrm>
            <a:off x="3107041" y="4040288"/>
            <a:ext cx="15254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rgbClr val="FF0000"/>
                </a:solidFill>
              </a:rPr>
              <a:t> </a:t>
            </a:r>
            <a:r>
              <a:rPr lang="zh-CN" altLang="en-US" sz="2000" b="1" dirty="0">
                <a:solidFill>
                  <a:srgbClr val="FF0000"/>
                </a:solidFill>
              </a:rPr>
              <a:t>“盛装街游”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矩形 21"/>
          <p:cNvSpPr>
            <a:spLocks noChangeArrowheads="1"/>
          </p:cNvSpPr>
          <p:nvPr/>
        </p:nvSpPr>
        <p:spPr bwMode="auto">
          <a:xfrm>
            <a:off x="899592" y="4409412"/>
            <a:ext cx="13684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rgbClr val="FF0000"/>
                </a:solidFill>
              </a:rPr>
              <a:t> </a:t>
            </a:r>
            <a:r>
              <a:rPr lang="zh-CN" altLang="en-US" sz="2000" b="1" dirty="0">
                <a:solidFill>
                  <a:srgbClr val="FF0000"/>
                </a:solidFill>
              </a:rPr>
              <a:t>“新年钟”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1685942" y="2378807"/>
            <a:ext cx="936625" cy="41535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2123754" y="1844824"/>
            <a:ext cx="504030" cy="0"/>
          </a:xfrm>
          <a:prstGeom prst="line">
            <a:avLst/>
          </a:prstGeom>
          <a:ln w="63500" cmpd="dbl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/>
          <p:cNvSpPr/>
          <p:nvPr/>
        </p:nvSpPr>
        <p:spPr>
          <a:xfrm>
            <a:off x="3108470" y="2344045"/>
            <a:ext cx="936625" cy="69644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922" name="内容占位符 2"/>
          <p:cNvSpPr>
            <a:spLocks noGrp="1"/>
          </p:cNvSpPr>
          <p:nvPr/>
        </p:nvSpPr>
        <p:spPr>
          <a:xfrm>
            <a:off x="4493895" y="1386205"/>
            <a:ext cx="4236085" cy="25006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altLang="en-US" sz="2100" b="1" dirty="0" smtClean="0">
                <a:solidFill>
                  <a:schemeClr val="bg2">
                    <a:lumMod val="10000"/>
                  </a:schemeClr>
                </a:solidFill>
                <a:latin typeface="Microsoft YaHei UI"/>
                <a:ea typeface="Microsoft YaHei UI"/>
                <a:cs typeface="Microsoft YaHei UI"/>
              </a:rPr>
              <a:t>教学片断：</a:t>
            </a:r>
            <a:r>
              <a:rPr lang="en-US" altLang="zh-CN" sz="2100" b="1" dirty="0" smtClean="0">
                <a:solidFill>
                  <a:schemeClr val="bg2">
                    <a:lumMod val="10000"/>
                  </a:schemeClr>
                </a:solidFill>
                <a:latin typeface="Microsoft YaHei UI"/>
                <a:ea typeface="Microsoft YaHei UI"/>
                <a:cs typeface="Microsoft YaHei UI"/>
              </a:rPr>
              <a:t>《</a:t>
            </a:r>
            <a:r>
              <a:rPr altLang="en-US" sz="2100" b="1" dirty="0" smtClean="0">
                <a:solidFill>
                  <a:schemeClr val="bg2">
                    <a:lumMod val="10000"/>
                  </a:schemeClr>
                </a:solidFill>
                <a:latin typeface="Microsoft YaHei UI"/>
                <a:ea typeface="Microsoft YaHei UI"/>
                <a:cs typeface="Microsoft YaHei UI"/>
              </a:rPr>
              <a:t>欢度元旦</a:t>
            </a:r>
            <a:r>
              <a:rPr lang="en-US" altLang="zh-CN" sz="2100" b="1" dirty="0" smtClean="0">
                <a:solidFill>
                  <a:schemeClr val="bg2">
                    <a:lumMod val="10000"/>
                  </a:schemeClr>
                </a:solidFill>
                <a:latin typeface="Microsoft YaHei UI"/>
                <a:ea typeface="Microsoft YaHei UI"/>
                <a:cs typeface="Microsoft YaHei UI"/>
              </a:rPr>
              <a:t>》</a:t>
            </a:r>
            <a:endParaRPr lang="en-US" altLang="zh-CN" sz="2100" b="1" dirty="0" smtClean="0">
              <a:solidFill>
                <a:schemeClr val="bg2">
                  <a:lumMod val="10000"/>
                </a:schemeClr>
              </a:solidFill>
              <a:latin typeface="Microsoft YaHei UI"/>
              <a:ea typeface="Microsoft YaHei UI"/>
              <a:cs typeface="Microsoft YaHei UI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altLang="en-US" sz="2100" b="1" dirty="0" smtClean="0">
                <a:solidFill>
                  <a:schemeClr val="bg2">
                    <a:lumMod val="10000"/>
                  </a:schemeClr>
                </a:solidFill>
                <a:latin typeface="Microsoft YaHei UI"/>
                <a:ea typeface="Microsoft YaHei UI"/>
                <a:cs typeface="Microsoft YaHei UI"/>
              </a:rPr>
              <a:t>师：老师告诉大家，每年的一月一日是元旦，这是全世界很多国家的人们过的一个节日，欢迎新一年的到来</a:t>
            </a:r>
            <a:r>
              <a:rPr altLang="en-US" sz="2100" dirty="0" smtClean="0">
                <a:latin typeface="Microsoft YaHei UI"/>
                <a:ea typeface="Microsoft YaHei UI"/>
                <a:cs typeface="Microsoft YaHei UI"/>
              </a:rPr>
              <a:t>。</a:t>
            </a:r>
            <a:endParaRPr lang="en-US" altLang="zh-CN" sz="2100" dirty="0" smtClean="0">
              <a:latin typeface="Microsoft YaHei UI"/>
              <a:ea typeface="Microsoft YaHei UI"/>
              <a:cs typeface="Microsoft YaHei UI"/>
            </a:endParaRPr>
          </a:p>
        </p:txBody>
      </p:sp>
      <p:sp>
        <p:nvSpPr>
          <p:cNvPr id="2" name="椭圆形标注 1"/>
          <p:cNvSpPr/>
          <p:nvPr/>
        </p:nvSpPr>
        <p:spPr>
          <a:xfrm>
            <a:off x="5353924" y="4574858"/>
            <a:ext cx="2147888" cy="1285875"/>
          </a:xfrm>
          <a:prstGeom prst="wedgeEllipseCallout">
            <a:avLst>
              <a:gd name="adj1" fmla="val -17845"/>
              <a:gd name="adj2" fmla="val -7846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CN" altLang="en-US" sz="21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代替了学生的思维</a:t>
            </a:r>
            <a:endParaRPr lang="zh-CN" altLang="en-US" sz="21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618728" y="416719"/>
            <a:ext cx="7543800" cy="914400"/>
          </a:xfrm>
        </p:spPr>
        <p:txBody>
          <a:bodyPr/>
          <a:lstStyle/>
          <a:p>
            <a:r>
              <a:rPr altLang="en-US" smtClean="0">
                <a:latin typeface="Microsoft YaHei UI"/>
                <a:ea typeface="Microsoft YaHei UI"/>
                <a:cs typeface="Microsoft YaHei UI"/>
              </a:rPr>
              <a:t>教学案例</a:t>
            </a:r>
            <a:r>
              <a:rPr lang="en-US" altLang="zh-CN" smtClean="0">
                <a:latin typeface="Microsoft YaHei UI"/>
                <a:ea typeface="Microsoft YaHei UI"/>
                <a:cs typeface="Microsoft YaHei UI"/>
              </a:rPr>
              <a:t>《</a:t>
            </a:r>
            <a:r>
              <a:rPr altLang="en-US" smtClean="0">
                <a:latin typeface="Microsoft YaHei UI"/>
                <a:ea typeface="Microsoft YaHei UI"/>
                <a:cs typeface="Microsoft YaHei UI"/>
              </a:rPr>
              <a:t>欢度元旦</a:t>
            </a:r>
            <a:r>
              <a:rPr lang="en-US" altLang="zh-CN" smtClean="0">
                <a:latin typeface="Microsoft YaHei UI"/>
                <a:ea typeface="Microsoft YaHei UI"/>
                <a:cs typeface="Microsoft YaHei UI"/>
              </a:rPr>
              <a:t>》</a:t>
            </a:r>
            <a:endParaRPr altLang="en-US" smtClean="0">
              <a:latin typeface="Microsoft YaHei UI"/>
              <a:ea typeface="Microsoft YaHei UI"/>
              <a:cs typeface="Microsoft YaHei UI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42875" y="2033588"/>
            <a:ext cx="4357688" cy="269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3741" y="1045369"/>
            <a:ext cx="3328988" cy="28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9913" y="3307556"/>
            <a:ext cx="4106466" cy="269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椭圆形标注 16"/>
          <p:cNvSpPr/>
          <p:nvPr/>
        </p:nvSpPr>
        <p:spPr>
          <a:xfrm>
            <a:off x="656035" y="4443413"/>
            <a:ext cx="2253853" cy="1356122"/>
          </a:xfrm>
          <a:prstGeom prst="wedgeEllipseCallout">
            <a:avLst>
              <a:gd name="adj1" fmla="val 56351"/>
              <a:gd name="adj2" fmla="val -2391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CN" altLang="en-US" sz="21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同学们仔细观察，有哪些发现？</a:t>
            </a:r>
            <a:endParaRPr lang="zh-CN" altLang="en-US" sz="21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标题 1"/>
          <p:cNvSpPr>
            <a:spLocks noGrp="1"/>
          </p:cNvSpPr>
          <p:nvPr>
            <p:ph type="title"/>
          </p:nvPr>
        </p:nvSpPr>
        <p:spPr>
          <a:xfrm>
            <a:off x="860822" y="1045369"/>
            <a:ext cx="7543800" cy="914400"/>
          </a:xfrm>
        </p:spPr>
        <p:txBody>
          <a:bodyPr/>
          <a:lstStyle/>
          <a:p>
            <a:r>
              <a:rPr altLang="en-US" smtClean="0">
                <a:latin typeface="Microsoft YaHei UI"/>
                <a:ea typeface="Microsoft YaHei UI"/>
                <a:cs typeface="Microsoft YaHei UI"/>
              </a:rPr>
              <a:t>教学案例</a:t>
            </a:r>
            <a:r>
              <a:rPr lang="en-US" altLang="zh-CN" smtClean="0">
                <a:latin typeface="Microsoft YaHei UI"/>
                <a:ea typeface="Microsoft YaHei UI"/>
                <a:cs typeface="Microsoft YaHei UI"/>
              </a:rPr>
              <a:t>《</a:t>
            </a:r>
            <a:r>
              <a:rPr altLang="en-US" smtClean="0">
                <a:latin typeface="Microsoft YaHei UI"/>
                <a:ea typeface="Microsoft YaHei UI"/>
                <a:cs typeface="Microsoft YaHei UI"/>
              </a:rPr>
              <a:t>欢度元旦</a:t>
            </a:r>
            <a:r>
              <a:rPr lang="en-US" altLang="zh-CN" smtClean="0">
                <a:latin typeface="Microsoft YaHei UI"/>
                <a:ea typeface="Microsoft YaHei UI"/>
                <a:cs typeface="Microsoft YaHei UI"/>
              </a:rPr>
              <a:t>》</a:t>
            </a:r>
            <a:endParaRPr altLang="en-US" smtClean="0">
              <a:latin typeface="Microsoft YaHei UI"/>
              <a:ea typeface="Microsoft YaHei UI"/>
              <a:cs typeface="Microsoft YaHei UI"/>
            </a:endParaRPr>
          </a:p>
        </p:txBody>
      </p:sp>
      <p:pic>
        <p:nvPicPr>
          <p:cNvPr id="84994" name="图片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42875" y="2033588"/>
            <a:ext cx="4357688" cy="269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图片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3741" y="1045369"/>
            <a:ext cx="3328988" cy="28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椭圆 6"/>
          <p:cNvSpPr/>
          <p:nvPr/>
        </p:nvSpPr>
        <p:spPr>
          <a:xfrm>
            <a:off x="1915716" y="2487216"/>
            <a:ext cx="857250" cy="70008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 sz="100"/>
          </a:p>
        </p:txBody>
      </p:sp>
      <p:sp>
        <p:nvSpPr>
          <p:cNvPr id="8" name="椭圆 7"/>
          <p:cNvSpPr/>
          <p:nvPr/>
        </p:nvSpPr>
        <p:spPr>
          <a:xfrm>
            <a:off x="7331869" y="1334691"/>
            <a:ext cx="857250" cy="698897"/>
          </a:xfrm>
          <a:prstGeom prst="ellipse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 sz="100"/>
          </a:p>
        </p:txBody>
      </p:sp>
      <p:sp>
        <p:nvSpPr>
          <p:cNvPr id="9" name="椭圆 8"/>
          <p:cNvSpPr/>
          <p:nvPr/>
        </p:nvSpPr>
        <p:spPr>
          <a:xfrm>
            <a:off x="5163741" y="3792141"/>
            <a:ext cx="857250" cy="698897"/>
          </a:xfrm>
          <a:prstGeom prst="ellipse">
            <a:avLst/>
          </a:prstGeom>
          <a:noFill/>
          <a:ln w="508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 sz="100"/>
          </a:p>
        </p:txBody>
      </p:sp>
      <p:pic>
        <p:nvPicPr>
          <p:cNvPr id="84999" name="图片 1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9660" y="3307556"/>
            <a:ext cx="4106465" cy="269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椭圆 16"/>
          <p:cNvSpPr/>
          <p:nvPr/>
        </p:nvSpPr>
        <p:spPr>
          <a:xfrm>
            <a:off x="5163741" y="3792141"/>
            <a:ext cx="857250" cy="698897"/>
          </a:xfrm>
          <a:prstGeom prst="ellipse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 sz="10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标题 1"/>
          <p:cNvSpPr>
            <a:spLocks noGrp="1"/>
          </p:cNvSpPr>
          <p:nvPr>
            <p:ph type="title"/>
          </p:nvPr>
        </p:nvSpPr>
        <p:spPr>
          <a:xfrm>
            <a:off x="860822" y="1045369"/>
            <a:ext cx="7543800" cy="914400"/>
          </a:xfrm>
        </p:spPr>
        <p:txBody>
          <a:bodyPr/>
          <a:lstStyle/>
          <a:p>
            <a:r>
              <a:rPr altLang="en-US" smtClean="0">
                <a:latin typeface="Microsoft YaHei UI"/>
                <a:ea typeface="Microsoft YaHei UI"/>
                <a:cs typeface="Microsoft YaHei UI"/>
              </a:rPr>
              <a:t>教学案例</a:t>
            </a:r>
            <a:r>
              <a:rPr lang="en-US" altLang="zh-CN" smtClean="0">
                <a:latin typeface="Microsoft YaHei UI"/>
                <a:ea typeface="Microsoft YaHei UI"/>
                <a:cs typeface="Microsoft YaHei UI"/>
              </a:rPr>
              <a:t>《</a:t>
            </a:r>
            <a:r>
              <a:rPr altLang="en-US" smtClean="0">
                <a:latin typeface="Microsoft YaHei UI"/>
                <a:ea typeface="Microsoft YaHei UI"/>
                <a:cs typeface="Microsoft YaHei UI"/>
              </a:rPr>
              <a:t>欢度元旦</a:t>
            </a:r>
            <a:r>
              <a:rPr lang="en-US" altLang="zh-CN" smtClean="0">
                <a:latin typeface="Microsoft YaHei UI"/>
                <a:ea typeface="Microsoft YaHei UI"/>
                <a:cs typeface="Microsoft YaHei UI"/>
              </a:rPr>
              <a:t>》</a:t>
            </a:r>
            <a:endParaRPr altLang="en-US" smtClean="0">
              <a:latin typeface="Microsoft YaHei UI"/>
              <a:ea typeface="Microsoft YaHei UI"/>
              <a:cs typeface="Microsoft YaHei UI"/>
            </a:endParaRPr>
          </a:p>
        </p:txBody>
      </p:sp>
      <p:pic>
        <p:nvPicPr>
          <p:cNvPr id="86018" name="图片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42875" y="2033588"/>
            <a:ext cx="4357688" cy="269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图片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1806" y="3307556"/>
            <a:ext cx="4106466" cy="269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图片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3741" y="1045369"/>
            <a:ext cx="3328988" cy="28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圆角矩形 11"/>
          <p:cNvSpPr/>
          <p:nvPr/>
        </p:nvSpPr>
        <p:spPr>
          <a:xfrm>
            <a:off x="3262313" y="3452813"/>
            <a:ext cx="1039416" cy="477441"/>
          </a:xfrm>
          <a:prstGeom prst="roundRect">
            <a:avLst/>
          </a:prstGeom>
          <a:noFill/>
          <a:ln w="635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 sz="100"/>
          </a:p>
        </p:txBody>
      </p:sp>
      <p:grpSp>
        <p:nvGrpSpPr>
          <p:cNvPr id="86022" name="组合 15"/>
          <p:cNvGrpSpPr/>
          <p:nvPr/>
        </p:nvGrpSpPr>
        <p:grpSpPr bwMode="auto">
          <a:xfrm>
            <a:off x="1729979" y="1045369"/>
            <a:ext cx="5223272" cy="2857500"/>
            <a:chOff x="2306170" y="251046"/>
            <a:chExt cx="6965576" cy="3809386"/>
          </a:xfrm>
        </p:grpSpPr>
        <p:sp>
          <p:nvSpPr>
            <p:cNvPr id="11" name="圆角矩形 10"/>
            <p:cNvSpPr/>
            <p:nvPr/>
          </p:nvSpPr>
          <p:spPr>
            <a:xfrm>
              <a:off x="2306170" y="1533539"/>
              <a:ext cx="1384541" cy="636485"/>
            </a:xfrm>
            <a:prstGeom prst="roundRect">
              <a:avLst/>
            </a:prstGeom>
            <a:noFill/>
            <a:ln w="6350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sz="100"/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4349638" y="3423948"/>
              <a:ext cx="1386130" cy="636484"/>
            </a:xfrm>
            <a:prstGeom prst="roundRect">
              <a:avLst/>
            </a:prstGeom>
            <a:noFill/>
            <a:ln w="6350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sz="100"/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7887205" y="251046"/>
              <a:ext cx="1384541" cy="636485"/>
            </a:xfrm>
            <a:prstGeom prst="roundRect">
              <a:avLst/>
            </a:prstGeom>
            <a:noFill/>
            <a:ln w="6350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sz="100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1687830" y="2183765"/>
            <a:ext cx="6064250" cy="22561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>
              <a:lnSpc>
                <a:spcPct val="160000"/>
              </a:lnSpc>
            </a:pPr>
            <a:r>
              <a:rPr lang="en-US" altLang="zh-CN" sz="2200" b="0">
                <a:solidFill>
                  <a:srgbClr val="46464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200" b="0">
                <a:solidFill>
                  <a:srgbClr val="46464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教学中，教师要利用学生的经验，创设有效的教学活动，引导学生体验、探究，通过交流和分享，帮助学生提炼活动内在和生成的意义，促进学生对活动所承载的教育价值的内化。</a:t>
            </a:r>
            <a:endParaRPr lang="zh-CN" altLang="en-US"/>
          </a:p>
        </p:txBody>
      </p:sp>
      <p:grpSp>
        <p:nvGrpSpPr>
          <p:cNvPr id="20" name="组合 19"/>
          <p:cNvGrpSpPr/>
          <p:nvPr>
            <p:custDataLst>
              <p:tags r:id="rId1"/>
            </p:custDataLst>
          </p:nvPr>
        </p:nvGrpSpPr>
        <p:grpSpPr>
          <a:xfrm rot="0">
            <a:off x="301957" y="363852"/>
            <a:ext cx="3616232" cy="760970"/>
            <a:chOff x="4658632" y="3696764"/>
            <a:chExt cx="3542508" cy="745218"/>
          </a:xfrm>
        </p:grpSpPr>
        <p:sp>
          <p:nvSpPr>
            <p:cNvPr id="21" name="任意多边形 20"/>
            <p:cNvSpPr/>
            <p:nvPr>
              <p:custDataLst>
                <p:tags r:id="rId2"/>
              </p:custDataLst>
            </p:nvPr>
          </p:nvSpPr>
          <p:spPr>
            <a:xfrm flipH="1">
              <a:off x="4658632" y="3696764"/>
              <a:ext cx="672876" cy="745218"/>
            </a:xfrm>
            <a:custGeom>
              <a:avLst/>
              <a:gdLst>
                <a:gd name="connsiteX0" fmla="*/ 0 w 672876"/>
                <a:gd name="connsiteY0" fmla="*/ 0 h 457200"/>
                <a:gd name="connsiteX1" fmla="*/ 444276 w 672876"/>
                <a:gd name="connsiteY1" fmla="*/ 0 h 457200"/>
                <a:gd name="connsiteX2" fmla="*/ 672876 w 672876"/>
                <a:gd name="connsiteY2" fmla="*/ 228600 h 457200"/>
                <a:gd name="connsiteX3" fmla="*/ 444276 w 672876"/>
                <a:gd name="connsiteY3" fmla="*/ 457200 h 457200"/>
                <a:gd name="connsiteX4" fmla="*/ 0 w 672876"/>
                <a:gd name="connsiteY4" fmla="*/ 457200 h 457200"/>
                <a:gd name="connsiteX5" fmla="*/ 228600 w 672876"/>
                <a:gd name="connsiteY5" fmla="*/ 2286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2876" h="457200">
                  <a:moveTo>
                    <a:pt x="0" y="0"/>
                  </a:moveTo>
                  <a:lnTo>
                    <a:pt x="444276" y="0"/>
                  </a:lnTo>
                  <a:lnTo>
                    <a:pt x="672876" y="228600"/>
                  </a:lnTo>
                  <a:lnTo>
                    <a:pt x="444276" y="457200"/>
                  </a:lnTo>
                  <a:lnTo>
                    <a:pt x="0" y="457200"/>
                  </a:lnTo>
                  <a:lnTo>
                    <a:pt x="228600" y="22860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rot="0" spcFirstLastPara="0" vertOverflow="overflow" horzOverflow="overflow" vert="horz" wrap="square" lIns="0" tIns="0" rIns="72000" bIns="0" numCol="1" spcCol="0" rtlCol="0" fromWordArt="0" anchor="ctr" anchorCtr="0" forceAA="0" compatLnSpc="1">
              <a:normAutofit/>
            </a:bodyPr>
            <a:p>
              <a:pPr algn="ctr"/>
              <a:endParaRPr lang="zh-CN" altLang="en-US" sz="2000" b="1" dirty="0" err="1" smtClean="0">
                <a:solidFill>
                  <a:srgbClr val="FFFFFF"/>
                </a:solidFill>
              </a:endParaRPr>
            </a:p>
          </p:txBody>
        </p:sp>
        <p:sp>
          <p:nvSpPr>
            <p:cNvPr id="22" name="任意多边形 21"/>
            <p:cNvSpPr/>
            <p:nvPr>
              <p:custDataLst>
                <p:tags r:id="rId3"/>
              </p:custDataLst>
            </p:nvPr>
          </p:nvSpPr>
          <p:spPr>
            <a:xfrm flipH="1">
              <a:off x="5226497" y="3696764"/>
              <a:ext cx="2974643" cy="745218"/>
            </a:xfrm>
            <a:custGeom>
              <a:avLst/>
              <a:gdLst>
                <a:gd name="connsiteX0" fmla="*/ 0 w 2974643"/>
                <a:gd name="connsiteY0" fmla="*/ 0 h 457200"/>
                <a:gd name="connsiteX1" fmla="*/ 2746043 w 2974643"/>
                <a:gd name="connsiteY1" fmla="*/ 0 h 457200"/>
                <a:gd name="connsiteX2" fmla="*/ 2974643 w 2974643"/>
                <a:gd name="connsiteY2" fmla="*/ 228600 h 457200"/>
                <a:gd name="connsiteX3" fmla="*/ 2746043 w 2974643"/>
                <a:gd name="connsiteY3" fmla="*/ 457200 h 457200"/>
                <a:gd name="connsiteX4" fmla="*/ 0 w 2974643"/>
                <a:gd name="connsiteY4" fmla="*/ 457200 h 457200"/>
                <a:gd name="connsiteX5" fmla="*/ 228600 w 2974643"/>
                <a:gd name="connsiteY5" fmla="*/ 2286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643" h="457200">
                  <a:moveTo>
                    <a:pt x="0" y="0"/>
                  </a:moveTo>
                  <a:lnTo>
                    <a:pt x="2746043" y="0"/>
                  </a:lnTo>
                  <a:lnTo>
                    <a:pt x="2974643" y="228600"/>
                  </a:lnTo>
                  <a:lnTo>
                    <a:pt x="2746043" y="457200"/>
                  </a:lnTo>
                  <a:lnTo>
                    <a:pt x="0" y="457200"/>
                  </a:lnTo>
                  <a:lnTo>
                    <a:pt x="228600" y="22860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</p:spPr>
          <p:txBody>
            <a:bodyPr rot="0" spcFirstLastPara="0" vertOverflow="overflow" horzOverflow="overflow" vert="horz" wrap="square" lIns="90000" tIns="45720" rIns="216000" bIns="45720" numCol="1" spcCol="0" rtlCol="0" fromWordArt="0" anchor="ctr" anchorCtr="0" forceAA="0" compatLnSpc="1">
              <a:normAutofit lnSpcReduction="20000"/>
            </a:bodyPr>
            <a:p>
              <a:pPr algn="ctr"/>
              <a:r>
                <a:rPr lang="zh-CN" altLang="en-US" sz="2400" b="1" dirty="0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引探究  重体验  </a:t>
              </a:r>
              <a:endPara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  <a:p>
              <a:pPr algn="ctr"/>
              <a:r>
                <a:rPr lang="zh-CN" altLang="en-US" sz="2400" b="1" dirty="0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设计有效活动</a:t>
              </a:r>
              <a:endParaRPr lang="zh-CN" altLang="en-US" sz="2400" dirty="0" err="1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捕获60.PN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533000" y="185963"/>
            <a:ext cx="3904947" cy="5406566"/>
          </a:xfrm>
        </p:spPr>
      </p:pic>
      <p:sp>
        <p:nvSpPr>
          <p:cNvPr id="9" name="矩形 21"/>
          <p:cNvSpPr>
            <a:spLocks noChangeArrowheads="1"/>
          </p:cNvSpPr>
          <p:nvPr/>
        </p:nvSpPr>
        <p:spPr bwMode="auto">
          <a:xfrm>
            <a:off x="4528785" y="4616355"/>
            <a:ext cx="13684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rgbClr val="FF0000"/>
                </a:solidFill>
              </a:rPr>
              <a:t> </a:t>
            </a:r>
            <a:r>
              <a:rPr lang="zh-CN" altLang="en-US" sz="2000" b="1" dirty="0">
                <a:solidFill>
                  <a:srgbClr val="FF0000"/>
                </a:solidFill>
              </a:rPr>
              <a:t>“祭海神”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矩形 21"/>
          <p:cNvSpPr>
            <a:spLocks noChangeArrowheads="1"/>
          </p:cNvSpPr>
          <p:nvPr/>
        </p:nvSpPr>
        <p:spPr bwMode="auto">
          <a:xfrm>
            <a:off x="5116181" y="3107473"/>
            <a:ext cx="15254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rgbClr val="FF0000"/>
                </a:solidFill>
              </a:rPr>
              <a:t> </a:t>
            </a:r>
            <a:r>
              <a:rPr lang="zh-CN" altLang="en-US" sz="2000" b="1" dirty="0">
                <a:solidFill>
                  <a:srgbClr val="FF0000"/>
                </a:solidFill>
              </a:rPr>
              <a:t>“盛装街游”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矩形 21"/>
          <p:cNvSpPr>
            <a:spLocks noChangeArrowheads="1"/>
          </p:cNvSpPr>
          <p:nvPr/>
        </p:nvSpPr>
        <p:spPr bwMode="auto">
          <a:xfrm>
            <a:off x="2908732" y="3476597"/>
            <a:ext cx="13684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rgbClr val="FF0000"/>
                </a:solidFill>
              </a:rPr>
              <a:t> </a:t>
            </a:r>
            <a:r>
              <a:rPr lang="zh-CN" altLang="en-US" sz="2000" b="1" dirty="0">
                <a:solidFill>
                  <a:srgbClr val="FF0000"/>
                </a:solidFill>
              </a:rPr>
              <a:t>“新年钟”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3695082" y="1445992"/>
            <a:ext cx="936625" cy="41535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4132894" y="912009"/>
            <a:ext cx="504030" cy="0"/>
          </a:xfrm>
          <a:prstGeom prst="line">
            <a:avLst/>
          </a:prstGeom>
          <a:ln w="63500" cmpd="dbl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/>
          <p:cNvSpPr/>
          <p:nvPr/>
        </p:nvSpPr>
        <p:spPr>
          <a:xfrm>
            <a:off x="5117610" y="1411230"/>
            <a:ext cx="936625" cy="69644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hlinkClick r:id="rId2" action="ppaction://hlinkfile"/>
          </p:cNvPr>
          <p:cNvSpPr/>
          <p:nvPr/>
        </p:nvSpPr>
        <p:spPr>
          <a:xfrm>
            <a:off x="5478145" y="5825490"/>
            <a:ext cx="575945" cy="648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法国</a:t>
            </a:r>
            <a:endParaRPr lang="zh-CN" altLang="en-US"/>
          </a:p>
        </p:txBody>
      </p:sp>
      <p:sp>
        <p:nvSpPr>
          <p:cNvPr id="6" name="椭圆 5">
            <a:hlinkClick r:id="rId3" action="ppaction://hlinkfile"/>
          </p:cNvPr>
          <p:cNvSpPr/>
          <p:nvPr/>
        </p:nvSpPr>
        <p:spPr>
          <a:xfrm>
            <a:off x="6438265" y="5825490"/>
            <a:ext cx="575945" cy="648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丹麦</a:t>
            </a:r>
            <a:endParaRPr lang="zh-CN" altLang="en-US"/>
          </a:p>
        </p:txBody>
      </p:sp>
      <p:sp>
        <p:nvSpPr>
          <p:cNvPr id="7" name="椭圆 6">
            <a:hlinkClick r:id="rId4" action="ppaction://hlinkfile"/>
          </p:cNvPr>
          <p:cNvSpPr/>
          <p:nvPr/>
        </p:nvSpPr>
        <p:spPr>
          <a:xfrm>
            <a:off x="7406640" y="5825490"/>
            <a:ext cx="575945" cy="648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西班牙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捕获61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0527" y="688247"/>
            <a:ext cx="3818810" cy="5400601"/>
          </a:xfrm>
          <a:prstGeom prst="rect">
            <a:avLst/>
          </a:prstGeom>
        </p:spPr>
      </p:pic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410527" y="5342785"/>
          <a:ext cx="3957637" cy="639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7637"/>
              </a:tblGrid>
              <a:tr h="279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dirty="0" smtClean="0">
                          <a:solidFill>
                            <a:schemeClr val="bg1"/>
                          </a:solidFill>
                        </a:rPr>
                        <a:t>集体生活事件；第一学期小学生活的庆祝；参与意识和主人翁精神</a:t>
                      </a:r>
                      <a:endParaRPr lang="zh-CN" altLang="en-US" sz="1800" dirty="0"/>
                    </a:p>
                  </a:txBody>
                  <a:tcPr marL="91476" marR="91476" marT="45661" marB="45661"/>
                </a:tc>
              </a:tr>
            </a:tbl>
          </a:graphicData>
        </a:graphic>
      </p:graphicFrame>
      <p:pic>
        <p:nvPicPr>
          <p:cNvPr id="6" name="图片 5" descr="男孩拉手风琴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636905"/>
            <a:ext cx="2414270" cy="1812290"/>
          </a:xfrm>
          <a:prstGeom prst="rect">
            <a:avLst/>
          </a:prstGeom>
        </p:spPr>
      </p:pic>
      <p:pic>
        <p:nvPicPr>
          <p:cNvPr id="8" name="图片 7" descr="一起布置教室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215" y="4211320"/>
            <a:ext cx="2896870" cy="2162175"/>
          </a:xfrm>
          <a:prstGeom prst="rect">
            <a:avLst/>
          </a:prstGeom>
        </p:spPr>
      </p:pic>
      <p:pic>
        <p:nvPicPr>
          <p:cNvPr id="12" name="图片 11" descr="和妈妈一起做拉花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830" y="2171700"/>
            <a:ext cx="2857500" cy="1909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150995201*i*8"/>
  <p:tag name="KSO_WM_TEMPLATE_CATEGORY" val="diagram"/>
  <p:tag name="KSO_WM_TEMPLATE_INDEX" val="620"/>
</p:tagLst>
</file>

<file path=ppt/tags/tag10.xml><?xml version="1.0" encoding="utf-8"?>
<p:tagLst xmlns:p="http://schemas.openxmlformats.org/presentationml/2006/main">
  <p:tag name="KSO_WM_BEAUTIFY_FLAG" val="#wm#"/>
  <p:tag name="KSO_WM_TEMPLATE_CATEGORY" val="diagram"/>
  <p:tag name="KSO_WM_TEMPLATE_INDEX" val="620"/>
</p:tagLst>
</file>

<file path=ppt/tags/tag11.xml><?xml version="1.0" encoding="utf-8"?>
<p:tagLst xmlns:p="http://schemas.openxmlformats.org/presentationml/2006/main">
  <p:tag name="KSO_WM_TAG_VERSION" val="1.0"/>
  <p:tag name="KSO_WM_TEMPLATE_CATEGORY" val="diagram"/>
  <p:tag name="KSO_WM_TEMPLATE_INDEX" val="620"/>
  <p:tag name="KSO_WM_UNIT_TYPE" val="m_h_f"/>
  <p:tag name="KSO_WM_UNIT_INDEX" val="1_1_1"/>
  <p:tag name="KSO_WM_UNIT_ID" val="257*m_h_f*1_1_1"/>
  <p:tag name="KSO_WM_UNIT_CLEAR" val="1"/>
  <p:tag name="KSO_WM_UNIT_LAYERLEVEL" val="1_1_1"/>
  <p:tag name="KSO_WM_UNIT_VALUE" val="22"/>
  <p:tag name="KSO_WM_UNIT_HIGHLIGHT" val="0"/>
  <p:tag name="KSO_WM_UNIT_COMPATIBLE" val="0"/>
  <p:tag name="KSO_WM_UNIT_PRESET_TEXT" val="LOREM IPSUM DOLOR"/>
  <p:tag name="KSO_WM_BEAUTIFY_FLAG" val="#wm#"/>
  <p:tag name="KSO_WM_DIAGRAM_GROUP_CODE" val="m1-1"/>
  <p:tag name="KSO_WM_UNIT_FILL_FORE_SCHEMECOLOR_INDEX" val="5"/>
  <p:tag name="KSO_WM_UNIT_FILL_TYPE" val="1"/>
  <p:tag name="KSO_WM_UNIT_USESOURCEFORMAT_APPLY" val="0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150995201*i*28"/>
  <p:tag name="KSO_WM_TEMPLATE_CATEGORY" val="diagram"/>
  <p:tag name="KSO_WM_TEMPLATE_INDEX" val="620"/>
</p:tagLst>
</file>

<file path=ppt/tags/tag13.xml><?xml version="1.0" encoding="utf-8"?>
<p:tagLst xmlns:p="http://schemas.openxmlformats.org/presentationml/2006/main">
  <p:tag name="KSO_WM_TAG_VERSION" val="1.0"/>
  <p:tag name="KSO_WM_TEMPLATE_CATEGORY" val="diagram"/>
  <p:tag name="KSO_WM_TEMPLATE_INDEX" val="620"/>
  <p:tag name="KSO_WM_UNIT_TYPE" val="m_i"/>
  <p:tag name="KSO_WM_UNIT_INDEX" val="1_12"/>
  <p:tag name="KSO_WM_UNIT_ID" val="257*m_i*1_12"/>
  <p:tag name="KSO_WM_UNIT_CLEAR" val="1"/>
  <p:tag name="KSO_WM_UNIT_LAYERLEVEL" val="1_1"/>
  <p:tag name="KSO_WM_BEAUTIFY_FLAG" val="#wm#"/>
  <p:tag name="KSO_WM_DIAGRAM_GROUP_CODE" val="m1-1"/>
  <p:tag name="KSO_WM_UNIT_FILL_FORE_SCHEMECOLOR_INDEX" val="5"/>
  <p:tag name="KSO_WM_UNIT_FILL_TYPE" val="1"/>
  <p:tag name="KSO_WM_UNIT_USESOURCEFORMAT_APPLY" val="0"/>
</p:tagLst>
</file>

<file path=ppt/tags/tag14.xml><?xml version="1.0" encoding="utf-8"?>
<p:tagLst xmlns:p="http://schemas.openxmlformats.org/presentationml/2006/main">
  <p:tag name="KSO_WM_TAG_VERSION" val="1.0"/>
  <p:tag name="KSO_WM_TEMPLATE_CATEGORY" val="diagram"/>
  <p:tag name="KSO_WM_TEMPLATE_INDEX" val="620"/>
  <p:tag name="KSO_WM_UNIT_TYPE" val="m_h_f"/>
  <p:tag name="KSO_WM_UNIT_INDEX" val="1_1_1"/>
  <p:tag name="KSO_WM_UNIT_ID" val="257*m_h_f*1_1_1"/>
  <p:tag name="KSO_WM_UNIT_CLEAR" val="1"/>
  <p:tag name="KSO_WM_UNIT_LAYERLEVEL" val="1_1_1"/>
  <p:tag name="KSO_WM_UNIT_VALUE" val="22"/>
  <p:tag name="KSO_WM_UNIT_HIGHLIGHT" val="0"/>
  <p:tag name="KSO_WM_UNIT_COMPATIBLE" val="0"/>
  <p:tag name="KSO_WM_UNIT_PRESET_TEXT" val="LOREM IPSUM DOLOR"/>
  <p:tag name="KSO_WM_BEAUTIFY_FLAG" val="#wm#"/>
  <p:tag name="KSO_WM_DIAGRAM_GROUP_CODE" val="m1-1"/>
  <p:tag name="KSO_WM_UNIT_FILL_FORE_SCHEMECOLOR_INDEX" val="5"/>
  <p:tag name="KSO_WM_UNIT_FILL_TYPE" val="1"/>
  <p:tag name="KSO_WM_UNIT_USESOURCEFORMAT_APPLY" val="0"/>
</p:tagLst>
</file>

<file path=ppt/tags/tag15.xml><?xml version="1.0" encoding="utf-8"?>
<p:tagLst xmlns:p="http://schemas.openxmlformats.org/presentationml/2006/main">
  <p:tag name="KSO_WM_BEAUTIFY_FLAG" val="#wm#"/>
  <p:tag name="KSO_WM_TEMPLATE_CATEGORY" val="diagram"/>
  <p:tag name="KSO_WM_TEMPLATE_INDEX" val="620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150995201*i*23"/>
  <p:tag name="KSO_WM_TEMPLATE_CATEGORY" val="diagram"/>
  <p:tag name="KSO_WM_TEMPLATE_INDEX" val="620"/>
</p:tagLst>
</file>

<file path=ppt/tags/tag17.xml><?xml version="1.0" encoding="utf-8"?>
<p:tagLst xmlns:p="http://schemas.openxmlformats.org/presentationml/2006/main">
  <p:tag name="KSO_WM_TAG_VERSION" val="1.0"/>
  <p:tag name="KSO_WM_TEMPLATE_CATEGORY" val="diagram"/>
  <p:tag name="KSO_WM_TEMPLATE_INDEX" val="620"/>
  <p:tag name="KSO_WM_UNIT_TYPE" val="m_i"/>
  <p:tag name="KSO_WM_UNIT_INDEX" val="1_11"/>
  <p:tag name="KSO_WM_UNIT_ID" val="257*m_i*1_11"/>
  <p:tag name="KSO_WM_UNIT_CLEAR" val="1"/>
  <p:tag name="KSO_WM_UNIT_LAYERLEVEL" val="1_1"/>
  <p:tag name="KSO_WM_BEAUTIFY_FLAG" val="#wm#"/>
  <p:tag name="KSO_WM_DIAGRAM_GROUP_CODE" val="m1-1"/>
  <p:tag name="KSO_WM_UNIT_FILL_FORE_SCHEMECOLOR_INDEX" val="7"/>
  <p:tag name="KSO_WM_UNIT_FILL_TYPE" val="1"/>
  <p:tag name="KSO_WM_UNIT_USESOURCEFORMAT_APPLY" val="0"/>
</p:tagLst>
</file>

<file path=ppt/tags/tag18.xml><?xml version="1.0" encoding="utf-8"?>
<p:tagLst xmlns:p="http://schemas.openxmlformats.org/presentationml/2006/main">
  <p:tag name="KSO_WM_TAG_VERSION" val="1.0"/>
  <p:tag name="KSO_WM_TEMPLATE_CATEGORY" val="diagram"/>
  <p:tag name="KSO_WM_TEMPLATE_INDEX" val="620"/>
  <p:tag name="KSO_WM_UNIT_TYPE" val="m_h_f"/>
  <p:tag name="KSO_WM_UNIT_INDEX" val="1_3_1"/>
  <p:tag name="KSO_WM_UNIT_ID" val="257*m_h_f*1_3_1"/>
  <p:tag name="KSO_WM_UNIT_CLEAR" val="1"/>
  <p:tag name="KSO_WM_UNIT_LAYERLEVEL" val="1_1_1"/>
  <p:tag name="KSO_WM_UNIT_VALUE" val="22"/>
  <p:tag name="KSO_WM_UNIT_HIGHLIGHT" val="0"/>
  <p:tag name="KSO_WM_UNIT_COMPATIBLE" val="0"/>
  <p:tag name="KSO_WM_UNIT_PRESET_TEXT" val="LOREM IPSUM DOLOR"/>
  <p:tag name="KSO_WM_BEAUTIFY_FLAG" val="#wm#"/>
  <p:tag name="KSO_WM_DIAGRAM_GROUP_CODE" val="m1-1"/>
  <p:tag name="KSO_WM_UNIT_FILL_FORE_SCHEMECOLOR_INDEX" val="7"/>
  <p:tag name="KSO_WM_UNIT_FILL_TYPE" val="1"/>
  <p:tag name="KSO_WM_UNIT_USESOURCEFORMAT_APPLY" val="0"/>
</p:tagLst>
</file>

<file path=ppt/tags/tag2.xml><?xml version="1.0" encoding="utf-8"?>
<p:tagLst xmlns:p="http://schemas.openxmlformats.org/presentationml/2006/main">
  <p:tag name="KSO_WM_TAG_VERSION" val="1.0"/>
  <p:tag name="KSO_WM_TEMPLATE_CATEGORY" val="diagram"/>
  <p:tag name="KSO_WM_TEMPLATE_INDEX" val="620"/>
  <p:tag name="KSO_WM_UNIT_TYPE" val="m_i"/>
  <p:tag name="KSO_WM_UNIT_INDEX" val="1_8"/>
  <p:tag name="KSO_WM_UNIT_ID" val="257*m_i*1_8"/>
  <p:tag name="KSO_WM_UNIT_CLEAR" val="1"/>
  <p:tag name="KSO_WM_UNIT_LAYERLEVEL" val="1_1"/>
  <p:tag name="KSO_WM_BEAUTIFY_FLAG" val="#wm#"/>
  <p:tag name="KSO_WM_DIAGRAM_GROUP_CODE" val="m1-1"/>
  <p:tag name="KSO_WM_UNIT_FILL_FORE_SCHEMECOLOR_INDEX" val="5"/>
  <p:tag name="KSO_WM_UNIT_FILL_TYPE" val="1"/>
  <p:tag name="KSO_WM_UNIT_USESOURCEFORMAT_APPLY" val="0"/>
</p:tagLst>
</file>

<file path=ppt/tags/tag3.xml><?xml version="1.0" encoding="utf-8"?>
<p:tagLst xmlns:p="http://schemas.openxmlformats.org/presentationml/2006/main">
  <p:tag name="KSO_WM_TAG_VERSION" val="1.0"/>
  <p:tag name="KSO_WM_TEMPLATE_CATEGORY" val="diagram"/>
  <p:tag name="KSO_WM_TEMPLATE_INDEX" val="620"/>
  <p:tag name="KSO_WM_UNIT_TYPE" val="m_h_f"/>
  <p:tag name="KSO_WM_UNIT_INDEX" val="1_4_1"/>
  <p:tag name="KSO_WM_UNIT_ID" val="257*m_h_f*1_4_1"/>
  <p:tag name="KSO_WM_UNIT_CLEAR" val="1"/>
  <p:tag name="KSO_WM_UNIT_LAYERLEVEL" val="1_1_1"/>
  <p:tag name="KSO_WM_UNIT_VALUE" val="22"/>
  <p:tag name="KSO_WM_UNIT_HIGHLIGHT" val="0"/>
  <p:tag name="KSO_WM_UNIT_COMPATIBLE" val="0"/>
  <p:tag name="KSO_WM_UNIT_PRESET_TEXT" val="LOREM IPSUM DOLOR"/>
  <p:tag name="KSO_WM_BEAUTIFY_FLAG" val="#wm#"/>
  <p:tag name="KSO_WM_DIAGRAM_GROUP_CODE" val="m1-1"/>
  <p:tag name="KSO_WM_UNIT_FILL_FORE_SCHEMECOLOR_INDEX" val="5"/>
  <p:tag name="KSO_WM_UNIT_FILL_TYPE" val="1"/>
  <p:tag name="KSO_WM_UNIT_USESOURCEFORMAT_APPLY" val="0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150995201*i*8"/>
  <p:tag name="KSO_WM_TEMPLATE_CATEGORY" val="diagram"/>
  <p:tag name="KSO_WM_TEMPLATE_INDEX" val="620"/>
</p:tagLst>
</file>

<file path=ppt/tags/tag5.xml><?xml version="1.0" encoding="utf-8"?>
<p:tagLst xmlns:p="http://schemas.openxmlformats.org/presentationml/2006/main">
  <p:tag name="KSO_WM_TAG_VERSION" val="1.0"/>
  <p:tag name="KSO_WM_TEMPLATE_CATEGORY" val="diagram"/>
  <p:tag name="KSO_WM_TEMPLATE_INDEX" val="620"/>
  <p:tag name="KSO_WM_UNIT_TYPE" val="m_i"/>
  <p:tag name="KSO_WM_UNIT_INDEX" val="1_8"/>
  <p:tag name="KSO_WM_UNIT_ID" val="257*m_i*1_8"/>
  <p:tag name="KSO_WM_UNIT_CLEAR" val="1"/>
  <p:tag name="KSO_WM_UNIT_LAYERLEVEL" val="1_1"/>
  <p:tag name="KSO_WM_BEAUTIFY_FLAG" val="#wm#"/>
  <p:tag name="KSO_WM_DIAGRAM_GROUP_CODE" val="m1-1"/>
  <p:tag name="KSO_WM_UNIT_FILL_FORE_SCHEMECOLOR_INDEX" val="5"/>
  <p:tag name="KSO_WM_UNIT_FILL_TYPE" val="1"/>
  <p:tag name="KSO_WM_UNIT_USESOURCEFORMAT_APPLY" val="0"/>
</p:tagLst>
</file>

<file path=ppt/tags/tag6.xml><?xml version="1.0" encoding="utf-8"?>
<p:tagLst xmlns:p="http://schemas.openxmlformats.org/presentationml/2006/main">
  <p:tag name="KSO_WM_TAG_VERSION" val="1.0"/>
  <p:tag name="KSO_WM_TEMPLATE_CATEGORY" val="diagram"/>
  <p:tag name="KSO_WM_TEMPLATE_INDEX" val="620"/>
  <p:tag name="KSO_WM_UNIT_TYPE" val="m_h_f"/>
  <p:tag name="KSO_WM_UNIT_INDEX" val="1_4_1"/>
  <p:tag name="KSO_WM_UNIT_ID" val="257*m_h_f*1_4_1"/>
  <p:tag name="KSO_WM_UNIT_CLEAR" val="1"/>
  <p:tag name="KSO_WM_UNIT_LAYERLEVEL" val="1_1_1"/>
  <p:tag name="KSO_WM_UNIT_VALUE" val="22"/>
  <p:tag name="KSO_WM_UNIT_HIGHLIGHT" val="0"/>
  <p:tag name="KSO_WM_UNIT_COMPATIBLE" val="0"/>
  <p:tag name="KSO_WM_UNIT_PRESET_TEXT" val="LOREM IPSUM DOLOR"/>
  <p:tag name="KSO_WM_BEAUTIFY_FLAG" val="#wm#"/>
  <p:tag name="KSO_WM_DIAGRAM_GROUP_CODE" val="m1-1"/>
  <p:tag name="KSO_WM_UNIT_FILL_FORE_SCHEMECOLOR_INDEX" val="5"/>
  <p:tag name="KSO_WM_UNIT_FILL_TYPE" val="1"/>
  <p:tag name="KSO_WM_UNIT_USESOURCEFORMAT_APPLY" val="0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150995201*i*18"/>
  <p:tag name="KSO_WM_TEMPLATE_CATEGORY" val="diagram"/>
  <p:tag name="KSO_WM_TEMPLATE_INDEX" val="620"/>
</p:tagLst>
</file>

<file path=ppt/tags/tag8.xml><?xml version="1.0" encoding="utf-8"?>
<p:tagLst xmlns:p="http://schemas.openxmlformats.org/presentationml/2006/main">
  <p:tag name="KSO_WM_TAG_VERSION" val="1.0"/>
  <p:tag name="KSO_WM_TEMPLATE_CATEGORY" val="diagram"/>
  <p:tag name="KSO_WM_TEMPLATE_INDEX" val="620"/>
  <p:tag name="KSO_WM_UNIT_TYPE" val="m_i"/>
  <p:tag name="KSO_WM_UNIT_INDEX" val="1_10"/>
  <p:tag name="KSO_WM_UNIT_ID" val="257*m_i*1_10"/>
  <p:tag name="KSO_WM_UNIT_CLEAR" val="1"/>
  <p:tag name="KSO_WM_UNIT_LAYERLEVEL" val="1_1"/>
  <p:tag name="KSO_WM_BEAUTIFY_FLAG" val="#wm#"/>
  <p:tag name="KSO_WM_DIAGRAM_GROUP_CODE" val="m1-1"/>
  <p:tag name="KSO_WM_UNIT_FILL_FORE_SCHEMECOLOR_INDEX" val="6"/>
  <p:tag name="KSO_WM_UNIT_FILL_TYPE" val="1"/>
  <p:tag name="KSO_WM_UNIT_USESOURCEFORMAT_APPLY" val="0"/>
</p:tagLst>
</file>

<file path=ppt/tags/tag9.xml><?xml version="1.0" encoding="utf-8"?>
<p:tagLst xmlns:p="http://schemas.openxmlformats.org/presentationml/2006/main">
  <p:tag name="KSO_WM_TAG_VERSION" val="1.0"/>
  <p:tag name="KSO_WM_TEMPLATE_CATEGORY" val="diagram"/>
  <p:tag name="KSO_WM_TEMPLATE_INDEX" val="620"/>
  <p:tag name="KSO_WM_UNIT_TYPE" val="m_h_f"/>
  <p:tag name="KSO_WM_UNIT_INDEX" val="1_5_1"/>
  <p:tag name="KSO_WM_UNIT_ID" val="257*m_h_f*1_5_1"/>
  <p:tag name="KSO_WM_UNIT_CLEAR" val="1"/>
  <p:tag name="KSO_WM_UNIT_LAYERLEVEL" val="1_1_1"/>
  <p:tag name="KSO_WM_UNIT_VALUE" val="22"/>
  <p:tag name="KSO_WM_UNIT_HIGHLIGHT" val="0"/>
  <p:tag name="KSO_WM_UNIT_COMPATIBLE" val="0"/>
  <p:tag name="KSO_WM_UNIT_PRESET_TEXT" val="LOREM IPSUM DOLOR"/>
  <p:tag name="KSO_WM_BEAUTIFY_FLAG" val="#wm#"/>
  <p:tag name="KSO_WM_DIAGRAM_GROUP_CODE" val="m1-1"/>
  <p:tag name="KSO_WM_UNIT_FILL_FORE_SCHEMECOLOR_INDEX" val="6"/>
  <p:tag name="KSO_WM_UNIT_FILL_TYPE" val="1"/>
  <p:tag name="KSO_WM_UNIT_USESOURCEFORMAT_APPLY" val="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4156</Words>
  <Application>WPS 演示</Application>
  <PresentationFormat>全屏显示(4:3)</PresentationFormat>
  <Paragraphs>899</Paragraphs>
  <Slides>106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106</vt:i4>
      </vt:variant>
    </vt:vector>
  </HeadingPairs>
  <TitlesOfParts>
    <vt:vector size="129" baseType="lpstr">
      <vt:lpstr>Arial</vt:lpstr>
      <vt:lpstr>宋体</vt:lpstr>
      <vt:lpstr>Wingdings</vt:lpstr>
      <vt:lpstr>Calibri</vt:lpstr>
      <vt:lpstr>黑体</vt:lpstr>
      <vt:lpstr>微软雅黑</vt:lpstr>
      <vt:lpstr>Arial Unicode MS</vt:lpstr>
      <vt:lpstr>?????? Pro W3</vt:lpstr>
      <vt:lpstr>Microsoft YaHei UI</vt:lpstr>
      <vt:lpstr>Palatino Linotype</vt:lpstr>
      <vt:lpstr>Times New Roman</vt:lpstr>
      <vt:lpstr>华文琥珀</vt:lpstr>
      <vt:lpstr>Segoe Print</vt:lpstr>
      <vt:lpstr>Microsoft YaHei UI</vt:lpstr>
      <vt:lpstr>幼圆</vt:lpstr>
      <vt:lpstr>楷体_GB2312</vt:lpstr>
      <vt:lpstr>隶书</vt:lpstr>
      <vt:lpstr>FZSSJW--GB1-0</vt:lpstr>
      <vt:lpstr>Wingdings 2</vt:lpstr>
      <vt:lpstr>Courier New</vt:lpstr>
      <vt:lpstr>Adobe 黑体 Std R</vt:lpstr>
      <vt:lpstr>新宋体</vt:lpstr>
      <vt:lpstr>Office 主题​​</vt:lpstr>
      <vt:lpstr>人教版《道德与法治》教材培训  一年级上册                   李爽 2017-8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片断： 猜猜这是谁</vt:lpstr>
      <vt:lpstr>PowerPoint 演示文稿</vt:lpstr>
      <vt:lpstr>PowerPoint 演示文稿</vt:lpstr>
      <vt:lpstr>交 通 “信 号”</vt:lpstr>
      <vt:lpstr>交 通 “信 号”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教学案例《欢度元旦》</vt:lpstr>
      <vt:lpstr>教学案例《欢度元旦》</vt:lpstr>
      <vt:lpstr>教学案例《欢度元旦》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、</vt:lpstr>
      <vt:lpstr>谢 谢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yxuser</dc:creator>
  <cp:lastModifiedBy>li</cp:lastModifiedBy>
  <cp:revision>175</cp:revision>
  <dcterms:created xsi:type="dcterms:W3CDTF">2015-06-28T09:12:00Z</dcterms:created>
  <dcterms:modified xsi:type="dcterms:W3CDTF">2017-08-28T12:42:45Z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