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311" r:id="rId4"/>
    <p:sldId id="257" r:id="rId5"/>
    <p:sldId id="258" r:id="rId7"/>
    <p:sldId id="259" r:id="rId8"/>
    <p:sldId id="260" r:id="rId9"/>
    <p:sldId id="478" r:id="rId10"/>
    <p:sldId id="261" r:id="rId11"/>
    <p:sldId id="262" r:id="rId12"/>
    <p:sldId id="369" r:id="rId13"/>
    <p:sldId id="370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419" r:id="rId22"/>
    <p:sldId id="270" r:id="rId23"/>
    <p:sldId id="271" r:id="rId24"/>
    <p:sldId id="420" r:id="rId25"/>
    <p:sldId id="421" r:id="rId26"/>
    <p:sldId id="422" r:id="rId27"/>
    <p:sldId id="423" r:id="rId28"/>
    <p:sldId id="424" r:id="rId29"/>
    <p:sldId id="432" r:id="rId30"/>
    <p:sldId id="426" r:id="rId31"/>
    <p:sldId id="428" r:id="rId32"/>
    <p:sldId id="429" r:id="rId33"/>
    <p:sldId id="430" r:id="rId34"/>
    <p:sldId id="431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7" r:id="rId46"/>
    <p:sldId id="286" r:id="rId47"/>
    <p:sldId id="433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435" r:id="rId56"/>
    <p:sldId id="436" r:id="rId57"/>
    <p:sldId id="437" r:id="rId58"/>
    <p:sldId id="438" r:id="rId59"/>
    <p:sldId id="439" r:id="rId60"/>
    <p:sldId id="440" r:id="rId61"/>
    <p:sldId id="295" r:id="rId62"/>
    <p:sldId id="296" r:id="rId63"/>
    <p:sldId id="298" r:id="rId64"/>
    <p:sldId id="297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34" y="-108"/>
      </p:cViewPr>
      <p:guideLst>
        <p:guide orient="horz" pos="2182"/>
        <p:guide pos="382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6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8" Type="http://schemas.openxmlformats.org/officeDocument/2006/relationships/tableStyles" Target="tableStyles.xml"/><Relationship Id="rId77" Type="http://schemas.openxmlformats.org/officeDocument/2006/relationships/viewProps" Target="viewProps.xml"/><Relationship Id="rId76" Type="http://schemas.openxmlformats.org/officeDocument/2006/relationships/presProps" Target="presProps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image" Target="../media/image1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F08A7-18AC-48A5-A8C6-D03E822B7A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D463-3367-4848-B358-0976AB9BB8B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6D463-3367-4848-B358-0976AB9BB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6D463-3367-4848-B358-0976AB9BB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6D463-3367-4848-B358-0976AB9BB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6D463-3367-4848-B358-0976AB9BB8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小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1391477" y="1700808"/>
            <a:ext cx="9409045" cy="432125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lang="zh-CN" altLang="en-US" sz="3200" kern="1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0"/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lvl="0"/>
            <a:endParaRPr lang="en-US" altLang="zh-CN" dirty="0" smtClean="0"/>
          </a:p>
          <a:p>
            <a:pPr lvl="0"/>
            <a:endParaRPr lang="zh-CN" altLang="en-US" dirty="0" smtClean="0"/>
          </a:p>
          <a:p>
            <a:pPr lvl="0"/>
            <a:endParaRPr lang="zh-CN" altLang="en-US" dirty="0" smtClean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527381" y="548680"/>
            <a:ext cx="10972800" cy="1012974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 algn="r" eaLnBrk="1" hangingPunct="1">
              <a:lnSpc>
                <a:spcPct val="100000"/>
              </a:lnSpc>
            </a:pPr>
            <a:fld id="{9A0DB2DC-4C9A-4742-B13C-FB6460FD3503}" type="slidenum">
              <a:rPr lang="zh-CN" altLang="en-US" sz="1200" u="none" dirty="0">
                <a:solidFill>
                  <a:srgbClr val="898989"/>
                </a:solidFill>
                <a:ea typeface="宋体" panose="02010600030101010101" pitchFamily="2" charset="-122"/>
              </a:rPr>
            </a:fld>
            <a:endParaRPr lang="zh-CN" altLang="en-US" sz="1200" u="none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image" Target="../media/image2.png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A94C6-5A4C-4A26-93FE-1E53AC2FFA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8433735-7748-45A7-A654-3AB815F434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&#23567;&#33034;&#26609;.avi" TargetMode="External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emf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emf"/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&#19968;&#27425;&#35745;&#31639;&#39532;&#34382;&#30340;&#24754;&#21095;.mp4" TargetMode="External"/><Relationship Id="rId4" Type="http://schemas.openxmlformats.org/officeDocument/2006/relationships/image" Target="../media/image48.emf"/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emf"/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jpeg"/><Relationship Id="rId8" Type="http://schemas.openxmlformats.org/officeDocument/2006/relationships/image" Target="../media/image66.jpeg"/><Relationship Id="rId7" Type="http://schemas.openxmlformats.org/officeDocument/2006/relationships/image" Target="../media/image65.png"/><Relationship Id="rId6" Type="http://schemas.openxmlformats.org/officeDocument/2006/relationships/slide" Target="slide1.xml"/><Relationship Id="rId5" Type="http://schemas.openxmlformats.org/officeDocument/2006/relationships/image" Target="../media/image64.jpeg"/><Relationship Id="rId4" Type="http://schemas.openxmlformats.org/officeDocument/2006/relationships/hyperlink" Target="&#39118;&#21147;&#21457;&#30005;20080410.mpg" TargetMode="External"/><Relationship Id="rId3" Type="http://schemas.openxmlformats.org/officeDocument/2006/relationships/image" Target="../media/image63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73.png"/><Relationship Id="rId2" Type="http://schemas.openxmlformats.org/officeDocument/2006/relationships/slide" Target="slide8.xml"/><Relationship Id="rId19" Type="http://schemas.microsoft.com/office/2007/relationships/media" Target="file:///C:\Users\li\Desktop\&#20154;&#25945;&#12298;&#36947;&#24503;&#19982;&#27861;&#27835;&#12299;&#19968;&#24180;&#32423;&#25945;&#26448;&#22521;&#35757;2017.7&#23665;&#19996;&#20020;&#27778;&#26446;&#29245;\&#22823;&#33258;&#28982;&#20013;&#30340;&#39118;.mpg" TargetMode="External"/><Relationship Id="rId18" Type="http://schemas.openxmlformats.org/officeDocument/2006/relationships/video" Target="file:///C:\Users\li\Desktop\&#20154;&#25945;&#12298;&#36947;&#24503;&#19982;&#27861;&#27835;&#12299;&#19968;&#24180;&#32423;&#25945;&#26448;&#22521;&#35757;2017.7&#23665;&#19996;&#20020;&#27778;&#26446;&#29245;\&#22823;&#33258;&#28982;&#20013;&#30340;&#39118;.mpg" TargetMode="External"/><Relationship Id="rId17" Type="http://schemas.openxmlformats.org/officeDocument/2006/relationships/image" Target="../media/image72.png"/><Relationship Id="rId16" Type="http://schemas.openxmlformats.org/officeDocument/2006/relationships/slide" Target="slide5.xml"/><Relationship Id="rId15" Type="http://schemas.openxmlformats.org/officeDocument/2006/relationships/hyperlink" Target="&#39123;&#39118;.mpg" TargetMode="External"/><Relationship Id="rId14" Type="http://schemas.openxmlformats.org/officeDocument/2006/relationships/image" Target="../media/image71.jpeg"/><Relationship Id="rId13" Type="http://schemas.openxmlformats.org/officeDocument/2006/relationships/hyperlink" Target="&#27801;&#23576;&#26292;.mpg" TargetMode="External"/><Relationship Id="rId12" Type="http://schemas.openxmlformats.org/officeDocument/2006/relationships/image" Target="../media/image70.jpeg"/><Relationship Id="rId11" Type="http://schemas.openxmlformats.org/officeDocument/2006/relationships/image" Target="../media/image69.jpeg"/><Relationship Id="rId10" Type="http://schemas.openxmlformats.org/officeDocument/2006/relationships/image" Target="../media/image68.jpeg"/><Relationship Id="rId1" Type="http://schemas.openxmlformats.org/officeDocument/2006/relationships/hyperlink" Target="&#22823;&#33258;&#28982;&#20013;&#30340;&#39118;.mpg" TargetMode="Externa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&#39118;&#30340;&#24418;&#25104;.wmv" TargetMode="External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jpeg"/><Relationship Id="rId8" Type="http://schemas.openxmlformats.org/officeDocument/2006/relationships/image" Target="../media/image66.jpeg"/><Relationship Id="rId7" Type="http://schemas.openxmlformats.org/officeDocument/2006/relationships/image" Target="../media/image65.png"/><Relationship Id="rId6" Type="http://schemas.openxmlformats.org/officeDocument/2006/relationships/slide" Target="slide1.xml"/><Relationship Id="rId5" Type="http://schemas.openxmlformats.org/officeDocument/2006/relationships/image" Target="../media/image64.jpeg"/><Relationship Id="rId4" Type="http://schemas.openxmlformats.org/officeDocument/2006/relationships/hyperlink" Target="&#39118;&#21147;&#21457;&#30005;20080410.mpg" TargetMode="External"/><Relationship Id="rId3" Type="http://schemas.openxmlformats.org/officeDocument/2006/relationships/image" Target="../media/image63.jpe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73.png"/><Relationship Id="rId2" Type="http://schemas.openxmlformats.org/officeDocument/2006/relationships/slide" Target="slide8.xml"/><Relationship Id="rId19" Type="http://schemas.microsoft.com/office/2007/relationships/media" Target="file:///C:\Users\li\Desktop\&#20154;&#25945;&#12298;&#36947;&#24503;&#19982;&#27861;&#27835;&#12299;&#19968;&#24180;&#32423;&#25945;&#26448;&#22521;&#35757;2017.7&#23665;&#19996;&#20020;&#27778;&#26446;&#29245;\&#22823;&#33258;&#28982;&#20013;&#30340;&#39118;.mpg" TargetMode="External"/><Relationship Id="rId18" Type="http://schemas.openxmlformats.org/officeDocument/2006/relationships/video" Target="file:///C:\Users\li\Desktop\&#20154;&#25945;&#12298;&#36947;&#24503;&#19982;&#27861;&#27835;&#12299;&#19968;&#24180;&#32423;&#25945;&#26448;&#22521;&#35757;2017.7&#23665;&#19996;&#20020;&#27778;&#26446;&#29245;\&#22823;&#33258;&#28982;&#20013;&#30340;&#39118;.mpg" TargetMode="External"/><Relationship Id="rId17" Type="http://schemas.openxmlformats.org/officeDocument/2006/relationships/image" Target="../media/image72.png"/><Relationship Id="rId16" Type="http://schemas.openxmlformats.org/officeDocument/2006/relationships/slide" Target="slide5.xml"/><Relationship Id="rId15" Type="http://schemas.openxmlformats.org/officeDocument/2006/relationships/hyperlink" Target="&#39123;&#39118;.mpg" TargetMode="External"/><Relationship Id="rId14" Type="http://schemas.openxmlformats.org/officeDocument/2006/relationships/image" Target="../media/image71.jpeg"/><Relationship Id="rId13" Type="http://schemas.openxmlformats.org/officeDocument/2006/relationships/hyperlink" Target="&#27801;&#23576;&#26292;.mpg" TargetMode="External"/><Relationship Id="rId12" Type="http://schemas.openxmlformats.org/officeDocument/2006/relationships/image" Target="../media/image70.jpeg"/><Relationship Id="rId11" Type="http://schemas.openxmlformats.org/officeDocument/2006/relationships/image" Target="../media/image69.jpeg"/><Relationship Id="rId10" Type="http://schemas.openxmlformats.org/officeDocument/2006/relationships/image" Target="../media/image68.jpeg"/><Relationship Id="rId1" Type="http://schemas.openxmlformats.org/officeDocument/2006/relationships/hyperlink" Target="&#22823;&#33258;&#28982;&#20013;&#30340;&#39118;.m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1.emf"/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&#33457;&#20799;&#33609;&#20799;&#30495;&#32654;&#20029;+&#35299;&#35835;.ppt" TargetMode="External"/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9.emf"/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emf"/><Relationship Id="rId1" Type="http://schemas.openxmlformats.org/officeDocument/2006/relationships/image" Target="../media/image92.emf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7.emf"/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5.emf"/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0.emf"/><Relationship Id="rId1" Type="http://schemas.openxmlformats.org/officeDocument/2006/relationships/image" Target="../media/image109.emf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4.emf"/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&#22920;&#22920;&#30340;&#25163;.swf" TargetMode="External"/><Relationship Id="rId3" Type="http://schemas.openxmlformats.org/officeDocument/2006/relationships/hyperlink" Target="&#38506;&#29240;&#29240;&#36865;&#29275;&#22902;.swf" TargetMode="External"/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&#25105;&#33021;&#20570;&#20160;&#20040;.swf" TargetMode="External"/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0.emf"/><Relationship Id="rId1" Type="http://schemas.openxmlformats.org/officeDocument/2006/relationships/image" Target="../media/image119.e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5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image" Target="../media/image129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6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35.emf"/><Relationship Id="rId1" Type="http://schemas.openxmlformats.org/officeDocument/2006/relationships/oleObject" Target="../embeddings/oleObject1.bin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6.emf"/><Relationship Id="rId1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8.emf"/><Relationship Id="rId1" Type="http://schemas.openxmlformats.org/officeDocument/2006/relationships/image" Target="../media/image13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0.emf"/><Relationship Id="rId1" Type="http://schemas.openxmlformats.org/officeDocument/2006/relationships/image" Target="../media/image13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3.emf"/><Relationship Id="rId1" Type="http://schemas.openxmlformats.org/officeDocument/2006/relationships/image" Target="../media/image14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5.emf"/><Relationship Id="rId1" Type="http://schemas.openxmlformats.org/officeDocument/2006/relationships/image" Target="../media/image144.emf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9.emf"/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image" Target="../media/image14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1.emf"/><Relationship Id="rId1" Type="http://schemas.openxmlformats.org/officeDocument/2006/relationships/image" Target="../media/image15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3.emf"/><Relationship Id="rId1" Type="http://schemas.openxmlformats.org/officeDocument/2006/relationships/image" Target="../media/image15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7.emf"/><Relationship Id="rId1" Type="http://schemas.openxmlformats.org/officeDocument/2006/relationships/image" Target="../media/image15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9.emf"/><Relationship Id="rId1" Type="http://schemas.openxmlformats.org/officeDocument/2006/relationships/image" Target="../media/image15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1.emf"/><Relationship Id="rId1" Type="http://schemas.openxmlformats.org/officeDocument/2006/relationships/image" Target="../media/image160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5.emf"/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image" Target="../media/image162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2860" y="0"/>
            <a:ext cx="12212955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6050" y="2276475"/>
            <a:ext cx="925195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6000" b="1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人教版一年级下册</a:t>
            </a:r>
            <a:br>
              <a:rPr lang="zh-CN" altLang="en-US" sz="6000" b="1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6000" b="1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6000" b="1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道德与法治</a:t>
            </a:r>
            <a:r>
              <a:rPr lang="en-US" altLang="zh-CN" sz="6000" b="1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6000" b="1" smtClean="0">
                <a:solidFill>
                  <a:srgbClr val="95373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教材培训</a:t>
            </a:r>
            <a:endParaRPr lang="zh-CN" altLang="en-US" sz="6000" b="1" smtClean="0">
              <a:solidFill>
                <a:srgbClr val="95373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3819" y="930571"/>
            <a:ext cx="4710013" cy="50695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442" y="-5536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</a:rPr>
              <a:t>第一课时</a:t>
            </a:r>
            <a:endParaRPr lang="zh-CN" altLang="en-US" sz="32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441" y="930572"/>
            <a:ext cx="4369378" cy="50695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173197" y="185285"/>
            <a:ext cx="29449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养成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良好的卫生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习惯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珍视自己的仪态、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仪表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产生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良好的自我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认同感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有良好的</a:t>
            </a:r>
            <a:r>
              <a:rPr lang="zh-CN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精神面貌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2442" y="6103620"/>
            <a:ext cx="6262728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教学建议：避免上成简单的坐立走的行为训练课。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7860" y="487719"/>
            <a:ext cx="5391820" cy="54623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4090" y="-118849"/>
            <a:ext cx="10515600" cy="1325563"/>
          </a:xfrm>
        </p:spPr>
        <p:txBody>
          <a:bodyPr/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182" y="797505"/>
            <a:ext cx="4813498" cy="53061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28010" y="6103620"/>
            <a:ext cx="4488180" cy="560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教学建议：课后注重行为养成。</a:t>
            </a:r>
            <a:endParaRPr lang="zh-CN" altLang="en-US" sz="2000" b="1" dirty="0"/>
          </a:p>
        </p:txBody>
      </p:sp>
      <p:sp>
        <p:nvSpPr>
          <p:cNvPr id="6" name="椭圆 5">
            <a:hlinkClick r:id="rId3" action="ppaction://hlinkfile"/>
          </p:cNvPr>
          <p:cNvSpPr/>
          <p:nvPr/>
        </p:nvSpPr>
        <p:spPr>
          <a:xfrm>
            <a:off x="220279" y="4531057"/>
            <a:ext cx="709683" cy="6550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脊柱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9916" y="300731"/>
            <a:ext cx="5927719" cy="1725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65" y="365125"/>
            <a:ext cx="5781716" cy="172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1" y="2782808"/>
            <a:ext cx="5956920" cy="17623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081" y="2769889"/>
            <a:ext cx="5752515" cy="17257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844165" y="5271135"/>
            <a:ext cx="602615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 强调整体面貌；可导入、 可拓展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489" y="1344526"/>
            <a:ext cx="4557520" cy="46690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026" y="-106117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 </a:t>
            </a:r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236" y="1040130"/>
            <a:ext cx="4839253" cy="50977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473211" y="855144"/>
            <a:ext cx="229968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sz="2000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sz="16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养成</a:t>
            </a:r>
            <a:r>
              <a:rPr lang="zh-CN" altLang="zh-CN" sz="1600" b="1" kern="0" dirty="0">
                <a:solidFill>
                  <a:srgbClr val="000000"/>
                </a:solidFill>
                <a:latin typeface="?????? Pro W3"/>
                <a:cs typeface="?????? Pro W3"/>
              </a:rPr>
              <a:t>基本的学习好</a:t>
            </a:r>
            <a:r>
              <a:rPr lang="zh-CN" altLang="zh-CN" sz="16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习惯。</a:t>
            </a:r>
            <a:endParaRPr lang="zh-CN" altLang="zh-CN" sz="1600" b="1" kern="100" dirty="0">
              <a:latin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sz="1600" b="1" kern="0" dirty="0">
                <a:solidFill>
                  <a:srgbClr val="000000"/>
                </a:solidFill>
                <a:latin typeface="?????? Pro W3"/>
                <a:cs typeface="?????? Pro W3"/>
              </a:rPr>
              <a:t>在成人帮助下能够确定可行的目标，并</a:t>
            </a:r>
            <a:r>
              <a:rPr lang="zh-CN" altLang="zh-CN" sz="16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努力完成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sz="1600" b="1" kern="100" dirty="0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b="1" dirty="0">
                <a:solidFill>
                  <a:srgbClr val="000000"/>
                </a:solidFill>
                <a:latin typeface="?????? Pro W3"/>
                <a:cs typeface="?????? Pro W3"/>
              </a:rPr>
              <a:t>不怕困难，乐于在别人帮助下战胜</a:t>
            </a:r>
            <a:r>
              <a:rPr lang="zh-CN" altLang="zh-CN" sz="1600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困难</a:t>
            </a:r>
            <a:r>
              <a:rPr lang="zh-CN" altLang="en-US" sz="1600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en-US" sz="1600" b="1" dirty="0"/>
          </a:p>
        </p:txBody>
      </p:sp>
      <p:sp>
        <p:nvSpPr>
          <p:cNvPr id="8" name="矩形 7"/>
          <p:cNvSpPr/>
          <p:nvPr/>
        </p:nvSpPr>
        <p:spPr>
          <a:xfrm>
            <a:off x="317236" y="6109198"/>
            <a:ext cx="5091105" cy="59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教学建议：重点讨论孩子生活中的拖拉现象。</a:t>
            </a:r>
            <a:endParaRPr lang="zh-CN" altLang="en-US" sz="2000" b="1" dirty="0"/>
          </a:p>
        </p:txBody>
      </p:sp>
      <p:sp>
        <p:nvSpPr>
          <p:cNvPr id="9" name="矩形 8"/>
          <p:cNvSpPr/>
          <p:nvPr/>
        </p:nvSpPr>
        <p:spPr>
          <a:xfrm>
            <a:off x="5643802" y="6138611"/>
            <a:ext cx="6129098" cy="59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教学建议：感受 时间的意义；讨论生活中因为拖拉造成的后果。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6873" y="0"/>
            <a:ext cx="5084490" cy="58363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4385" y="-20072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961" y="791737"/>
            <a:ext cx="5470258" cy="59273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80850" y="5940625"/>
            <a:ext cx="4831611" cy="57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教学建议：方法具体（如：学会用闹钟）；家人、长辈、同伴的经验借鉴。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8901" y="262749"/>
            <a:ext cx="4934899" cy="19451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487" y="365125"/>
            <a:ext cx="5606513" cy="1740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0" y="2687763"/>
            <a:ext cx="5226905" cy="2003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30356"/>
            <a:ext cx="5051701" cy="17184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47816" y="5142206"/>
            <a:ext cx="5544354" cy="59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 续编故事，方法及意义层面的反馈。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5076" y="652195"/>
            <a:ext cx="4865850" cy="53200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741" y="-10635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第一课时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08" y="848097"/>
            <a:ext cx="4699614" cy="49282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954430" y="959724"/>
            <a:ext cx="28324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dirty="0"/>
              <a:t>编写</a:t>
            </a:r>
            <a:r>
              <a:rPr lang="zh-CN" altLang="en-US" sz="2000" b="1" dirty="0" smtClean="0"/>
              <a:t>目的：</a:t>
            </a:r>
            <a:endParaRPr lang="zh-CN" altLang="en-US" sz="2000" b="1" dirty="0"/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养成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基本的学习好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习惯。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在成人帮助下能够确定可行的目标，并努力去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完成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b="1" dirty="0">
                <a:solidFill>
                  <a:srgbClr val="000000"/>
                </a:solidFill>
                <a:latin typeface="?????? Pro W3"/>
                <a:cs typeface="?????? Pro W3"/>
              </a:rPr>
              <a:t>不怕困难，乐于在别人帮助下战胜</a:t>
            </a:r>
            <a:r>
              <a:rPr lang="zh-CN" altLang="zh-CN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困难</a:t>
            </a:r>
            <a:r>
              <a:rPr lang="zh-CN" altLang="en-US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en-US" b="1" dirty="0"/>
          </a:p>
        </p:txBody>
      </p:sp>
      <p:sp>
        <p:nvSpPr>
          <p:cNvPr id="9" name="矩形 8"/>
          <p:cNvSpPr/>
          <p:nvPr/>
        </p:nvSpPr>
        <p:spPr>
          <a:xfrm>
            <a:off x="587706" y="5972233"/>
            <a:ext cx="4128818" cy="59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教学建议：教师的话题进入，帮助课堂安全心理的营造。</a:t>
            </a:r>
            <a:endParaRPr lang="zh-CN" altLang="en-US" sz="2000" b="1" dirty="0"/>
          </a:p>
        </p:txBody>
      </p:sp>
      <p:sp>
        <p:nvSpPr>
          <p:cNvPr id="10" name="矩形 9"/>
          <p:cNvSpPr/>
          <p:nvPr/>
        </p:nvSpPr>
        <p:spPr>
          <a:xfrm>
            <a:off x="4825231" y="5972233"/>
            <a:ext cx="4128818" cy="59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教学建议：具体事件的挖掘和贯穿。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0746" y="222647"/>
            <a:ext cx="5666674" cy="60764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056" y="-270434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292" y="620231"/>
            <a:ext cx="4963639" cy="52812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37388" y="6046496"/>
            <a:ext cx="5404124" cy="57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</a:t>
            </a:r>
            <a:r>
              <a:rPr lang="zh-CN" altLang="en-US" sz="2000" b="1" dirty="0"/>
              <a:t>：调顺序，做</a:t>
            </a:r>
            <a:r>
              <a:rPr lang="zh-CN" altLang="en-US" sz="2000" b="1" dirty="0" smtClean="0"/>
              <a:t>过渡；淡游戏，重方法。 </a:t>
            </a:r>
            <a:endParaRPr lang="zh-CN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636965" y="5996291"/>
            <a:ext cx="4716966" cy="680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教学建议：充分调查，现象分类；面上选点，具体导行。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0" y="1017905"/>
            <a:ext cx="5136515" cy="3982720"/>
          </a:xfrm>
          <a:prstGeom prst="rect">
            <a:avLst/>
          </a:prstGeom>
        </p:spPr>
      </p:pic>
      <p:pic>
        <p:nvPicPr>
          <p:cNvPr id="6" name="图片 5" descr="175994055534845571.jpg"/>
          <p:cNvPicPr>
            <a:picLocks noChangeAspect="1"/>
          </p:cNvPicPr>
          <p:nvPr/>
        </p:nvPicPr>
        <p:blipFill>
          <a:blip r:embed="rId2" cstate="print"/>
          <a:srcRect l="14444" t="578" r="23511" b="3556"/>
          <a:stretch>
            <a:fillRect/>
          </a:stretch>
        </p:blipFill>
        <p:spPr>
          <a:xfrm rot="16200000">
            <a:off x="3797300" y="1590040"/>
            <a:ext cx="2275840" cy="46888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4615" y="294130"/>
            <a:ext cx="4769205" cy="20670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0471" y="149164"/>
            <a:ext cx="10515600" cy="13255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6204"/>
            <a:ext cx="6534615" cy="21250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7478"/>
            <a:ext cx="6440937" cy="21533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742" y="2796119"/>
            <a:ext cx="5933706" cy="20546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92458" y="5285678"/>
            <a:ext cx="9723863" cy="8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教学建议：强调危害；注意层次区分；上可导入、可过渡，下宜做结；均可拓展阅读。</a:t>
            </a:r>
            <a:endParaRPr lang="zh-CN" altLang="en-US" sz="2000" b="1" dirty="0"/>
          </a:p>
        </p:txBody>
      </p:sp>
      <p:sp>
        <p:nvSpPr>
          <p:cNvPr id="10" name=" 2050">
            <a:hlinkClick r:id="rId5" action="ppaction://hlinkfile"/>
          </p:cNvPr>
          <p:cNvSpPr/>
          <p:nvPr/>
        </p:nvSpPr>
        <p:spPr bwMode="auto">
          <a:xfrm>
            <a:off x="11005820" y="5015865"/>
            <a:ext cx="914400" cy="914400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200" b="1">
                <a:solidFill>
                  <a:schemeClr val="tx1"/>
                </a:solidFill>
              </a:rPr>
              <a:t>马虎的悲剧</a:t>
            </a:r>
            <a:endParaRPr lang="zh-CN" altLang="en-US" sz="1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6816" y="-131669"/>
            <a:ext cx="5441215" cy="7346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41" y="-142685"/>
            <a:ext cx="5205769" cy="746035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18255" y="5083810"/>
            <a:ext cx="3635375" cy="12712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本册的教育主题：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养成基本的</a:t>
            </a:r>
            <a:endParaRPr lang="en-US" sz="2800" dirty="0" err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新的生活习惯</a:t>
            </a:r>
            <a:endParaRPr lang="en-US" altLang="en-US" sz="2800" b="1" dirty="0" err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50876" y="1369202"/>
            <a:ext cx="5673770" cy="4120445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 rot="0">
            <a:off x="360045" y="309012"/>
            <a:ext cx="3616232" cy="760970"/>
            <a:chOff x="941044" y="4414056"/>
            <a:chExt cx="3542508" cy="745218"/>
          </a:xfrm>
        </p:grpSpPr>
        <p:sp>
          <p:nvSpPr>
            <p:cNvPr id="17" name="任意多边形 16"/>
            <p:cNvSpPr/>
            <p:nvPr>
              <p:custDataLst>
                <p:tags r:id="rId3"/>
              </p:custDataLst>
            </p:nvPr>
          </p:nvSpPr>
          <p:spPr>
            <a:xfrm>
              <a:off x="3810676" y="4414056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rot="0" spcFirstLastPara="0" vertOverflow="overflow" horzOverflow="overflow" vert="horz" wrap="square" lIns="72000" tIns="0" rIns="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4"/>
              </p:custDataLst>
            </p:nvPr>
          </p:nvSpPr>
          <p:spPr>
            <a:xfrm>
              <a:off x="941044" y="4414056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normAutofit lnSpcReduction="10000"/>
            </a:bodyPr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多比较  深思考 </a:t>
              </a:r>
              <a:endPara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追寻背后因素</a:t>
              </a:r>
              <a:endParaRPr lang="zh-CN" altLang="en-US" sz="2400" dirty="0" err="1" smtClean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8大自然，谢谢您\IMG_3125.JPG"/>
          <p:cNvPicPr>
            <a:picLocks noChangeAspect="1" noChangeArrowheads="1"/>
          </p:cNvPicPr>
          <p:nvPr/>
        </p:nvPicPr>
        <p:blipFill>
          <a:blip r:embed="rId1" cstate="print"/>
          <a:srcRect l="5952" t="13229" r="2765" b="4749"/>
          <a:stretch>
            <a:fillRect/>
          </a:stretch>
        </p:blipFill>
        <p:spPr bwMode="auto">
          <a:xfrm>
            <a:off x="1524000" y="383540"/>
            <a:ext cx="4664075" cy="2938780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8大自然，谢谢您\IMG_3126.JPG"/>
          <p:cNvPicPr>
            <a:picLocks noChangeAspect="1" noChangeArrowheads="1"/>
          </p:cNvPicPr>
          <p:nvPr/>
        </p:nvPicPr>
        <p:blipFill>
          <a:blip r:embed="rId2" cstate="print"/>
          <a:srcRect l="1984" r="2765" b="17979"/>
          <a:stretch>
            <a:fillRect/>
          </a:stretch>
        </p:blipFill>
        <p:spPr bwMode="auto">
          <a:xfrm>
            <a:off x="5524500" y="3321685"/>
            <a:ext cx="5088255" cy="3175000"/>
          </a:xfrm>
          <a:prstGeom prst="rect">
            <a:avLst/>
          </a:prstGeom>
          <a:noFill/>
        </p:spPr>
      </p:pic>
      <p:grpSp>
        <p:nvGrpSpPr>
          <p:cNvPr id="2" name="组合 7"/>
          <p:cNvGrpSpPr/>
          <p:nvPr/>
        </p:nvGrpSpPr>
        <p:grpSpPr>
          <a:xfrm>
            <a:off x="6612641" y="1196276"/>
            <a:ext cx="2324858" cy="1393041"/>
            <a:chOff x="5160078" y="594910"/>
            <a:chExt cx="2928958" cy="1857388"/>
          </a:xfrm>
        </p:grpSpPr>
        <p:sp>
          <p:nvSpPr>
            <p:cNvPr id="4" name="圆角矩形标注 3"/>
            <p:cNvSpPr/>
            <p:nvPr/>
          </p:nvSpPr>
          <p:spPr>
            <a:xfrm>
              <a:off x="5160078" y="594910"/>
              <a:ext cx="2928958" cy="1857388"/>
            </a:xfrm>
            <a:prstGeom prst="wedgeRoundRectCallout">
              <a:avLst>
                <a:gd name="adj1" fmla="val -90358"/>
                <a:gd name="adj2" fmla="val -7204"/>
                <a:gd name="adj3" fmla="val 16667"/>
              </a:avLst>
            </a:prstGeom>
            <a:solidFill>
              <a:schemeClr val="bg2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1800" b="1" dirty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亲近</a:t>
              </a:r>
              <a:endParaRPr lang="en-US" altLang="zh-CN" sz="1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1800" b="1" dirty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喜欢</a:t>
              </a:r>
              <a:endParaRPr lang="en-US" altLang="zh-CN" sz="1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1800" b="1" dirty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感受</a:t>
              </a:r>
              <a:endParaRPr lang="en-US" altLang="zh-CN" sz="1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1800" b="1" dirty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探究</a:t>
              </a:r>
              <a:endParaRPr lang="zh-CN" altLang="en-US" sz="1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右大括号 5"/>
            <p:cNvSpPr/>
            <p:nvPr/>
          </p:nvSpPr>
          <p:spPr>
            <a:xfrm>
              <a:off x="6279086" y="942956"/>
              <a:ext cx="357190" cy="1214446"/>
            </a:xfrm>
            <a:prstGeom prst="rightBrac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439" y="1153842"/>
              <a:ext cx="674352" cy="86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C00000"/>
                  </a:solidFill>
                </a:rPr>
                <a:t>自然</a:t>
              </a:r>
              <a:endParaRPr lang="zh-CN" altLang="en-US" sz="1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1887475" y="3939488"/>
            <a:ext cx="3422142" cy="428628"/>
          </a:xfrm>
          <a:prstGeom prst="wedgeRoundRectCallout">
            <a:avLst>
              <a:gd name="adj1" fmla="val -52741"/>
              <a:gd name="adj2" fmla="val -198475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002060"/>
                </a:solidFill>
              </a:rPr>
              <a:t>体验人与自然相互</a:t>
            </a:r>
            <a:r>
              <a:rPr lang="zh-CN" altLang="en-US" sz="1800" b="1" dirty="0">
                <a:solidFill>
                  <a:srgbClr val="C00000"/>
                </a:solidFill>
              </a:rPr>
              <a:t>依存</a:t>
            </a:r>
            <a:r>
              <a:rPr lang="zh-CN" altLang="en-US" sz="1800" b="1" dirty="0">
                <a:solidFill>
                  <a:srgbClr val="002060"/>
                </a:solidFill>
              </a:rPr>
              <a:t>关系</a:t>
            </a:r>
            <a:endParaRPr lang="zh-CN" altLang="en-US" sz="1800" b="1" dirty="0">
              <a:solidFill>
                <a:srgbClr val="00206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0" y="3352882"/>
            <a:ext cx="1763485" cy="48387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700" b="1" u="sng" cap="none" spc="5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旧版本</a:t>
            </a:r>
            <a:endParaRPr lang="zh-CN" altLang="en-US" sz="2700" b="1" u="sng" cap="none" spc="50" dirty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14123" y="2780456"/>
            <a:ext cx="1848722" cy="5302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000" b="1" u="sng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新</a:t>
            </a:r>
            <a:r>
              <a:rPr lang="zh-CN" altLang="en-US" sz="3000" b="1" u="sng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版本</a:t>
            </a:r>
            <a:endParaRPr lang="zh-CN" altLang="en-US" sz="3000" b="1" u="sng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949450" y="347980"/>
            <a:ext cx="8296275" cy="5956300"/>
            <a:chOff x="567651" y="857232"/>
            <a:chExt cx="11061368" cy="5381280"/>
          </a:xfrm>
        </p:grpSpPr>
        <p:pic>
          <p:nvPicPr>
            <p:cNvPr id="2" name="Picture 3" descr="C:\Users\Administrator\Desktop\8大自然，谢谢您\IMG_3126.JPG"/>
            <p:cNvPicPr>
              <a:picLocks noChangeAspect="1" noChangeArrowheads="1"/>
            </p:cNvPicPr>
            <p:nvPr/>
          </p:nvPicPr>
          <p:blipFill>
            <a:blip r:embed="rId1" cstate="print"/>
            <a:srcRect l="1984" r="2765" b="17979"/>
            <a:stretch>
              <a:fillRect/>
            </a:stretch>
          </p:blipFill>
          <p:spPr bwMode="auto">
            <a:xfrm>
              <a:off x="567651" y="880662"/>
              <a:ext cx="11061368" cy="5357850"/>
            </a:xfrm>
            <a:prstGeom prst="rect">
              <a:avLst/>
            </a:prstGeom>
            <a:noFill/>
          </p:spPr>
        </p:pic>
        <p:sp>
          <p:nvSpPr>
            <p:cNvPr id="3" name="椭圆 2"/>
            <p:cNvSpPr/>
            <p:nvPr/>
          </p:nvSpPr>
          <p:spPr>
            <a:xfrm>
              <a:off x="6880104" y="4005646"/>
              <a:ext cx="1809763" cy="35719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椭圆 3"/>
            <p:cNvSpPr/>
            <p:nvPr/>
          </p:nvSpPr>
          <p:spPr>
            <a:xfrm>
              <a:off x="6059424" y="4335404"/>
              <a:ext cx="1809763" cy="35719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椭圆 4"/>
            <p:cNvSpPr/>
            <p:nvPr/>
          </p:nvSpPr>
          <p:spPr>
            <a:xfrm>
              <a:off x="1773937" y="4685164"/>
              <a:ext cx="4072888" cy="50006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椭圆形标注 5"/>
            <p:cNvSpPr/>
            <p:nvPr/>
          </p:nvSpPr>
          <p:spPr>
            <a:xfrm>
              <a:off x="7334259" y="857232"/>
              <a:ext cx="3905277" cy="1357322"/>
            </a:xfrm>
            <a:prstGeom prst="wedgeEllipseCallout">
              <a:avLst>
                <a:gd name="adj1" fmla="val -40490"/>
                <a:gd name="adj2" fmla="val 155651"/>
              </a:avLst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与自然共在</a:t>
              </a:r>
              <a:endParaRPr lang="en-US" altLang="zh-CN" sz="21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1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感恩自然</a:t>
              </a:r>
              <a:endParaRPr lang="zh-CN" altLang="en-US" sz="21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255879" y="945787"/>
              <a:ext cx="2464962" cy="47903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CN" altLang="en-US" sz="3000" b="1" u="sng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新</a:t>
              </a:r>
              <a:r>
                <a:rPr lang="zh-CN" altLang="en-US" sz="3000" b="1" u="sng" cap="none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版本</a:t>
              </a:r>
              <a:endParaRPr lang="zh-CN" altLang="en-US" sz="3000" b="1" u="sng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8大自然，谢谢您\IMG_3125.JPG"/>
          <p:cNvPicPr>
            <a:picLocks noChangeAspect="1" noChangeArrowheads="1"/>
          </p:cNvPicPr>
          <p:nvPr/>
        </p:nvPicPr>
        <p:blipFill>
          <a:blip r:embed="rId1" cstate="print"/>
          <a:srcRect l="5952" t="13229" r="2765" b="4749"/>
          <a:stretch>
            <a:fillRect/>
          </a:stretch>
        </p:blipFill>
        <p:spPr bwMode="auto">
          <a:xfrm>
            <a:off x="1524000" y="964389"/>
            <a:ext cx="4664210" cy="2357454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8大自然，谢谢您\IMG_3126.JPG"/>
          <p:cNvPicPr>
            <a:picLocks noChangeAspect="1" noChangeArrowheads="1"/>
          </p:cNvPicPr>
          <p:nvPr/>
        </p:nvPicPr>
        <p:blipFill>
          <a:blip r:embed="rId2" cstate="print"/>
          <a:srcRect l="1984" r="2765" b="17979"/>
          <a:stretch>
            <a:fillRect/>
          </a:stretch>
        </p:blipFill>
        <p:spPr bwMode="auto">
          <a:xfrm>
            <a:off x="5524496" y="3321843"/>
            <a:ext cx="5088229" cy="2464611"/>
          </a:xfrm>
          <a:prstGeom prst="rect">
            <a:avLst/>
          </a:prstGeom>
          <a:noFill/>
        </p:spPr>
      </p:pic>
      <p:sp>
        <p:nvSpPr>
          <p:cNvPr id="9" name="圆角矩形标注 8"/>
          <p:cNvSpPr/>
          <p:nvPr/>
        </p:nvSpPr>
        <p:spPr>
          <a:xfrm>
            <a:off x="3238500" y="2303852"/>
            <a:ext cx="3500442" cy="428628"/>
          </a:xfrm>
          <a:prstGeom prst="wedgeRoundRectCallout">
            <a:avLst>
              <a:gd name="adj1" fmla="val -78508"/>
              <a:gd name="adj2" fmla="val 136876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002060"/>
                </a:solidFill>
              </a:rPr>
              <a:t>体验人与自然相互</a:t>
            </a:r>
            <a:r>
              <a:rPr lang="zh-CN" altLang="en-US" sz="1800" b="1" dirty="0">
                <a:solidFill>
                  <a:srgbClr val="C00000"/>
                </a:solidFill>
              </a:rPr>
              <a:t>依存</a:t>
            </a:r>
            <a:r>
              <a:rPr lang="zh-CN" altLang="en-US" sz="1800" b="1" dirty="0">
                <a:solidFill>
                  <a:srgbClr val="002060"/>
                </a:solidFill>
              </a:rPr>
              <a:t>关系</a:t>
            </a:r>
            <a:endParaRPr lang="zh-CN" altLang="en-US" sz="1800" b="1" dirty="0">
              <a:solidFill>
                <a:srgbClr val="002060"/>
              </a:solidFill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4881554" y="3857628"/>
            <a:ext cx="2928958" cy="1017992"/>
          </a:xfrm>
          <a:prstGeom prst="wedgeEllipseCallout">
            <a:avLst>
              <a:gd name="adj1" fmla="val 55008"/>
              <a:gd name="adj2" fmla="val 108777"/>
            </a:avLst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100" b="1" dirty="0">
                <a:solidFill>
                  <a:srgbClr val="0070C0"/>
                </a:solidFill>
              </a:rPr>
              <a:t>与自然</a:t>
            </a:r>
            <a:r>
              <a:rPr lang="zh-CN" altLang="en-US" sz="2100" b="1" dirty="0">
                <a:solidFill>
                  <a:srgbClr val="FF0000"/>
                </a:solidFill>
              </a:rPr>
              <a:t>共在</a:t>
            </a:r>
            <a:endParaRPr lang="en-US" altLang="zh-CN" sz="21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100" b="1" dirty="0">
                <a:solidFill>
                  <a:srgbClr val="0070C0"/>
                </a:solidFill>
              </a:rPr>
              <a:t>感恩自然</a:t>
            </a:r>
            <a:endParaRPr lang="zh-CN" altLang="en-US" sz="2100" b="1" dirty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6646" y="1071547"/>
            <a:ext cx="4025406" cy="3454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18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旧版本</a:t>
            </a:r>
            <a:endParaRPr lang="zh-CN" altLang="en-US" sz="18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10380" y="3375422"/>
            <a:ext cx="4025406" cy="3454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1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新</a:t>
            </a:r>
            <a:r>
              <a:rPr lang="zh-CN" altLang="en-US" sz="18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版本</a:t>
            </a:r>
            <a:endParaRPr lang="zh-CN" altLang="en-US" sz="18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4942" y="1523574"/>
            <a:ext cx="34290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002060"/>
                </a:solidFill>
              </a:rPr>
              <a:t>依存：两个以上事物同时存在。相互依存，依附而存在。</a:t>
            </a:r>
            <a:endParaRPr lang="zh-CN" altLang="en-US" sz="18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2596" y="4607728"/>
            <a:ext cx="34290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002060"/>
                </a:solidFill>
              </a:rPr>
              <a:t>共在：两个不同生物之间所形成的紧密互利的关系。</a:t>
            </a:r>
            <a:endParaRPr lang="zh-CN" altLang="en-US" sz="1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7290" y="1821646"/>
            <a:ext cx="2035175" cy="48387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r>
              <a:rPr lang="zh-CN" altLang="en-US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风儿轻轻吹</a:t>
            </a:r>
            <a:endParaRPr lang="zh-CN" altLang="en-US" sz="27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68301" y="2732480"/>
            <a:ext cx="2770505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zh-CN" altLang="en-US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花儿草儿真美丽</a:t>
            </a:r>
            <a:endParaRPr lang="zh-CN" altLang="en-US" sz="27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44657" y="3602167"/>
            <a:ext cx="335758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r>
              <a:rPr lang="zh-CN" alt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可爱的动物</a:t>
            </a:r>
            <a:endParaRPr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08566" y="4479997"/>
            <a:ext cx="24796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  <a:r>
              <a:rPr lang="zh-CN" alt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大自然，谢谢您</a:t>
            </a:r>
            <a:endParaRPr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右大括号 6"/>
          <p:cNvSpPr/>
          <p:nvPr/>
        </p:nvSpPr>
        <p:spPr>
          <a:xfrm>
            <a:off x="6524628" y="1982381"/>
            <a:ext cx="928694" cy="1982405"/>
          </a:xfrm>
          <a:prstGeom prst="righ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7995110" y="2625323"/>
            <a:ext cx="65405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50" b="1" cap="all" spc="0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分</a:t>
            </a:r>
            <a:endParaRPr lang="zh-CN" altLang="en-US" sz="405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66548" y="4286256"/>
            <a:ext cx="65405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50" b="1" cap="all" spc="0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总</a:t>
            </a:r>
            <a:endParaRPr lang="zh-CN" altLang="en-US" sz="405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238876" y="4714884"/>
            <a:ext cx="1285884" cy="119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15610" y="1623661"/>
            <a:ext cx="3961938" cy="13471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4358" y="2939754"/>
            <a:ext cx="6523285" cy="978493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2101268" y="3861048"/>
            <a:ext cx="7645474" cy="1268736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800" b="1" dirty="0">
                <a:solidFill>
                  <a:srgbClr val="002060"/>
                </a:solidFill>
              </a:rPr>
              <a:t>作用</a:t>
            </a:r>
            <a:r>
              <a:rPr lang="zh-CN" altLang="en-US" sz="1800" b="1" dirty="0" smtClean="0">
                <a:solidFill>
                  <a:srgbClr val="002060"/>
                </a:solidFill>
              </a:rPr>
              <a:t>：最后一课承接了前面内容，亲近</a:t>
            </a:r>
            <a:r>
              <a:rPr lang="zh-CN" altLang="en-US" sz="1800" b="1" dirty="0">
                <a:solidFill>
                  <a:srgbClr val="002060"/>
                </a:solidFill>
              </a:rPr>
              <a:t>大自然、喜欢在大自然中活动，感受自然的神奇与变化的基调</a:t>
            </a:r>
            <a:r>
              <a:rPr lang="zh-CN" altLang="en-US" sz="1800" b="1" dirty="0" smtClean="0">
                <a:solidFill>
                  <a:srgbClr val="002060"/>
                </a:solidFill>
              </a:rPr>
              <a:t>，单元整体蕴含</a:t>
            </a:r>
            <a:r>
              <a:rPr lang="zh-CN" altLang="en-US" sz="1800" b="1" dirty="0">
                <a:solidFill>
                  <a:srgbClr val="002060"/>
                </a:solidFill>
              </a:rPr>
              <a:t>的生命意识与环保意识</a:t>
            </a:r>
            <a:r>
              <a:rPr lang="zh-CN" altLang="en-US" sz="1800" b="1" dirty="0" smtClean="0">
                <a:solidFill>
                  <a:srgbClr val="002060"/>
                </a:solidFill>
              </a:rPr>
              <a:t>，同时落点</a:t>
            </a:r>
            <a:r>
              <a:rPr lang="zh-CN" altLang="en-US" sz="1800" b="1" dirty="0">
                <a:solidFill>
                  <a:srgbClr val="002060"/>
                </a:solidFill>
              </a:rPr>
              <a:t>在</a:t>
            </a:r>
            <a:r>
              <a:rPr lang="zh-CN" altLang="en-US" sz="1800" b="1" dirty="0">
                <a:solidFill>
                  <a:srgbClr val="C00000"/>
                </a:solidFill>
              </a:rPr>
              <a:t>感恩</a:t>
            </a:r>
            <a:r>
              <a:rPr lang="zh-CN" altLang="en-US" sz="1800" b="1" dirty="0">
                <a:solidFill>
                  <a:srgbClr val="002060"/>
                </a:solidFill>
              </a:rPr>
              <a:t>层面</a:t>
            </a:r>
            <a:r>
              <a:rPr lang="zh-CN" altLang="en-US" sz="1800" b="1" dirty="0" smtClean="0">
                <a:solidFill>
                  <a:srgbClr val="002060"/>
                </a:solidFill>
              </a:rPr>
              <a:t>。</a:t>
            </a:r>
            <a:endParaRPr lang="zh-CN" altLang="en-US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t="13070"/>
          <a:stretch>
            <a:fillRect/>
          </a:stretch>
        </p:blipFill>
        <p:spPr>
          <a:xfrm>
            <a:off x="2008505" y="1223645"/>
            <a:ext cx="2219960" cy="25304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49185" y="1223645"/>
            <a:ext cx="2825750" cy="221488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sz="2000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亲近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大自然，与大自然有共在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感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喜欢在大自然中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活动</a:t>
            </a:r>
            <a:r>
              <a:rPr lang="zh-CN" altLang="en-US" b="1" kern="0" dirty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 smtClean="0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通过活动与自然交流。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10" y="2182495"/>
            <a:ext cx="2210435" cy="2657475"/>
          </a:xfrm>
          <a:prstGeom prst="rect">
            <a:avLst/>
          </a:prstGeom>
        </p:spPr>
      </p:pic>
      <p:pic>
        <p:nvPicPr>
          <p:cNvPr id="2" name="内容占位符 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3369945"/>
            <a:ext cx="2307590" cy="2708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910" y="3946525"/>
            <a:ext cx="2247265" cy="26562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24990" y="5422265"/>
            <a:ext cx="20218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 smtClean="0">
                <a:sym typeface="+mn-ea"/>
              </a:rPr>
              <a:t>必须活动的活动课</a:t>
            </a:r>
            <a:endParaRPr lang="zh-CN" altLang="en-US"/>
          </a:p>
        </p:txBody>
      </p:sp>
      <p:pic>
        <p:nvPicPr>
          <p:cNvPr id="6" name="内容占位符 3"/>
          <p:cNvPicPr>
            <a:picLocks noGrp="1" noChangeAspect="1"/>
          </p:cNvPicPr>
          <p:nvPr/>
        </p:nvPicPr>
        <p:blipFill>
          <a:blip r:embed="rId1"/>
          <a:srcRect r="50282" b="86225"/>
          <a:stretch>
            <a:fillRect/>
          </a:stretch>
        </p:blipFill>
        <p:spPr>
          <a:xfrm>
            <a:off x="864870" y="334645"/>
            <a:ext cx="2240915" cy="7239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804545" y="1351280"/>
            <a:ext cx="110109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zh-CN" altLang="en-US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寻</a:t>
            </a:r>
            <a:endParaRPr lang="zh-CN" altLang="en-US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/>
            <a:r>
              <a:rPr lang="zh-CN" altLang="en-US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找</a:t>
            </a:r>
            <a:endParaRPr lang="zh-CN" altLang="en-US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/>
            <a:r>
              <a:rPr lang="zh-CN" altLang="en-US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风</a:t>
            </a:r>
            <a:endParaRPr lang="zh-CN" altLang="en-US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0885" y="309880"/>
            <a:ext cx="4003040" cy="2999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20" y="3428365"/>
            <a:ext cx="3761740" cy="2818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260985"/>
            <a:ext cx="3387090" cy="2540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10" y="3501390"/>
            <a:ext cx="3920490" cy="29375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 2050">
            <a:hlinkClick r:id="rId1" action="ppaction://hlinkfile"/>
          </p:cNvPr>
          <p:cNvSpPr/>
          <p:nvPr/>
        </p:nvSpPr>
        <p:spPr bwMode="auto">
          <a:xfrm>
            <a:off x="9497060" y="4171315"/>
            <a:ext cx="914400" cy="914400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200" b="1">
                <a:solidFill>
                  <a:schemeClr val="tx1"/>
                </a:solidFill>
              </a:rPr>
              <a:t>大自然风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pic>
        <p:nvPicPr>
          <p:cNvPr id="2051" name="图片 123912" descr="126_1415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图片 123913" descr="xin_1902030911571090394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788" y="6248400"/>
            <a:ext cx="379412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23915" descr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图片 123917" descr="1_site_20068310194212071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图片 123921" descr="20061211163485315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图片 123923" descr="xinsrc_5920404171520765292245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225" y="6248400"/>
            <a:ext cx="35877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图片 123925" descr="yzbyyh72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6238" y="6248400"/>
            <a:ext cx="360362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图片 123927" descr="2758D15CBFE64E6C9F9F9E8D4350001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7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图片 123929" descr="3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706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0" name="矩形 123930">
            <a:hlinkClick r:id="rId15" action="ppaction://hlinkfile"/>
          </p:cNvPr>
          <p:cNvSpPr/>
          <p:nvPr/>
        </p:nvSpPr>
        <p:spPr>
          <a:xfrm>
            <a:off x="8839200" y="6248400"/>
            <a:ext cx="381000" cy="228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大风</a:t>
            </a:r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61" name="图片 123933" descr="%C0s%B1%B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8163" y="6248400"/>
            <a:ext cx="376237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大自然中的风">
            <a:hlinkClick r:id="" action="ppaction://media"/>
          </p:cNvPr>
          <p:cNvPicPr/>
          <p:nvPr>
            <a:videoFile r:link="rId18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43200" y="866140"/>
            <a:ext cx="6192520" cy="46316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r>
              <a:rPr lang="en-US" altLang="zh-CN"/>
              <a:t>&lt;date/time&gt;</a:t>
            </a:r>
            <a:endParaRPr lang="en-US" altLang="zh-CN"/>
          </a:p>
        </p:txBody>
      </p:sp>
      <p:sp>
        <p:nvSpPr>
          <p:cNvPr id="1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/>
              <a:t>&lt;footer&gt;</a:t>
            </a:r>
            <a:endParaRPr lang="en-US" altLang="zh-CN"/>
          </a:p>
        </p:txBody>
      </p:sp>
      <p:grpSp>
        <p:nvGrpSpPr>
          <p:cNvPr id="60429" name="Group 13"/>
          <p:cNvGrpSpPr/>
          <p:nvPr/>
        </p:nvGrpSpPr>
        <p:grpSpPr bwMode="auto">
          <a:xfrm>
            <a:off x="2112963" y="563563"/>
            <a:ext cx="7793038" cy="2762250"/>
            <a:chOff x="371" y="355"/>
            <a:chExt cx="4909" cy="1740"/>
          </a:xfrm>
        </p:grpSpPr>
        <p:sp>
          <p:nvSpPr>
            <p:cNvPr id="60419" name="Text Box 3"/>
            <p:cNvSpPr txBox="1">
              <a:spLocks noChangeArrowheads="1"/>
            </p:cNvSpPr>
            <p:nvPr/>
          </p:nvSpPr>
          <p:spPr bwMode="auto">
            <a:xfrm>
              <a:off x="371" y="355"/>
              <a:ext cx="67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3200" b="1" dirty="0">
                  <a:latin typeface="华文新魏" panose="02010800040101010101" pitchFamily="2" charset="-122"/>
                </a:rPr>
                <a:t>游戏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kumimoji="1"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pic>
          <p:nvPicPr>
            <p:cNvPr id="60420" name="Picture 4" descr="images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" y="674"/>
              <a:ext cx="816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1" name="Picture 5" descr="images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" y="674"/>
              <a:ext cx="893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2" name="Picture 6" descr="image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" y="674"/>
              <a:ext cx="912" cy="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3" name="Picture 7" descr="imag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" y="674"/>
              <a:ext cx="864" cy="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428" y="1650"/>
              <a:ext cx="4852" cy="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000" b="1" dirty="0">
                  <a:latin typeface="华文新魏" panose="02010800040101010101" pitchFamily="2" charset="-122"/>
                </a:rPr>
                <a:t>要求：不要触摸纸船、气球和风铃、不能用手去转动风车想办法， </a:t>
              </a:r>
              <a:endParaRPr kumimoji="1" lang="zh-CN" altLang="en-US" sz="2000" b="1" dirty="0">
                <a:latin typeface="华文新魏" panose="02010800040101010101" pitchFamily="2" charset="-122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000" b="1" dirty="0">
                  <a:latin typeface="华文新魏" panose="02010800040101010101" pitchFamily="2" charset="-122"/>
                </a:rPr>
                <a:t>            让它们动起来、响起来。 比比谁的方法多。</a:t>
              </a:r>
              <a:r>
                <a:rPr kumimoji="1" lang="zh-CN" altLang="en-US" b="1" dirty="0">
                  <a:latin typeface="华文新魏" panose="02010800040101010101" pitchFamily="2" charset="-122"/>
                </a:rPr>
                <a:t> </a:t>
              </a:r>
              <a:endParaRPr kumimoji="1" lang="zh-CN" altLang="en-US" b="1" dirty="0">
                <a:latin typeface="华文新魏" panose="02010800040101010101" pitchFamily="2" charset="-122"/>
              </a:endParaRPr>
            </a:p>
          </p:txBody>
        </p:sp>
      </p:grpSp>
      <p:sp>
        <p:nvSpPr>
          <p:cNvPr id="60430" name="Oval 14"/>
          <p:cNvSpPr>
            <a:spLocks noChangeArrowheads="1"/>
          </p:cNvSpPr>
          <p:nvPr/>
        </p:nvSpPr>
        <p:spPr bwMode="auto">
          <a:xfrm>
            <a:off x="1838325" y="3485515"/>
            <a:ext cx="3048000" cy="17526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p>
            <a:r>
              <a:rPr kumimoji="1" lang="zh-CN" altLang="en-US" sz="2000" b="1" dirty="0"/>
              <a:t>用什么方法让它们</a:t>
            </a:r>
            <a:endParaRPr kumimoji="1" lang="zh-CN" altLang="en-US" sz="2000" b="1" dirty="0"/>
          </a:p>
          <a:p>
            <a:r>
              <a:rPr kumimoji="1" lang="zh-CN" altLang="en-US" sz="2000" b="1" dirty="0"/>
              <a:t>动起来，响起来的？</a:t>
            </a:r>
            <a:endParaRPr kumimoji="1" lang="zh-CN" altLang="en-US" sz="2000" b="1" dirty="0"/>
          </a:p>
        </p:txBody>
      </p:sp>
      <p:sp>
        <p:nvSpPr>
          <p:cNvPr id="60431" name="Oval 15"/>
          <p:cNvSpPr>
            <a:spLocks noChangeArrowheads="1"/>
          </p:cNvSpPr>
          <p:nvPr/>
        </p:nvSpPr>
        <p:spPr bwMode="auto">
          <a:xfrm>
            <a:off x="2895600" y="4724400"/>
            <a:ext cx="3048000" cy="17526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p>
            <a:r>
              <a:rPr kumimoji="1" lang="zh-CN" altLang="en-US" sz="2000" b="1" dirty="0"/>
              <a:t>为什么一扇、一跑、</a:t>
            </a:r>
            <a:endParaRPr kumimoji="1" lang="zh-CN" altLang="en-US" sz="2000" b="1" dirty="0"/>
          </a:p>
          <a:p>
            <a:r>
              <a:rPr kumimoji="1" lang="zh-CN" altLang="en-US" sz="2000" b="1" dirty="0"/>
              <a:t>一吹它们就能动起来、</a:t>
            </a:r>
            <a:endParaRPr kumimoji="1" lang="zh-CN" altLang="en-US" sz="2000" b="1" dirty="0"/>
          </a:p>
          <a:p>
            <a:r>
              <a:rPr lang="zh-CN" altLang="en-US" sz="2000" b="1" dirty="0"/>
              <a:t>响起</a:t>
            </a:r>
            <a:r>
              <a:rPr kumimoji="1" lang="zh-CN" altLang="en-US" sz="2000" b="1" dirty="0"/>
              <a:t>来呢？</a:t>
            </a:r>
            <a:endParaRPr kumimoji="1" lang="zh-CN" altLang="en-US" sz="2000" b="1" dirty="0"/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>
            <a:off x="5791200" y="4876800"/>
            <a:ext cx="990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endParaRPr lang="zh-CN" altLang="en-US"/>
          </a:p>
        </p:txBody>
      </p:sp>
      <p:sp>
        <p:nvSpPr>
          <p:cNvPr id="60433" name="Oval 17"/>
          <p:cNvSpPr>
            <a:spLocks noChangeArrowheads="1"/>
          </p:cNvSpPr>
          <p:nvPr/>
        </p:nvSpPr>
        <p:spPr bwMode="auto">
          <a:xfrm>
            <a:off x="6781800" y="4038600"/>
            <a:ext cx="3048000" cy="17526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p>
            <a:r>
              <a:rPr kumimoji="1" lang="zh-CN" altLang="en-US" sz="2000" b="1" dirty="0">
                <a:solidFill>
                  <a:srgbClr val="FF0000"/>
                </a:solidFill>
              </a:rPr>
              <a:t>为什么一吹、一跑、</a:t>
            </a:r>
            <a:endParaRPr kumimoji="1" lang="zh-CN" altLang="en-US" sz="2000" b="1" dirty="0">
              <a:solidFill>
                <a:srgbClr val="FF0000"/>
              </a:solidFill>
            </a:endParaRPr>
          </a:p>
          <a:p>
            <a:r>
              <a:rPr kumimoji="1" lang="zh-CN" altLang="en-US" sz="2000" b="1" dirty="0">
                <a:solidFill>
                  <a:srgbClr val="FF0000"/>
                </a:solidFill>
              </a:rPr>
              <a:t>一煽就会有风呢？</a:t>
            </a:r>
            <a:endParaRPr kumimoji="1" lang="zh-CN" altLang="en-US" sz="2000" b="1" dirty="0">
              <a:solidFill>
                <a:srgbClr val="FF0000"/>
              </a:solidFill>
            </a:endParaRPr>
          </a:p>
          <a:p>
            <a:r>
              <a:rPr kumimoji="1" lang="zh-CN" altLang="en-US" sz="2000" b="1" dirty="0" smtClean="0">
                <a:solidFill>
                  <a:srgbClr val="FF0000"/>
                </a:solidFill>
              </a:rPr>
              <a:t>风从哪儿来的呢</a:t>
            </a:r>
            <a:r>
              <a:rPr kumimoji="1" lang="zh-CN" altLang="en-US" sz="2000" b="1" dirty="0">
                <a:solidFill>
                  <a:srgbClr val="FF0000"/>
                </a:solidFill>
              </a:rPr>
              <a:t>？ 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 2050">
            <a:hlinkClick r:id="rId5" action="ppaction://hlinkfile"/>
          </p:cNvPr>
          <p:cNvSpPr/>
          <p:nvPr/>
        </p:nvSpPr>
        <p:spPr bwMode="auto">
          <a:xfrm>
            <a:off x="9158605" y="5562600"/>
            <a:ext cx="914400" cy="914400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200" b="1">
                <a:solidFill>
                  <a:schemeClr val="tx1"/>
                </a:solidFill>
              </a:rPr>
              <a:t>风的</a:t>
            </a:r>
            <a:endParaRPr lang="zh-CN" altLang="en-US" sz="12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zh-CN" altLang="en-US" sz="1200" b="1">
                <a:solidFill>
                  <a:schemeClr val="tx1"/>
                </a:solidFill>
              </a:rPr>
              <a:t>形成</a:t>
            </a:r>
            <a:endParaRPr lang="zh-CN" altLang="en-US" sz="1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 bldLvl="0" animBg="1"/>
      <p:bldP spid="60431" grpId="0" bldLvl="0" animBg="1"/>
      <p:bldP spid="6043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3738" y="365125"/>
            <a:ext cx="6531000" cy="39750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5521" y="3324517"/>
            <a:ext cx="3392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 smtClean="0"/>
              <a:t>  单元内逻辑：并列关系</a:t>
            </a:r>
            <a:endParaRPr kumimoji="1" lang="en-US" altLang="zh-CN" sz="2000" b="1" dirty="0"/>
          </a:p>
          <a:p>
            <a:pPr>
              <a:lnSpc>
                <a:spcPct val="150000"/>
              </a:lnSpc>
            </a:pPr>
            <a:r>
              <a:rPr kumimoji="1" lang="zh-CN" altLang="en-US" sz="2000" b="1" dirty="0" smtClean="0"/>
              <a:t>（根据需要，可调整）</a:t>
            </a:r>
            <a:endParaRPr kumimoji="1" lang="en-US" altLang="zh-CN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 2050">
            <a:hlinkClick r:id="rId1" action="ppaction://hlinkfile"/>
          </p:cNvPr>
          <p:cNvSpPr/>
          <p:nvPr/>
        </p:nvSpPr>
        <p:spPr bwMode="auto">
          <a:xfrm>
            <a:off x="9497060" y="4171315"/>
            <a:ext cx="914400" cy="914400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200" b="1">
                <a:solidFill>
                  <a:schemeClr val="tx1"/>
                </a:solidFill>
              </a:rPr>
              <a:t>大自然风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pic>
        <p:nvPicPr>
          <p:cNvPr id="2051" name="图片 123912" descr="126_1415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图片 123913" descr="xin_1902030911571090394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788" y="6248400"/>
            <a:ext cx="379412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23915" descr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图片 123917" descr="1_site_20068310194212071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图片 123921" descr="20061211163485315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图片 123923" descr="xinsrc_5920404171520765292245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225" y="6248400"/>
            <a:ext cx="35877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图片 123925" descr="yzbyyh72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6238" y="6248400"/>
            <a:ext cx="360362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图片 123927" descr="2758D15CBFE64E6C9F9F9E8D4350001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760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图片 123929" descr="3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7060" y="6248400"/>
            <a:ext cx="381000" cy="22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0" name="矩形 123930">
            <a:hlinkClick r:id="rId15" action="ppaction://hlinkfile"/>
          </p:cNvPr>
          <p:cNvSpPr/>
          <p:nvPr/>
        </p:nvSpPr>
        <p:spPr>
          <a:xfrm>
            <a:off x="8839200" y="6248400"/>
            <a:ext cx="381000" cy="228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大风</a:t>
            </a:r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61" name="图片 123933" descr="%C0s%B1%B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8163" y="6248400"/>
            <a:ext cx="376237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大自然中的风">
            <a:hlinkClick r:id="" action="ppaction://media"/>
          </p:cNvPr>
          <p:cNvPicPr/>
          <p:nvPr>
            <a:videoFile r:link="rId18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43200" y="866140"/>
            <a:ext cx="6192520" cy="46316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981201" y="3222625"/>
            <a:ext cx="7859216" cy="206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学生</a:t>
            </a: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结合自身的经历，探究风在人们的生活中的</a:t>
            </a:r>
            <a:r>
              <a:rPr kumimoji="1"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不同作用</a:t>
            </a: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，使学生</a:t>
            </a:r>
            <a:r>
              <a:rPr kumimoji="1" lang="zh-CN" altLang="en-US" sz="32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初步懂得了风的两面性，它既可以为</a:t>
            </a:r>
            <a:r>
              <a:rPr kumimoji="1" lang="zh-CN" altLang="en-US" sz="3200" b="1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人类</a:t>
            </a:r>
            <a:r>
              <a:rPr kumimoji="1" lang="zh-CN" altLang="en-US" sz="32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带来好处，也可以给人类带来灾害。</a:t>
            </a:r>
            <a:endParaRPr kumimoji="1" lang="zh-CN" altLang="en-US" sz="3200" b="1" u="sng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262120" y="1302385"/>
            <a:ext cx="549084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对我们的生活有什么影响呢？</a:t>
            </a:r>
            <a:endParaRPr kumimoji="1"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7391400" y="1887220"/>
            <a:ext cx="222440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哪些好处？</a:t>
            </a:r>
            <a:endParaRPr kumimoji="1"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391400" y="2496820"/>
            <a:ext cx="196215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哪些麻烦？</a:t>
            </a:r>
            <a:endParaRPr kumimoji="1"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4095750" y="2115820"/>
            <a:ext cx="263271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会给我们带来</a:t>
            </a:r>
            <a:endParaRPr kumimoji="1"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6" name="AutoShape 8"/>
          <p:cNvSpPr/>
          <p:nvPr/>
        </p:nvSpPr>
        <p:spPr bwMode="auto">
          <a:xfrm>
            <a:off x="6934200" y="2115820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50800">
            <a:solidFill>
              <a:srgbClr val="FF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none" anchor="ctr"/>
          <a:p>
            <a:endParaRPr lang="zh-CN" altLang="en-US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962150" y="1734820"/>
            <a:ext cx="18161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神奇的风</a:t>
            </a:r>
            <a:endParaRPr kumimoji="1"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8" name="AutoShape 10"/>
          <p:cNvSpPr/>
          <p:nvPr/>
        </p:nvSpPr>
        <p:spPr bwMode="auto">
          <a:xfrm>
            <a:off x="3790950" y="1734820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50800">
            <a:solidFill>
              <a:srgbClr val="FF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1B6F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none" anchor="ctr"/>
          <a:p>
            <a:endParaRPr lang="zh-CN" altLang="en-US"/>
          </a:p>
        </p:txBody>
      </p:sp>
      <p:sp>
        <p:nvSpPr>
          <p:cNvPr id="3" name="Oval 15"/>
          <p:cNvSpPr>
            <a:spLocks noChangeArrowheads="1"/>
          </p:cNvSpPr>
          <p:nvPr/>
        </p:nvSpPr>
        <p:spPr bwMode="auto">
          <a:xfrm rot="21060000">
            <a:off x="5647963" y="5284470"/>
            <a:ext cx="4541877" cy="9144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6E7F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感悟人与自然的关系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2086" y="566895"/>
            <a:ext cx="6280720" cy="2004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84" y="574139"/>
            <a:ext cx="5807202" cy="1997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41" y="2930242"/>
            <a:ext cx="6268388" cy="18176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086" y="2930242"/>
            <a:ext cx="6418072" cy="18176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4414" y="5106258"/>
            <a:ext cx="6875586" cy="785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/>
              <a:t>教学</a:t>
            </a:r>
            <a:r>
              <a:rPr lang="zh-CN" altLang="en-US" sz="2000" b="1" dirty="0" smtClean="0"/>
              <a:t>建议：是主教材的必要补充，建议作为教学内容进入。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8643" y="1054238"/>
            <a:ext cx="4637201" cy="52251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361" y="-45364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40" y="1054238"/>
            <a:ext cx="4250403" cy="52251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386762" y="778949"/>
            <a:ext cx="2570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sz="2000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欣赏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大自然的美，亲近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大自然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对自然界有共在感、好奇心，乐于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探索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b="1" dirty="0">
                <a:solidFill>
                  <a:srgbClr val="000000"/>
                </a:solidFill>
                <a:latin typeface="?????? Pro W3"/>
                <a:cs typeface="?????? Pro W3"/>
              </a:rPr>
              <a:t>能够在与大自然相处时保护</a:t>
            </a:r>
            <a:r>
              <a:rPr lang="zh-CN" altLang="zh-CN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自己</a:t>
            </a:r>
            <a:r>
              <a:rPr lang="zh-CN" altLang="en-US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2635592" y="6065543"/>
            <a:ext cx="3960766" cy="578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教学建议：行动召唤；生命存在</a:t>
            </a:r>
            <a:endParaRPr lang="zh-CN" altLang="en-US" sz="2000" b="1" dirty="0"/>
          </a:p>
        </p:txBody>
      </p:sp>
      <p:sp>
        <p:nvSpPr>
          <p:cNvPr id="10" name=" 2050">
            <a:hlinkClick r:id="rId3" action="ppaction://hlinkpres?slideindex=1&amp;slidetitle="/>
          </p:cNvPr>
          <p:cNvSpPr/>
          <p:nvPr/>
        </p:nvSpPr>
        <p:spPr bwMode="auto">
          <a:xfrm>
            <a:off x="10363200" y="5049520"/>
            <a:ext cx="914400" cy="914400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b="1">
                <a:solidFill>
                  <a:schemeClr val="tx1"/>
                </a:solidFill>
              </a:rPr>
              <a:t>ppt</a:t>
            </a:r>
            <a:endParaRPr lang="en-US" altLang="zh-CN" sz="1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369" y="-209306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0423" y="627246"/>
            <a:ext cx="4962397" cy="5226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251" y="255110"/>
            <a:ext cx="5014149" cy="560642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4986" y="5984489"/>
            <a:ext cx="4191416" cy="52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教学建议：结合实际辨析与导行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6325848" y="5984489"/>
            <a:ext cx="3263629" cy="52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教学建议：告之与指导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5938" y="365125"/>
            <a:ext cx="4710738" cy="21665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81" y="365124"/>
            <a:ext cx="6792967" cy="21665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1" y="2761236"/>
            <a:ext cx="5968857" cy="22796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863" y="2833306"/>
            <a:ext cx="5800568" cy="22076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4077" y="5342507"/>
            <a:ext cx="10679723" cy="64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教学建议：四季中的“我与小树”；“一起长”中的关心爱护；延展情节，可做课外阅读。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310" y="-8508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0177" y="854943"/>
            <a:ext cx="4335320" cy="51380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189" y="724315"/>
            <a:ext cx="4652703" cy="526872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889473" y="577701"/>
            <a:ext cx="3114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sz="2000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爱护小动物。</a:t>
            </a:r>
            <a:endParaRPr lang="en-US" altLang="zh-CN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对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身边的小动物有亲近感、共在感、好奇心，乐于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探索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b="1" dirty="0">
                <a:solidFill>
                  <a:srgbClr val="000000"/>
                </a:solidFill>
                <a:latin typeface="?????? Pro W3"/>
                <a:cs typeface="?????? Pro W3"/>
              </a:rPr>
              <a:t>懂得与小动物相处时保护</a:t>
            </a:r>
            <a:r>
              <a:rPr lang="zh-CN" altLang="zh-CN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自己</a:t>
            </a:r>
            <a:r>
              <a:rPr lang="zh-CN" altLang="en-US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3353247" y="5993325"/>
            <a:ext cx="3851854" cy="539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教学建议：多种理由，多种表达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0230" y="-15240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0538" y="715728"/>
            <a:ext cx="4759152" cy="5266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998" y="583759"/>
            <a:ext cx="4935832" cy="53983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9262" y="6154615"/>
            <a:ext cx="492042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教学建议：注重充分展开后的提炼归纳。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6706099" y="6154614"/>
            <a:ext cx="3263629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教学建议：告之与指导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3173" y="325081"/>
            <a:ext cx="6195844" cy="19801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124" y="325080"/>
            <a:ext cx="6101936" cy="19801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6955"/>
            <a:ext cx="6434708" cy="21125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17" y="3413564"/>
            <a:ext cx="7146772" cy="20728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31096" y="2492094"/>
            <a:ext cx="5449490" cy="47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/>
              <a:t>教学建议：另一角度，可做拓展阅读，或独立内容。</a:t>
            </a:r>
            <a:endParaRPr lang="zh-CN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3331095" y="5700252"/>
            <a:ext cx="5297090" cy="46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/>
              <a:t>教学建议： 可拓展阅读，或第二课时导入。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749" y="-10507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idx="1"/>
          </p:nvPr>
        </p:nvSpPr>
        <p:spPr>
          <a:xfrm>
            <a:off x="838200" y="1825625"/>
            <a:ext cx="7332785" cy="4351338"/>
          </a:xfrm>
        </p:spPr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094182" y="371593"/>
            <a:ext cx="280646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sz="2000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亲近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大自然，与大自然有共在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感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，感恩自然。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喜欢在大自然中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活动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通过</a:t>
            </a:r>
            <a:r>
              <a:rPr lang="zh-CN" altLang="zh-CN" b="1" dirty="0">
                <a:solidFill>
                  <a:srgbClr val="000000"/>
                </a:solidFill>
                <a:latin typeface="?????? Pro W3"/>
                <a:cs typeface="?????? Pro W3"/>
              </a:rPr>
              <a:t>活动与自然</a:t>
            </a:r>
            <a:r>
              <a:rPr lang="zh-CN" altLang="zh-CN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交流</a:t>
            </a:r>
            <a:r>
              <a:rPr lang="zh-CN" altLang="en-US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，共在中</a:t>
            </a:r>
            <a:r>
              <a:rPr lang="zh-CN" altLang="zh-CN" b="1" dirty="0" smtClean="0">
                <a:solidFill>
                  <a:srgbClr val="000000"/>
                </a:solidFill>
                <a:latin typeface="?????? Pro W3"/>
                <a:cs typeface="?????? Pro W3"/>
              </a:rPr>
              <a:t>成长</a:t>
            </a:r>
            <a:r>
              <a:rPr lang="zh-CN" altLang="zh-CN" b="1" dirty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en-US" b="1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734" y="792727"/>
            <a:ext cx="4246768" cy="520838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502" y="792727"/>
            <a:ext cx="4518664" cy="52083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7538" y="6001116"/>
            <a:ext cx="8585628" cy="780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教学建议：全生活的体验与交流；落点是自然馈赠，同时感受人与自然的互动；有条件可以参观、实践、采访等。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0926" y="-98514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第一课时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0404" y="857656"/>
            <a:ext cx="4853526" cy="5441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766" y="753387"/>
            <a:ext cx="4727112" cy="55453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80348" y="857656"/>
            <a:ext cx="3536651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养成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良好的卫生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习惯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>
                <a:solidFill>
                  <a:srgbClr val="000000"/>
                </a:solidFill>
                <a:latin typeface="?????? Pro W3"/>
                <a:cs typeface="?????? Pro W3"/>
              </a:rPr>
              <a:t>重视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自己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的仪态、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仪表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有</a:t>
            </a:r>
            <a:r>
              <a:rPr lang="zh-CN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良好的</a:t>
            </a:r>
            <a:r>
              <a:rPr lang="zh-CN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精神面貌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3088" y="6112488"/>
            <a:ext cx="3579516" cy="548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教学</a:t>
            </a:r>
            <a:r>
              <a:rPr lang="zh-CN" altLang="en-US" b="1" dirty="0" smtClean="0"/>
              <a:t>建议：自查</a:t>
            </a:r>
            <a:r>
              <a:rPr lang="en-US" altLang="zh-CN" b="1" dirty="0" smtClean="0"/>
              <a:t>—</a:t>
            </a:r>
            <a:r>
              <a:rPr lang="zh-CN" altLang="en-US" b="1" dirty="0" smtClean="0"/>
              <a:t>互评</a:t>
            </a:r>
            <a:endParaRPr lang="zh-CN" altLang="en-US" b="1" dirty="0" smtClean="0"/>
          </a:p>
          <a:p>
            <a:pPr algn="ctr"/>
            <a:r>
              <a:rPr lang="zh-CN" altLang="en-US" b="1" dirty="0" smtClean="0"/>
              <a:t>（提出仪表要求、帮助反省）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5095885" y="6132495"/>
            <a:ext cx="3907437" cy="54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/>
              <a:t>教学建议：避免检讨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703" y="722422"/>
            <a:ext cx="4958214" cy="56304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6760" y="-214802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646" y="722422"/>
            <a:ext cx="4492057" cy="56304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26646" y="6189785"/>
            <a:ext cx="9450271" cy="515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教学建议：落点精神馈赠；感受小诗细节；引导四季体验；结合安全</a:t>
            </a:r>
            <a:r>
              <a:rPr lang="zh-CN" altLang="en-US" sz="2000" b="1" dirty="0"/>
              <a:t>教育</a:t>
            </a:r>
            <a:r>
              <a:rPr lang="zh-CN" altLang="en-US" sz="2000" b="1" dirty="0" smtClean="0"/>
              <a:t>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9531" y="668216"/>
            <a:ext cx="5976469" cy="1980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079" y="762000"/>
            <a:ext cx="6123171" cy="1886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1" y="3149327"/>
            <a:ext cx="6326043" cy="1767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917" y="3149325"/>
            <a:ext cx="5927719" cy="17672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9968" y="5346971"/>
            <a:ext cx="11723077" cy="633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教学建议：“共在主题”的体现；主教材外另一视角，可作拓展阅读；成独立内容，可以用来全课做结。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365125"/>
            <a:ext cx="6372497" cy="457468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01905" y="3173490"/>
            <a:ext cx="4537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/>
              <a:t> 单元</a:t>
            </a:r>
            <a:r>
              <a:rPr lang="zh-CN" altLang="en-US" sz="2400" b="1" dirty="0"/>
              <a:t>内逻辑：递进关系</a:t>
            </a:r>
            <a:endParaRPr lang="en-US" altLang="zh-C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2309" y="819827"/>
            <a:ext cx="4595658" cy="51309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131" y="-170452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939" y="726260"/>
            <a:ext cx="4614370" cy="522447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73066" y="1336933"/>
            <a:ext cx="232585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编写目的：</a:t>
            </a:r>
            <a:endParaRPr lang="en-US" altLang="zh-CN" sz="20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宋体" panose="02010600030101010101" pitchFamily="2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懂得</a:t>
            </a:r>
            <a:r>
              <a:rPr lang="zh-CN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自己与父母血脉</a:t>
            </a:r>
            <a:r>
              <a:rPr lang="zh-CN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相依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感受家的</a:t>
            </a:r>
            <a:r>
              <a:rPr lang="zh-CN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温暖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b="1" dirty="0">
                <a:solidFill>
                  <a:srgbClr val="000000"/>
                </a:solidFill>
                <a:latin typeface="?????? Pro W3"/>
                <a:cs typeface="?????? Pro W3"/>
              </a:rPr>
              <a:t>初步懂得家的构成。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445477" y="6131169"/>
            <a:ext cx="4255477" cy="622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教学建议：分享出生时的故事（血缘关系、悦纳情绪、家族意义）。</a:t>
            </a:r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5216769" y="6131168"/>
            <a:ext cx="4356296" cy="622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教学建议：介绍促进了解；特殊称谓后的情感挖掘。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任意多边形 27"/>
          <p:cNvSpPr/>
          <p:nvPr/>
        </p:nvSpPr>
        <p:spPr>
          <a:xfrm rot="-4486450">
            <a:off x="9647238" y="4657725"/>
            <a:ext cx="1463675" cy="3671888"/>
          </a:xfrm>
          <a:custGeom>
            <a:avLst/>
            <a:gdLst>
              <a:gd name="txL" fmla="*/ 0 w 2015614"/>
              <a:gd name="txT" fmla="*/ 0 h 4367958"/>
              <a:gd name="txR" fmla="*/ 2015614 w 2015614"/>
              <a:gd name="txB" fmla="*/ 4367958 h 4367958"/>
            </a:gdLst>
            <a:ahLst/>
            <a:cxnLst>
              <a:cxn ang="0">
                <a:pos x="29840" y="0"/>
              </a:cxn>
              <a:cxn ang="0">
                <a:pos x="34738" y="22280"/>
              </a:cxn>
              <a:cxn ang="0">
                <a:pos x="59679" y="323571"/>
              </a:cxn>
              <a:cxn ang="0">
                <a:pos x="34738" y="624860"/>
              </a:cxn>
              <a:cxn ang="0">
                <a:pos x="29840" y="647141"/>
              </a:cxn>
              <a:cxn ang="0">
                <a:pos x="24940" y="624860"/>
              </a:cxn>
              <a:cxn ang="0">
                <a:pos x="0" y="323571"/>
              </a:cxn>
              <a:cxn ang="0">
                <a:pos x="24940" y="22280"/>
              </a:cxn>
            </a:cxnLst>
            <a:rect l="txL" t="txT" r="txR" b="txB"/>
            <a:pathLst>
              <a:path w="2015614" h="4367958">
                <a:moveTo>
                  <a:pt x="1007807" y="0"/>
                </a:moveTo>
                <a:lnTo>
                  <a:pt x="1173272" y="150385"/>
                </a:lnTo>
                <a:cubicBezTo>
                  <a:pt x="1693714" y="670827"/>
                  <a:pt x="2015614" y="1389811"/>
                  <a:pt x="2015614" y="2183979"/>
                </a:cubicBezTo>
                <a:cubicBezTo>
                  <a:pt x="2015614" y="2978147"/>
                  <a:pt x="1693714" y="3697131"/>
                  <a:pt x="1173272" y="4217573"/>
                </a:cubicBezTo>
                <a:lnTo>
                  <a:pt x="1007808" y="4367958"/>
                </a:lnTo>
                <a:lnTo>
                  <a:pt x="842342" y="4217572"/>
                </a:lnTo>
                <a:cubicBezTo>
                  <a:pt x="321900" y="3697130"/>
                  <a:pt x="0" y="2978146"/>
                  <a:pt x="0" y="2183978"/>
                </a:cubicBezTo>
                <a:cubicBezTo>
                  <a:pt x="0" y="1389810"/>
                  <a:pt x="321900" y="670826"/>
                  <a:pt x="842342" y="150384"/>
                </a:cubicBezTo>
                <a:lnTo>
                  <a:pt x="1007807" y="0"/>
                </a:lnTo>
                <a:close/>
              </a:path>
            </a:pathLst>
          </a:custGeom>
          <a:gradFill rotWithShape="1">
            <a:gsLst>
              <a:gs pos="0">
                <a:srgbClr val="09D1AB">
                  <a:alpha val="100000"/>
                </a:srgbClr>
              </a:gs>
              <a:gs pos="31000">
                <a:srgbClr val="09D1AB">
                  <a:alpha val="100000"/>
                </a:srgbClr>
              </a:gs>
              <a:gs pos="100000">
                <a:srgbClr val="6E7DC3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5" name="任意多边形 28"/>
          <p:cNvSpPr/>
          <p:nvPr/>
        </p:nvSpPr>
        <p:spPr>
          <a:xfrm rot="-331521">
            <a:off x="11407775" y="5113338"/>
            <a:ext cx="1149350" cy="2884487"/>
          </a:xfrm>
          <a:custGeom>
            <a:avLst/>
            <a:gdLst>
              <a:gd name="txL" fmla="*/ 0 w 2015614"/>
              <a:gd name="txT" fmla="*/ 0 h 4367958"/>
              <a:gd name="txR" fmla="*/ 2015614 w 2015614"/>
              <a:gd name="txB" fmla="*/ 4367958 h 4367958"/>
            </a:gdLst>
            <a:ahLst/>
            <a:cxnLst>
              <a:cxn ang="0">
                <a:pos x="2089" y="0"/>
              </a:cxn>
              <a:cxn ang="0">
                <a:pos x="2431" y="1566"/>
              </a:cxn>
              <a:cxn ang="0">
                <a:pos x="4177" y="22748"/>
              </a:cxn>
              <a:cxn ang="0">
                <a:pos x="2431" y="43929"/>
              </a:cxn>
              <a:cxn ang="0">
                <a:pos x="2089" y="45496"/>
              </a:cxn>
              <a:cxn ang="0">
                <a:pos x="1746" y="43929"/>
              </a:cxn>
              <a:cxn ang="0">
                <a:pos x="0" y="22747"/>
              </a:cxn>
              <a:cxn ang="0">
                <a:pos x="1746" y="1566"/>
              </a:cxn>
            </a:cxnLst>
            <a:rect l="txL" t="txT" r="txR" b="txB"/>
            <a:pathLst>
              <a:path w="2015614" h="4367958">
                <a:moveTo>
                  <a:pt x="1007807" y="0"/>
                </a:moveTo>
                <a:lnTo>
                  <a:pt x="1173272" y="150385"/>
                </a:lnTo>
                <a:cubicBezTo>
                  <a:pt x="1693714" y="670827"/>
                  <a:pt x="2015614" y="1389811"/>
                  <a:pt x="2015614" y="2183979"/>
                </a:cubicBezTo>
                <a:cubicBezTo>
                  <a:pt x="2015614" y="2978147"/>
                  <a:pt x="1693714" y="3697131"/>
                  <a:pt x="1173272" y="4217573"/>
                </a:cubicBezTo>
                <a:lnTo>
                  <a:pt x="1007808" y="4367958"/>
                </a:lnTo>
                <a:lnTo>
                  <a:pt x="842342" y="4217572"/>
                </a:lnTo>
                <a:cubicBezTo>
                  <a:pt x="321900" y="3697130"/>
                  <a:pt x="0" y="2978146"/>
                  <a:pt x="0" y="2183978"/>
                </a:cubicBezTo>
                <a:cubicBezTo>
                  <a:pt x="0" y="1389810"/>
                  <a:pt x="321900" y="670826"/>
                  <a:pt x="842342" y="150384"/>
                </a:cubicBezTo>
                <a:lnTo>
                  <a:pt x="1007807" y="0"/>
                </a:lnTo>
                <a:close/>
              </a:path>
            </a:pathLst>
          </a:custGeom>
          <a:gradFill rotWithShape="1">
            <a:gsLst>
              <a:gs pos="0">
                <a:srgbClr val="09D1AB">
                  <a:alpha val="100000"/>
                </a:srgbClr>
              </a:gs>
              <a:gs pos="31000">
                <a:srgbClr val="09D1AB">
                  <a:alpha val="100000"/>
                </a:srgbClr>
              </a:gs>
              <a:gs pos="100000">
                <a:srgbClr val="6E7DC3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6" name="文本框 2"/>
          <p:cNvSpPr/>
          <p:nvPr/>
        </p:nvSpPr>
        <p:spPr>
          <a:xfrm>
            <a:off x="862013" y="506413"/>
            <a:ext cx="209867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活动提示</a:t>
            </a:r>
            <a:endParaRPr lang="zh-CN" altLang="en-US" sz="2800" b="1" dirty="0">
              <a:solidFill>
                <a:srgbClr val="000000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8197" name="任意多边形 3"/>
          <p:cNvSpPr/>
          <p:nvPr/>
        </p:nvSpPr>
        <p:spPr>
          <a:xfrm rot="-3146483">
            <a:off x="552450" y="488950"/>
            <a:ext cx="228600" cy="574675"/>
          </a:xfrm>
          <a:custGeom>
            <a:avLst/>
            <a:gdLst>
              <a:gd name="txL" fmla="*/ 0 w 2015614"/>
              <a:gd name="txT" fmla="*/ 0 h 4367958"/>
              <a:gd name="txR" fmla="*/ 2015614 w 2015614"/>
              <a:gd name="txB" fmla="*/ 4367958 h 4367958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015614" h="4367958">
                <a:moveTo>
                  <a:pt x="1007807" y="0"/>
                </a:moveTo>
                <a:lnTo>
                  <a:pt x="1173272" y="150385"/>
                </a:lnTo>
                <a:cubicBezTo>
                  <a:pt x="1693714" y="670827"/>
                  <a:pt x="2015614" y="1389811"/>
                  <a:pt x="2015614" y="2183979"/>
                </a:cubicBezTo>
                <a:cubicBezTo>
                  <a:pt x="2015614" y="2978147"/>
                  <a:pt x="1693714" y="3697131"/>
                  <a:pt x="1173272" y="4217573"/>
                </a:cubicBezTo>
                <a:lnTo>
                  <a:pt x="1007808" y="4367958"/>
                </a:lnTo>
                <a:lnTo>
                  <a:pt x="842342" y="4217572"/>
                </a:lnTo>
                <a:cubicBezTo>
                  <a:pt x="321900" y="3697130"/>
                  <a:pt x="0" y="2978146"/>
                  <a:pt x="0" y="2183978"/>
                </a:cubicBezTo>
                <a:cubicBezTo>
                  <a:pt x="0" y="1389810"/>
                  <a:pt x="321900" y="670826"/>
                  <a:pt x="842342" y="150384"/>
                </a:cubicBezTo>
                <a:lnTo>
                  <a:pt x="1007807" y="0"/>
                </a:lnTo>
                <a:close/>
              </a:path>
            </a:pathLst>
          </a:custGeom>
          <a:gradFill rotWithShape="1">
            <a:gsLst>
              <a:gs pos="0">
                <a:srgbClr val="09D1AB">
                  <a:alpha val="100000"/>
                </a:srgbClr>
              </a:gs>
              <a:gs pos="31000">
                <a:srgbClr val="09D1AB">
                  <a:alpha val="100000"/>
                </a:srgbClr>
              </a:gs>
              <a:gs pos="100000">
                <a:srgbClr val="6E7DC3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8" name="文本框 8"/>
          <p:cNvSpPr/>
          <p:nvPr/>
        </p:nvSpPr>
        <p:spPr>
          <a:xfrm>
            <a:off x="7373938" y="3519488"/>
            <a:ext cx="22193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教学重点</a:t>
            </a:r>
            <a:endParaRPr lang="zh-CN" altLang="en-US" sz="2800" b="1" dirty="0">
              <a:solidFill>
                <a:srgbClr val="000000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8199" name="文本框 9"/>
          <p:cNvSpPr/>
          <p:nvPr/>
        </p:nvSpPr>
        <p:spPr>
          <a:xfrm>
            <a:off x="791528" y="4645978"/>
            <a:ext cx="5616575" cy="1538287"/>
          </a:xfrm>
          <a:prstGeom prst="rect">
            <a:avLst/>
          </a:prstGeom>
          <a:noFill/>
          <a:ln w="222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引导学生通过“家庭树”进一步了解家庭成员的关系，知道各位亲属的称谓，感知家庭成员的血缘关系。</a:t>
            </a:r>
            <a:endParaRPr lang="zh-CN" altLang="en-US" sz="2400" b="1" dirty="0">
              <a:solidFill>
                <a:srgbClr val="000000"/>
              </a:solidFill>
              <a:latin typeface="Calibri" panose="020F0502020204030204" charset="0"/>
              <a:sym typeface="Calibri Light" panose="020F0302020204030204" charset="0"/>
            </a:endParaRPr>
          </a:p>
        </p:txBody>
      </p:sp>
      <p:sp>
        <p:nvSpPr>
          <p:cNvPr id="8200" name="文本框 21"/>
          <p:cNvSpPr/>
          <p:nvPr/>
        </p:nvSpPr>
        <p:spPr>
          <a:xfrm>
            <a:off x="682625" y="5354638"/>
            <a:ext cx="7683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201" name="任意多边形 3"/>
          <p:cNvSpPr/>
          <p:nvPr/>
        </p:nvSpPr>
        <p:spPr>
          <a:xfrm rot="-3146483">
            <a:off x="6962775" y="3497263"/>
            <a:ext cx="228600" cy="574675"/>
          </a:xfrm>
          <a:custGeom>
            <a:avLst/>
            <a:gdLst>
              <a:gd name="txL" fmla="*/ 0 w 2015614"/>
              <a:gd name="txT" fmla="*/ 0 h 4367958"/>
              <a:gd name="txR" fmla="*/ 2015614 w 2015614"/>
              <a:gd name="txB" fmla="*/ 4367958 h 4367958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015614" h="4367958">
                <a:moveTo>
                  <a:pt x="1007807" y="0"/>
                </a:moveTo>
                <a:lnTo>
                  <a:pt x="1173272" y="150385"/>
                </a:lnTo>
                <a:cubicBezTo>
                  <a:pt x="1693714" y="670827"/>
                  <a:pt x="2015614" y="1389811"/>
                  <a:pt x="2015614" y="2183979"/>
                </a:cubicBezTo>
                <a:cubicBezTo>
                  <a:pt x="2015614" y="2978147"/>
                  <a:pt x="1693714" y="3697131"/>
                  <a:pt x="1173272" y="4217573"/>
                </a:cubicBezTo>
                <a:lnTo>
                  <a:pt x="1007808" y="4367958"/>
                </a:lnTo>
                <a:lnTo>
                  <a:pt x="842342" y="4217572"/>
                </a:lnTo>
                <a:cubicBezTo>
                  <a:pt x="321900" y="3697130"/>
                  <a:pt x="0" y="2978146"/>
                  <a:pt x="0" y="2183978"/>
                </a:cubicBezTo>
                <a:cubicBezTo>
                  <a:pt x="0" y="1389810"/>
                  <a:pt x="321900" y="670826"/>
                  <a:pt x="842342" y="150384"/>
                </a:cubicBezTo>
                <a:lnTo>
                  <a:pt x="1007807" y="0"/>
                </a:lnTo>
                <a:close/>
              </a:path>
            </a:pathLst>
          </a:custGeom>
          <a:gradFill rotWithShape="1">
            <a:gsLst>
              <a:gs pos="0">
                <a:srgbClr val="09D1AB">
                  <a:alpha val="100000"/>
                </a:srgbClr>
              </a:gs>
              <a:gs pos="31000">
                <a:srgbClr val="09D1AB">
                  <a:alpha val="100000"/>
                </a:srgbClr>
              </a:gs>
              <a:gs pos="100000">
                <a:srgbClr val="6E7DC3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2" name="圆角矩形标注 20"/>
          <p:cNvSpPr/>
          <p:nvPr/>
        </p:nvSpPr>
        <p:spPr>
          <a:xfrm>
            <a:off x="423863" y="1054100"/>
            <a:ext cx="5662612" cy="2935288"/>
          </a:xfrm>
          <a:prstGeom prst="wedgeRoundRectCallout">
            <a:avLst>
              <a:gd name="adj1" fmla="val -19421"/>
              <a:gd name="adj2" fmla="val -46648"/>
              <a:gd name="adj3" fmla="val 16667"/>
            </a:avLst>
          </a:prstGeom>
          <a:solidFill>
            <a:srgbClr val="96D4CA"/>
          </a:solidFill>
          <a:ln w="9525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Calibri Light" panose="020F0302020204030204" charset="0"/>
              <a:sym typeface="Calibri Light" panose="020F0302020204030204" charset="0"/>
            </a:endParaRPr>
          </a:p>
        </p:txBody>
      </p:sp>
      <p:sp>
        <p:nvSpPr>
          <p:cNvPr id="8203" name="文本框 22"/>
          <p:cNvSpPr/>
          <p:nvPr/>
        </p:nvSpPr>
        <p:spPr>
          <a:xfrm>
            <a:off x="690563" y="1304925"/>
            <a:ext cx="5100637" cy="2120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1.“</a:t>
            </a:r>
            <a:r>
              <a:rPr lang="zh-CN" altLang="en-US" sz="24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家庭树”是个象征，关键是引导学生领悟其中的含义，让学生体验到家庭是繁衍的，子孙同根。</a:t>
            </a:r>
            <a:endParaRPr lang="en-US" altLang="zh-CN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2400" b="1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关于称谓，结合南北、地域有不同，可适当调整补充。</a:t>
            </a:r>
            <a:endParaRPr lang="zh-CN" altLang="en-US" sz="2400" b="1" dirty="0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8519" y="808397"/>
            <a:ext cx="4595658" cy="513091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6865" y="544580"/>
            <a:ext cx="5658055" cy="54141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095" y="-11820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70" y="766013"/>
            <a:ext cx="5360622" cy="51927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63069" y="6049302"/>
            <a:ext cx="3990286" cy="571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教学建议：从相似性探究关联性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5720861" y="6049205"/>
            <a:ext cx="5896707" cy="571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 开放的、感性的（时间、空间、内容面）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4670" y="616398"/>
            <a:ext cx="5429130" cy="19304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34" y="568690"/>
            <a:ext cx="5721135" cy="1897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8" y="2974721"/>
            <a:ext cx="5708441" cy="21521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61" y="2765533"/>
            <a:ext cx="5484939" cy="23704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54369" y="5568462"/>
            <a:ext cx="8393723" cy="586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教学建议：“我”家故事的特例补充（个体的、细节的），可拓展阅读。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0504" y="420608"/>
            <a:ext cx="5126434" cy="5550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6314" y="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14" y="1088008"/>
            <a:ext cx="4557644" cy="48830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004699" y="1256840"/>
            <a:ext cx="191442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sz="2000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在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细节中发现家人的爱</a:t>
            </a:r>
            <a:r>
              <a:rPr lang="zh-CN" altLang="en-US" b="1" kern="0" dirty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0" dirty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感受家人的爱和家的温暖</a:t>
            </a:r>
            <a:r>
              <a:rPr lang="zh-CN" altLang="en-US" b="1" kern="0" dirty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0" dirty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理解家人的爱。</a:t>
            </a:r>
            <a:endParaRPr lang="zh-CN" altLang="en-US" b="1" kern="0" dirty="0">
              <a:solidFill>
                <a:srgbClr val="000000"/>
              </a:solidFill>
              <a:latin typeface="?????? Pro W3"/>
              <a:cs typeface="?????? Pro W3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25136" y="6146089"/>
            <a:ext cx="5539633" cy="492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教学建议：理解爱的表达形式是多样的 </a:t>
            </a:r>
            <a:r>
              <a:rPr lang="en-US" altLang="zh-CN" sz="2000" b="1" dirty="0" smtClean="0"/>
              <a:t> </a:t>
            </a:r>
            <a:endParaRPr lang="zh-CN" altLang="en-US" sz="2000" b="1" dirty="0"/>
          </a:p>
        </p:txBody>
      </p:sp>
      <p:sp>
        <p:nvSpPr>
          <p:cNvPr id="7" name="椭圆 6">
            <a:hlinkClick r:id="rId3" action="ppaction://hlinkfile"/>
          </p:cNvPr>
          <p:cNvSpPr/>
          <p:nvPr/>
        </p:nvSpPr>
        <p:spPr>
          <a:xfrm>
            <a:off x="10851515" y="5160645"/>
            <a:ext cx="734060" cy="926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爸爸工作</a:t>
            </a:r>
            <a:endParaRPr lang="zh-CN" altLang="en-US"/>
          </a:p>
        </p:txBody>
      </p:sp>
      <p:sp>
        <p:nvSpPr>
          <p:cNvPr id="8" name="椭圆 7">
            <a:hlinkClick r:id="rId4" action="ppaction://hlinkfile"/>
          </p:cNvPr>
          <p:cNvSpPr/>
          <p:nvPr/>
        </p:nvSpPr>
        <p:spPr>
          <a:xfrm>
            <a:off x="9528175" y="5738495"/>
            <a:ext cx="721995" cy="902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妈妈的手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806" y="-20964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455" y="205803"/>
            <a:ext cx="4491746" cy="66246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95" y="605517"/>
            <a:ext cx="4407877" cy="516223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2995" y="5955323"/>
            <a:ext cx="4407877" cy="656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教学建议：关注“相互”；细节性的、情节性的</a:t>
            </a:r>
            <a:endParaRPr lang="zh-CN" altLang="en-US" sz="2000" b="1" dirty="0"/>
          </a:p>
        </p:txBody>
      </p:sp>
      <p:sp>
        <p:nvSpPr>
          <p:cNvPr id="4" name="矩形 3"/>
          <p:cNvSpPr/>
          <p:nvPr/>
        </p:nvSpPr>
        <p:spPr>
          <a:xfrm>
            <a:off x="6441238" y="5923827"/>
            <a:ext cx="3903784" cy="633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教学建议：具体情境下的表达；</a:t>
            </a:r>
            <a:endParaRPr lang="zh-CN" altLang="en-US" sz="2000" b="1" dirty="0"/>
          </a:p>
        </p:txBody>
      </p:sp>
      <p:sp>
        <p:nvSpPr>
          <p:cNvPr id="8" name="椭圆 7">
            <a:hlinkClick r:id="rId3" action="ppaction://hlinkfile"/>
          </p:cNvPr>
          <p:cNvSpPr/>
          <p:nvPr/>
        </p:nvSpPr>
        <p:spPr>
          <a:xfrm>
            <a:off x="11148060" y="5179060"/>
            <a:ext cx="671195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情景表演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5082" y="365125"/>
            <a:ext cx="6168477" cy="22022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82063"/>
            <a:ext cx="5810917" cy="24852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8054" y="2858379"/>
            <a:ext cx="9331569" cy="64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教学建议：“理解”板块下的内容补充，可做案例讨论，可做课外拓展阅读思考。</a:t>
            </a:r>
            <a:endParaRPr lang="zh-CN" altLang="en-US" sz="2000" b="1" dirty="0"/>
          </a:p>
        </p:txBody>
      </p:sp>
      <p:sp>
        <p:nvSpPr>
          <p:cNvPr id="10247" name="文本框 9"/>
          <p:cNvSpPr/>
          <p:nvPr/>
        </p:nvSpPr>
        <p:spPr>
          <a:xfrm>
            <a:off x="6057900" y="3636963"/>
            <a:ext cx="5614988" cy="1538287"/>
          </a:xfrm>
          <a:prstGeom prst="rect">
            <a:avLst/>
          </a:prstGeom>
          <a:noFill/>
          <a:ln w="222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体会父母长辈对自己的疼爱，知道严格要求也是爱。引导学生关心家中事物，增强家庭自豪感和家庭责任感。</a:t>
            </a:r>
            <a:endParaRPr lang="zh-CN" altLang="en-US" sz="2400" b="1" dirty="0">
              <a:solidFill>
                <a:srgbClr val="000000"/>
              </a:solidFill>
              <a:latin typeface="Calibri" panose="020F0502020204030204" charset="0"/>
              <a:sym typeface="Calibri Light" panose="020F03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6989" y="-128789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第二课时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872587"/>
            <a:ext cx="4840670" cy="53092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659" y="749345"/>
            <a:ext cx="5295278" cy="5879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9262" y="235974"/>
            <a:ext cx="4452796" cy="589050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" y="-162248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" y="722263"/>
            <a:ext cx="4146452" cy="56433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770034" y="809817"/>
            <a:ext cx="2461177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sz="2400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sz="2400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>
                <a:solidFill>
                  <a:srgbClr val="000000"/>
                </a:solidFill>
                <a:latin typeface="?????? Pro W3"/>
                <a:cs typeface="?????? Pro W3"/>
              </a:rPr>
              <a:t>养成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整理习惯，培养整理技能。</a:t>
            </a:r>
            <a:endParaRPr lang="en-US" altLang="zh-CN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形成家庭生活中自己的事情自己做的意识。</a:t>
            </a:r>
            <a:endParaRPr lang="en-US" altLang="zh-CN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知道自己的事情自己做，就是承担家庭生活责任，照顾家人的表现。</a:t>
            </a:r>
            <a:r>
              <a:rPr lang="en-US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 </a:t>
            </a:r>
            <a:endParaRPr lang="zh-CN" altLang="zh-CN" b="1" kern="100" dirty="0" smtClean="0">
              <a:latin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327074" y="6134773"/>
            <a:ext cx="4022188" cy="615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教学建议：不仅是“物”的视角，相伴、相助、相爱</a:t>
            </a:r>
            <a:endParaRPr lang="zh-CN" altLang="en-US" sz="2000" b="1" dirty="0"/>
          </a:p>
        </p:txBody>
      </p:sp>
      <p:sp>
        <p:nvSpPr>
          <p:cNvPr id="8" name="矩形 7"/>
          <p:cNvSpPr/>
          <p:nvPr/>
        </p:nvSpPr>
        <p:spPr>
          <a:xfrm>
            <a:off x="4764258" y="6099604"/>
            <a:ext cx="4326987" cy="54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教学建议：结合生活经历的“后果”讨论；反面案例需要正面假设。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" y="-24883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2733" y="644043"/>
            <a:ext cx="4338221" cy="61650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96" y="0"/>
            <a:ext cx="4920001" cy="70829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4809" y="6109353"/>
            <a:ext cx="3516923" cy="633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教学建议：关注方法和技能；交流整理经验。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5724111" y="6176028"/>
            <a:ext cx="3818447" cy="633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教学建议：习惯（及时就位）；养成（家长帮助、重点关注）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文本框 2"/>
          <p:cNvSpPr txBox="1">
            <a:spLocks noChangeArrowheads="1"/>
          </p:cNvSpPr>
          <p:nvPr/>
        </p:nvSpPr>
        <p:spPr bwMode="auto">
          <a:xfrm>
            <a:off x="2206136" y="795580"/>
            <a:ext cx="1816100" cy="5835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学校生活</a:t>
            </a:r>
            <a:endParaRPr lang="zh-CN" altLang="en-US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虚尾箭头 29"/>
          <p:cNvSpPr/>
          <p:nvPr/>
        </p:nvSpPr>
        <p:spPr>
          <a:xfrm>
            <a:off x="5339398" y="841693"/>
            <a:ext cx="977900" cy="4857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charset="0"/>
              </a:defRPr>
            </a:lvl9pPr>
          </a:lstStyle>
          <a:p>
            <a:pPr algn="ctr">
              <a:defRPr/>
            </a:pPr>
            <a:endParaRPr lang="zh-CN" altLang="en-US" smtClea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1" name="文本框 2"/>
          <p:cNvSpPr txBox="1">
            <a:spLocks noChangeArrowheads="1"/>
          </p:cNvSpPr>
          <p:nvPr/>
        </p:nvSpPr>
        <p:spPr bwMode="auto">
          <a:xfrm>
            <a:off x="7278827" y="727395"/>
            <a:ext cx="1816100" cy="5835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家庭生活</a:t>
            </a:r>
            <a:endParaRPr lang="zh-CN" altLang="en-US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2" name="文本框 2"/>
          <p:cNvSpPr txBox="1">
            <a:spLocks noChangeArrowheads="1"/>
          </p:cNvSpPr>
          <p:nvPr/>
        </p:nvSpPr>
        <p:spPr bwMode="auto">
          <a:xfrm>
            <a:off x="5243277" y="248030"/>
            <a:ext cx="999490" cy="5835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延伸</a:t>
            </a:r>
            <a:endParaRPr lang="zh-CN" alt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3" name="文本框 2"/>
          <p:cNvSpPr txBox="1">
            <a:spLocks noChangeArrowheads="1"/>
          </p:cNvSpPr>
          <p:nvPr/>
        </p:nvSpPr>
        <p:spPr bwMode="auto">
          <a:xfrm>
            <a:off x="2301875" y="2421890"/>
            <a:ext cx="1254760" cy="30460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填写</a:t>
            </a:r>
            <a:r>
              <a:rPr lang="zh-CN" altLang="en-US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“家庭整理物品记录单”</a:t>
            </a:r>
            <a:endParaRPr lang="zh-CN" altLang="en-US" b="1" dirty="0">
              <a:ln w="0"/>
              <a:solidFill>
                <a:schemeClr val="bg2">
                  <a:lumMod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 cstate="print"/>
          <a:srcRect t="12808"/>
          <a:stretch>
            <a:fillRect/>
          </a:stretch>
        </p:blipFill>
        <p:spPr>
          <a:xfrm>
            <a:off x="4146099" y="1601199"/>
            <a:ext cx="4176051" cy="454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40" name="文本框 11"/>
          <p:cNvSpPr txBox="1">
            <a:spLocks noChangeArrowheads="1"/>
          </p:cNvSpPr>
          <p:nvPr/>
        </p:nvSpPr>
        <p:spPr bwMode="auto">
          <a:xfrm>
            <a:off x="9113838" y="2421573"/>
            <a:ext cx="859790" cy="2898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none">
            <a:spAutoFit/>
          </a:bodyPr>
          <a:p>
            <a:pPr eaLnBrk="0" hangingPunct="0"/>
            <a:r>
              <a:rPr lang="zh-CN" altLang="en-US" sz="4400" b="1">
                <a:solidFill>
                  <a:srgbClr val="1A72CB"/>
                </a:solidFill>
              </a:rPr>
              <a:t>养成好习惯</a:t>
            </a:r>
            <a:endParaRPr lang="zh-CN" altLang="en-US" sz="4400" b="1">
              <a:solidFill>
                <a:srgbClr val="1A72CB"/>
              </a:solidFill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8305" name="内容占位符 1"/>
          <p:cNvPicPr>
            <a:picLocks noGrp="1" noChangeAspect="1"/>
          </p:cNvPicPr>
          <p:nvPr/>
        </p:nvPicPr>
        <p:blipFill>
          <a:blip r:embed="rId1" cstate="print"/>
          <a:srcRect l="9554" t="72197" r="28250" b="9608"/>
          <a:stretch>
            <a:fillRect/>
          </a:stretch>
        </p:blipFill>
        <p:spPr>
          <a:xfrm>
            <a:off x="3531870" y="676910"/>
            <a:ext cx="5482590" cy="163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图片 2"/>
          <p:cNvPicPr>
            <a:picLocks noChangeAspect="1"/>
          </p:cNvPicPr>
          <p:nvPr/>
        </p:nvPicPr>
        <p:blipFill>
          <a:blip r:embed="rId2" cstate="print"/>
          <a:srcRect l="7440" t="75151" r="27104" b="5254"/>
          <a:stretch>
            <a:fillRect/>
          </a:stretch>
        </p:blipFill>
        <p:spPr bwMode="auto">
          <a:xfrm>
            <a:off x="3531870" y="2699385"/>
            <a:ext cx="5482590" cy="165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图片 4"/>
          <p:cNvPicPr>
            <a:picLocks noChangeAspect="1"/>
          </p:cNvPicPr>
          <p:nvPr/>
        </p:nvPicPr>
        <p:blipFill>
          <a:blip r:embed="rId3" cstate="print"/>
          <a:srcRect l="8788" t="73535" r="21448" b="4041"/>
          <a:stretch>
            <a:fillRect/>
          </a:stretch>
        </p:blipFill>
        <p:spPr bwMode="auto">
          <a:xfrm>
            <a:off x="3531870" y="4702810"/>
            <a:ext cx="5574665" cy="172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文本框 7"/>
          <p:cNvSpPr txBox="1">
            <a:spLocks noChangeArrowheads="1"/>
          </p:cNvSpPr>
          <p:nvPr/>
        </p:nvSpPr>
        <p:spPr bwMode="auto">
          <a:xfrm>
            <a:off x="1873568" y="958850"/>
            <a:ext cx="1198245" cy="4988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none">
            <a:spAutoFit/>
          </a:bodyPr>
          <a:lstStyle/>
          <a:p>
            <a:pPr eaLnBrk="0" hangingPunct="0"/>
            <a:r>
              <a:rPr lang="zh-CN" altLang="en-US" sz="4800" b="1"/>
              <a:t>拓展了实践的内容</a:t>
            </a:r>
            <a:endParaRPr lang="zh-CN" altLang="en-US" sz="4800" b="1"/>
          </a:p>
          <a:p>
            <a:pPr eaLnBrk="0" hangingPunct="0"/>
            <a:endParaRPr lang="zh-CN" alt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43125" y="1524000"/>
            <a:ext cx="2541270" cy="338899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5" name="内容占位符 4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1420" y="1704340"/>
            <a:ext cx="2406015" cy="32086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1090" y="1614170"/>
            <a:ext cx="2406015" cy="3208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Grp="1" noChangeAspect="1"/>
          </p:cNvPicPr>
          <p:nvPr/>
        </p:nvPicPr>
        <p:blipFill rotWithShape="1">
          <a:blip r:embed="rId1" cstate="print"/>
          <a:srcRect l="22548" t="10371" b="72067"/>
          <a:stretch>
            <a:fillRect/>
          </a:stretch>
        </p:blipFill>
        <p:spPr>
          <a:xfrm rot="5400000">
            <a:off x="3507961" y="2707150"/>
            <a:ext cx="5031422" cy="218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/>
          <a:srcRect l="23888" t="10775" r="20202" b="71279"/>
          <a:stretch>
            <a:fillRect/>
          </a:stretch>
        </p:blipFill>
        <p:spPr>
          <a:xfrm rot="5400000">
            <a:off x="6168052" y="2594304"/>
            <a:ext cx="5031421" cy="24106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/>
          <a:srcRect l="25629" t="7272" r="25457" b="74142"/>
          <a:stretch>
            <a:fillRect/>
          </a:stretch>
        </p:blipFill>
        <p:spPr>
          <a:xfrm rot="5400000">
            <a:off x="824554" y="2666811"/>
            <a:ext cx="5068480" cy="2227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9335" name="文本框 3"/>
          <p:cNvSpPr txBox="1">
            <a:spLocks noChangeArrowheads="1"/>
          </p:cNvSpPr>
          <p:nvPr/>
        </p:nvSpPr>
        <p:spPr bwMode="auto">
          <a:xfrm>
            <a:off x="2981960" y="263525"/>
            <a:ext cx="549084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3200" b="1"/>
              <a:t>调动了家长督促孩子的积极性</a:t>
            </a:r>
            <a:endParaRPr lang="zh-CN" altLang="en-US" sz="3200" b="1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454" name="矩形 11"/>
          <p:cNvSpPr>
            <a:spLocks noChangeArrowheads="1"/>
          </p:cNvSpPr>
          <p:nvPr/>
        </p:nvSpPr>
        <p:spPr bwMode="auto">
          <a:xfrm>
            <a:off x="2976245" y="193675"/>
            <a:ext cx="569214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4800" b="1">
                <a:latin typeface="宋体" panose="02010600030101010101" pitchFamily="2" charset="-122"/>
              </a:rPr>
              <a:t>一个月后的调查反馈</a:t>
            </a:r>
            <a:endParaRPr lang="zh-CN" altLang="en-US" sz="4800" b="1">
              <a:latin typeface="宋体" panose="02010600030101010101" pitchFamily="2" charset="-122"/>
            </a:endParaRP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374900" y="1843088"/>
            <a:ext cx="309880" cy="368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3771A">
                <a:gamma/>
                <a:shade val="60000"/>
                <a:invGamma/>
              </a:srgbClr>
            </a:prstShdw>
          </a:effectLst>
        </p:spPr>
        <p:txBody>
          <a:bodyPr wrap="none" anchor="ctr">
            <a:spAutoFit/>
          </a:bodyPr>
          <a:p>
            <a:pPr eaLnBrk="0" hangingPunct="0"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graphicFrame>
        <p:nvGraphicFramePr>
          <p:cNvPr id="58452" name="Object 84"/>
          <p:cNvGraphicFramePr>
            <a:graphicFrameLocks noChangeAspect="1"/>
          </p:cNvGraphicFramePr>
          <p:nvPr/>
        </p:nvGraphicFramePr>
        <p:xfrm>
          <a:off x="1810385" y="1390015"/>
          <a:ext cx="4013835" cy="267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图表" r:id="rId1" imgW="6829425" imgH="4533900" progId="MSGraph.Chart.8">
                  <p:embed/>
                </p:oleObj>
              </mc:Choice>
              <mc:Fallback>
                <p:oleObj name="图表" r:id="rId1" imgW="6829425" imgH="4533900" progId="MSGraph.Chart.8">
                  <p:embed/>
                  <p:pic>
                    <p:nvPicPr>
                      <p:cNvPr id="0" name="图片 4096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10385" y="1390015"/>
                        <a:ext cx="4013835" cy="267843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453" name="Object 85"/>
          <p:cNvGraphicFramePr>
            <a:graphicFrameLocks noChangeAspect="1"/>
          </p:cNvGraphicFramePr>
          <p:nvPr/>
        </p:nvGraphicFramePr>
        <p:xfrm>
          <a:off x="6036945" y="2856865"/>
          <a:ext cx="4213860" cy="28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图表" r:id="rId3" imgW="6829425" imgH="4552950" progId="MSGraph.Chart.8">
                  <p:embed/>
                </p:oleObj>
              </mc:Choice>
              <mc:Fallback>
                <p:oleObj name="图表" r:id="rId3" imgW="6829425" imgH="4552950" progId="MSGraph.Chart.8">
                  <p:embed/>
                  <p:pic>
                    <p:nvPicPr>
                      <p:cNvPr id="0" name="图片 4097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6945" y="2856865"/>
                        <a:ext cx="4213860" cy="281178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57" name="矩形 33"/>
          <p:cNvSpPr>
            <a:spLocks noChangeArrowheads="1"/>
          </p:cNvSpPr>
          <p:nvPr/>
        </p:nvSpPr>
        <p:spPr bwMode="auto">
          <a:xfrm>
            <a:off x="2181225" y="3908743"/>
            <a:ext cx="324612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教学前的情况</a:t>
            </a:r>
            <a:endParaRPr lang="zh-CN" altLang="en-US" sz="4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58458" name="矩形 34"/>
          <p:cNvSpPr>
            <a:spLocks noChangeArrowheads="1"/>
          </p:cNvSpPr>
          <p:nvPr/>
        </p:nvSpPr>
        <p:spPr bwMode="auto">
          <a:xfrm>
            <a:off x="6156008" y="5564188"/>
            <a:ext cx="426720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一个月之后的情况</a:t>
            </a:r>
            <a:endParaRPr lang="zh-CN" altLang="en-US" sz="48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454" name="矩形 11"/>
          <p:cNvSpPr>
            <a:spLocks noChangeArrowheads="1"/>
          </p:cNvSpPr>
          <p:nvPr/>
        </p:nvSpPr>
        <p:spPr bwMode="auto">
          <a:xfrm>
            <a:off x="2976245" y="193675"/>
            <a:ext cx="569214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4800" b="1">
                <a:latin typeface="宋体" panose="02010600030101010101" pitchFamily="2" charset="-122"/>
              </a:rPr>
              <a:t>一个月后的调查反馈</a:t>
            </a:r>
            <a:endParaRPr lang="zh-CN" altLang="en-US" sz="4800" b="1">
              <a:latin typeface="宋体" panose="02010600030101010101" pitchFamily="2" charset="-122"/>
            </a:endParaRP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374900" y="1843088"/>
            <a:ext cx="309880" cy="368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3771A">
                <a:gamma/>
                <a:shade val="60000"/>
                <a:invGamma/>
              </a:srgbClr>
            </a:prstShdw>
          </a:effectLst>
        </p:spPr>
        <p:txBody>
          <a:bodyPr wrap="none" anchor="ctr">
            <a:spAutoFit/>
          </a:bodyPr>
          <a:p>
            <a:pPr eaLnBrk="0" hangingPunct="0"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graphicFrame>
        <p:nvGraphicFramePr>
          <p:cNvPr id="58453" name="Object 85"/>
          <p:cNvGraphicFramePr>
            <a:graphicFrameLocks noChangeAspect="1"/>
          </p:cNvGraphicFramePr>
          <p:nvPr/>
        </p:nvGraphicFramePr>
        <p:xfrm>
          <a:off x="6036945" y="2856865"/>
          <a:ext cx="4213860" cy="281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图表" r:id="rId1" imgW="6829425" imgH="4552950" progId="MSGraph.Chart.8">
                  <p:embed/>
                </p:oleObj>
              </mc:Choice>
              <mc:Fallback>
                <p:oleObj name="图表" r:id="rId1" imgW="6829425" imgH="4552950" progId="MSGraph.Chart.8">
                  <p:embed/>
                  <p:pic>
                    <p:nvPicPr>
                      <p:cNvPr id="0" name="图片 4097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36945" y="2856865"/>
                        <a:ext cx="4213860" cy="281178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58" name="矩形 34"/>
          <p:cNvSpPr>
            <a:spLocks noChangeArrowheads="1"/>
          </p:cNvSpPr>
          <p:nvPr/>
        </p:nvSpPr>
        <p:spPr bwMode="auto">
          <a:xfrm>
            <a:off x="6156008" y="5564188"/>
            <a:ext cx="426720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一个月之后的情况</a:t>
            </a:r>
            <a:endParaRPr lang="zh-CN" altLang="en-US" sz="48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1866900" y="1181735"/>
            <a:ext cx="4170045" cy="2903220"/>
          </a:xfrm>
          <a:prstGeom prst="wedgeRoundRectCallout">
            <a:avLst>
              <a:gd name="adj1" fmla="val 50162"/>
              <a:gd name="adj2" fmla="val 63737"/>
              <a:gd name="adj3" fmla="val 16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0" hangingPunct="0">
              <a:defRPr/>
            </a:pPr>
            <a:endParaRPr lang="en-US" altLang="zh-CN" sz="2800" b="1" dirty="0">
              <a:solidFill>
                <a:srgbClr val="0070C0"/>
              </a:solidFill>
            </a:endParaRPr>
          </a:p>
          <a:p>
            <a:pPr eaLnBrk="0" hangingPunct="0">
              <a:defRPr/>
            </a:pPr>
            <a:r>
              <a:rPr lang="en-US" altLang="zh-CN" sz="2000" b="1" dirty="0">
                <a:solidFill>
                  <a:srgbClr val="0070C0"/>
                </a:solidFill>
              </a:rPr>
              <a:t>1.</a:t>
            </a:r>
            <a:r>
              <a:rPr lang="zh-CN" altLang="en-US" sz="2000" b="1" dirty="0">
                <a:solidFill>
                  <a:srgbClr val="0070C0"/>
                </a:solidFill>
              </a:rPr>
              <a:t>独立自理、自己的事情自己做的能力。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eaLnBrk="0" hangingPunct="0">
              <a:defRPr/>
            </a:pPr>
            <a:r>
              <a:rPr lang="en-US" altLang="zh-CN" sz="2000" b="1" dirty="0">
                <a:solidFill>
                  <a:srgbClr val="0070C0"/>
                </a:solidFill>
              </a:rPr>
              <a:t>2.</a:t>
            </a:r>
            <a:r>
              <a:rPr lang="zh-CN" altLang="en-US" sz="2000" b="1" dirty="0">
                <a:solidFill>
                  <a:srgbClr val="0070C0"/>
                </a:solidFill>
              </a:rPr>
              <a:t>帮助学生养成生活有条理好习惯，终身受益。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eaLnBrk="0" hangingPunct="0">
              <a:defRPr/>
            </a:pPr>
            <a:r>
              <a:rPr lang="en-US" altLang="zh-CN" sz="2000" b="1" dirty="0">
                <a:solidFill>
                  <a:srgbClr val="0070C0"/>
                </a:solidFill>
              </a:rPr>
              <a:t>3.</a:t>
            </a:r>
            <a:r>
              <a:rPr lang="zh-CN" altLang="en-US" sz="2000" b="1" dirty="0">
                <a:solidFill>
                  <a:srgbClr val="0070C0"/>
                </a:solidFill>
              </a:rPr>
              <a:t>在养成好习惯的过程中培养学生有毅力，能坚持的品质。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algn="ctr" eaLnBrk="0" hangingPunct="0">
              <a:defRPr/>
            </a:pPr>
            <a:endParaRPr lang="en-US" altLang="zh-CN" sz="2000" dirty="0">
              <a:solidFill>
                <a:srgbClr val="0070C0"/>
              </a:solidFill>
            </a:endParaRPr>
          </a:p>
          <a:p>
            <a:pPr algn="ctr" eaLnBrk="0" hangingPunct="0">
              <a:defRPr/>
            </a:pPr>
            <a:endParaRPr lang="en-US" altLang="zh-CN" dirty="0">
              <a:solidFill>
                <a:srgbClr val="0070C0"/>
              </a:solidFill>
            </a:endParaRPr>
          </a:p>
          <a:p>
            <a:pPr algn="ctr" eaLnBrk="0" hangingPunct="0">
              <a:defRPr/>
            </a:pP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虚尾箭头 3"/>
          <p:cNvSpPr/>
          <p:nvPr/>
        </p:nvSpPr>
        <p:spPr>
          <a:xfrm rot="21000000">
            <a:off x="2799715" y="4576445"/>
            <a:ext cx="2926715" cy="1761490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要我整理</a:t>
            </a:r>
            <a:endParaRPr lang="zh-CN" altLang="en-US" sz="2800" b="1">
              <a:solidFill>
                <a:schemeClr val="tx1"/>
              </a:solidFill>
            </a:endParaRPr>
          </a:p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我要整理</a:t>
            </a:r>
            <a:endParaRPr lang="zh-CN" alt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5566" y="409755"/>
            <a:ext cx="4397419" cy="62903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995" y="-169789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854" y="727786"/>
            <a:ext cx="3918712" cy="596032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8200" y="3629983"/>
            <a:ext cx="532863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?????? Pro W3" charset="0"/>
              </a:rPr>
              <a:t>。</a:t>
            </a:r>
            <a:r>
              <a:rPr kumimoji="0" 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51497" y="727786"/>
            <a:ext cx="2699344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cs typeface="?????? Pro W3" charset="0"/>
              </a:rPr>
              <a:t>编写目的：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cs typeface="?????? Pro W3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000000"/>
                </a:solidFill>
                <a:latin typeface="宋体" panose="02010600030101010101" pitchFamily="2" charset="-122"/>
                <a:cs typeface="?????? Pro W3" charset="0"/>
              </a:rPr>
              <a:t>以参与家务的形式承担家庭责任。</a:t>
            </a:r>
            <a:endParaRPr lang="zh-CN" altLang="zh-CN" b="1" dirty="0">
              <a:solidFill>
                <a:srgbClr val="000000"/>
              </a:solidFill>
              <a:latin typeface="宋体" panose="02010600030101010101" pitchFamily="2" charset="-122"/>
              <a:cs typeface="?????? Pro W3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zh-CN" b="1" dirty="0">
                <a:solidFill>
                  <a:srgbClr val="000000"/>
                </a:solidFill>
                <a:latin typeface="宋体" panose="02010600030101010101" pitchFamily="2" charset="-122"/>
                <a:cs typeface="?????? Pro W3" charset="0"/>
              </a:rPr>
              <a:t>能够用自己的行动表达对家人的爱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cs typeface="?????? Pro W3" charset="0"/>
              </a:rPr>
              <a:t>。</a:t>
            </a:r>
            <a:r>
              <a:rPr lang="zh-CN" altLang="zh-CN" sz="2000" b="1" dirty="0">
                <a:solidFill>
                  <a:srgbClr val="000000"/>
                </a:solidFill>
                <a:latin typeface="宋体" panose="02010600030101010101" pitchFamily="2" charset="-122"/>
                <a:cs typeface="?????? Pro W3" charset="0"/>
              </a:rPr>
              <a:t> </a:t>
            </a:r>
            <a:endParaRPr lang="zh-CN" altLang="zh-CN" sz="2000" b="1" dirty="0">
              <a:solidFill>
                <a:srgbClr val="000000"/>
              </a:solidFill>
              <a:latin typeface="宋体" panose="02010600030101010101" pitchFamily="2" charset="-122"/>
              <a:cs typeface="?????? Pro W3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6499" y="6044223"/>
            <a:ext cx="4142715" cy="548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教学建议：必须有充足的课前准备。</a:t>
            </a:r>
            <a:endParaRPr lang="zh-CN" altLang="en-US" sz="2000" b="1" dirty="0"/>
          </a:p>
        </p:txBody>
      </p:sp>
      <p:sp>
        <p:nvSpPr>
          <p:cNvPr id="8" name="矩形 7"/>
          <p:cNvSpPr/>
          <p:nvPr/>
        </p:nvSpPr>
        <p:spPr>
          <a:xfrm>
            <a:off x="7995138" y="6260123"/>
            <a:ext cx="3470031" cy="520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教学建议：多角度谈意义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381" y="-20964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3970" y="632611"/>
            <a:ext cx="4230430" cy="53772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396" y="100006"/>
            <a:ext cx="4526373" cy="599599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5688" y="5826370"/>
            <a:ext cx="4078712" cy="926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教学建议：课前学，课内教（任务驱动）；与主题活动结合（你教我学件件会，动手动脑招招灵）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5809703" y="5826370"/>
            <a:ext cx="4078712" cy="726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教学建议：具体问题的呈现和解决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85" y="998855"/>
            <a:ext cx="10323830" cy="428434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1775" y="506788"/>
            <a:ext cx="5796873" cy="421338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42851" y="3474488"/>
            <a:ext cx="4304733" cy="9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单元内逻辑：并列</a:t>
            </a:r>
            <a:endParaRPr lang="en-US" altLang="zh-CN" sz="2000" b="1" dirty="0" smtClean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（</a:t>
            </a:r>
            <a:r>
              <a:rPr lang="zh-CN" altLang="en-US" b="1" dirty="0" smtClean="0">
                <a:solidFill>
                  <a:schemeClr val="accent1"/>
                </a:solidFill>
              </a:rPr>
              <a:t>乐群</a:t>
            </a:r>
            <a:r>
              <a:rPr lang="zh-CN" altLang="en-US" b="1" dirty="0">
                <a:solidFill>
                  <a:schemeClr val="accent1"/>
                </a:solidFill>
              </a:rPr>
              <a:t>、互助、分享、合作）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4875" y="-222704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5503" y="841603"/>
            <a:ext cx="4227174" cy="49261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77" y="440077"/>
            <a:ext cx="4325202" cy="5327677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8939851" y="923681"/>
          <a:ext cx="2708366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8366"/>
              </a:tblGrid>
              <a:tr h="179869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altLang="en-US" sz="2000" b="1" kern="0" dirty="0" smtClean="0">
                          <a:effectLst/>
                        </a:rPr>
                        <a:t>编写目的：</a:t>
                      </a:r>
                      <a:endParaRPr lang="en-US" altLang="zh-CN" sz="2000" b="1" kern="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800" b="1" kern="0" dirty="0" smtClean="0">
                          <a:effectLst/>
                        </a:rPr>
                        <a:t>乐群</a:t>
                      </a:r>
                      <a:r>
                        <a:rPr lang="zh-CN" sz="1800" b="1" kern="0" dirty="0">
                          <a:effectLst/>
                        </a:rPr>
                        <a:t>，喜欢和同龄人一起</a:t>
                      </a:r>
                      <a:r>
                        <a:rPr lang="zh-CN" sz="1800" b="1" kern="0" dirty="0" smtClean="0">
                          <a:effectLst/>
                        </a:rPr>
                        <a:t>玩</a:t>
                      </a:r>
                      <a:r>
                        <a:rPr lang="zh-CN" altLang="en-US" sz="1800" b="1" kern="0" dirty="0" smtClean="0">
                          <a:effectLst/>
                        </a:rPr>
                        <a:t>。</a:t>
                      </a:r>
                      <a:endParaRPr lang="zh-CN" sz="1800" b="1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800" b="1" kern="0" dirty="0">
                          <a:effectLst/>
                        </a:rPr>
                        <a:t>感受</a:t>
                      </a:r>
                      <a:r>
                        <a:rPr lang="zh-CN" sz="1800" b="1" kern="0" dirty="0" smtClean="0">
                          <a:effectLst/>
                        </a:rPr>
                        <a:t>同龄人共处</a:t>
                      </a:r>
                      <a:r>
                        <a:rPr lang="zh-CN" sz="1800" b="1" kern="0" dirty="0">
                          <a:effectLst/>
                        </a:rPr>
                        <a:t>的</a:t>
                      </a:r>
                      <a:r>
                        <a:rPr lang="zh-CN" sz="1800" b="1" kern="0" dirty="0" smtClean="0">
                          <a:effectLst/>
                        </a:rPr>
                        <a:t>快乐</a:t>
                      </a:r>
                      <a:r>
                        <a:rPr lang="zh-CN" altLang="en-US" sz="1800" b="1" kern="0" dirty="0" smtClean="0">
                          <a:effectLst/>
                        </a:rPr>
                        <a:t>。</a:t>
                      </a:r>
                      <a:endParaRPr lang="en-US" altLang="zh-CN" sz="1800" b="1" kern="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kumimoji="0" lang="zh-CN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?????? Pro W3" charset="0"/>
                        </a:rPr>
                        <a:t>在与他人相处时相互尊重与理解</a:t>
                      </a: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  <a:cs typeface="?????? Pro W3" charset="0"/>
                        </a:rPr>
                        <a:t>。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02677" y="5896708"/>
            <a:ext cx="8135202" cy="69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教学建议：已有生活经验的利用；现场游戏体验，感受一起玩的快乐</a:t>
            </a:r>
            <a:r>
              <a:rPr lang="zh-CN" altLang="en-US" sz="2000" b="1" dirty="0"/>
              <a:t>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503" y="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6131" y="1087113"/>
            <a:ext cx="4768603" cy="52614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106" y="143937"/>
            <a:ext cx="5402172" cy="59679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13538" y="5860566"/>
            <a:ext cx="4899231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</a:t>
            </a:r>
            <a:r>
              <a:rPr lang="zh-CN" altLang="en-US" sz="2000" b="1" dirty="0"/>
              <a:t>开放</a:t>
            </a:r>
            <a:r>
              <a:rPr lang="zh-CN" altLang="en-US" sz="2000" b="1" dirty="0" smtClean="0"/>
              <a:t>话题，结合具体情境分析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441956"/>
            <a:ext cx="7030310" cy="19206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885" y="365125"/>
            <a:ext cx="5729283" cy="20454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19" y="2715010"/>
            <a:ext cx="5675053" cy="18687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872" y="2607334"/>
            <a:ext cx="5110103" cy="208406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57754" y="5017477"/>
            <a:ext cx="4583723" cy="832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教学建议：童话形式，可做拓展性阅读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6840" y="-278008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0963" y="596261"/>
            <a:ext cx="3958606" cy="5486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828" y="596261"/>
            <a:ext cx="3898845" cy="5828123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224592" y="787333"/>
          <a:ext cx="2371855" cy="2103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1855"/>
              </a:tblGrid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altLang="en-US" sz="2000" b="1" kern="0" dirty="0" smtClean="0">
                          <a:effectLst/>
                        </a:rPr>
                        <a:t>编写目的：</a:t>
                      </a:r>
                      <a:endParaRPr lang="en-US" altLang="zh-CN" sz="2000" b="1" kern="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800" b="1" kern="0" dirty="0" smtClean="0">
                          <a:effectLst/>
                        </a:rPr>
                        <a:t>懂得</a:t>
                      </a:r>
                      <a:r>
                        <a:rPr lang="zh-CN" sz="1800" b="1" kern="0" dirty="0">
                          <a:effectLst/>
                        </a:rPr>
                        <a:t>同学</a:t>
                      </a:r>
                      <a:r>
                        <a:rPr lang="zh-CN" sz="1800" b="1" kern="0" dirty="0" smtClean="0">
                          <a:effectLst/>
                        </a:rPr>
                        <a:t>间</a:t>
                      </a:r>
                      <a:r>
                        <a:rPr lang="zh-CN" altLang="en-US" sz="1800" b="1" kern="0" dirty="0" smtClean="0">
                          <a:effectLst/>
                        </a:rPr>
                        <a:t>要</a:t>
                      </a:r>
                      <a:r>
                        <a:rPr lang="zh-CN" sz="1800" b="1" kern="0" dirty="0" smtClean="0">
                          <a:effectLst/>
                        </a:rPr>
                        <a:t>相互帮助</a:t>
                      </a:r>
                      <a:r>
                        <a:rPr lang="zh-CN" altLang="en-US" sz="1800" b="1" kern="0" dirty="0" smtClean="0">
                          <a:effectLst/>
                        </a:rPr>
                        <a:t>。</a:t>
                      </a:r>
                      <a:endParaRPr lang="zh-CN" sz="1800" b="1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800" b="1" kern="0" dirty="0">
                          <a:effectLst/>
                        </a:rPr>
                        <a:t>关心他人，友爱</a:t>
                      </a:r>
                      <a:r>
                        <a:rPr lang="zh-CN" sz="1800" b="1" kern="0" dirty="0" smtClean="0">
                          <a:effectLst/>
                        </a:rPr>
                        <a:t>同学</a:t>
                      </a:r>
                      <a:r>
                        <a:rPr lang="zh-CN" altLang="en-US" sz="1800" b="1" kern="0" dirty="0" smtClean="0">
                          <a:effectLst/>
                        </a:rPr>
                        <a:t>。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36840" y="6082911"/>
            <a:ext cx="4122729" cy="646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教学建议：困难都有，互助难免</a:t>
            </a:r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5201842" y="6082911"/>
            <a:ext cx="4540035" cy="646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教学建议：对求助必要性的分析与判断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3563" y="505392"/>
            <a:ext cx="4040700" cy="57389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3009" y="-157389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602" y="681758"/>
            <a:ext cx="4274615" cy="57284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5719" y="6138203"/>
            <a:ext cx="4399696" cy="574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教学建议：方法指导（大胆求助、求助对象、求助礼仪）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5600809" y="6138203"/>
            <a:ext cx="3810000" cy="574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教学建议：爱是可以传递的；帮助是相互的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957" y="-297657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5541" y="562708"/>
            <a:ext cx="3829619" cy="55898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059" y="327292"/>
            <a:ext cx="4142249" cy="5825314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659815" y="971595"/>
          <a:ext cx="1913877" cy="2239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3877"/>
              </a:tblGrid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altLang="en-US" sz="20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编写目的：</a:t>
                      </a:r>
                      <a:endParaRPr lang="en-US" altLang="zh-CN" sz="20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6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乐于</a:t>
                      </a:r>
                      <a:r>
                        <a:rPr lang="zh-CN" sz="1600" b="1" kern="0" dirty="0">
                          <a:solidFill>
                            <a:schemeClr val="tx1"/>
                          </a:solidFill>
                          <a:effectLst/>
                        </a:rPr>
                        <a:t>分享（学习用品，心情、成长等</a:t>
                      </a:r>
                      <a:r>
                        <a:rPr lang="zh-CN" sz="16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r>
                        <a:rPr lang="zh-CN" altLang="en-US" sz="16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。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600" b="1" kern="0" dirty="0">
                          <a:solidFill>
                            <a:schemeClr val="tx1"/>
                          </a:solidFill>
                          <a:effectLst/>
                        </a:rPr>
                        <a:t>感受共同成长的</a:t>
                      </a:r>
                      <a:r>
                        <a:rPr lang="zh-CN" sz="16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快乐</a:t>
                      </a:r>
                      <a:r>
                        <a:rPr lang="zh-CN" altLang="en-US" sz="16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。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19873" y="6260123"/>
            <a:ext cx="4700954" cy="597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教学建议：分享具体的分享过程（避免泛泛而谈） ；拓展（还有什么可以分享）</a:t>
            </a:r>
            <a:endParaRPr lang="zh-CN" altLang="en-US" sz="2000" b="1" dirty="0"/>
          </a:p>
        </p:txBody>
      </p:sp>
      <p:sp>
        <p:nvSpPr>
          <p:cNvPr id="7" name="矩形 6"/>
          <p:cNvSpPr/>
          <p:nvPr/>
        </p:nvSpPr>
        <p:spPr>
          <a:xfrm>
            <a:off x="5587905" y="6260122"/>
            <a:ext cx="4142249" cy="597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教学建议：感受分享的意义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1328" y="481558"/>
            <a:ext cx="4252754" cy="57877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995" y="-27495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303" y="558311"/>
            <a:ext cx="4505512" cy="57110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17273" y="6269319"/>
            <a:ext cx="3600911" cy="45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教学建议：关注分享的方法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6084278" y="6269319"/>
            <a:ext cx="4138246" cy="45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教学建议：分享中的问题（多角度）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6314" y="-13100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第一课时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6314" y="817208"/>
            <a:ext cx="4664976" cy="546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75" y="817208"/>
            <a:ext cx="4566706" cy="525718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0706" y="6074394"/>
            <a:ext cx="3683726" cy="654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教学建议：有观察，重发现（教学需要组织） </a:t>
            </a:r>
            <a:endParaRPr lang="zh-CN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5516904" y="6074394"/>
            <a:ext cx="3720881" cy="654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教学建议：有拓展，重体验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（处处有合作）</a:t>
            </a:r>
            <a:endParaRPr lang="zh-CN" altLang="en-US" sz="2000" b="1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9812215" y="1101969"/>
          <a:ext cx="2192216" cy="2497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2216"/>
              </a:tblGrid>
              <a:tr h="224143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altLang="en-US" sz="2000" b="1" kern="0" dirty="0" smtClean="0">
                          <a:effectLst/>
                        </a:rPr>
                        <a:t>编写目的：</a:t>
                      </a:r>
                      <a:endParaRPr lang="en-US" altLang="zh-CN" sz="2000" b="1" kern="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600" b="1" kern="0" dirty="0" smtClean="0">
                          <a:effectLst/>
                        </a:rPr>
                        <a:t>理解</a:t>
                      </a:r>
                      <a:r>
                        <a:rPr lang="zh-CN" sz="1600" b="1" kern="0" dirty="0">
                          <a:effectLst/>
                        </a:rPr>
                        <a:t>和乐于</a:t>
                      </a:r>
                      <a:r>
                        <a:rPr lang="zh-CN" sz="1600" b="1" kern="0" dirty="0" smtClean="0">
                          <a:effectLst/>
                        </a:rPr>
                        <a:t>合作</a:t>
                      </a:r>
                      <a:r>
                        <a:rPr lang="zh-CN" altLang="en-US" sz="1600" b="1" kern="0" dirty="0" smtClean="0">
                          <a:effectLst/>
                        </a:rPr>
                        <a:t>。</a:t>
                      </a:r>
                      <a:endParaRPr lang="zh-CN" sz="1600" b="1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sz="1600" b="1" kern="0" dirty="0">
                          <a:effectLst/>
                        </a:rPr>
                        <a:t>乐于以协商的方式</a:t>
                      </a:r>
                      <a:r>
                        <a:rPr lang="zh-CN" sz="1600" b="1" kern="0" dirty="0" smtClean="0">
                          <a:effectLst/>
                        </a:rPr>
                        <a:t>解决问题</a:t>
                      </a:r>
                      <a:r>
                        <a:rPr lang="zh-CN" altLang="en-US" sz="1600" b="1" kern="0" dirty="0" smtClean="0">
                          <a:effectLst/>
                        </a:rPr>
                        <a:t>。</a:t>
                      </a:r>
                      <a:endParaRPr lang="en-US" altLang="zh-CN" sz="1600" b="1" kern="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r>
                        <a:rPr lang="zh-CN" altLang="en-US" sz="1600" b="1" kern="0" dirty="0" smtClean="0">
                          <a:effectLst/>
                        </a:rPr>
                        <a:t>学习欣赏别人的优点与长处。</a:t>
                      </a:r>
                      <a:endParaRPr lang="en-US" altLang="zh-CN" sz="1600" b="1" kern="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*"/>
                        <a:tabLst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</a:tabLst>
                      </a:pP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7450" y="570706"/>
            <a:ext cx="5321568" cy="58711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006" y="-9207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</a:rPr>
              <a:t>第二课时</a:t>
            </a:r>
            <a:endParaRPr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006" y="786711"/>
            <a:ext cx="4777444" cy="543916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20799" y="6148802"/>
            <a:ext cx="8145939" cy="58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</a:t>
            </a:r>
            <a:r>
              <a:rPr lang="zh-CN" altLang="en-US" sz="2000" b="1" dirty="0"/>
              <a:t>顺序可调（两版块正反角度），相同指向</a:t>
            </a:r>
            <a:r>
              <a:rPr lang="zh-CN" altLang="en-US" sz="2000" b="1" dirty="0" smtClean="0"/>
              <a:t>；少演绎多归纳。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434" y="325074"/>
            <a:ext cx="7166192" cy="23732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50" y="365125"/>
            <a:ext cx="6162129" cy="23331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4822"/>
            <a:ext cx="6418976" cy="2527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299" y="3280123"/>
            <a:ext cx="6122962" cy="21518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84350" y="5763895"/>
            <a:ext cx="846963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教学建议：意义认同（主教材补充）；可导入、可过渡、可总结、可拓展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5883" y="462187"/>
            <a:ext cx="5840117" cy="22156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530" y="586154"/>
            <a:ext cx="5463639" cy="20917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86" y="3317631"/>
            <a:ext cx="5694114" cy="1922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530" y="3141253"/>
            <a:ext cx="5635713" cy="20989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92923" y="5580185"/>
            <a:ext cx="4008607" cy="574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教学建议：可导入，可拓展阅读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4678" y="3401579"/>
            <a:ext cx="8911687" cy="1172309"/>
          </a:xfrm>
        </p:spPr>
        <p:txBody>
          <a:bodyPr>
            <a:normAutofit fontScale="90000"/>
          </a:bodyPr>
          <a:lstStyle/>
          <a:p>
            <a:pPr marL="0" indent="0"/>
            <a:r>
              <a:rPr lang="zh-CN" altLang="en-US" sz="49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</a:t>
            </a:r>
            <a:r>
              <a:rPr lang="zh-CN" altLang="en-US" sz="4900" b="1" dirty="0" smtClean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该</a:t>
            </a:r>
            <a:r>
              <a:rPr lang="zh-CN" altLang="en-US" sz="49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</a:t>
            </a:r>
            <a:r>
              <a:rPr lang="zh-CN" altLang="en-US" sz="49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应</a:t>
            </a:r>
            <a:r>
              <a:rPr lang="zh-CN" altLang="en-US" sz="49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</a:t>
            </a:r>
            <a:r>
              <a:rPr lang="zh-CN" altLang="en-US" sz="49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的、</a:t>
            </a:r>
            <a:r>
              <a:rPr lang="zh-CN" altLang="en-US" sz="49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</a:t>
            </a:r>
            <a:r>
              <a:rPr lang="zh-CN" altLang="en-US" sz="49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能</a:t>
            </a:r>
            <a:r>
              <a:rPr lang="zh-CN" altLang="en-US" sz="49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</a:t>
            </a:r>
            <a:r>
              <a:rPr lang="zh-CN" altLang="en-US" sz="49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可</a:t>
            </a:r>
            <a:r>
              <a:rPr lang="zh-CN" altLang="en-US" sz="49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</a:t>
            </a:r>
            <a:r>
              <a:rPr lang="zh-CN" altLang="en-US" sz="49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的吧！</a:t>
            </a:r>
            <a:r>
              <a:rPr lang="zh-CN" altLang="en-US" sz="44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br>
              <a:rPr lang="en-US" altLang="zh-CN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996462" y="1059996"/>
            <a:ext cx="8335107" cy="797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谢谢大家陪伴我成长！</a:t>
            </a:r>
            <a:endParaRPr lang="zh-CN" altLang="en-US" sz="4400" b="1" dirty="0">
              <a:solidFill>
                <a:srgbClr val="00B05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55631" y="2438400"/>
            <a:ext cx="7092461" cy="85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55631" y="2309446"/>
            <a:ext cx="7092461" cy="1289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53308" y="2449504"/>
            <a:ext cx="8428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 smtClean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我们</a:t>
            </a:r>
            <a:r>
              <a:rPr lang="zh-CN" altLang="en-US" sz="44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的教学，是播下</a:t>
            </a:r>
            <a:r>
              <a:rPr lang="zh-CN" altLang="en-US" sz="4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善种</a:t>
            </a:r>
            <a:r>
              <a:rPr lang="zh-CN" altLang="en-US" sz="44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的过程！</a:t>
            </a:r>
            <a:br>
              <a:rPr lang="en-US" altLang="zh-CN" sz="2000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br>
              <a:rPr lang="en-US" altLang="zh-CN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719754" y="32958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br>
              <a:rPr lang="en-US" altLang="zh-CN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br>
              <a:rPr lang="en-US" altLang="zh-CN" b="1" dirty="0">
                <a:solidFill>
                  <a:srgbClr val="00B05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024554" y="3880337"/>
            <a:ext cx="5955324" cy="107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3819" y="930571"/>
            <a:ext cx="4710013" cy="50695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442" y="-5536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</a:rPr>
              <a:t>第一课时</a:t>
            </a:r>
            <a:endParaRPr lang="zh-CN" altLang="en-US" sz="32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441" y="930572"/>
            <a:ext cx="4369378" cy="50695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185262" y="711065"/>
            <a:ext cx="2944969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编写目的：</a:t>
            </a:r>
            <a:endParaRPr lang="en-US" altLang="zh-CN" b="1" kern="0" dirty="0" smtClean="0">
              <a:solidFill>
                <a:srgbClr val="000000"/>
              </a:solidFill>
              <a:latin typeface="?????? Pro W3"/>
              <a:cs typeface="?????? Pro W3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养成</a:t>
            </a: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良好的卫生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习惯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?????? Pro W3"/>
                <a:cs typeface="?????? Pro W3"/>
              </a:rPr>
              <a:t>珍视自己的仪态、</a:t>
            </a:r>
            <a:r>
              <a:rPr lang="zh-CN" altLang="zh-CN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仪表</a:t>
            </a:r>
            <a:r>
              <a:rPr lang="zh-CN" altLang="en-US" b="1" kern="0" dirty="0" smtClean="0">
                <a:solidFill>
                  <a:srgbClr val="000000"/>
                </a:solidFill>
                <a:latin typeface="?????? Pro W3"/>
                <a:cs typeface="?????? Pro W3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  <a:tab pos="3467100" algn="l"/>
                <a:tab pos="3733800" algn="l"/>
                <a:tab pos="4000500" algn="l"/>
                <a:tab pos="4267200" algn="l"/>
                <a:tab pos="4533900" algn="l"/>
                <a:tab pos="4800600" algn="l"/>
                <a:tab pos="5067300" algn="l"/>
                <a:tab pos="5334000" algn="l"/>
                <a:tab pos="5600700" algn="l"/>
                <a:tab pos="5867400" algn="l"/>
                <a:tab pos="6134100" algn="l"/>
                <a:tab pos="6400800" algn="l"/>
                <a:tab pos="6667500" algn="l"/>
                <a:tab pos="6934200" algn="l"/>
                <a:tab pos="7467600" algn="l"/>
                <a:tab pos="7734300" algn="l"/>
                <a:tab pos="8001000" algn="l"/>
                <a:tab pos="8267700" algn="l"/>
                <a:tab pos="8534400" algn="l"/>
              </a:tabLst>
            </a:pPr>
            <a:r>
              <a:rPr lang="zh-CN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有良好的</a:t>
            </a:r>
            <a:r>
              <a:rPr lang="zh-CN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精神面貌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。</a:t>
            </a:r>
            <a:endParaRPr lang="zh-CN" altLang="zh-CN" b="1" kern="100" dirty="0">
              <a:latin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2442" y="6103620"/>
            <a:ext cx="6262728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 smtClean="0"/>
              <a:t>教学建议：避免上成简单的坐立走的行为训练课。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 bwMode="auto">
          <a:xfrm>
            <a:off x="1952597" y="785794"/>
            <a:ext cx="2571768" cy="171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12351819"/>
          <p:cNvPicPr>
            <a:picLocks noChangeAspect="1" noChangeArrowheads="1"/>
          </p:cNvPicPr>
          <p:nvPr/>
        </p:nvPicPr>
        <p:blipFill>
          <a:blip r:embed="rId2"/>
          <a:srcRect r="104"/>
          <a:stretch>
            <a:fillRect/>
          </a:stretch>
        </p:blipFill>
        <p:spPr bwMode="auto">
          <a:xfrm>
            <a:off x="5024430" y="3973177"/>
            <a:ext cx="1925334" cy="2527657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3" descr="I:\新建文件夹\zhidao_201104232030174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596" y="2928934"/>
            <a:ext cx="2571768" cy="1720279"/>
          </a:xfrm>
          <a:prstGeom prst="rect">
            <a:avLst/>
          </a:prstGeom>
          <a:noFill/>
        </p:spPr>
      </p:pic>
      <p:pic>
        <p:nvPicPr>
          <p:cNvPr id="7" name="Picture 1" descr="I:\新建文件夹\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596" y="5000636"/>
            <a:ext cx="2643206" cy="167992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16" y="785794"/>
            <a:ext cx="23314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884" y="785794"/>
            <a:ext cx="2786050" cy="196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884" y="3786190"/>
            <a:ext cx="278605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13"/>
  <p:tag name="KSO_WM_TEMPLATE_CATEGORY" val="diagram"/>
  <p:tag name="KSO_WM_TEMPLATE_INDEX" val="620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9"/>
  <p:tag name="KSO_WM_UNIT_ID" val="257*m_i*1_9"/>
  <p:tag name="KSO_WM_UNIT_CLEAR" val="1"/>
  <p:tag name="KSO_WM_UNIT_LAYERLEVEL" val="1_1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2_1"/>
  <p:tag name="KSO_WM_UNIT_ID" val="257*m_h_f*1_2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丝状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3308</Words>
  <Application>WPS 演示</Application>
  <PresentationFormat>自定义</PresentationFormat>
  <Paragraphs>454</Paragraphs>
  <Slides>71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71</vt:i4>
      </vt:variant>
    </vt:vector>
  </HeadingPairs>
  <TitlesOfParts>
    <vt:vector size="94" baseType="lpstr">
      <vt:lpstr>Arial</vt:lpstr>
      <vt:lpstr>宋体</vt:lpstr>
      <vt:lpstr>Wingdings</vt:lpstr>
      <vt:lpstr>黑体</vt:lpstr>
      <vt:lpstr>Wingdings 3</vt:lpstr>
      <vt:lpstr>Arial</vt:lpstr>
      <vt:lpstr>?????? Pro W3</vt:lpstr>
      <vt:lpstr>Times New Roman</vt:lpstr>
      <vt:lpstr>微软雅黑</vt:lpstr>
      <vt:lpstr>Arial Unicode MS</vt:lpstr>
      <vt:lpstr>Calibri Light</vt:lpstr>
      <vt:lpstr>Calibri</vt:lpstr>
      <vt:lpstr>华文新魏</vt:lpstr>
      <vt:lpstr>华文隶书</vt:lpstr>
      <vt:lpstr>Segoe Print</vt:lpstr>
      <vt:lpstr>?????? Pro W3</vt:lpstr>
      <vt:lpstr>华文行楷</vt:lpstr>
      <vt:lpstr>Century Gothic</vt:lpstr>
      <vt:lpstr>Office Theme</vt:lpstr>
      <vt:lpstr>丝状</vt:lpstr>
      <vt:lpstr>MSGraph.Chart.8</vt:lpstr>
      <vt:lpstr>MSGraph.Chart.8</vt:lpstr>
      <vt:lpstr>MSGraph.Chart.8</vt:lpstr>
      <vt:lpstr>人教版一年级下册 《道德与法治》教材培训</vt:lpstr>
      <vt:lpstr>PowerPoint 演示文稿</vt:lpstr>
      <vt:lpstr>PowerPoint 演示文稿</vt:lpstr>
      <vt:lpstr>第一课时</vt:lpstr>
      <vt:lpstr>第二课时</vt:lpstr>
      <vt:lpstr>PowerPoint 演示文稿</vt:lpstr>
      <vt:lpstr>PowerPoint 演示文稿</vt:lpstr>
      <vt:lpstr>第一课时</vt:lpstr>
      <vt:lpstr>PowerPoint 演示文稿</vt:lpstr>
      <vt:lpstr>第一课时</vt:lpstr>
      <vt:lpstr>第二课时</vt:lpstr>
      <vt:lpstr>PowerPoint 演示文稿</vt:lpstr>
      <vt:lpstr> 第一课时</vt:lpstr>
      <vt:lpstr>第二课时</vt:lpstr>
      <vt:lpstr>PowerPoint 演示文稿</vt:lpstr>
      <vt:lpstr>第一课时</vt:lpstr>
      <vt:lpstr>第二课时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第一课时</vt:lpstr>
      <vt:lpstr>第二课时</vt:lpstr>
      <vt:lpstr>PowerPoint 演示文稿</vt:lpstr>
      <vt:lpstr>第一课时</vt:lpstr>
      <vt:lpstr>第二课时</vt:lpstr>
      <vt:lpstr>PowerPoint 演示文稿</vt:lpstr>
      <vt:lpstr>第一课时</vt:lpstr>
      <vt:lpstr>第二课时</vt:lpstr>
      <vt:lpstr>PowerPoint 演示文稿</vt:lpstr>
      <vt:lpstr>PowerPoint 演示文稿</vt:lpstr>
      <vt:lpstr>第一课时</vt:lpstr>
      <vt:lpstr>PowerPoint 演示文稿</vt:lpstr>
      <vt:lpstr>第二课时</vt:lpstr>
      <vt:lpstr>PowerPoint 演示文稿</vt:lpstr>
      <vt:lpstr>第一课时</vt:lpstr>
      <vt:lpstr>第二课时</vt:lpstr>
      <vt:lpstr>PowerPoint 演示文稿</vt:lpstr>
      <vt:lpstr>第一课时</vt:lpstr>
      <vt:lpstr>第二课时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第一课时</vt:lpstr>
      <vt:lpstr>第二课时</vt:lpstr>
      <vt:lpstr>PowerPoint 演示文稿</vt:lpstr>
      <vt:lpstr>第一课时</vt:lpstr>
      <vt:lpstr>第二课时</vt:lpstr>
      <vt:lpstr>PowerPoint 演示文稿</vt:lpstr>
      <vt:lpstr>第一课时</vt:lpstr>
      <vt:lpstr>第二课时</vt:lpstr>
      <vt:lpstr>第一课时</vt:lpstr>
      <vt:lpstr>第二课时</vt:lpstr>
      <vt:lpstr>第一课时</vt:lpstr>
      <vt:lpstr>第二课时</vt:lpstr>
      <vt:lpstr>PowerPoint 演示文稿</vt:lpstr>
      <vt:lpstr>做该做应做的、做能做可做的吧！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Flm</dc:creator>
  <cp:lastModifiedBy>li</cp:lastModifiedBy>
  <cp:revision>171</cp:revision>
  <dcterms:created xsi:type="dcterms:W3CDTF">2016-07-21T07:42:00Z</dcterms:created>
  <dcterms:modified xsi:type="dcterms:W3CDTF">2017-08-18T08:35:15Z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