
<file path=[Content_Types].xml><?xml version="1.0" encoding="utf-8"?>
<Types xmlns="http://schemas.openxmlformats.org/package/2006/content-types"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69.xml" ContentType="application/vnd.openxmlformats-officedocument.presentationml.slideLayout+xml"/>
  <Default Extension="xml" ContentType="application/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Masters/slideMaster27.xml" ContentType="application/vnd.openxmlformats-officedocument.presentationml.slideMaster+xml"/>
  <Override PartName="/ppt/slides/slide33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66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26.xml" ContentType="application/vnd.openxmlformats-officedocument.them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96.xml" ContentType="application/vnd.openxmlformats-officedocument.presentationml.slideLayout+xml"/>
  <Override PartName="/ppt/theme/themeOverride3.xml" ContentType="application/vnd.openxmlformats-officedocument.themeOverr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3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28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Override5.xml" ContentType="application/vnd.openxmlformats-officedocument.themeOverr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Masters/slideMaster26.xml" ContentType="application/vnd.openxmlformats-officedocument.presentationml.slideMaster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65.xml" ContentType="application/vnd.openxmlformats-officedocument.presentationml.slideLayout+xml"/>
  <Override PartName="/docProps/custom.xml" ContentType="application/vnd.openxmlformats-officedocument.custom-properties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theme/theme25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Default Extension="bin" ContentType="application/vnd.openxmlformats-officedocument.oleObject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95.xml" ContentType="application/vnd.openxmlformats-officedocument.presentationml.slideLayout+xml"/>
  <Override PartName="/ppt/theme/themeOverride2.xml" ContentType="application/vnd.openxmlformats-officedocument.themeOverride+xml"/>
  <Override PartName="/ppt/slideMasters/slideMaster23.xml" ContentType="application/vnd.openxmlformats-officedocument.presentationml.slideMaster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vml" ContentType="application/vnd.openxmlformats-officedocument.vmlDrawing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278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7.xml" ContentType="application/vnd.openxmlformats-officedocument.theme+xml"/>
  <Override PartName="/ppt/commentAuthors.xml" ContentType="application/vnd.openxmlformats-officedocument.presentationml.commentAuthors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Override4.xml" ContentType="application/vnd.openxmlformats-officedocument.themeOverride+xml"/>
  <Override PartName="/ppt/slideMasters/slideMaster25.xml" ContentType="application/vnd.openxmlformats-officedocument.presentationml.slideMaster+xml"/>
  <Override PartName="/ppt/slides/slide31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4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heme/themeOverride1.xml" ContentType="application/vnd.openxmlformats-officedocument.themeOverride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  <p:sldMasterId id="2147483816" r:id="rId15"/>
    <p:sldMasterId id="2147483828" r:id="rId16"/>
    <p:sldMasterId id="2147483840" r:id="rId17"/>
    <p:sldMasterId id="2147483852" r:id="rId18"/>
    <p:sldMasterId id="2147483864" r:id="rId19"/>
    <p:sldMasterId id="2147483876" r:id="rId20"/>
    <p:sldMasterId id="2147483888" r:id="rId21"/>
    <p:sldMasterId id="2147483900" r:id="rId22"/>
    <p:sldMasterId id="2147483912" r:id="rId23"/>
    <p:sldMasterId id="2147483924" r:id="rId24"/>
    <p:sldMasterId id="2147483936" r:id="rId25"/>
    <p:sldMasterId id="2147483948" r:id="rId26"/>
    <p:sldMasterId id="2147483960" r:id="rId27"/>
  </p:sldMasterIdLst>
  <p:notesMasterIdLst>
    <p:notesMasterId r:id="rId64"/>
  </p:notesMasterIdLst>
  <p:sldIdLst>
    <p:sldId id="443" r:id="rId28"/>
    <p:sldId id="445" r:id="rId29"/>
    <p:sldId id="446" r:id="rId30"/>
    <p:sldId id="450" r:id="rId31"/>
    <p:sldId id="488" r:id="rId32"/>
    <p:sldId id="451" r:id="rId33"/>
    <p:sldId id="452" r:id="rId34"/>
    <p:sldId id="453" r:id="rId35"/>
    <p:sldId id="455" r:id="rId36"/>
    <p:sldId id="491" r:id="rId37"/>
    <p:sldId id="489" r:id="rId38"/>
    <p:sldId id="493" r:id="rId39"/>
    <p:sldId id="494" r:id="rId40"/>
    <p:sldId id="495" r:id="rId41"/>
    <p:sldId id="496" r:id="rId42"/>
    <p:sldId id="459" r:id="rId43"/>
    <p:sldId id="458" r:id="rId44"/>
    <p:sldId id="460" r:id="rId45"/>
    <p:sldId id="462" r:id="rId46"/>
    <p:sldId id="461" r:id="rId47"/>
    <p:sldId id="463" r:id="rId48"/>
    <p:sldId id="464" r:id="rId49"/>
    <p:sldId id="465" r:id="rId50"/>
    <p:sldId id="467" r:id="rId51"/>
    <p:sldId id="468" r:id="rId52"/>
    <p:sldId id="469" r:id="rId53"/>
    <p:sldId id="470" r:id="rId54"/>
    <p:sldId id="471" r:id="rId55"/>
    <p:sldId id="472" r:id="rId56"/>
    <p:sldId id="473" r:id="rId57"/>
    <p:sldId id="480" r:id="rId58"/>
    <p:sldId id="474" r:id="rId59"/>
    <p:sldId id="481" r:id="rId60"/>
    <p:sldId id="475" r:id="rId61"/>
    <p:sldId id="476" r:id="rId62"/>
    <p:sldId id="478" r:id="rId63"/>
  </p:sldIdLst>
  <p:sldSz cx="9144000" cy="6858000" type="screen4x3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minglv" initials="D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479160"/>
    <a:srgbClr val="74D174"/>
    <a:srgbClr val="339933"/>
    <a:srgbClr val="0000CC"/>
    <a:srgbClr val="FF0000"/>
    <a:srgbClr val="CC0066"/>
    <a:srgbClr val="008080"/>
    <a:srgbClr val="663300"/>
    <a:srgbClr val="99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49" d="100"/>
          <a:sy n="49" d="100"/>
        </p:scale>
        <p:origin x="-1104" y="-77"/>
      </p:cViewPr>
      <p:guideLst>
        <p:guide orient="horz" pos="2183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28263" cy="73728263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2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7.xml"/><Relationship Id="rId42" Type="http://schemas.openxmlformats.org/officeDocument/2006/relationships/slide" Target="slides/slide15.xml"/><Relationship Id="rId47" Type="http://schemas.openxmlformats.org/officeDocument/2006/relationships/slide" Target="slides/slide20.xml"/><Relationship Id="rId50" Type="http://schemas.openxmlformats.org/officeDocument/2006/relationships/slide" Target="slides/slide23.xml"/><Relationship Id="rId55" Type="http://schemas.openxmlformats.org/officeDocument/2006/relationships/slide" Target="slides/slide28.xml"/><Relationship Id="rId63" Type="http://schemas.openxmlformats.org/officeDocument/2006/relationships/slide" Target="slides/slide36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5.xml"/><Relationship Id="rId37" Type="http://schemas.openxmlformats.org/officeDocument/2006/relationships/slide" Target="slides/slide10.xml"/><Relationship Id="rId40" Type="http://schemas.openxmlformats.org/officeDocument/2006/relationships/slide" Target="slides/slide13.xml"/><Relationship Id="rId45" Type="http://schemas.openxmlformats.org/officeDocument/2006/relationships/slide" Target="slides/slide18.xml"/><Relationship Id="rId53" Type="http://schemas.openxmlformats.org/officeDocument/2006/relationships/slide" Target="slides/slide26.xml"/><Relationship Id="rId58" Type="http://schemas.openxmlformats.org/officeDocument/2006/relationships/slide" Target="slides/slide31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1.xml"/><Relationship Id="rId36" Type="http://schemas.openxmlformats.org/officeDocument/2006/relationships/slide" Target="slides/slide9.xml"/><Relationship Id="rId49" Type="http://schemas.openxmlformats.org/officeDocument/2006/relationships/slide" Target="slides/slide22.xml"/><Relationship Id="rId57" Type="http://schemas.openxmlformats.org/officeDocument/2006/relationships/slide" Target="slides/slide30.xml"/><Relationship Id="rId61" Type="http://schemas.openxmlformats.org/officeDocument/2006/relationships/slide" Target="slides/slide34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4.xml"/><Relationship Id="rId44" Type="http://schemas.openxmlformats.org/officeDocument/2006/relationships/slide" Target="slides/slide17.xml"/><Relationship Id="rId52" Type="http://schemas.openxmlformats.org/officeDocument/2006/relationships/slide" Target="slides/slide25.xml"/><Relationship Id="rId60" Type="http://schemas.openxmlformats.org/officeDocument/2006/relationships/slide" Target="slides/slide33.xml"/><Relationship Id="rId65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3.xml"/><Relationship Id="rId35" Type="http://schemas.openxmlformats.org/officeDocument/2006/relationships/slide" Target="slides/slide8.xml"/><Relationship Id="rId43" Type="http://schemas.openxmlformats.org/officeDocument/2006/relationships/slide" Target="slides/slide16.xml"/><Relationship Id="rId48" Type="http://schemas.openxmlformats.org/officeDocument/2006/relationships/slide" Target="slides/slide21.xml"/><Relationship Id="rId56" Type="http://schemas.openxmlformats.org/officeDocument/2006/relationships/slide" Target="slides/slide29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6.xml"/><Relationship Id="rId38" Type="http://schemas.openxmlformats.org/officeDocument/2006/relationships/slide" Target="slides/slide11.xml"/><Relationship Id="rId46" Type="http://schemas.openxmlformats.org/officeDocument/2006/relationships/slide" Target="slides/slide19.xml"/><Relationship Id="rId59" Type="http://schemas.openxmlformats.org/officeDocument/2006/relationships/slide" Target="slides/slide32.xml"/><Relationship Id="rId67" Type="http://schemas.openxmlformats.org/officeDocument/2006/relationships/viewProps" Target="view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4.xml"/><Relationship Id="rId54" Type="http://schemas.openxmlformats.org/officeDocument/2006/relationships/slide" Target="slides/slide27.xml"/><Relationship Id="rId62" Type="http://schemas.openxmlformats.org/officeDocument/2006/relationships/slide" Target="slides/slide3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32978-81A3-4A05-9D80-AEE11862FCA0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32978-81A3-4A05-9D80-AEE11862FCA0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32978-81A3-4A05-9D80-AEE11862FCA0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32978-81A3-4A05-9D80-AEE11862FCA0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32978-81A3-4A05-9D80-AEE11862FCA0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32978-81A3-4A05-9D80-AEE11862FCA0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20.v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1.xml"/><Relationship Id="rId1" Type="http://schemas.openxmlformats.org/officeDocument/2006/relationships/vmlDrawing" Target="../drawings/vmlDrawing22.v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4.v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12.xml"/><Relationship Id="rId1" Type="http://schemas.openxmlformats.org/officeDocument/2006/relationships/vmlDrawing" Target="../drawings/vmlDrawing24.v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13.xml"/><Relationship Id="rId1" Type="http://schemas.openxmlformats.org/officeDocument/2006/relationships/vmlDrawing" Target="../drawings/vmlDrawing26.v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14.xml"/><Relationship Id="rId1" Type="http://schemas.openxmlformats.org/officeDocument/2006/relationships/vmlDrawing" Target="../drawings/vmlDrawing28.v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15.xml"/><Relationship Id="rId1" Type="http://schemas.openxmlformats.org/officeDocument/2006/relationships/vmlDrawing" Target="../drawings/vmlDrawing30.v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16.xml"/><Relationship Id="rId1" Type="http://schemas.openxmlformats.org/officeDocument/2006/relationships/vmlDrawing" Target="../drawings/vmlDrawing32.v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17.xml"/><Relationship Id="rId1" Type="http://schemas.openxmlformats.org/officeDocument/2006/relationships/vmlDrawing" Target="../drawings/vmlDrawing34.v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Master" Target="../slideMasters/slideMaster18.xml"/><Relationship Id="rId1" Type="http://schemas.openxmlformats.org/officeDocument/2006/relationships/vmlDrawing" Target="../drawings/vmlDrawing36.v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Master" Target="../slideMasters/slideMaster19.xml"/><Relationship Id="rId1" Type="http://schemas.openxmlformats.org/officeDocument/2006/relationships/vmlDrawing" Target="../drawings/vmlDrawing38.v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Master" Target="../slideMasters/slideMaster20.xml"/><Relationship Id="rId1" Type="http://schemas.openxmlformats.org/officeDocument/2006/relationships/vmlDrawing" Target="../drawings/vmlDrawing40.v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Master" Target="../slideMasters/slideMaster21.xml"/><Relationship Id="rId1" Type="http://schemas.openxmlformats.org/officeDocument/2006/relationships/vmlDrawing" Target="../drawings/vmlDrawing42.v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6.v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Master" Target="../slideMasters/slideMaster22.xml"/><Relationship Id="rId1" Type="http://schemas.openxmlformats.org/officeDocument/2006/relationships/vmlDrawing" Target="../drawings/vmlDrawing44.v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Master" Target="../slideMasters/slideMaster23.xml"/><Relationship Id="rId1" Type="http://schemas.openxmlformats.org/officeDocument/2006/relationships/vmlDrawing" Target="../drawings/vmlDrawing46.v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Master" Target="../slideMasters/slideMaster24.xml"/><Relationship Id="rId1" Type="http://schemas.openxmlformats.org/officeDocument/2006/relationships/vmlDrawing" Target="../drawings/vmlDrawing48.v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Master" Target="../slideMasters/slideMaster25.xml"/><Relationship Id="rId1" Type="http://schemas.openxmlformats.org/officeDocument/2006/relationships/vmlDrawing" Target="../drawings/vmlDrawing50.v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Master" Target="../slideMasters/slideMaster26.xml"/><Relationship Id="rId1" Type="http://schemas.openxmlformats.org/officeDocument/2006/relationships/vmlDrawing" Target="../drawings/vmlDrawing52.v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Master" Target="../slideMasters/slideMaster27.xml"/><Relationship Id="rId1" Type="http://schemas.openxmlformats.org/officeDocument/2006/relationships/vmlDrawing" Target="../drawings/vmlDrawing54.v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8.v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10.v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12.v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7.xml"/><Relationship Id="rId1" Type="http://schemas.openxmlformats.org/officeDocument/2006/relationships/vmlDrawing" Target="../drawings/vmlDrawing14.v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8.xml"/><Relationship Id="rId1" Type="http://schemas.openxmlformats.org/officeDocument/2006/relationships/vmlDrawing" Target="../drawings/vmlDrawing16.v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18.v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144000" cy="6851651"/>
        </p:xfrm>
        <a:graphic>
          <a:graphicData uri="http://schemas.openxmlformats.org/presentationml/2006/ole">
            <p:oleObj spid="_x0000_s2055" name="Image" r:id="rId3" imgW="5705867" imgH="4274829" progId="">
              <p:embed/>
            </p:oleObj>
          </a:graphicData>
        </a:graphic>
      </p:graphicFrame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400">
                <a:latin typeface="方正榜书行简体" pitchFamily="2" charset="-122"/>
                <a:ea typeface="方正榜书行简体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144000" cy="6851651"/>
        </p:xfrm>
        <a:graphic>
          <a:graphicData uri="http://schemas.openxmlformats.org/presentationml/2006/ole">
            <p:oleObj spid="_x0000_s112641" name="Image" r:id="rId3" imgW="5705867" imgH="4274829" progId="">
              <p:embed/>
            </p:oleObj>
          </a:graphicData>
        </a:graphic>
      </p:graphicFrame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400">
                <a:latin typeface="方正榜书行简体" pitchFamily="2" charset="-122"/>
                <a:ea typeface="方正榜书行简体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619251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229226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902450" y="549275"/>
            <a:ext cx="1784350" cy="5576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547814" y="549275"/>
            <a:ext cx="5202237" cy="5576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902450" y="549275"/>
            <a:ext cx="1784350" cy="5576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547814" y="549275"/>
            <a:ext cx="5202237" cy="5576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144000" cy="6851651"/>
        </p:xfrm>
        <a:graphic>
          <a:graphicData uri="http://schemas.openxmlformats.org/presentationml/2006/ole">
            <p:oleObj spid="_x0000_s124929" name="Image" r:id="rId3" imgW="5705867" imgH="4274829" progId="">
              <p:embed/>
            </p:oleObj>
          </a:graphicData>
        </a:graphic>
      </p:graphicFrame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400">
                <a:latin typeface="方正榜书行简体" pitchFamily="2" charset="-122"/>
                <a:ea typeface="方正榜书行简体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619251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229226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144000" cy="6851651"/>
        </p:xfrm>
        <a:graphic>
          <a:graphicData uri="http://schemas.openxmlformats.org/presentationml/2006/ole">
            <p:oleObj spid="_x0000_s14337" name="Image" r:id="rId3" imgW="5705867" imgH="4274829" progId="">
              <p:embed/>
            </p:oleObj>
          </a:graphicData>
        </a:graphic>
      </p:graphicFrame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400">
                <a:latin typeface="方正榜书行简体" pitchFamily="2" charset="-122"/>
                <a:ea typeface="方正榜书行简体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902450" y="549275"/>
            <a:ext cx="1784350" cy="5576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547814" y="549275"/>
            <a:ext cx="5202237" cy="5576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144000" cy="6851651"/>
        </p:xfrm>
        <a:graphic>
          <a:graphicData uri="http://schemas.openxmlformats.org/presentationml/2006/ole">
            <p:oleObj spid="_x0000_s137217" name="Image" r:id="rId3" imgW="5705867" imgH="4274829" progId="">
              <p:embed/>
            </p:oleObj>
          </a:graphicData>
        </a:graphic>
      </p:graphicFrame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400">
                <a:latin typeface="方正榜书行简体" pitchFamily="2" charset="-122"/>
                <a:ea typeface="方正榜书行简体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619251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229226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902450" y="549275"/>
            <a:ext cx="1784350" cy="5576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547814" y="549275"/>
            <a:ext cx="5202237" cy="5576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144000" cy="6851651"/>
        </p:xfrm>
        <a:graphic>
          <a:graphicData uri="http://schemas.openxmlformats.org/presentationml/2006/ole">
            <p:oleObj spid="_x0000_s149505" name="Image" r:id="rId3" imgW="5705867" imgH="4274829" progId="">
              <p:embed/>
            </p:oleObj>
          </a:graphicData>
        </a:graphic>
      </p:graphicFrame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400">
                <a:latin typeface="方正榜书行简体" pitchFamily="2" charset="-122"/>
                <a:ea typeface="方正榜书行简体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619251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229226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902450" y="549275"/>
            <a:ext cx="1784350" cy="5576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547814" y="549275"/>
            <a:ext cx="5202237" cy="5576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144000" cy="6851651"/>
        </p:xfrm>
        <a:graphic>
          <a:graphicData uri="http://schemas.openxmlformats.org/presentationml/2006/ole">
            <p:oleObj spid="_x0000_s161793" name="Image" r:id="rId3" imgW="5705867" imgH="4274829" progId="">
              <p:embed/>
            </p:oleObj>
          </a:graphicData>
        </a:graphic>
      </p:graphicFrame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400">
                <a:latin typeface="方正榜书行简体" pitchFamily="2" charset="-122"/>
                <a:ea typeface="方正榜书行简体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619251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229226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619251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229226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902450" y="549275"/>
            <a:ext cx="1784350" cy="5576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547814" y="549275"/>
            <a:ext cx="5202237" cy="5576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144000" cy="6851651"/>
        </p:xfrm>
        <a:graphic>
          <a:graphicData uri="http://schemas.openxmlformats.org/presentationml/2006/ole">
            <p:oleObj spid="_x0000_s174081" name="Image" r:id="rId3" imgW="5705867" imgH="4274829" progId="">
              <p:embed/>
            </p:oleObj>
          </a:graphicData>
        </a:graphic>
      </p:graphicFrame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400">
                <a:latin typeface="方正榜书行简体" pitchFamily="2" charset="-122"/>
                <a:ea typeface="方正榜书行简体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619251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229226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902450" y="549275"/>
            <a:ext cx="1784350" cy="5576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547814" y="549275"/>
            <a:ext cx="5202237" cy="5576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144000" cy="6851651"/>
        </p:xfrm>
        <a:graphic>
          <a:graphicData uri="http://schemas.openxmlformats.org/presentationml/2006/ole">
            <p:oleObj spid="_x0000_s186369" name="Image" r:id="rId3" imgW="5705867" imgH="4274829" progId="">
              <p:embed/>
            </p:oleObj>
          </a:graphicData>
        </a:graphic>
      </p:graphicFrame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400">
                <a:latin typeface="方正榜书行简体" pitchFamily="2" charset="-122"/>
                <a:ea typeface="方正榜书行简体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619251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229226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902450" y="549275"/>
            <a:ext cx="1784350" cy="5576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547814" y="549275"/>
            <a:ext cx="5202237" cy="5576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144000" cy="6851651"/>
        </p:xfrm>
        <a:graphic>
          <a:graphicData uri="http://schemas.openxmlformats.org/presentationml/2006/ole">
            <p:oleObj spid="_x0000_s198657" name="Image" r:id="rId3" imgW="5705867" imgH="4274829" progId="">
              <p:embed/>
            </p:oleObj>
          </a:graphicData>
        </a:graphic>
      </p:graphicFrame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400">
                <a:latin typeface="方正榜书行简体" pitchFamily="2" charset="-122"/>
                <a:ea typeface="方正榜书行简体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619251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229226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902450" y="549275"/>
            <a:ext cx="1784350" cy="5576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547814" y="549275"/>
            <a:ext cx="5202237" cy="5576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144000" cy="6851651"/>
        </p:xfrm>
        <a:graphic>
          <a:graphicData uri="http://schemas.openxmlformats.org/presentationml/2006/ole">
            <p:oleObj spid="_x0000_s210945" name="Image" r:id="rId3" imgW="5705867" imgH="4274829" progId="">
              <p:embed/>
            </p:oleObj>
          </a:graphicData>
        </a:graphic>
      </p:graphicFrame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400">
                <a:latin typeface="方正榜书行简体" pitchFamily="2" charset="-122"/>
                <a:ea typeface="方正榜书行简体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619251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229226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902450" y="549275"/>
            <a:ext cx="1784350" cy="5576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547814" y="549275"/>
            <a:ext cx="5202237" cy="5576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144000" cy="6851651"/>
        </p:xfrm>
        <a:graphic>
          <a:graphicData uri="http://schemas.openxmlformats.org/presentationml/2006/ole">
            <p:oleObj spid="_x0000_s223233" name="Image" r:id="rId3" imgW="5705867" imgH="4274829" progId="">
              <p:embed/>
            </p:oleObj>
          </a:graphicData>
        </a:graphic>
      </p:graphicFrame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400">
                <a:latin typeface="方正榜书行简体" pitchFamily="2" charset="-122"/>
                <a:ea typeface="方正榜书行简体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619251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229226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902450" y="549275"/>
            <a:ext cx="1784350" cy="5576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547814" y="549275"/>
            <a:ext cx="5202237" cy="5576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144000" cy="6851651"/>
        </p:xfrm>
        <a:graphic>
          <a:graphicData uri="http://schemas.openxmlformats.org/presentationml/2006/ole">
            <p:oleObj spid="_x0000_s235521" name="Image" r:id="rId3" imgW="5705867" imgH="4274829" progId="">
              <p:embed/>
            </p:oleObj>
          </a:graphicData>
        </a:graphic>
      </p:graphicFrame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400">
                <a:latin typeface="方正榜书行简体" pitchFamily="2" charset="-122"/>
                <a:ea typeface="方正榜书行简体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619251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229226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902450" y="549275"/>
            <a:ext cx="1784350" cy="5576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547814" y="549275"/>
            <a:ext cx="5202237" cy="5576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902450" y="549275"/>
            <a:ext cx="1784350" cy="5576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547814" y="549275"/>
            <a:ext cx="5202237" cy="5576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144000" cy="6851651"/>
        </p:xfrm>
        <a:graphic>
          <a:graphicData uri="http://schemas.openxmlformats.org/presentationml/2006/ole">
            <p:oleObj spid="_x0000_s247809" name="Image" r:id="rId3" imgW="5705867" imgH="4274829" progId="">
              <p:embed/>
            </p:oleObj>
          </a:graphicData>
        </a:graphic>
      </p:graphicFrame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400">
                <a:latin typeface="方正榜书行简体" pitchFamily="2" charset="-122"/>
                <a:ea typeface="方正榜书行简体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619251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229226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144000" cy="6851651"/>
        </p:xfrm>
        <a:graphic>
          <a:graphicData uri="http://schemas.openxmlformats.org/presentationml/2006/ole">
            <p:oleObj spid="_x0000_s26625" name="Image" r:id="rId3" imgW="5705867" imgH="4274829" progId="">
              <p:embed/>
            </p:oleObj>
          </a:graphicData>
        </a:graphic>
      </p:graphicFrame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400">
                <a:latin typeface="方正榜书行简体" pitchFamily="2" charset="-122"/>
                <a:ea typeface="方正榜书行简体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902450" y="549275"/>
            <a:ext cx="1784350" cy="5576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547814" y="549275"/>
            <a:ext cx="5202237" cy="5576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144000" cy="6851651"/>
        </p:xfrm>
        <a:graphic>
          <a:graphicData uri="http://schemas.openxmlformats.org/presentationml/2006/ole">
            <p:oleObj spid="_x0000_s260097" name="Image" r:id="rId3" imgW="5705867" imgH="4274829" progId="">
              <p:embed/>
            </p:oleObj>
          </a:graphicData>
        </a:graphic>
      </p:graphicFrame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400">
                <a:latin typeface="方正榜书行简体" pitchFamily="2" charset="-122"/>
                <a:ea typeface="方正榜书行简体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619251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229226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902450" y="549275"/>
            <a:ext cx="1784350" cy="5576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547814" y="549275"/>
            <a:ext cx="5202237" cy="5576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144000" cy="6851651"/>
        </p:xfrm>
        <a:graphic>
          <a:graphicData uri="http://schemas.openxmlformats.org/presentationml/2006/ole">
            <p:oleObj spid="_x0000_s272385" name="Image" r:id="rId3" imgW="5705867" imgH="4274829" progId="">
              <p:embed/>
            </p:oleObj>
          </a:graphicData>
        </a:graphic>
      </p:graphicFrame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400">
                <a:latin typeface="方正榜书行简体" pitchFamily="2" charset="-122"/>
                <a:ea typeface="方正榜书行简体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619251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229226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902450" y="549275"/>
            <a:ext cx="1784350" cy="5576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547814" y="549275"/>
            <a:ext cx="5202237" cy="5576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144000" cy="6851651"/>
        </p:xfrm>
        <a:graphic>
          <a:graphicData uri="http://schemas.openxmlformats.org/presentationml/2006/ole">
            <p:oleObj spid="_x0000_s284673" name="Image" r:id="rId3" imgW="5705867" imgH="4274829" progId="">
              <p:embed/>
            </p:oleObj>
          </a:graphicData>
        </a:graphic>
      </p:graphicFrame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400">
                <a:latin typeface="方正榜书行简体" pitchFamily="2" charset="-122"/>
                <a:ea typeface="方正榜书行简体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619251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229226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619251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229226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902450" y="549275"/>
            <a:ext cx="1784350" cy="5576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547814" y="549275"/>
            <a:ext cx="5202237" cy="5576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144000" cy="6851651"/>
        </p:xfrm>
        <a:graphic>
          <a:graphicData uri="http://schemas.openxmlformats.org/presentationml/2006/ole">
            <p:oleObj spid="_x0000_s296961" name="Image" r:id="rId3" imgW="5705867" imgH="4274829" progId="">
              <p:embed/>
            </p:oleObj>
          </a:graphicData>
        </a:graphic>
      </p:graphicFrame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400">
                <a:latin typeface="方正榜书行简体" pitchFamily="2" charset="-122"/>
                <a:ea typeface="方正榜书行简体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619251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229226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902450" y="549275"/>
            <a:ext cx="1784350" cy="5576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547814" y="549275"/>
            <a:ext cx="5202237" cy="5576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144000" cy="6851651"/>
        </p:xfrm>
        <a:graphic>
          <a:graphicData uri="http://schemas.openxmlformats.org/presentationml/2006/ole">
            <p:oleObj spid="_x0000_s309249" name="Image" r:id="rId3" imgW="5705867" imgH="4274829" progId="">
              <p:embed/>
            </p:oleObj>
          </a:graphicData>
        </a:graphic>
      </p:graphicFrame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400">
                <a:latin typeface="方正榜书行简体" pitchFamily="2" charset="-122"/>
                <a:ea typeface="方正榜书行简体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619251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229226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902450" y="549275"/>
            <a:ext cx="1784350" cy="5576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547814" y="549275"/>
            <a:ext cx="5202237" cy="5576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144000" cy="6851651"/>
        </p:xfrm>
        <a:graphic>
          <a:graphicData uri="http://schemas.openxmlformats.org/presentationml/2006/ole">
            <p:oleObj spid="_x0000_s321537" name="Image" r:id="rId3" imgW="5705867" imgH="4274829" progId="">
              <p:embed/>
            </p:oleObj>
          </a:graphicData>
        </a:graphic>
      </p:graphicFrame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400">
                <a:latin typeface="方正榜书行简体" pitchFamily="2" charset="-122"/>
                <a:ea typeface="方正榜书行简体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619251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229226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902450" y="549275"/>
            <a:ext cx="1784350" cy="5576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547814" y="549275"/>
            <a:ext cx="5202237" cy="5576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902450" y="549275"/>
            <a:ext cx="1784350" cy="5576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547814" y="549275"/>
            <a:ext cx="5202237" cy="5576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144000" cy="6851651"/>
        </p:xfrm>
        <a:graphic>
          <a:graphicData uri="http://schemas.openxmlformats.org/presentationml/2006/ole">
            <p:oleObj spid="_x0000_s38913" name="Image" r:id="rId3" imgW="5705867" imgH="4274829" progId="">
              <p:embed/>
            </p:oleObj>
          </a:graphicData>
        </a:graphic>
      </p:graphicFrame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400">
                <a:latin typeface="方正榜书行简体" pitchFamily="2" charset="-122"/>
                <a:ea typeface="方正榜书行简体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619251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229226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619251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229226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902450" y="549275"/>
            <a:ext cx="1784350" cy="5576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547814" y="549275"/>
            <a:ext cx="5202237" cy="5576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144000" cy="6851651"/>
        </p:xfrm>
        <a:graphic>
          <a:graphicData uri="http://schemas.openxmlformats.org/presentationml/2006/ole">
            <p:oleObj spid="_x0000_s51201" name="Image" r:id="rId3" imgW="5705867" imgH="4274829" progId="">
              <p:embed/>
            </p:oleObj>
          </a:graphicData>
        </a:graphic>
      </p:graphicFrame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400">
                <a:latin typeface="方正榜书行简体" pitchFamily="2" charset="-122"/>
                <a:ea typeface="方正榜书行简体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619251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229226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902450" y="549275"/>
            <a:ext cx="1784350" cy="5576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547814" y="549275"/>
            <a:ext cx="5202237" cy="5576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144000" cy="6851651"/>
        </p:xfrm>
        <a:graphic>
          <a:graphicData uri="http://schemas.openxmlformats.org/presentationml/2006/ole">
            <p:oleObj spid="_x0000_s63489" name="Image" r:id="rId3" imgW="5705867" imgH="4274829" progId="">
              <p:embed/>
            </p:oleObj>
          </a:graphicData>
        </a:graphic>
      </p:graphicFrame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400">
                <a:latin typeface="方正榜书行简体" pitchFamily="2" charset="-122"/>
                <a:ea typeface="方正榜书行简体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619251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229226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902450" y="549275"/>
            <a:ext cx="1784350" cy="5576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547814" y="549275"/>
            <a:ext cx="5202237" cy="5576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144000" cy="6851651"/>
        </p:xfrm>
        <a:graphic>
          <a:graphicData uri="http://schemas.openxmlformats.org/presentationml/2006/ole">
            <p:oleObj spid="_x0000_s75777" name="Image" r:id="rId3" imgW="5705867" imgH="4274829" progId="">
              <p:embed/>
            </p:oleObj>
          </a:graphicData>
        </a:graphic>
      </p:graphicFrame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400">
                <a:latin typeface="方正榜书行简体" pitchFamily="2" charset="-122"/>
                <a:ea typeface="方正榜书行简体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619251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229226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902450" y="549275"/>
            <a:ext cx="1784350" cy="5576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547814" y="549275"/>
            <a:ext cx="5202237" cy="5576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144000" cy="6851651"/>
        </p:xfrm>
        <a:graphic>
          <a:graphicData uri="http://schemas.openxmlformats.org/presentationml/2006/ole">
            <p:oleObj spid="_x0000_s88065" name="Image" r:id="rId3" imgW="5705867" imgH="4274829" progId="">
              <p:embed/>
            </p:oleObj>
          </a:graphicData>
        </a:graphic>
      </p:graphicFrame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400">
                <a:latin typeface="方正榜书行简体" pitchFamily="2" charset="-122"/>
                <a:ea typeface="方正榜书行简体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619251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229226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902450" y="549275"/>
            <a:ext cx="1784350" cy="5576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547814" y="549275"/>
            <a:ext cx="5202237" cy="5576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144000" cy="6851651"/>
        </p:xfrm>
        <a:graphic>
          <a:graphicData uri="http://schemas.openxmlformats.org/presentationml/2006/ole">
            <p:oleObj spid="_x0000_s100353" name="Image" r:id="rId3" imgW="5705867" imgH="4274829" progId="">
              <p:embed/>
            </p:oleObj>
          </a:graphicData>
        </a:graphic>
      </p:graphicFrame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400">
                <a:latin typeface="方正榜书行简体" pitchFamily="2" charset="-122"/>
                <a:ea typeface="方正榜书行简体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619251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229226" y="1844675"/>
            <a:ext cx="3457575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902450" y="549275"/>
            <a:ext cx="1784350" cy="5576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547814" y="549275"/>
            <a:ext cx="5202237" cy="5576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vmlDrawing" Target="../drawings/vmlDrawing19.v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oleObject" Target="../embeddings/oleObject19.bin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vmlDrawing" Target="../drawings/vmlDrawing21.v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oleObject" Target="../embeddings/oleObject21.bin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vmlDrawing" Target="../drawings/vmlDrawing23.v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oleObject" Target="../embeddings/oleObject23.bin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vmlDrawing" Target="../drawings/vmlDrawing25.v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oleObject" Target="../embeddings/oleObject25.bin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vmlDrawing" Target="../drawings/vmlDrawing27.v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oleObject" Target="../embeddings/oleObject27.bin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vmlDrawing" Target="../drawings/vmlDrawing29.v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oleObject" Target="../embeddings/oleObject29.bin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vmlDrawing" Target="../drawings/vmlDrawing31.v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oleObject" Target="../embeddings/oleObject31.bin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vmlDrawing" Target="../drawings/vmlDrawing33.v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oleObject" Target="../embeddings/oleObject33.bin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vmlDrawing" Target="../drawings/vmlDrawing35.v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oleObject" Target="../embeddings/oleObject35.bin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vmlDrawing" Target="../drawings/vmlDrawing37.v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Relationship Id="rId14" Type="http://schemas.openxmlformats.org/officeDocument/2006/relationships/oleObject" Target="../embeddings/oleObject37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vmlDrawing" Target="../drawings/vmlDrawing3.v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oleObject" Target="../embeddings/oleObject3.bin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vmlDrawing" Target="../drawings/vmlDrawing39.v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4" Type="http://schemas.openxmlformats.org/officeDocument/2006/relationships/oleObject" Target="../embeddings/oleObject39.bin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vmlDrawing" Target="../drawings/vmlDrawing41.v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oleObject" Target="../embeddings/oleObject41.bin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vmlDrawing" Target="../drawings/vmlDrawing43.v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Relationship Id="rId14" Type="http://schemas.openxmlformats.org/officeDocument/2006/relationships/oleObject" Target="../embeddings/oleObject43.bin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vmlDrawing" Target="../drawings/vmlDrawing45.v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Relationship Id="rId14" Type="http://schemas.openxmlformats.org/officeDocument/2006/relationships/oleObject" Target="../embeddings/oleObject45.bin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vmlDrawing" Target="../drawings/vmlDrawing47.v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Relationship Id="rId14" Type="http://schemas.openxmlformats.org/officeDocument/2006/relationships/oleObject" Target="../embeddings/oleObject47.bin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vmlDrawing" Target="../drawings/vmlDrawing49.v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Relationship Id="rId14" Type="http://schemas.openxmlformats.org/officeDocument/2006/relationships/oleObject" Target="../embeddings/oleObject49.bin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vmlDrawing" Target="../drawings/vmlDrawing51.v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Relationship Id="rId14" Type="http://schemas.openxmlformats.org/officeDocument/2006/relationships/oleObject" Target="../embeddings/oleObject51.bin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vmlDrawing" Target="../drawings/vmlDrawing53.v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Relationship Id="rId14" Type="http://schemas.openxmlformats.org/officeDocument/2006/relationships/oleObject" Target="../embeddings/oleObject53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vmlDrawing" Target="../drawings/vmlDrawing5.v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oleObject" Target="../embeddings/oleObject5.bin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vmlDrawing" Target="../drawings/vmlDrawing7.v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oleObject" Target="../embeddings/oleObject7.bin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vmlDrawing" Target="../drawings/vmlDrawing9.v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oleObject" Target="../embeddings/oleObject9.bin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vmlDrawing" Target="../drawings/vmlDrawing11.v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oleObject" Target="../embeddings/oleObject11.bin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vmlDrawing" Target="../drawings/vmlDrawing13.v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oleObject" Target="../embeddings/oleObject13.bin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vmlDrawing" Target="../drawings/vmlDrawing15.v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oleObject" Target="../embeddings/oleObject15.bin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vmlDrawing" Target="../drawings/vmlDrawing17.v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oleObject" Target="../embeddings/oleObject17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-107949" y="-26988"/>
          <a:ext cx="9432925" cy="6905627"/>
        </p:xfrm>
        <a:graphic>
          <a:graphicData uri="http://schemas.openxmlformats.org/presentationml/2006/ole">
            <p:oleObj spid="_x0000_s1031" name="Image" r:id="rId14" imgW="5747015" imgH="4329143" progId="">
              <p:embed/>
            </p:oleObj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549275"/>
            <a:ext cx="7127875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844675"/>
            <a:ext cx="7067550" cy="42814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-107949" y="-26988"/>
          <a:ext cx="9432925" cy="6905627"/>
        </p:xfrm>
        <a:graphic>
          <a:graphicData uri="http://schemas.openxmlformats.org/presentationml/2006/ole">
            <p:oleObj spid="_x0000_s101377" name="Image" r:id="rId14" imgW="5747015" imgH="4329143" progId="">
              <p:embed/>
            </p:oleObj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549275"/>
            <a:ext cx="7127875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844675"/>
            <a:ext cx="7067550" cy="42814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-107949" y="-26988"/>
          <a:ext cx="9432925" cy="6905627"/>
        </p:xfrm>
        <a:graphic>
          <a:graphicData uri="http://schemas.openxmlformats.org/presentationml/2006/ole">
            <p:oleObj spid="_x0000_s113665" name="Image" r:id="rId14" imgW="5747015" imgH="4329143" progId="">
              <p:embed/>
            </p:oleObj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549275"/>
            <a:ext cx="7127875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844675"/>
            <a:ext cx="7067550" cy="42814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-107949" y="-26988"/>
          <a:ext cx="9432925" cy="6905627"/>
        </p:xfrm>
        <a:graphic>
          <a:graphicData uri="http://schemas.openxmlformats.org/presentationml/2006/ole">
            <p:oleObj spid="_x0000_s125953" name="Image" r:id="rId14" imgW="5747015" imgH="4329143" progId="">
              <p:embed/>
            </p:oleObj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549275"/>
            <a:ext cx="7127875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844675"/>
            <a:ext cx="7067550" cy="42814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-107949" y="-26988"/>
          <a:ext cx="9432925" cy="6905627"/>
        </p:xfrm>
        <a:graphic>
          <a:graphicData uri="http://schemas.openxmlformats.org/presentationml/2006/ole">
            <p:oleObj spid="_x0000_s138241" name="Image" r:id="rId14" imgW="5747015" imgH="4329143" progId="">
              <p:embed/>
            </p:oleObj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549275"/>
            <a:ext cx="7127875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844675"/>
            <a:ext cx="7067550" cy="42814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-107949" y="-26988"/>
          <a:ext cx="9432925" cy="6905627"/>
        </p:xfrm>
        <a:graphic>
          <a:graphicData uri="http://schemas.openxmlformats.org/presentationml/2006/ole">
            <p:oleObj spid="_x0000_s150529" name="Image" r:id="rId14" imgW="5747015" imgH="4329143" progId="">
              <p:embed/>
            </p:oleObj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549275"/>
            <a:ext cx="7127875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844675"/>
            <a:ext cx="7067550" cy="42814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-107949" y="-26988"/>
          <a:ext cx="9432925" cy="6905627"/>
        </p:xfrm>
        <a:graphic>
          <a:graphicData uri="http://schemas.openxmlformats.org/presentationml/2006/ole">
            <p:oleObj spid="_x0000_s162817" name="Image" r:id="rId14" imgW="5747015" imgH="4329143" progId="">
              <p:embed/>
            </p:oleObj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549275"/>
            <a:ext cx="7127875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844675"/>
            <a:ext cx="7067550" cy="42814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-107949" y="-26988"/>
          <a:ext cx="9432925" cy="6905627"/>
        </p:xfrm>
        <a:graphic>
          <a:graphicData uri="http://schemas.openxmlformats.org/presentationml/2006/ole">
            <p:oleObj spid="_x0000_s175105" name="Image" r:id="rId14" imgW="5747015" imgH="4329143" progId="">
              <p:embed/>
            </p:oleObj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549275"/>
            <a:ext cx="7127875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844675"/>
            <a:ext cx="7067550" cy="42814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-107949" y="-26988"/>
          <a:ext cx="9432925" cy="6905627"/>
        </p:xfrm>
        <a:graphic>
          <a:graphicData uri="http://schemas.openxmlformats.org/presentationml/2006/ole">
            <p:oleObj spid="_x0000_s187393" name="Image" r:id="rId14" imgW="5747015" imgH="4329143" progId="">
              <p:embed/>
            </p:oleObj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549275"/>
            <a:ext cx="7127875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844675"/>
            <a:ext cx="7067550" cy="42814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-107949" y="-26988"/>
          <a:ext cx="9432925" cy="6905627"/>
        </p:xfrm>
        <a:graphic>
          <a:graphicData uri="http://schemas.openxmlformats.org/presentationml/2006/ole">
            <p:oleObj spid="_x0000_s199681" name="Image" r:id="rId14" imgW="5747015" imgH="4329143" progId="">
              <p:embed/>
            </p:oleObj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549275"/>
            <a:ext cx="7127875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844675"/>
            <a:ext cx="7067550" cy="42814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-107949" y="-26988"/>
          <a:ext cx="9432925" cy="6905627"/>
        </p:xfrm>
        <a:graphic>
          <a:graphicData uri="http://schemas.openxmlformats.org/presentationml/2006/ole">
            <p:oleObj spid="_x0000_s211969" name="Image" r:id="rId14" imgW="5747015" imgH="4329143" progId="">
              <p:embed/>
            </p:oleObj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549275"/>
            <a:ext cx="7127875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844675"/>
            <a:ext cx="7067550" cy="42814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-107949" y="-26988"/>
          <a:ext cx="9432925" cy="6905627"/>
        </p:xfrm>
        <a:graphic>
          <a:graphicData uri="http://schemas.openxmlformats.org/presentationml/2006/ole">
            <p:oleObj spid="_x0000_s3073" name="Image" r:id="rId14" imgW="5747015" imgH="4329143" progId="">
              <p:embed/>
            </p:oleObj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549275"/>
            <a:ext cx="7127875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844675"/>
            <a:ext cx="7067550" cy="42814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-107949" y="-26988"/>
          <a:ext cx="9432925" cy="6905627"/>
        </p:xfrm>
        <a:graphic>
          <a:graphicData uri="http://schemas.openxmlformats.org/presentationml/2006/ole">
            <p:oleObj spid="_x0000_s224257" name="Image" r:id="rId14" imgW="5747015" imgH="4329143" progId="">
              <p:embed/>
            </p:oleObj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549275"/>
            <a:ext cx="7127875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844675"/>
            <a:ext cx="7067550" cy="42814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-107949" y="-26988"/>
          <a:ext cx="9432925" cy="6905627"/>
        </p:xfrm>
        <a:graphic>
          <a:graphicData uri="http://schemas.openxmlformats.org/presentationml/2006/ole">
            <p:oleObj spid="_x0000_s236545" name="Image" r:id="rId14" imgW="5747015" imgH="4329143" progId="">
              <p:embed/>
            </p:oleObj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549275"/>
            <a:ext cx="7127875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844675"/>
            <a:ext cx="7067550" cy="42814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-107949" y="-26988"/>
          <a:ext cx="9432925" cy="6905627"/>
        </p:xfrm>
        <a:graphic>
          <a:graphicData uri="http://schemas.openxmlformats.org/presentationml/2006/ole">
            <p:oleObj spid="_x0000_s248833" name="Image" r:id="rId14" imgW="5747015" imgH="4329143" progId="">
              <p:embed/>
            </p:oleObj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549275"/>
            <a:ext cx="7127875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844675"/>
            <a:ext cx="7067550" cy="42814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-107949" y="-26988"/>
          <a:ext cx="9432925" cy="6905627"/>
        </p:xfrm>
        <a:graphic>
          <a:graphicData uri="http://schemas.openxmlformats.org/presentationml/2006/ole">
            <p:oleObj spid="_x0000_s261121" name="Image" r:id="rId14" imgW="5747015" imgH="4329143" progId="">
              <p:embed/>
            </p:oleObj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549275"/>
            <a:ext cx="7127875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844675"/>
            <a:ext cx="7067550" cy="42814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-107949" y="-26988"/>
          <a:ext cx="9432925" cy="6905627"/>
        </p:xfrm>
        <a:graphic>
          <a:graphicData uri="http://schemas.openxmlformats.org/presentationml/2006/ole">
            <p:oleObj spid="_x0000_s273409" name="Image" r:id="rId14" imgW="5747015" imgH="4329143" progId="">
              <p:embed/>
            </p:oleObj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549275"/>
            <a:ext cx="7127875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844675"/>
            <a:ext cx="7067550" cy="42814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-107949" y="-26988"/>
          <a:ext cx="9432925" cy="6905627"/>
        </p:xfrm>
        <a:graphic>
          <a:graphicData uri="http://schemas.openxmlformats.org/presentationml/2006/ole">
            <p:oleObj spid="_x0000_s285697" name="Image" r:id="rId14" imgW="5747015" imgH="4329143" progId="">
              <p:embed/>
            </p:oleObj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549275"/>
            <a:ext cx="7127875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844675"/>
            <a:ext cx="7067550" cy="42814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-107949" y="-26988"/>
          <a:ext cx="9432925" cy="6905627"/>
        </p:xfrm>
        <a:graphic>
          <a:graphicData uri="http://schemas.openxmlformats.org/presentationml/2006/ole">
            <p:oleObj spid="_x0000_s297985" name="Image" r:id="rId14" imgW="5747015" imgH="4329143" progId="">
              <p:embed/>
            </p:oleObj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549275"/>
            <a:ext cx="7127875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844675"/>
            <a:ext cx="7067550" cy="42814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-107949" y="-26988"/>
          <a:ext cx="9432925" cy="6905627"/>
        </p:xfrm>
        <a:graphic>
          <a:graphicData uri="http://schemas.openxmlformats.org/presentationml/2006/ole">
            <p:oleObj spid="_x0000_s310273" name="Image" r:id="rId14" imgW="5747015" imgH="4329143" progId="">
              <p:embed/>
            </p:oleObj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549275"/>
            <a:ext cx="7127875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844675"/>
            <a:ext cx="7067550" cy="42814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-107949" y="-26988"/>
          <a:ext cx="9432925" cy="6905627"/>
        </p:xfrm>
        <a:graphic>
          <a:graphicData uri="http://schemas.openxmlformats.org/presentationml/2006/ole">
            <p:oleObj spid="_x0000_s15361" name="Image" r:id="rId14" imgW="5747015" imgH="4329143" progId="">
              <p:embed/>
            </p:oleObj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549275"/>
            <a:ext cx="7127875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844675"/>
            <a:ext cx="7067550" cy="42814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-107949" y="-26988"/>
          <a:ext cx="9432925" cy="6905627"/>
        </p:xfrm>
        <a:graphic>
          <a:graphicData uri="http://schemas.openxmlformats.org/presentationml/2006/ole">
            <p:oleObj spid="_x0000_s27649" name="Image" r:id="rId14" imgW="5747015" imgH="4329143" progId="">
              <p:embed/>
            </p:oleObj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549275"/>
            <a:ext cx="7127875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844675"/>
            <a:ext cx="7067550" cy="42814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-107949" y="-26988"/>
          <a:ext cx="9432925" cy="6905627"/>
        </p:xfrm>
        <a:graphic>
          <a:graphicData uri="http://schemas.openxmlformats.org/presentationml/2006/ole">
            <p:oleObj spid="_x0000_s39937" name="Image" r:id="rId14" imgW="5747015" imgH="4329143" progId="">
              <p:embed/>
            </p:oleObj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549275"/>
            <a:ext cx="7127875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844675"/>
            <a:ext cx="7067550" cy="42814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-107949" y="-26988"/>
          <a:ext cx="9432925" cy="6905627"/>
        </p:xfrm>
        <a:graphic>
          <a:graphicData uri="http://schemas.openxmlformats.org/presentationml/2006/ole">
            <p:oleObj spid="_x0000_s52225" name="Image" r:id="rId14" imgW="5747015" imgH="4329143" progId="">
              <p:embed/>
            </p:oleObj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549275"/>
            <a:ext cx="7127875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844675"/>
            <a:ext cx="7067550" cy="42814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-107949" y="-26988"/>
          <a:ext cx="9432925" cy="6905627"/>
        </p:xfrm>
        <a:graphic>
          <a:graphicData uri="http://schemas.openxmlformats.org/presentationml/2006/ole">
            <p:oleObj spid="_x0000_s64513" name="Image" r:id="rId14" imgW="5747015" imgH="4329143" progId="">
              <p:embed/>
            </p:oleObj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549275"/>
            <a:ext cx="7127875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844675"/>
            <a:ext cx="7067550" cy="42814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-107949" y="-26988"/>
          <a:ext cx="9432925" cy="6905627"/>
        </p:xfrm>
        <a:graphic>
          <a:graphicData uri="http://schemas.openxmlformats.org/presentationml/2006/ole">
            <p:oleObj spid="_x0000_s76801" name="Image" r:id="rId14" imgW="5747015" imgH="4329143" progId="">
              <p:embed/>
            </p:oleObj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549275"/>
            <a:ext cx="7127875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844675"/>
            <a:ext cx="7067550" cy="42814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-107949" y="-26988"/>
          <a:ext cx="9432925" cy="6905627"/>
        </p:xfrm>
        <a:graphic>
          <a:graphicData uri="http://schemas.openxmlformats.org/presentationml/2006/ole">
            <p:oleObj spid="_x0000_s89089" name="Image" r:id="rId14" imgW="5747015" imgH="4329143" progId="">
              <p:embed/>
            </p:oleObj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549275"/>
            <a:ext cx="7127875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844675"/>
            <a:ext cx="7067550" cy="42814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530820CF-B880-4189-942D-D702A7CBA730}" type="datetimeFigureOut">
              <a:rPr lang="zh-CN" altLang="en-US" smtClean="0"/>
              <a:pPr/>
              <a:t>2017/7/20</a:t>
            </a:fld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77.xml"/><Relationship Id="rId1" Type="http://schemas.openxmlformats.org/officeDocument/2006/relationships/themeOverride" Target="../theme/themeOverr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3073"/>
          <p:cNvSpPr>
            <a:spLocks noGrp="1"/>
          </p:cNvSpPr>
          <p:nvPr/>
        </p:nvSpPr>
        <p:spPr>
          <a:xfrm>
            <a:off x="685800" y="1986598"/>
            <a:ext cx="7772400" cy="14700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2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</a:defRPr>
            </a:lvl1pPr>
          </a:lstStyle>
          <a:p>
            <a:r>
              <a:rPr lang="zh-CN" altLang="zh-CN" sz="4800" b="1" dirty="0"/>
              <a:t>七年级下册第五课第二</a:t>
            </a:r>
            <a:r>
              <a:rPr lang="zh-CN" altLang="zh-CN" sz="4800" b="1" dirty="0" smtClean="0"/>
              <a:t>框</a:t>
            </a:r>
            <a:r>
              <a:rPr lang="en-US" altLang="zh-CN" sz="4800" b="1" dirty="0" smtClean="0"/>
              <a:t/>
            </a:r>
            <a:br>
              <a:rPr lang="en-US" altLang="zh-CN" sz="4800" b="1" dirty="0" smtClean="0"/>
            </a:br>
            <a:r>
              <a:rPr lang="zh-CN" altLang="zh-CN" sz="4800" b="1" dirty="0" smtClean="0"/>
              <a:t>《在品味情感中成长》</a:t>
            </a:r>
            <a:endParaRPr lang="zh-CN" altLang="en-US" sz="4800" b="1" kern="1200" baseline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34390" y="2617470"/>
            <a:ext cx="7973060" cy="14325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>
              <a:spcBef>
                <a:spcPct val="20000"/>
              </a:spcBef>
            </a:pPr>
            <a:r>
              <a:rPr lang="zh-CN" altLang="en-US" sz="4400" b="1">
                <a:latin typeface="楷体_GB2312" panose="02010609030101010101" charset="-122"/>
                <a:ea typeface="楷体_GB2312" panose="02010609030101010101" charset="-122"/>
                <a:sym typeface="黑体" panose="02010609060101010101" pitchFamily="49" charset="-122"/>
              </a:rPr>
              <a:t>学生与母亲的合照制作成的配乐（真的爱你）幻灯片</a:t>
            </a:r>
            <a:endParaRPr lang="zh-CN" altLang="en-US" sz="4400" b="1">
              <a:solidFill>
                <a:schemeClr val="tx1"/>
              </a:solidFill>
              <a:latin typeface="楷体_GB2312" panose="02010609030101010101" charset="-122"/>
              <a:ea typeface="楷体_GB2312" panose="02010609030101010101" charset="-122"/>
              <a:sym typeface="黑体" panose="02010609060101010101" pitchFamily="49" charset="-122"/>
            </a:endParaRPr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3456305" y="127635"/>
            <a:ext cx="2231390" cy="5962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教学资源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9" descr="timg (16)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620" y="678815"/>
            <a:ext cx="8693785" cy="446786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668270" y="5670550"/>
            <a:ext cx="3627120" cy="6400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3600" b="1">
                <a:solidFill>
                  <a:schemeClr val="tx1"/>
                </a:solidFill>
                <a:latin typeface="楷体_GB2312" panose="02010609030101010101" charset="-122"/>
                <a:ea typeface="楷体_GB2312" panose="02010609030101010101" charset="-122"/>
                <a:sym typeface="黑体" panose="02010609060101010101" pitchFamily="49" charset="-122"/>
              </a:rPr>
              <a:t> 来自家人的祝福</a:t>
            </a:r>
          </a:p>
        </p:txBody>
      </p:sp>
      <p:pic>
        <p:nvPicPr>
          <p:cNvPr id="13" name="图片 10" descr="timg (17)"/>
          <p:cNvPicPr>
            <a:picLocks noChangeAspect="1"/>
          </p:cNvPicPr>
          <p:nvPr/>
        </p:nvPicPr>
        <p:blipFill>
          <a:blip r:embed="rId3" cstate="print"/>
          <a:srcRect t="35540"/>
          <a:stretch>
            <a:fillRect/>
          </a:stretch>
        </p:blipFill>
        <p:spPr>
          <a:xfrm>
            <a:off x="3374390" y="1894840"/>
            <a:ext cx="4280535" cy="2604770"/>
          </a:xfrm>
          <a:prstGeom prst="ellipse">
            <a:avLst/>
          </a:prstGeom>
        </p:spPr>
      </p:pic>
      <p:sp>
        <p:nvSpPr>
          <p:cNvPr id="14" name="标题 1"/>
          <p:cNvSpPr>
            <a:spLocks noGrp="1"/>
          </p:cNvSpPr>
          <p:nvPr/>
        </p:nvSpPr>
        <p:spPr>
          <a:xfrm>
            <a:off x="2268220" y="127635"/>
            <a:ext cx="4581525" cy="5962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教学资源之竞拍品凭证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73380" y="779145"/>
            <a:ext cx="8065770" cy="4198620"/>
            <a:chOff x="-36" y="501"/>
            <a:chExt cx="14472" cy="9798"/>
          </a:xfrm>
        </p:grpSpPr>
        <p:pic>
          <p:nvPicPr>
            <p:cNvPr id="11" name="图片 11" descr="timg (16)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36" y="501"/>
              <a:ext cx="14472" cy="9799"/>
            </a:xfrm>
            <a:prstGeom prst="rect">
              <a:avLst/>
            </a:prstGeom>
          </p:spPr>
        </p:pic>
        <p:pic>
          <p:nvPicPr>
            <p:cNvPr id="12" name="图片 12" descr="timg (18)"/>
            <p:cNvPicPr>
              <a:picLocks noChangeAspect="1"/>
            </p:cNvPicPr>
            <p:nvPr/>
          </p:nvPicPr>
          <p:blipFill>
            <a:blip r:embed="rId3" cstate="print"/>
            <a:srcRect r="656"/>
            <a:stretch>
              <a:fillRect/>
            </a:stretch>
          </p:blipFill>
          <p:spPr>
            <a:xfrm>
              <a:off x="4241" y="3190"/>
              <a:ext cx="6803" cy="4390"/>
            </a:xfrm>
            <a:prstGeom prst="ellipse">
              <a:avLst/>
            </a:prstGeom>
          </p:spPr>
        </p:pic>
      </p:grpSp>
      <p:sp>
        <p:nvSpPr>
          <p:cNvPr id="10" name="文本框 9"/>
          <p:cNvSpPr txBox="1"/>
          <p:nvPr/>
        </p:nvSpPr>
        <p:spPr>
          <a:xfrm>
            <a:off x="2668270" y="5670550"/>
            <a:ext cx="3627120" cy="6400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3600" b="1">
                <a:solidFill>
                  <a:schemeClr val="tx1"/>
                </a:solidFill>
                <a:latin typeface="楷体_GB2312" panose="02010609030101010101" charset="-122"/>
                <a:ea typeface="楷体_GB2312" panose="02010609030101010101" charset="-122"/>
                <a:sym typeface="黑体" panose="02010609060101010101" pitchFamily="49" charset="-122"/>
              </a:rPr>
              <a:t> 来自闺蜜的祝福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timg (13)"/>
          <p:cNvPicPr>
            <a:picLocks noChangeAspect="1"/>
          </p:cNvPicPr>
          <p:nvPr/>
        </p:nvPicPr>
        <p:blipFill>
          <a:blip r:embed="rId2" cstate="print"/>
          <a:srcRect l="15727"/>
          <a:stretch>
            <a:fillRect/>
          </a:stretch>
        </p:blipFill>
        <p:spPr>
          <a:xfrm>
            <a:off x="742315" y="359410"/>
            <a:ext cx="8085455" cy="51054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971800" y="5670550"/>
            <a:ext cx="3627120" cy="6400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3600" b="1">
                <a:solidFill>
                  <a:schemeClr val="tx1"/>
                </a:solidFill>
                <a:latin typeface="楷体_GB2312" panose="02010609030101010101" charset="-122"/>
                <a:ea typeface="楷体_GB2312" panose="02010609030101010101" charset="-122"/>
                <a:sym typeface="黑体" panose="02010609060101010101" pitchFamily="49" charset="-122"/>
              </a:rPr>
              <a:t> 邀请嘉宾：家人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timg (14)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9470" y="562610"/>
            <a:ext cx="7284085" cy="451802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069465" y="5555615"/>
            <a:ext cx="5004435" cy="6400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3600" b="1">
                <a:solidFill>
                  <a:schemeClr val="tx1"/>
                </a:solidFill>
                <a:latin typeface="楷体_GB2312" panose="02010609030101010101" charset="-122"/>
                <a:ea typeface="楷体_GB2312" panose="02010609030101010101" charset="-122"/>
                <a:sym typeface="黑体" panose="02010609060101010101" pitchFamily="49" charset="-122"/>
              </a:rPr>
              <a:t> 邀请嘉宾：中学班主任</a:t>
            </a:r>
          </a:p>
        </p:txBody>
      </p:sp>
      <p:sp>
        <p:nvSpPr>
          <p:cNvPr id="3" name="矩形 2"/>
          <p:cNvSpPr/>
          <p:nvPr/>
        </p:nvSpPr>
        <p:spPr>
          <a:xfrm>
            <a:off x="5003800" y="2565400"/>
            <a:ext cx="2880360" cy="503555"/>
          </a:xfrm>
          <a:prstGeom prst="rect">
            <a:avLst/>
          </a:prstGeom>
          <a:gradFill>
            <a:gsLst>
              <a:gs pos="100000">
                <a:srgbClr val="479160"/>
              </a:gs>
              <a:gs pos="100000">
                <a:srgbClr val="0B6E3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 descr="timg (12)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7850" y="672465"/>
            <a:ext cx="7988300" cy="39624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333115" y="5030470"/>
            <a:ext cx="2478405" cy="6400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3600" b="1">
                <a:solidFill>
                  <a:schemeClr val="tx1"/>
                </a:solidFill>
                <a:latin typeface="楷体_GB2312" panose="02010609030101010101" charset="-122"/>
                <a:ea typeface="楷体_GB2312" panose="02010609030101010101" charset="-122"/>
                <a:sym typeface="黑体" panose="02010609060101010101" pitchFamily="49" charset="-122"/>
              </a:rPr>
              <a:t>空白感恩卡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324485" y="951865"/>
            <a:ext cx="1085850" cy="4954270"/>
          </a:xfrm>
          <a:prstGeom prst="ellipse">
            <a:avLst/>
          </a:prstGeom>
          <a:solidFill>
            <a:srgbClr val="0070C0"/>
          </a:solidFill>
          <a:ln>
            <a:solidFill>
              <a:schemeClr val="accent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>
                <a:latin typeface="方正大黑简体" panose="03000509000000000000" charset="-122"/>
                <a:ea typeface="方正大黑简体" panose="03000509000000000000" charset="-122"/>
              </a:rPr>
              <a:t>教学资源使用意图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2400935" y="488950"/>
            <a:ext cx="6476365" cy="1388110"/>
            <a:chOff x="3779" y="423"/>
            <a:chExt cx="10199" cy="2186"/>
          </a:xfrm>
        </p:grpSpPr>
        <p:sp>
          <p:nvSpPr>
            <p:cNvPr id="6" name="折角形 5"/>
            <p:cNvSpPr/>
            <p:nvPr/>
          </p:nvSpPr>
          <p:spPr>
            <a:xfrm>
              <a:off x="3779" y="423"/>
              <a:ext cx="10199" cy="2186"/>
            </a:xfrm>
            <a:prstGeom prst="foldedCorner">
              <a:avLst>
                <a:gd name="adj" fmla="val 16413"/>
              </a:avLst>
            </a:prstGeom>
            <a:gradFill>
              <a:gsLst>
                <a:gs pos="0">
                  <a:srgbClr val="14CD68"/>
                </a:gs>
                <a:gs pos="0">
                  <a:srgbClr val="035C7D"/>
                </a:gs>
              </a:gsLst>
              <a:lin ang="162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800" b="1" dirty="0">
                <a:solidFill>
                  <a:schemeClr val="tx1"/>
                </a:solidFill>
                <a:latin typeface="楷体_GB2312" panose="02010609030101010101" charset="-122"/>
                <a:ea typeface="楷体_GB2312" panose="02010609030101010101" charset="-122"/>
                <a:sym typeface="黑体" panose="02010609060101010101" pitchFamily="49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4013" y="580"/>
              <a:ext cx="8863" cy="1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solidFill>
                    <a:schemeClr val="bg1"/>
                  </a:solidFill>
                  <a:latin typeface="楷体_GB2312" panose="02010609030101010101" charset="-122"/>
                  <a:ea typeface="楷体_GB2312" panose="02010609030101010101" charset="-122"/>
                  <a:sym typeface="黑体" panose="02010609060101010101" pitchFamily="49" charset="-122"/>
                </a:rPr>
                <a:t>充分发挥校史校情等资源的优势和独特价值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402205" y="2117725"/>
            <a:ext cx="6474460" cy="1266825"/>
            <a:chOff x="3783" y="3561"/>
            <a:chExt cx="10196" cy="1995"/>
          </a:xfrm>
        </p:grpSpPr>
        <p:sp>
          <p:nvSpPr>
            <p:cNvPr id="7" name="折角形 6"/>
            <p:cNvSpPr/>
            <p:nvPr/>
          </p:nvSpPr>
          <p:spPr>
            <a:xfrm>
              <a:off x="3783" y="3561"/>
              <a:ext cx="10197" cy="1995"/>
            </a:xfrm>
            <a:prstGeom prst="foldedCorner">
              <a:avLst/>
            </a:prstGeom>
            <a:gradFill>
              <a:gsLst>
                <a:gs pos="100000">
                  <a:srgbClr val="00B050"/>
                </a:gs>
                <a:gs pos="100000">
                  <a:srgbClr val="035C7D"/>
                </a:gs>
              </a:gsLst>
              <a:lin ang="162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3970" y="3684"/>
              <a:ext cx="9649" cy="1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solidFill>
                    <a:schemeClr val="bg1"/>
                  </a:solidFill>
                  <a:latin typeface="楷体_GB2312" panose="02010609030101010101" charset="-122"/>
                  <a:ea typeface="楷体_GB2312" panose="02010609030101010101" charset="-122"/>
                  <a:sym typeface="黑体" panose="02010609060101010101" pitchFamily="49" charset="-122"/>
                </a:rPr>
                <a:t>让学生产生“学校自豪感”，熟悉学校的历史</a:t>
              </a:r>
              <a:endParaRPr lang="zh-CN" altLang="en-US" sz="4400" b="1" dirty="0">
                <a:solidFill>
                  <a:schemeClr val="bg1"/>
                </a:solidFill>
                <a:latin typeface="楷体_GB2312" panose="02010609030101010101" charset="-122"/>
                <a:ea typeface="楷体_GB2312" panose="02010609030101010101" charset="-122"/>
                <a:sym typeface="黑体" panose="02010609060101010101" pitchFamily="49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402205" y="3646170"/>
            <a:ext cx="6475095" cy="1266825"/>
            <a:chOff x="3783" y="3561"/>
            <a:chExt cx="10197" cy="1995"/>
          </a:xfrm>
          <a:gradFill>
            <a:gsLst>
              <a:gs pos="0">
                <a:srgbClr val="FE4444"/>
              </a:gs>
              <a:gs pos="0">
                <a:srgbClr val="832B2B"/>
              </a:gs>
            </a:gsLst>
            <a:lin ang="5400000" scaled="0"/>
          </a:gradFill>
        </p:grpSpPr>
        <p:sp>
          <p:nvSpPr>
            <p:cNvPr id="10" name="折角形 9"/>
            <p:cNvSpPr/>
            <p:nvPr/>
          </p:nvSpPr>
          <p:spPr>
            <a:xfrm>
              <a:off x="3783" y="3561"/>
              <a:ext cx="10197" cy="1995"/>
            </a:xfrm>
            <a:prstGeom prst="foldedCorne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3970" y="3684"/>
              <a:ext cx="9649" cy="187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solidFill>
                    <a:schemeClr val="bg1"/>
                  </a:solidFill>
                  <a:latin typeface="楷体_GB2312" panose="02010609030101010101" charset="-122"/>
                  <a:ea typeface="楷体_GB2312" panose="02010609030101010101" charset="-122"/>
                  <a:cs typeface="+mn-ea"/>
                  <a:sym typeface="黑体" panose="02010609060101010101" pitchFamily="49" charset="-122"/>
                </a:rPr>
                <a:t>丰富课堂教学元素，激发学生学习积极性</a:t>
              </a:r>
              <a:endParaRPr lang="zh-CN" altLang="en-US" sz="4400" b="1" dirty="0">
                <a:solidFill>
                  <a:schemeClr val="bg1"/>
                </a:solidFill>
                <a:latin typeface="楷体_GB2312" panose="02010609030101010101" charset="-122"/>
                <a:ea typeface="楷体_GB2312" panose="02010609030101010101" charset="-122"/>
                <a:sym typeface="黑体" panose="02010609060101010101" pitchFamily="49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400935" y="5171440"/>
            <a:ext cx="6475095" cy="1266825"/>
            <a:chOff x="3783" y="3561"/>
            <a:chExt cx="10197" cy="1995"/>
          </a:xfrm>
          <a:gradFill>
            <a:gsLst>
              <a:gs pos="0">
                <a:srgbClr val="FBFB11"/>
              </a:gs>
              <a:gs pos="0">
                <a:srgbClr val="838309"/>
              </a:gs>
            </a:gsLst>
            <a:lin ang="5400000" scaled="0"/>
          </a:gradFill>
        </p:grpSpPr>
        <p:sp>
          <p:nvSpPr>
            <p:cNvPr id="13" name="折角形 12"/>
            <p:cNvSpPr/>
            <p:nvPr/>
          </p:nvSpPr>
          <p:spPr>
            <a:xfrm>
              <a:off x="3783" y="3561"/>
              <a:ext cx="10197" cy="1995"/>
            </a:xfrm>
            <a:prstGeom prst="foldedCorne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970" y="3684"/>
              <a:ext cx="9649" cy="187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solidFill>
                    <a:schemeClr val="bg1"/>
                  </a:solidFill>
                  <a:latin typeface="楷体_GB2312" panose="02010609030101010101" charset="-122"/>
                  <a:ea typeface="楷体_GB2312" panose="02010609030101010101" charset="-122"/>
                  <a:cs typeface="+mn-ea"/>
                  <a:sym typeface="黑体" panose="02010609060101010101" pitchFamily="49" charset="-122"/>
                </a:rPr>
                <a:t>触动学生心灵，创设真实情景体验</a:t>
              </a:r>
            </a:p>
          </p:txBody>
        </p:sp>
      </p:grpSp>
      <p:cxnSp>
        <p:nvCxnSpPr>
          <p:cNvPr id="15" name="曲线连接符 14"/>
          <p:cNvCxnSpPr>
            <a:stCxn id="5" idx="6"/>
            <a:endCxn id="6" idx="1"/>
          </p:cNvCxnSpPr>
          <p:nvPr/>
        </p:nvCxnSpPr>
        <p:spPr>
          <a:xfrm flipV="1">
            <a:off x="1410335" y="1183005"/>
            <a:ext cx="990600" cy="2245995"/>
          </a:xfrm>
          <a:prstGeom prst="curvedConnector3">
            <a:avLst>
              <a:gd name="adj1" fmla="val 50000"/>
            </a:avLst>
          </a:prstGeom>
          <a:ln w="41275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曲线连接符 15"/>
          <p:cNvCxnSpPr>
            <a:endCxn id="7" idx="1"/>
          </p:cNvCxnSpPr>
          <p:nvPr/>
        </p:nvCxnSpPr>
        <p:spPr>
          <a:xfrm flipV="1">
            <a:off x="1403985" y="2751455"/>
            <a:ext cx="998220" cy="677545"/>
          </a:xfrm>
          <a:prstGeom prst="curvedConnector3">
            <a:avLst>
              <a:gd name="adj1" fmla="val 50064"/>
            </a:avLst>
          </a:prstGeom>
          <a:ln w="41275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曲线连接符 17"/>
          <p:cNvCxnSpPr>
            <a:stCxn id="5" idx="6"/>
            <a:endCxn id="10" idx="1"/>
          </p:cNvCxnSpPr>
          <p:nvPr/>
        </p:nvCxnSpPr>
        <p:spPr>
          <a:xfrm>
            <a:off x="1410335" y="3429000"/>
            <a:ext cx="991870" cy="850900"/>
          </a:xfrm>
          <a:prstGeom prst="curvedConnector3">
            <a:avLst>
              <a:gd name="adj1" fmla="val 50000"/>
            </a:avLst>
          </a:prstGeom>
          <a:ln w="41275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曲线连接符 20"/>
          <p:cNvCxnSpPr>
            <a:stCxn id="5" idx="6"/>
            <a:endCxn id="13" idx="1"/>
          </p:cNvCxnSpPr>
          <p:nvPr/>
        </p:nvCxnSpPr>
        <p:spPr>
          <a:xfrm>
            <a:off x="1410335" y="3429000"/>
            <a:ext cx="990600" cy="2376170"/>
          </a:xfrm>
          <a:prstGeom prst="curvedConnector3">
            <a:avLst>
              <a:gd name="adj1" fmla="val 50000"/>
            </a:avLst>
          </a:prstGeom>
          <a:ln w="41275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/>
        </p:nvSpPr>
        <p:spPr>
          <a:xfrm>
            <a:off x="1007829" y="451644"/>
            <a:ext cx="7127875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2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</a:defRPr>
            </a:lvl1pPr>
          </a:lstStyle>
          <a:p>
            <a:r>
              <a:rPr lang="zh-CN" altLang="en-US" sz="4400" b="1" dirty="0" smtClean="0">
                <a:solidFill>
                  <a:srgbClr val="C00000"/>
                </a:solidFill>
              </a:rPr>
              <a:t>说课结构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2835910" y="1647190"/>
            <a:ext cx="3473450" cy="695960"/>
            <a:chOff x="677" y="7888"/>
            <a:chExt cx="5470" cy="1096"/>
          </a:xfrm>
        </p:grpSpPr>
        <p:sp>
          <p:nvSpPr>
            <p:cNvPr id="6" name="矩形 5"/>
            <p:cNvSpPr/>
            <p:nvPr/>
          </p:nvSpPr>
          <p:spPr>
            <a:xfrm>
              <a:off x="677" y="8248"/>
              <a:ext cx="5471" cy="7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1720" y="7888"/>
              <a:ext cx="3381" cy="88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60000"/>
                  <a:lumOff val="40000"/>
                  <a:alpha val="9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rgbClr val="006600"/>
                  </a:solidFill>
                  <a:latin typeface="方正大黑简体" panose="03000509000000000000" charset="-122"/>
                  <a:ea typeface="方正大黑简体" panose="03000509000000000000" charset="-122"/>
                  <a:sym typeface="+mn-ea"/>
                </a:rPr>
                <a:t>背景分析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832735" y="2548890"/>
            <a:ext cx="3473450" cy="695960"/>
            <a:chOff x="677" y="7888"/>
            <a:chExt cx="5470" cy="1096"/>
          </a:xfrm>
        </p:grpSpPr>
        <p:sp>
          <p:nvSpPr>
            <p:cNvPr id="10" name="矩形 9"/>
            <p:cNvSpPr/>
            <p:nvPr/>
          </p:nvSpPr>
          <p:spPr>
            <a:xfrm>
              <a:off x="677" y="8248"/>
              <a:ext cx="5471" cy="7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1720" y="7888"/>
              <a:ext cx="3381" cy="887"/>
            </a:xfrm>
            <a:prstGeom prst="roundRect">
              <a:avLst/>
            </a:prstGeom>
            <a:gradFill>
              <a:gsLst>
                <a:gs pos="100000">
                  <a:srgbClr val="FBFB11"/>
                </a:gs>
                <a:gs pos="100000">
                  <a:srgbClr val="838309"/>
                </a:gs>
              </a:gsLst>
              <a:lin ang="5400000" scaled="0"/>
            </a:gradFill>
            <a:ln w="28575">
              <a:solidFill>
                <a:schemeClr val="accent6">
                  <a:lumMod val="60000"/>
                  <a:lumOff val="40000"/>
                  <a:alpha val="9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rgbClr val="006600"/>
                  </a:solidFill>
                  <a:latin typeface="方正大黑简体" panose="03000509000000000000" charset="-122"/>
                  <a:ea typeface="方正大黑简体" panose="03000509000000000000" charset="-122"/>
                  <a:sym typeface="+mn-ea"/>
                </a:rPr>
                <a:t>教学方法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832735" y="3467735"/>
            <a:ext cx="3473450" cy="695960"/>
            <a:chOff x="677" y="7888"/>
            <a:chExt cx="5470" cy="1096"/>
          </a:xfrm>
        </p:grpSpPr>
        <p:sp>
          <p:nvSpPr>
            <p:cNvPr id="13" name="矩形 12"/>
            <p:cNvSpPr/>
            <p:nvPr/>
          </p:nvSpPr>
          <p:spPr>
            <a:xfrm>
              <a:off x="677" y="8248"/>
              <a:ext cx="5471" cy="7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720" y="7888"/>
              <a:ext cx="3381" cy="88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60000"/>
                  <a:lumOff val="40000"/>
                  <a:alpha val="9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rgbClr val="006600"/>
                  </a:solidFill>
                  <a:latin typeface="方正大黑简体" panose="03000509000000000000" charset="-122"/>
                  <a:ea typeface="方正大黑简体" panose="03000509000000000000" charset="-122"/>
                  <a:sym typeface="+mn-ea"/>
                </a:rPr>
                <a:t>教学过程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832735" y="4342765"/>
            <a:ext cx="3473450" cy="695960"/>
            <a:chOff x="677" y="7888"/>
            <a:chExt cx="5470" cy="1096"/>
          </a:xfrm>
        </p:grpSpPr>
        <p:sp>
          <p:nvSpPr>
            <p:cNvPr id="16" name="矩形 15"/>
            <p:cNvSpPr/>
            <p:nvPr/>
          </p:nvSpPr>
          <p:spPr>
            <a:xfrm>
              <a:off x="677" y="8248"/>
              <a:ext cx="5471" cy="7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1720" y="7888"/>
              <a:ext cx="3381" cy="88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60000"/>
                  <a:lumOff val="40000"/>
                  <a:alpha val="9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rgbClr val="006600"/>
                  </a:solidFill>
                  <a:latin typeface="方正大黑简体" panose="03000509000000000000" charset="-122"/>
                  <a:ea typeface="方正大黑简体" panose="03000509000000000000" charset="-122"/>
                  <a:sym typeface="+mn-ea"/>
                </a:rPr>
                <a:t>板书设计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844165" y="5187315"/>
            <a:ext cx="3473450" cy="695960"/>
            <a:chOff x="677" y="7888"/>
            <a:chExt cx="5470" cy="1096"/>
          </a:xfrm>
        </p:grpSpPr>
        <p:sp>
          <p:nvSpPr>
            <p:cNvPr id="19" name="矩形 18"/>
            <p:cNvSpPr/>
            <p:nvPr/>
          </p:nvSpPr>
          <p:spPr>
            <a:xfrm>
              <a:off x="677" y="8248"/>
              <a:ext cx="5471" cy="7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圆角矩形 19"/>
            <p:cNvSpPr/>
            <p:nvPr/>
          </p:nvSpPr>
          <p:spPr>
            <a:xfrm>
              <a:off x="1720" y="7888"/>
              <a:ext cx="3381" cy="88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60000"/>
                  <a:lumOff val="40000"/>
                  <a:alpha val="9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rgbClr val="006600"/>
                  </a:solidFill>
                  <a:latin typeface="方正大黑简体" panose="03000509000000000000" charset="-122"/>
                  <a:ea typeface="方正大黑简体" panose="03000509000000000000" charset="-122"/>
                  <a:sym typeface="+mn-ea"/>
                </a:rPr>
                <a:t>教学反思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内容占位符 2"/>
          <p:cNvSpPr>
            <a:spLocks noGrp="1"/>
          </p:cNvSpPr>
          <p:nvPr>
            <p:ph idx="4294967295"/>
          </p:nvPr>
        </p:nvSpPr>
        <p:spPr>
          <a:xfrm>
            <a:off x="828675" y="3114675"/>
            <a:ext cx="6772275" cy="2324735"/>
          </a:xfrm>
        </p:spPr>
        <p:txBody>
          <a:bodyPr anchor="t"/>
          <a:lstStyle/>
          <a:p>
            <a:pPr marL="0" lvl="0" indent="0">
              <a:lnSpc>
                <a:spcPct val="140000"/>
              </a:lnSpc>
              <a:buNone/>
            </a:pPr>
            <a:r>
              <a:rPr lang="zh-CN" altLang="en-US" b="1">
                <a:solidFill>
                  <a:srgbClr val="006600"/>
                </a:solidFill>
                <a:latin typeface="楷体_GB2312" panose="02010609030101010101" charset="-122"/>
                <a:ea typeface="楷体_GB2312" panose="02010609030101010101" charset="-122"/>
              </a:rPr>
              <a:t>   </a:t>
            </a:r>
            <a:r>
              <a:rPr lang="zh-CN" altLang="en-US" sz="3200" b="1">
                <a:solidFill>
                  <a:srgbClr val="006600"/>
                </a:solidFill>
                <a:latin typeface="楷体_GB2312" panose="02010609030101010101" charset="-122"/>
                <a:ea typeface="楷体_GB2312" panose="02010609030101010101" charset="-122"/>
              </a:rPr>
              <a:t> </a:t>
            </a:r>
            <a:r>
              <a:rPr lang="zh-CN" altLang="en-US" sz="3200" b="1">
                <a:solidFill>
                  <a:schemeClr val="tx1"/>
                </a:solidFill>
                <a:latin typeface="楷体_GB2312" panose="02010609030101010101" charset="-122"/>
                <a:ea typeface="楷体_GB2312" panose="02010609030101010101" charset="-122"/>
              </a:rPr>
              <a:t>根据课标和新教材编写理念，本框题教学采用活动体验法、探究分享法。</a:t>
            </a:r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3098800" y="2064385"/>
            <a:ext cx="2231390" cy="5962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教学方法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/>
        </p:nvSpPr>
        <p:spPr>
          <a:xfrm>
            <a:off x="1007829" y="451644"/>
            <a:ext cx="7127875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2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</a:defRPr>
            </a:lvl1pPr>
          </a:lstStyle>
          <a:p>
            <a:r>
              <a:rPr lang="zh-CN" altLang="en-US" sz="4400" b="1" dirty="0" smtClean="0">
                <a:solidFill>
                  <a:srgbClr val="C00000"/>
                </a:solidFill>
              </a:rPr>
              <a:t>说课结构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59410" y="1896110"/>
            <a:ext cx="3473450" cy="695960"/>
            <a:chOff x="677" y="7888"/>
            <a:chExt cx="5470" cy="1096"/>
          </a:xfrm>
        </p:grpSpPr>
        <p:sp>
          <p:nvSpPr>
            <p:cNvPr id="6" name="矩形 5"/>
            <p:cNvSpPr/>
            <p:nvPr/>
          </p:nvSpPr>
          <p:spPr>
            <a:xfrm>
              <a:off x="677" y="8248"/>
              <a:ext cx="5471" cy="7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1720" y="7888"/>
              <a:ext cx="3381" cy="88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60000"/>
                  <a:lumOff val="40000"/>
                  <a:alpha val="9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rgbClr val="006600"/>
                  </a:solidFill>
                  <a:latin typeface="方正大黑简体" panose="03000509000000000000" charset="-122"/>
                  <a:ea typeface="方正大黑简体" panose="03000509000000000000" charset="-122"/>
                  <a:sym typeface="+mn-ea"/>
                </a:rPr>
                <a:t>背景分析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56235" y="2797810"/>
            <a:ext cx="3473450" cy="695960"/>
            <a:chOff x="677" y="7888"/>
            <a:chExt cx="5470" cy="1096"/>
          </a:xfrm>
        </p:grpSpPr>
        <p:sp>
          <p:nvSpPr>
            <p:cNvPr id="10" name="矩形 9"/>
            <p:cNvSpPr/>
            <p:nvPr/>
          </p:nvSpPr>
          <p:spPr>
            <a:xfrm>
              <a:off x="677" y="8248"/>
              <a:ext cx="5471" cy="7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1720" y="7888"/>
              <a:ext cx="3381" cy="88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60000"/>
                  <a:lumOff val="40000"/>
                  <a:alpha val="9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rgbClr val="006600"/>
                  </a:solidFill>
                  <a:latin typeface="方正大黑简体" panose="03000509000000000000" charset="-122"/>
                  <a:ea typeface="方正大黑简体" panose="03000509000000000000" charset="-122"/>
                  <a:sym typeface="+mn-ea"/>
                </a:rPr>
                <a:t>教学方法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56235" y="3716655"/>
            <a:ext cx="3473450" cy="695960"/>
            <a:chOff x="677" y="7888"/>
            <a:chExt cx="5470" cy="1096"/>
          </a:xfrm>
        </p:grpSpPr>
        <p:sp>
          <p:nvSpPr>
            <p:cNvPr id="13" name="矩形 12"/>
            <p:cNvSpPr/>
            <p:nvPr/>
          </p:nvSpPr>
          <p:spPr>
            <a:xfrm>
              <a:off x="677" y="8248"/>
              <a:ext cx="5471" cy="7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720" y="7888"/>
              <a:ext cx="3381" cy="887"/>
            </a:xfrm>
            <a:prstGeom prst="roundRect">
              <a:avLst/>
            </a:prstGeom>
            <a:gradFill>
              <a:gsLst>
                <a:gs pos="100000">
                  <a:srgbClr val="FBFB11"/>
                </a:gs>
                <a:gs pos="100000">
                  <a:srgbClr val="838309"/>
                </a:gs>
              </a:gsLst>
              <a:lin ang="5400000" scaled="0"/>
            </a:gradFill>
            <a:ln w="28575">
              <a:solidFill>
                <a:schemeClr val="accent6">
                  <a:lumMod val="60000"/>
                  <a:lumOff val="40000"/>
                  <a:alpha val="9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rgbClr val="006600"/>
                  </a:solidFill>
                  <a:latin typeface="方正大黑简体" panose="03000509000000000000" charset="-122"/>
                  <a:ea typeface="方正大黑简体" panose="03000509000000000000" charset="-122"/>
                  <a:sym typeface="+mn-ea"/>
                </a:rPr>
                <a:t>教学过程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56235" y="4591685"/>
            <a:ext cx="3473450" cy="695960"/>
            <a:chOff x="677" y="7888"/>
            <a:chExt cx="5470" cy="1096"/>
          </a:xfrm>
        </p:grpSpPr>
        <p:sp>
          <p:nvSpPr>
            <p:cNvPr id="16" name="矩形 15"/>
            <p:cNvSpPr/>
            <p:nvPr/>
          </p:nvSpPr>
          <p:spPr>
            <a:xfrm>
              <a:off x="677" y="8248"/>
              <a:ext cx="5471" cy="7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1720" y="7888"/>
              <a:ext cx="3381" cy="88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60000"/>
                  <a:lumOff val="40000"/>
                  <a:alpha val="9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rgbClr val="006600"/>
                  </a:solidFill>
                  <a:latin typeface="方正大黑简体" panose="03000509000000000000" charset="-122"/>
                  <a:ea typeface="方正大黑简体" panose="03000509000000000000" charset="-122"/>
                  <a:sym typeface="+mn-ea"/>
                </a:rPr>
                <a:t>板书设计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67665" y="5436235"/>
            <a:ext cx="3473450" cy="695960"/>
            <a:chOff x="677" y="7888"/>
            <a:chExt cx="5470" cy="1096"/>
          </a:xfrm>
        </p:grpSpPr>
        <p:sp>
          <p:nvSpPr>
            <p:cNvPr id="19" name="矩形 18"/>
            <p:cNvSpPr/>
            <p:nvPr/>
          </p:nvSpPr>
          <p:spPr>
            <a:xfrm>
              <a:off x="677" y="8248"/>
              <a:ext cx="5471" cy="7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圆角矩形 19"/>
            <p:cNvSpPr/>
            <p:nvPr/>
          </p:nvSpPr>
          <p:spPr>
            <a:xfrm>
              <a:off x="1720" y="7888"/>
              <a:ext cx="3381" cy="88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60000"/>
                  <a:lumOff val="40000"/>
                  <a:alpha val="9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rgbClr val="006600"/>
                  </a:solidFill>
                  <a:latin typeface="方正大黑简体" panose="03000509000000000000" charset="-122"/>
                  <a:ea typeface="方正大黑简体" panose="03000509000000000000" charset="-122"/>
                  <a:sym typeface="+mn-ea"/>
                </a:rPr>
                <a:t>教学反思</a:t>
              </a:r>
            </a:p>
          </p:txBody>
        </p:sp>
      </p:grpSp>
      <p:sp>
        <p:nvSpPr>
          <p:cNvPr id="4" name="圆角矩形 3"/>
          <p:cNvSpPr/>
          <p:nvPr/>
        </p:nvSpPr>
        <p:spPr>
          <a:xfrm>
            <a:off x="5288915" y="1359535"/>
            <a:ext cx="3566160" cy="658495"/>
          </a:xfrm>
          <a:prstGeom prst="roundRect">
            <a:avLst>
              <a:gd name="adj" fmla="val 4673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00000"/>
              </a:lnSpc>
            </a:pPr>
            <a:r>
              <a:rPr lang="zh-CN" altLang="en-US" sz="3200" b="1">
                <a:solidFill>
                  <a:srgbClr val="0000CC"/>
                </a:solidFill>
                <a:latin typeface="微软简魏碑" charset="0"/>
                <a:ea typeface="微软简魏碑" charset="0"/>
                <a:cs typeface="黑体" panose="02010609060101010101" pitchFamily="49" charset="-122"/>
                <a:sym typeface="+mn-ea"/>
              </a:rPr>
              <a:t>第一步：课前破冰</a:t>
            </a:r>
          </a:p>
        </p:txBody>
      </p:sp>
      <p:sp>
        <p:nvSpPr>
          <p:cNvPr id="2" name="直角上箭头 1"/>
          <p:cNvSpPr/>
          <p:nvPr/>
        </p:nvSpPr>
        <p:spPr>
          <a:xfrm rot="16200000" flipV="1">
            <a:off x="4641850" y="1395095"/>
            <a:ext cx="772160" cy="833755"/>
          </a:xfrm>
          <a:prstGeom prst="bentUpArrow">
            <a:avLst/>
          </a:prstGeom>
          <a:gradFill>
            <a:gsLst>
              <a:gs pos="100000">
                <a:srgbClr val="E30000">
                  <a:lumMod val="94000"/>
                </a:srgbClr>
              </a:gs>
              <a:gs pos="100000">
                <a:srgbClr val="760303"/>
              </a:gs>
            </a:gsLst>
            <a:lin ang="5400000" scaled="0"/>
          </a:gradFill>
          <a:ln w="38100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5288915" y="2515235"/>
            <a:ext cx="3566160" cy="658495"/>
          </a:xfrm>
          <a:prstGeom prst="roundRect">
            <a:avLst>
              <a:gd name="adj" fmla="val 4673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00000"/>
              </a:lnSpc>
            </a:pPr>
            <a:r>
              <a:rPr lang="zh-CN" altLang="en-US" sz="3200" b="1">
                <a:solidFill>
                  <a:srgbClr val="0000CC"/>
                </a:solidFill>
                <a:latin typeface="微软简魏碑" charset="0"/>
                <a:ea typeface="微软简魏碑" charset="0"/>
                <a:cs typeface="黑体" panose="02010609060101010101" pitchFamily="49" charset="-122"/>
                <a:sym typeface="+mn-ea"/>
              </a:rPr>
              <a:t>第二步：导入</a:t>
            </a:r>
          </a:p>
        </p:txBody>
      </p:sp>
      <p:sp>
        <p:nvSpPr>
          <p:cNvPr id="21" name="圆角矩形 20"/>
          <p:cNvSpPr/>
          <p:nvPr/>
        </p:nvSpPr>
        <p:spPr>
          <a:xfrm>
            <a:off x="5288915" y="3689985"/>
            <a:ext cx="3566160" cy="658495"/>
          </a:xfrm>
          <a:prstGeom prst="roundRect">
            <a:avLst>
              <a:gd name="adj" fmla="val 4673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00000"/>
              </a:lnSpc>
            </a:pPr>
            <a:r>
              <a:rPr lang="zh-CN" altLang="en-US" sz="3200" b="1">
                <a:solidFill>
                  <a:srgbClr val="0000CC"/>
                </a:solidFill>
                <a:latin typeface="微软简魏碑" charset="0"/>
                <a:ea typeface="微软简魏碑" charset="0"/>
                <a:cs typeface="黑体" panose="02010609060101010101" pitchFamily="49" charset="-122"/>
                <a:sym typeface="+mn-ea"/>
              </a:rPr>
              <a:t>第三步：活动体验</a:t>
            </a:r>
          </a:p>
        </p:txBody>
      </p:sp>
      <p:sp>
        <p:nvSpPr>
          <p:cNvPr id="22" name="直角上箭头 21"/>
          <p:cNvSpPr/>
          <p:nvPr/>
        </p:nvSpPr>
        <p:spPr>
          <a:xfrm rot="5400000">
            <a:off x="4298950" y="1978025"/>
            <a:ext cx="1457960" cy="833755"/>
          </a:xfrm>
          <a:prstGeom prst="bentUpArrow">
            <a:avLst/>
          </a:prstGeom>
          <a:gradFill>
            <a:gsLst>
              <a:gs pos="100000">
                <a:srgbClr val="E30000">
                  <a:lumMod val="94000"/>
                </a:srgbClr>
              </a:gs>
              <a:gs pos="100000">
                <a:srgbClr val="760303"/>
              </a:gs>
            </a:gsLst>
            <a:lin ang="5400000" scaled="0"/>
          </a:gradFill>
          <a:ln w="38100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直角上箭头 22"/>
          <p:cNvSpPr/>
          <p:nvPr/>
        </p:nvSpPr>
        <p:spPr>
          <a:xfrm rot="5400000">
            <a:off x="4404360" y="3190875"/>
            <a:ext cx="1247140" cy="833755"/>
          </a:xfrm>
          <a:prstGeom prst="bentUpArrow">
            <a:avLst/>
          </a:prstGeom>
          <a:gradFill>
            <a:gsLst>
              <a:gs pos="100000">
                <a:srgbClr val="E30000">
                  <a:lumMod val="94000"/>
                </a:srgbClr>
              </a:gs>
              <a:gs pos="100000">
                <a:srgbClr val="760303"/>
              </a:gs>
            </a:gsLst>
            <a:lin ang="5400000" scaled="0"/>
          </a:gradFill>
          <a:ln w="38100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圆角矩形 23"/>
          <p:cNvSpPr/>
          <p:nvPr/>
        </p:nvSpPr>
        <p:spPr>
          <a:xfrm>
            <a:off x="5288915" y="4845685"/>
            <a:ext cx="3566160" cy="658495"/>
          </a:xfrm>
          <a:prstGeom prst="roundRect">
            <a:avLst>
              <a:gd name="adj" fmla="val 4673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00000"/>
              </a:lnSpc>
            </a:pPr>
            <a:r>
              <a:rPr lang="zh-CN" altLang="en-US" sz="3200" b="1">
                <a:solidFill>
                  <a:srgbClr val="0000CC"/>
                </a:solidFill>
                <a:latin typeface="微软简魏碑" charset="0"/>
                <a:ea typeface="微软简魏碑" charset="0"/>
                <a:cs typeface="黑体" panose="02010609060101010101" pitchFamily="49" charset="-122"/>
                <a:sym typeface="+mn-ea"/>
              </a:rPr>
              <a:t>第四步：活动分享</a:t>
            </a:r>
          </a:p>
        </p:txBody>
      </p:sp>
      <p:sp>
        <p:nvSpPr>
          <p:cNvPr id="25" name="圆角矩形 24"/>
          <p:cNvSpPr/>
          <p:nvPr/>
        </p:nvSpPr>
        <p:spPr>
          <a:xfrm>
            <a:off x="5288915" y="5982335"/>
            <a:ext cx="3566160" cy="658495"/>
          </a:xfrm>
          <a:prstGeom prst="roundRect">
            <a:avLst>
              <a:gd name="adj" fmla="val 4673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00000"/>
              </a:lnSpc>
            </a:pPr>
            <a:r>
              <a:rPr lang="zh-CN" altLang="en-US" sz="3200" b="1">
                <a:solidFill>
                  <a:srgbClr val="0000CC"/>
                </a:solidFill>
                <a:latin typeface="微软简魏碑" charset="0"/>
                <a:ea typeface="微软简魏碑" charset="0"/>
                <a:cs typeface="黑体" panose="02010609060101010101" pitchFamily="49" charset="-122"/>
                <a:sym typeface="+mn-ea"/>
              </a:rPr>
              <a:t>第五步：小结拓展</a:t>
            </a:r>
          </a:p>
        </p:txBody>
      </p:sp>
      <p:sp>
        <p:nvSpPr>
          <p:cNvPr id="26" name="直角上箭头 25"/>
          <p:cNvSpPr/>
          <p:nvPr/>
        </p:nvSpPr>
        <p:spPr>
          <a:xfrm rot="5400000">
            <a:off x="4281170" y="4314825"/>
            <a:ext cx="1494155" cy="833755"/>
          </a:xfrm>
          <a:prstGeom prst="bentUpArrow">
            <a:avLst/>
          </a:prstGeom>
          <a:gradFill>
            <a:gsLst>
              <a:gs pos="100000">
                <a:srgbClr val="E30000">
                  <a:lumMod val="94000"/>
                </a:srgbClr>
              </a:gs>
              <a:gs pos="100000">
                <a:srgbClr val="760303"/>
              </a:gs>
            </a:gsLst>
            <a:lin ang="5400000" scaled="0"/>
          </a:gradFill>
          <a:ln w="38100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直角上箭头 26"/>
          <p:cNvSpPr/>
          <p:nvPr/>
        </p:nvSpPr>
        <p:spPr>
          <a:xfrm rot="5400000">
            <a:off x="4404360" y="5558155"/>
            <a:ext cx="1247140" cy="833755"/>
          </a:xfrm>
          <a:prstGeom prst="bentUpArrow">
            <a:avLst/>
          </a:prstGeom>
          <a:gradFill>
            <a:gsLst>
              <a:gs pos="100000">
                <a:srgbClr val="E30000">
                  <a:lumMod val="94000"/>
                </a:srgbClr>
              </a:gs>
              <a:gs pos="100000">
                <a:srgbClr val="760303"/>
              </a:gs>
            </a:gsLst>
            <a:lin ang="5400000" scaled="0"/>
          </a:gradFill>
          <a:ln w="38100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右箭头 27"/>
          <p:cNvSpPr/>
          <p:nvPr/>
        </p:nvSpPr>
        <p:spPr>
          <a:xfrm>
            <a:off x="3176905" y="3817620"/>
            <a:ext cx="1611630" cy="360045"/>
          </a:xfrm>
          <a:prstGeom prst="rightArrow">
            <a:avLst/>
          </a:prstGeom>
          <a:gradFill>
            <a:gsLst>
              <a:gs pos="10000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/>
        </p:nvSpPr>
        <p:spPr>
          <a:xfrm>
            <a:off x="1007829" y="451644"/>
            <a:ext cx="7127875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2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</a:defRPr>
            </a:lvl1pPr>
          </a:lstStyle>
          <a:p>
            <a:r>
              <a:rPr lang="zh-CN" altLang="en-US" sz="4400" b="1" dirty="0" smtClean="0">
                <a:solidFill>
                  <a:srgbClr val="C00000"/>
                </a:solidFill>
              </a:rPr>
              <a:t>说课结构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2835910" y="1647190"/>
            <a:ext cx="3473450" cy="695960"/>
            <a:chOff x="677" y="7888"/>
            <a:chExt cx="5470" cy="1096"/>
          </a:xfrm>
        </p:grpSpPr>
        <p:sp>
          <p:nvSpPr>
            <p:cNvPr id="6" name="矩形 5"/>
            <p:cNvSpPr/>
            <p:nvPr/>
          </p:nvSpPr>
          <p:spPr>
            <a:xfrm>
              <a:off x="677" y="8248"/>
              <a:ext cx="5471" cy="7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1720" y="7888"/>
              <a:ext cx="3381" cy="88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60000"/>
                  <a:lumOff val="40000"/>
                  <a:alpha val="9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rgbClr val="006600"/>
                  </a:solidFill>
                  <a:latin typeface="方正大黑简体" panose="03000509000000000000" charset="-122"/>
                  <a:ea typeface="方正大黑简体" panose="03000509000000000000" charset="-122"/>
                  <a:sym typeface="+mn-ea"/>
                </a:rPr>
                <a:t>背景分析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832735" y="2548890"/>
            <a:ext cx="3473450" cy="695960"/>
            <a:chOff x="677" y="7888"/>
            <a:chExt cx="5470" cy="1096"/>
          </a:xfrm>
        </p:grpSpPr>
        <p:sp>
          <p:nvSpPr>
            <p:cNvPr id="10" name="矩形 9"/>
            <p:cNvSpPr/>
            <p:nvPr/>
          </p:nvSpPr>
          <p:spPr>
            <a:xfrm>
              <a:off x="677" y="8248"/>
              <a:ext cx="5471" cy="7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1720" y="7888"/>
              <a:ext cx="3381" cy="88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60000"/>
                  <a:lumOff val="40000"/>
                  <a:alpha val="9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rgbClr val="006600"/>
                  </a:solidFill>
                  <a:latin typeface="方正大黑简体" panose="03000509000000000000" charset="-122"/>
                  <a:ea typeface="方正大黑简体" panose="03000509000000000000" charset="-122"/>
                  <a:sym typeface="+mn-ea"/>
                </a:rPr>
                <a:t>教学方法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832735" y="3467735"/>
            <a:ext cx="3473450" cy="695960"/>
            <a:chOff x="677" y="7888"/>
            <a:chExt cx="5470" cy="1096"/>
          </a:xfrm>
        </p:grpSpPr>
        <p:sp>
          <p:nvSpPr>
            <p:cNvPr id="13" name="矩形 12"/>
            <p:cNvSpPr/>
            <p:nvPr/>
          </p:nvSpPr>
          <p:spPr>
            <a:xfrm>
              <a:off x="677" y="8248"/>
              <a:ext cx="5471" cy="7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720" y="7888"/>
              <a:ext cx="3381" cy="88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60000"/>
                  <a:lumOff val="40000"/>
                  <a:alpha val="9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rgbClr val="006600"/>
                  </a:solidFill>
                  <a:latin typeface="方正大黑简体" panose="03000509000000000000" charset="-122"/>
                  <a:ea typeface="方正大黑简体" panose="03000509000000000000" charset="-122"/>
                  <a:sym typeface="+mn-ea"/>
                </a:rPr>
                <a:t>教学过程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832735" y="4342765"/>
            <a:ext cx="3473450" cy="695960"/>
            <a:chOff x="677" y="7888"/>
            <a:chExt cx="5470" cy="1096"/>
          </a:xfrm>
        </p:grpSpPr>
        <p:sp>
          <p:nvSpPr>
            <p:cNvPr id="16" name="矩形 15"/>
            <p:cNvSpPr/>
            <p:nvPr/>
          </p:nvSpPr>
          <p:spPr>
            <a:xfrm>
              <a:off x="677" y="8248"/>
              <a:ext cx="5471" cy="7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1720" y="7888"/>
              <a:ext cx="3381" cy="88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60000"/>
                  <a:lumOff val="40000"/>
                  <a:alpha val="9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rgbClr val="006600"/>
                  </a:solidFill>
                  <a:latin typeface="方正大黑简体" panose="03000509000000000000" charset="-122"/>
                  <a:ea typeface="方正大黑简体" panose="03000509000000000000" charset="-122"/>
                  <a:sym typeface="+mn-ea"/>
                </a:rPr>
                <a:t>板书设计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844165" y="5187315"/>
            <a:ext cx="3473450" cy="695960"/>
            <a:chOff x="677" y="7888"/>
            <a:chExt cx="5470" cy="1096"/>
          </a:xfrm>
        </p:grpSpPr>
        <p:sp>
          <p:nvSpPr>
            <p:cNvPr id="19" name="矩形 18"/>
            <p:cNvSpPr/>
            <p:nvPr/>
          </p:nvSpPr>
          <p:spPr>
            <a:xfrm>
              <a:off x="677" y="8248"/>
              <a:ext cx="5471" cy="7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圆角矩形 19"/>
            <p:cNvSpPr/>
            <p:nvPr/>
          </p:nvSpPr>
          <p:spPr>
            <a:xfrm>
              <a:off x="1720" y="7888"/>
              <a:ext cx="3381" cy="88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60000"/>
                  <a:lumOff val="40000"/>
                  <a:alpha val="9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rgbClr val="006600"/>
                  </a:solidFill>
                  <a:latin typeface="方正大黑简体" panose="03000509000000000000" charset="-122"/>
                  <a:ea typeface="方正大黑简体" panose="03000509000000000000" charset="-122"/>
                  <a:sym typeface="+mn-ea"/>
                </a:rPr>
                <a:t>教学反思</a:t>
              </a:r>
            </a:p>
          </p:txBody>
        </p:sp>
      </p:grpSp>
      <p:sp>
        <p:nvSpPr>
          <p:cNvPr id="2" name="圆角矩形 1"/>
          <p:cNvSpPr/>
          <p:nvPr/>
        </p:nvSpPr>
        <p:spPr>
          <a:xfrm>
            <a:off x="3507740" y="1647190"/>
            <a:ext cx="2146935" cy="563245"/>
          </a:xfrm>
          <a:prstGeom prst="roundRect">
            <a:avLst/>
          </a:prstGeom>
          <a:gradFill>
            <a:gsLst>
              <a:gs pos="100000">
                <a:srgbClr val="FBFB11"/>
              </a:gs>
              <a:gs pos="100000">
                <a:srgbClr val="838309"/>
              </a:gs>
            </a:gsLst>
            <a:lin ang="5400000" scaled="0"/>
          </a:gradFill>
          <a:ln w="28575">
            <a:solidFill>
              <a:schemeClr val="accent6">
                <a:lumMod val="60000"/>
                <a:lumOff val="4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solidFill>
                  <a:srgbClr val="006600"/>
                </a:solidFill>
                <a:latin typeface="方正大黑简体" panose="03000509000000000000" charset="-122"/>
                <a:ea typeface="方正大黑简体" panose="03000509000000000000" charset="-122"/>
                <a:sym typeface="+mn-ea"/>
              </a:rPr>
              <a:t>背景分析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流程图: 卡片 17"/>
          <p:cNvSpPr/>
          <p:nvPr/>
        </p:nvSpPr>
        <p:spPr>
          <a:xfrm>
            <a:off x="3678555" y="5929630"/>
            <a:ext cx="5404485" cy="596265"/>
          </a:xfrm>
          <a:prstGeom prst="flowChartPunchedCa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30000"/>
              </a:lnSpc>
              <a:buFont typeface="Wingdings" panose="05000000000000000000" charset="0"/>
            </a:pPr>
            <a:r>
              <a:rPr lang="zh-CN" altLang="en-US" sz="2800" b="1">
                <a:solidFill>
                  <a:srgbClr val="C00000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确立品味情感基调</a:t>
            </a:r>
            <a:endParaRPr lang="zh-CN" altLang="en-US" sz="2800" b="1">
              <a:solidFill>
                <a:srgbClr val="C00000"/>
              </a:solidFill>
              <a:latin typeface="楷体_GB2312" panose="02010609030101010101" charset="-122"/>
              <a:ea typeface="楷体_GB2312" panose="02010609030101010101" charset="-122"/>
            </a:endParaRPr>
          </a:p>
        </p:txBody>
      </p:sp>
      <p:sp>
        <p:nvSpPr>
          <p:cNvPr id="16" name="流程图: 卡片 15"/>
          <p:cNvSpPr/>
          <p:nvPr/>
        </p:nvSpPr>
        <p:spPr>
          <a:xfrm>
            <a:off x="3678555" y="4122420"/>
            <a:ext cx="5404485" cy="1617345"/>
          </a:xfrm>
          <a:prstGeom prst="flowChartPunchedCa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800" b="1">
                <a:solidFill>
                  <a:srgbClr val="C00000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打破师生之间的隔阂，建立学生对教师初步的熟悉与信任，缓解学生的陌生感、紧张感</a:t>
            </a:r>
          </a:p>
        </p:txBody>
      </p:sp>
      <p:sp>
        <p:nvSpPr>
          <p:cNvPr id="14" name="流程图: 卡片 13"/>
          <p:cNvSpPr/>
          <p:nvPr/>
        </p:nvSpPr>
        <p:spPr>
          <a:xfrm>
            <a:off x="3678555" y="2774315"/>
            <a:ext cx="5405120" cy="1158240"/>
          </a:xfrm>
          <a:prstGeom prst="flowChartPunchedCa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800" b="1">
                <a:solidFill>
                  <a:srgbClr val="C00000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保证学生对教学活动的配合，调动学生积极性</a:t>
            </a:r>
          </a:p>
        </p:txBody>
      </p:sp>
      <p:sp>
        <p:nvSpPr>
          <p:cNvPr id="13" name="直角上箭头 12"/>
          <p:cNvSpPr/>
          <p:nvPr/>
        </p:nvSpPr>
        <p:spPr>
          <a:xfrm rot="5400000">
            <a:off x="3181350" y="2638425"/>
            <a:ext cx="703580" cy="575945"/>
          </a:xfrm>
          <a:prstGeom prst="bentUpArrow">
            <a:avLst/>
          </a:prstGeom>
          <a:gradFill>
            <a:gsLst>
              <a:gs pos="100000">
                <a:srgbClr val="007BD3">
                  <a:alpha val="100000"/>
                  <a:lumMod val="88000"/>
                </a:srgbClr>
              </a:gs>
              <a:gs pos="10000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流程图: 卡片 11"/>
          <p:cNvSpPr/>
          <p:nvPr/>
        </p:nvSpPr>
        <p:spPr>
          <a:xfrm>
            <a:off x="255905" y="2717800"/>
            <a:ext cx="2797810" cy="3929380"/>
          </a:xfrm>
          <a:prstGeom prst="flowChartPunchedCa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800" b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课前热身：</a:t>
            </a:r>
          </a:p>
          <a:p>
            <a:pPr algn="l"/>
            <a:r>
              <a:rPr lang="zh-CN" altLang="en-US" sz="2800" b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①全体起立，当看见老师手掌重叠时，拍掌。</a:t>
            </a:r>
          </a:p>
          <a:p>
            <a:pPr algn="l"/>
            <a:r>
              <a:rPr lang="zh-CN" altLang="en-US" sz="2800" b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②老师手掌未重叠而拍掌者，淘汰。</a:t>
            </a:r>
          </a:p>
        </p:txBody>
      </p:sp>
      <p:sp>
        <p:nvSpPr>
          <p:cNvPr id="11" name="直角上箭头 10"/>
          <p:cNvSpPr/>
          <p:nvPr/>
        </p:nvSpPr>
        <p:spPr>
          <a:xfrm rot="5400000">
            <a:off x="208915" y="2358390"/>
            <a:ext cx="875030" cy="575945"/>
          </a:xfrm>
          <a:prstGeom prst="bentUpArrow">
            <a:avLst/>
          </a:prstGeom>
          <a:gradFill>
            <a:gsLst>
              <a:gs pos="100000">
                <a:srgbClr val="007BD3"/>
              </a:gs>
              <a:gs pos="100000">
                <a:srgbClr val="03437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3456305" y="194945"/>
            <a:ext cx="2231390" cy="5962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教学过程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255905" y="915035"/>
            <a:ext cx="3566160" cy="658495"/>
          </a:xfrm>
          <a:prstGeom prst="roundRect">
            <a:avLst>
              <a:gd name="adj" fmla="val 4673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en-US" sz="3200" b="1">
                <a:solidFill>
                  <a:srgbClr val="0000CC"/>
                </a:solidFill>
                <a:latin typeface="微软简魏碑" charset="0"/>
                <a:ea typeface="微软简魏碑" charset="0"/>
                <a:cs typeface="黑体" panose="02010609060101010101" pitchFamily="49" charset="-122"/>
                <a:sym typeface="+mn-ea"/>
              </a:rPr>
              <a:t>第一步：课前破冰</a:t>
            </a:r>
          </a:p>
        </p:txBody>
      </p:sp>
      <p:sp>
        <p:nvSpPr>
          <p:cNvPr id="5" name="直角上箭头 4"/>
          <p:cNvSpPr/>
          <p:nvPr/>
        </p:nvSpPr>
        <p:spPr>
          <a:xfrm rot="10800000">
            <a:off x="1922145" y="424180"/>
            <a:ext cx="1534160" cy="490855"/>
          </a:xfrm>
          <a:prstGeom prst="bentUpArrow">
            <a:avLst/>
          </a:prstGeom>
          <a:gradFill>
            <a:gsLst>
              <a:gs pos="100000">
                <a:srgbClr val="E30000">
                  <a:lumMod val="94000"/>
                </a:srgbClr>
              </a:gs>
              <a:gs pos="100000">
                <a:srgbClr val="760303"/>
              </a:gs>
            </a:gsLst>
            <a:lin ang="5400000" scaled="0"/>
          </a:gradFill>
          <a:ln w="38100">
            <a:solidFill>
              <a:srgbClr val="00B05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虚尾箭头 6"/>
          <p:cNvSpPr/>
          <p:nvPr/>
        </p:nvSpPr>
        <p:spPr>
          <a:xfrm rot="5400000">
            <a:off x="1733550" y="1589405"/>
            <a:ext cx="374015" cy="359410"/>
          </a:xfrm>
          <a:prstGeom prst="stripedRightArrow">
            <a:avLst/>
          </a:prstGeom>
          <a:solidFill>
            <a:srgbClr val="996600">
              <a:alpha val="97000"/>
            </a:srgbClr>
          </a:solidFill>
          <a:ln cmpd="sng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五边形 7"/>
          <p:cNvSpPr/>
          <p:nvPr/>
        </p:nvSpPr>
        <p:spPr>
          <a:xfrm>
            <a:off x="255905" y="1956435"/>
            <a:ext cx="2664460" cy="633730"/>
          </a:xfrm>
          <a:prstGeom prst="homePlate">
            <a:avLst>
              <a:gd name="adj" fmla="val 34168"/>
            </a:avLst>
          </a:prstGeom>
          <a:gradFill>
            <a:gsLst>
              <a:gs pos="10000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rgbClr val="0000CC"/>
                </a:solidFill>
                <a:latin typeface="微软简魏碑" charset="0"/>
                <a:ea typeface="微软简魏碑" charset="0"/>
                <a:cs typeface="+mn-ea"/>
                <a:sym typeface="+mn-ea"/>
              </a:rPr>
              <a:t>内    容</a:t>
            </a:r>
          </a:p>
        </p:txBody>
      </p:sp>
      <p:sp>
        <p:nvSpPr>
          <p:cNvPr id="10" name="燕尾形 9"/>
          <p:cNvSpPr/>
          <p:nvPr/>
        </p:nvSpPr>
        <p:spPr>
          <a:xfrm>
            <a:off x="2920365" y="1956435"/>
            <a:ext cx="6162675" cy="647700"/>
          </a:xfrm>
          <a:prstGeom prst="chevron">
            <a:avLst>
              <a:gd name="adj" fmla="val 31176"/>
            </a:avLst>
          </a:prstGeom>
          <a:gradFill>
            <a:gsLst>
              <a:gs pos="10000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rgbClr val="0000CC"/>
                </a:solidFill>
                <a:latin typeface="微软简魏碑" charset="0"/>
                <a:ea typeface="微软简魏碑" charset="0"/>
                <a:cs typeface="+mn-ea"/>
              </a:rPr>
              <a:t>意   图</a:t>
            </a:r>
          </a:p>
        </p:txBody>
      </p:sp>
      <p:sp>
        <p:nvSpPr>
          <p:cNvPr id="15" name="直角上箭头 14"/>
          <p:cNvSpPr/>
          <p:nvPr/>
        </p:nvSpPr>
        <p:spPr>
          <a:xfrm rot="5400000">
            <a:off x="2832100" y="3569335"/>
            <a:ext cx="1403350" cy="575945"/>
          </a:xfrm>
          <a:prstGeom prst="bentUpArrow">
            <a:avLst/>
          </a:prstGeom>
          <a:gradFill>
            <a:gsLst>
              <a:gs pos="100000">
                <a:srgbClr val="007BD3">
                  <a:alpha val="100000"/>
                  <a:lumMod val="88000"/>
                </a:srgbClr>
              </a:gs>
              <a:gs pos="10000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直角上箭头 16"/>
          <p:cNvSpPr/>
          <p:nvPr/>
        </p:nvSpPr>
        <p:spPr>
          <a:xfrm rot="5400000">
            <a:off x="2353310" y="4923155"/>
            <a:ext cx="2360930" cy="575945"/>
          </a:xfrm>
          <a:prstGeom prst="bentUpArrow">
            <a:avLst/>
          </a:prstGeom>
          <a:gradFill>
            <a:gsLst>
              <a:gs pos="100000">
                <a:srgbClr val="007BD3">
                  <a:alpha val="100000"/>
                  <a:lumMod val="88000"/>
                </a:srgbClr>
              </a:gs>
              <a:gs pos="10000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 animBg="1"/>
      <p:bldP spid="14" grpId="0" animBg="1"/>
      <p:bldP spid="13" grpId="0" animBg="1"/>
      <p:bldP spid="12" grpId="0" animBg="1"/>
      <p:bldP spid="11" grpId="0" animBg="1"/>
      <p:bldP spid="7" grpId="0" animBg="1"/>
      <p:bldP spid="8" grpId="0" animBg="1"/>
      <p:bldP spid="10" grpId="0" animBg="1"/>
      <p:bldP spid="15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流程图: 卡片 20"/>
          <p:cNvSpPr/>
          <p:nvPr/>
        </p:nvSpPr>
        <p:spPr>
          <a:xfrm>
            <a:off x="859155" y="4126230"/>
            <a:ext cx="3329305" cy="2413635"/>
          </a:xfrm>
          <a:prstGeom prst="flowChartPunchedCard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800" b="1">
                <a:solidFill>
                  <a:srgbClr val="C00000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演示文稿动画形式展示学生与其母亲的合照，同时播放《真的爱你》</a:t>
            </a:r>
          </a:p>
        </p:txBody>
      </p:sp>
      <p:sp>
        <p:nvSpPr>
          <p:cNvPr id="22" name="流程图: 卡片 21"/>
          <p:cNvSpPr/>
          <p:nvPr/>
        </p:nvSpPr>
        <p:spPr>
          <a:xfrm>
            <a:off x="859155" y="2849880"/>
            <a:ext cx="3329305" cy="1158240"/>
          </a:xfrm>
          <a:prstGeom prst="flowChartPunchedCard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800" b="1">
                <a:solidFill>
                  <a:srgbClr val="C00000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《朗读者》斯琴高娃朗读《写给母亲》</a:t>
            </a:r>
          </a:p>
        </p:txBody>
      </p:sp>
      <p:sp>
        <p:nvSpPr>
          <p:cNvPr id="23" name="直角上箭头 22"/>
          <p:cNvSpPr/>
          <p:nvPr/>
        </p:nvSpPr>
        <p:spPr>
          <a:xfrm rot="5400000">
            <a:off x="276225" y="2799715"/>
            <a:ext cx="875030" cy="575945"/>
          </a:xfrm>
          <a:prstGeom prst="bentUpArrow">
            <a:avLst/>
          </a:prstGeom>
          <a:gradFill>
            <a:gsLst>
              <a:gs pos="100000">
                <a:srgbClr val="007BD3"/>
              </a:gs>
              <a:gs pos="10000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上箭头 23"/>
          <p:cNvSpPr/>
          <p:nvPr/>
        </p:nvSpPr>
        <p:spPr>
          <a:xfrm rot="5400000">
            <a:off x="-111125" y="3768725"/>
            <a:ext cx="1651000" cy="575945"/>
          </a:xfrm>
          <a:prstGeom prst="bentUpArrow">
            <a:avLst/>
          </a:prstGeom>
          <a:gradFill>
            <a:gsLst>
              <a:gs pos="100000">
                <a:srgbClr val="007BD3"/>
              </a:gs>
              <a:gs pos="10000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3456305" y="271145"/>
            <a:ext cx="2231390" cy="5962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教学过程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255905" y="1104900"/>
            <a:ext cx="3566160" cy="619760"/>
          </a:xfrm>
          <a:prstGeom prst="roundRect">
            <a:avLst>
              <a:gd name="adj" fmla="val 4673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3200" b="1">
                <a:solidFill>
                  <a:srgbClr val="0000CC"/>
                </a:solidFill>
                <a:latin typeface="微软简魏碑" charset="0"/>
                <a:ea typeface="微软简魏碑" charset="0"/>
                <a:cs typeface="黑体" panose="02010609060101010101" pitchFamily="49" charset="-122"/>
                <a:sym typeface="+mn-ea"/>
              </a:rPr>
              <a:t>第二步：导入</a:t>
            </a:r>
          </a:p>
        </p:txBody>
      </p:sp>
      <p:sp>
        <p:nvSpPr>
          <p:cNvPr id="6" name="直角上箭头 5"/>
          <p:cNvSpPr/>
          <p:nvPr/>
        </p:nvSpPr>
        <p:spPr>
          <a:xfrm rot="10800000">
            <a:off x="2664460" y="500380"/>
            <a:ext cx="791845" cy="604520"/>
          </a:xfrm>
          <a:prstGeom prst="bentUpArrow">
            <a:avLst/>
          </a:prstGeom>
          <a:gradFill>
            <a:gsLst>
              <a:gs pos="100000">
                <a:srgbClr val="E30000">
                  <a:lumMod val="94000"/>
                </a:srgbClr>
              </a:gs>
              <a:gs pos="100000">
                <a:srgbClr val="760303"/>
              </a:gs>
            </a:gsLst>
            <a:lin ang="5400000" scaled="0"/>
          </a:gradFill>
          <a:ln w="38100">
            <a:solidFill>
              <a:srgbClr val="00B05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虚尾箭头 8"/>
          <p:cNvSpPr/>
          <p:nvPr/>
        </p:nvSpPr>
        <p:spPr>
          <a:xfrm rot="5400000">
            <a:off x="1733550" y="1732915"/>
            <a:ext cx="374015" cy="359410"/>
          </a:xfrm>
          <a:prstGeom prst="stripedRightArrow">
            <a:avLst/>
          </a:prstGeom>
          <a:solidFill>
            <a:srgbClr val="996600">
              <a:alpha val="97000"/>
            </a:srgbClr>
          </a:solidFill>
          <a:ln cmpd="sng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五边形 18"/>
          <p:cNvSpPr/>
          <p:nvPr/>
        </p:nvSpPr>
        <p:spPr>
          <a:xfrm>
            <a:off x="255905" y="2099945"/>
            <a:ext cx="2664460" cy="633730"/>
          </a:xfrm>
          <a:prstGeom prst="homePlate">
            <a:avLst>
              <a:gd name="adj" fmla="val 34168"/>
            </a:avLst>
          </a:prstGeom>
          <a:gradFill>
            <a:gsLst>
              <a:gs pos="10000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rgbClr val="0000CC"/>
                </a:solidFill>
                <a:latin typeface="微软简魏碑" charset="0"/>
                <a:ea typeface="微软简魏碑" charset="0"/>
                <a:cs typeface="+mn-ea"/>
                <a:sym typeface="+mn-ea"/>
              </a:rPr>
              <a:t>方    式</a:t>
            </a:r>
          </a:p>
        </p:txBody>
      </p:sp>
      <p:sp>
        <p:nvSpPr>
          <p:cNvPr id="28" name="右大括号 27"/>
          <p:cNvSpPr/>
          <p:nvPr/>
        </p:nvSpPr>
        <p:spPr>
          <a:xfrm>
            <a:off x="4212590" y="3429000"/>
            <a:ext cx="287655" cy="2016125"/>
          </a:xfrm>
          <a:prstGeom prst="rightBrace">
            <a:avLst>
              <a:gd name="adj1" fmla="val 8333"/>
              <a:gd name="adj2" fmla="val 50015"/>
            </a:avLst>
          </a:prstGeom>
          <a:noFill/>
          <a:ln w="603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4618990" y="3081655"/>
            <a:ext cx="3632200" cy="2711450"/>
          </a:xfrm>
          <a:prstGeom prst="ellipse">
            <a:avLst/>
          </a:prstGeom>
          <a:gradFill>
            <a:gsLst>
              <a:gs pos="100000">
                <a:srgbClr val="14CD68"/>
              </a:gs>
              <a:gs pos="100000">
                <a:srgbClr val="0B6E38"/>
              </a:gs>
            </a:gsLst>
            <a:lin ang="5400000" scaled="0"/>
          </a:gra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solidFill>
                  <a:srgbClr val="FFFF00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提问学生有什么感受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9" grpId="0" animBg="1"/>
      <p:bldP spid="19" grpId="0" animBg="1"/>
      <p:bldP spid="28" grpId="0" animBg="1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/>
        </p:nvSpPr>
        <p:spPr>
          <a:xfrm>
            <a:off x="3456305" y="271145"/>
            <a:ext cx="2231390" cy="5962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教学过程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255905" y="1104900"/>
            <a:ext cx="3566160" cy="619760"/>
          </a:xfrm>
          <a:prstGeom prst="roundRect">
            <a:avLst>
              <a:gd name="adj" fmla="val 4673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3200" b="1">
                <a:solidFill>
                  <a:srgbClr val="0000CC"/>
                </a:solidFill>
                <a:latin typeface="微软简魏碑" charset="0"/>
                <a:ea typeface="微软简魏碑" charset="0"/>
                <a:cs typeface="黑体" panose="02010609060101010101" pitchFamily="49" charset="-122"/>
                <a:sym typeface="+mn-ea"/>
              </a:rPr>
              <a:t>第二步：导入</a:t>
            </a:r>
          </a:p>
        </p:txBody>
      </p:sp>
      <p:sp>
        <p:nvSpPr>
          <p:cNvPr id="6" name="直角上箭头 5"/>
          <p:cNvSpPr/>
          <p:nvPr/>
        </p:nvSpPr>
        <p:spPr>
          <a:xfrm rot="10800000">
            <a:off x="2664460" y="500380"/>
            <a:ext cx="791845" cy="604520"/>
          </a:xfrm>
          <a:prstGeom prst="bentUpArrow">
            <a:avLst/>
          </a:prstGeom>
          <a:gradFill>
            <a:gsLst>
              <a:gs pos="100000">
                <a:srgbClr val="E30000">
                  <a:lumMod val="94000"/>
                </a:srgbClr>
              </a:gs>
              <a:gs pos="100000">
                <a:srgbClr val="760303"/>
              </a:gs>
            </a:gsLst>
            <a:lin ang="5400000" scaled="0"/>
          </a:gradFill>
          <a:ln w="38100">
            <a:solidFill>
              <a:srgbClr val="00B05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虚尾箭头 8"/>
          <p:cNvSpPr/>
          <p:nvPr/>
        </p:nvSpPr>
        <p:spPr>
          <a:xfrm rot="5400000">
            <a:off x="1733550" y="1732915"/>
            <a:ext cx="374015" cy="359410"/>
          </a:xfrm>
          <a:prstGeom prst="stripedRightArrow">
            <a:avLst/>
          </a:prstGeom>
          <a:solidFill>
            <a:srgbClr val="996600">
              <a:alpha val="97000"/>
            </a:srgbClr>
          </a:solidFill>
          <a:ln cmpd="sng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五边形 18"/>
          <p:cNvSpPr/>
          <p:nvPr/>
        </p:nvSpPr>
        <p:spPr>
          <a:xfrm>
            <a:off x="255905" y="2099945"/>
            <a:ext cx="2664460" cy="633730"/>
          </a:xfrm>
          <a:prstGeom prst="homePlate">
            <a:avLst>
              <a:gd name="adj" fmla="val 34168"/>
            </a:avLst>
          </a:prstGeom>
          <a:gradFill>
            <a:gsLst>
              <a:gs pos="10000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rgbClr val="0000CC"/>
                </a:solidFill>
                <a:latin typeface="微软简魏碑" charset="0"/>
                <a:ea typeface="微软简魏碑" charset="0"/>
                <a:cs typeface="+mn-ea"/>
                <a:sym typeface="+mn-ea"/>
              </a:rPr>
              <a:t>方    式</a:t>
            </a:r>
          </a:p>
        </p:txBody>
      </p:sp>
      <p:sp>
        <p:nvSpPr>
          <p:cNvPr id="18" name="流程图: 卡片 17"/>
          <p:cNvSpPr/>
          <p:nvPr/>
        </p:nvSpPr>
        <p:spPr>
          <a:xfrm>
            <a:off x="3678555" y="5372100"/>
            <a:ext cx="5404485" cy="1211580"/>
          </a:xfrm>
          <a:prstGeom prst="flowChartPunchedCa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00000"/>
              </a:lnSpc>
              <a:buFont typeface="Wingdings" panose="05000000000000000000" charset="0"/>
            </a:pPr>
            <a:r>
              <a:rPr lang="zh-CN" altLang="en-US" sz="2800" b="1">
                <a:solidFill>
                  <a:srgbClr val="C00000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弥补主线教学活动营造的情感切身体验的不足</a:t>
            </a:r>
            <a:endParaRPr lang="zh-CN" altLang="en-US" sz="2800" b="1">
              <a:solidFill>
                <a:srgbClr val="C00000"/>
              </a:solidFill>
              <a:latin typeface="楷体_GB2312" panose="02010609030101010101" charset="-122"/>
              <a:ea typeface="楷体_GB2312" panose="02010609030101010101" charset="-122"/>
            </a:endParaRPr>
          </a:p>
        </p:txBody>
      </p:sp>
      <p:sp>
        <p:nvSpPr>
          <p:cNvPr id="16" name="流程图: 卡片 15"/>
          <p:cNvSpPr/>
          <p:nvPr/>
        </p:nvSpPr>
        <p:spPr>
          <a:xfrm>
            <a:off x="3678555" y="4133215"/>
            <a:ext cx="5404485" cy="1115060"/>
          </a:xfrm>
          <a:prstGeom prst="flowChartPunchedCa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800" b="1">
                <a:solidFill>
                  <a:srgbClr val="C00000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创设、营造真实的情感体验，激发出学生心中对母爱的体验</a:t>
            </a:r>
          </a:p>
        </p:txBody>
      </p:sp>
      <p:sp>
        <p:nvSpPr>
          <p:cNvPr id="14" name="流程图: 卡片 13"/>
          <p:cNvSpPr/>
          <p:nvPr/>
        </p:nvSpPr>
        <p:spPr>
          <a:xfrm>
            <a:off x="3678555" y="2846070"/>
            <a:ext cx="5405120" cy="1158240"/>
          </a:xfrm>
          <a:prstGeom prst="flowChartPunchedCa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800" b="1">
                <a:solidFill>
                  <a:srgbClr val="C00000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关注当今社会热点，培养媒介素养</a:t>
            </a:r>
          </a:p>
        </p:txBody>
      </p:sp>
      <p:sp>
        <p:nvSpPr>
          <p:cNvPr id="13" name="直角上箭头 12"/>
          <p:cNvSpPr/>
          <p:nvPr/>
        </p:nvSpPr>
        <p:spPr>
          <a:xfrm rot="5400000">
            <a:off x="3133725" y="2757805"/>
            <a:ext cx="798830" cy="575945"/>
          </a:xfrm>
          <a:prstGeom prst="bentUpArrow">
            <a:avLst/>
          </a:prstGeom>
          <a:gradFill>
            <a:gsLst>
              <a:gs pos="100000">
                <a:srgbClr val="007BD3">
                  <a:lumMod val="91000"/>
                </a:srgbClr>
              </a:gs>
              <a:gs pos="10000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直角上箭头 14"/>
          <p:cNvSpPr/>
          <p:nvPr/>
        </p:nvSpPr>
        <p:spPr>
          <a:xfrm rot="5400000">
            <a:off x="2774950" y="3698240"/>
            <a:ext cx="1517650" cy="575945"/>
          </a:xfrm>
          <a:prstGeom prst="bentUpArrow">
            <a:avLst/>
          </a:prstGeom>
          <a:gradFill>
            <a:gsLst>
              <a:gs pos="100000">
                <a:srgbClr val="007BD3">
                  <a:lumMod val="91000"/>
                </a:srgbClr>
              </a:gs>
              <a:gs pos="10000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直角上箭头 16"/>
          <p:cNvSpPr/>
          <p:nvPr/>
        </p:nvSpPr>
        <p:spPr>
          <a:xfrm rot="5400000">
            <a:off x="2591435" y="4756785"/>
            <a:ext cx="1884680" cy="575945"/>
          </a:xfrm>
          <a:prstGeom prst="bentUpArrow">
            <a:avLst/>
          </a:prstGeom>
          <a:gradFill>
            <a:gsLst>
              <a:gs pos="100000">
                <a:srgbClr val="007BD3">
                  <a:lumMod val="91000"/>
                </a:srgbClr>
              </a:gs>
              <a:gs pos="10000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燕尾形 9"/>
          <p:cNvSpPr/>
          <p:nvPr/>
        </p:nvSpPr>
        <p:spPr>
          <a:xfrm>
            <a:off x="2920365" y="2099945"/>
            <a:ext cx="6162675" cy="647700"/>
          </a:xfrm>
          <a:prstGeom prst="chevron">
            <a:avLst>
              <a:gd name="adj" fmla="val 31176"/>
            </a:avLst>
          </a:prstGeom>
          <a:gradFill>
            <a:gsLst>
              <a:gs pos="10000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rgbClr val="0000CC"/>
                </a:solidFill>
                <a:latin typeface="微软简魏碑" charset="0"/>
                <a:ea typeface="微软简魏碑" charset="0"/>
                <a:cs typeface="+mn-ea"/>
              </a:rPr>
              <a:t>意   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 animBg="1"/>
      <p:bldP spid="14" grpId="0" animBg="1"/>
      <p:bldP spid="13" grpId="0" animBg="1"/>
      <p:bldP spid="15" grpId="0" animBg="1"/>
      <p:bldP spid="17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流程图: 卡片 15"/>
          <p:cNvSpPr/>
          <p:nvPr/>
        </p:nvSpPr>
        <p:spPr>
          <a:xfrm>
            <a:off x="3678555" y="4121785"/>
            <a:ext cx="5404485" cy="1938020"/>
          </a:xfrm>
          <a:prstGeom prst="flowChartPunchedCa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10000"/>
              </a:lnSpc>
            </a:pPr>
            <a:r>
              <a:rPr lang="zh-CN" altLang="en-US" sz="3200" b="1">
                <a:solidFill>
                  <a:srgbClr val="C00000"/>
                </a:solidFill>
                <a:latin typeface="楷体_GB2312" panose="02010609030101010101" charset="-122"/>
                <a:ea typeface="楷体_GB2312" panose="02010609030101010101" charset="-122"/>
                <a:cs typeface="+mn-ea"/>
                <a:sym typeface="+mn-ea"/>
              </a:rPr>
              <a:t>搭建充分分享的平台，调动学生学习积极性</a:t>
            </a:r>
          </a:p>
        </p:txBody>
      </p:sp>
      <p:sp>
        <p:nvSpPr>
          <p:cNvPr id="14" name="流程图: 卡片 13"/>
          <p:cNvSpPr/>
          <p:nvPr/>
        </p:nvSpPr>
        <p:spPr>
          <a:xfrm>
            <a:off x="3678555" y="2846070"/>
            <a:ext cx="5405120" cy="1082040"/>
          </a:xfrm>
          <a:prstGeom prst="flowChartPunchedCa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3200" b="1">
                <a:solidFill>
                  <a:srgbClr val="C00000"/>
                </a:solidFill>
                <a:latin typeface="楷体_GB2312" panose="02010609030101010101" charset="-122"/>
                <a:ea typeface="楷体_GB2312" panose="02010609030101010101" charset="-122"/>
                <a:cs typeface="+mn-ea"/>
                <a:sym typeface="黑体" panose="02010609060101010101" pitchFamily="49" charset="-122"/>
              </a:rPr>
              <a:t>以模拟活动落实情感体验</a:t>
            </a:r>
          </a:p>
        </p:txBody>
      </p:sp>
      <p:sp>
        <p:nvSpPr>
          <p:cNvPr id="13" name="直角上箭头 12"/>
          <p:cNvSpPr/>
          <p:nvPr/>
        </p:nvSpPr>
        <p:spPr>
          <a:xfrm rot="5400000">
            <a:off x="3095625" y="2795905"/>
            <a:ext cx="875030" cy="575945"/>
          </a:xfrm>
          <a:prstGeom prst="bentUpArrow">
            <a:avLst/>
          </a:prstGeom>
          <a:gradFill>
            <a:gsLst>
              <a:gs pos="100000">
                <a:srgbClr val="007BD3">
                  <a:lumMod val="94000"/>
                </a:srgbClr>
              </a:gs>
              <a:gs pos="100000">
                <a:srgbClr val="034373"/>
              </a:gs>
            </a:gsLst>
            <a:lin ang="5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流程图: 卡片 11"/>
          <p:cNvSpPr/>
          <p:nvPr/>
        </p:nvSpPr>
        <p:spPr>
          <a:xfrm>
            <a:off x="530225" y="2861310"/>
            <a:ext cx="2390140" cy="3198495"/>
          </a:xfrm>
          <a:prstGeom prst="flowChartPunchedCa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4000" b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“生日派对项目拍卖会”</a:t>
            </a:r>
          </a:p>
        </p:txBody>
      </p:sp>
      <p:sp>
        <p:nvSpPr>
          <p:cNvPr id="11" name="直角上箭头 10"/>
          <p:cNvSpPr/>
          <p:nvPr/>
        </p:nvSpPr>
        <p:spPr>
          <a:xfrm rot="5400000">
            <a:off x="380365" y="2594610"/>
            <a:ext cx="875030" cy="575945"/>
          </a:xfrm>
          <a:prstGeom prst="bentUpArrow">
            <a:avLst/>
          </a:prstGeom>
          <a:gradFill>
            <a:gsLst>
              <a:gs pos="100000">
                <a:srgbClr val="007BD3"/>
              </a:gs>
              <a:gs pos="100000">
                <a:srgbClr val="03437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3456305" y="271145"/>
            <a:ext cx="2231390" cy="5962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教学过程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255905" y="1104900"/>
            <a:ext cx="3566160" cy="619760"/>
          </a:xfrm>
          <a:prstGeom prst="roundRect">
            <a:avLst>
              <a:gd name="adj" fmla="val 4673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3200" b="1">
                <a:solidFill>
                  <a:srgbClr val="0000CC"/>
                </a:solidFill>
                <a:latin typeface="微软简魏碑" charset="0"/>
                <a:ea typeface="微软简魏碑" charset="0"/>
                <a:cs typeface="+mn-ea"/>
                <a:sym typeface="黑体" panose="02010609060101010101" pitchFamily="49" charset="-122"/>
              </a:rPr>
              <a:t>第三步：活动体验</a:t>
            </a:r>
            <a:endParaRPr lang="zh-CN" altLang="en-US" sz="3200" b="1">
              <a:solidFill>
                <a:srgbClr val="0000CC"/>
              </a:solidFill>
              <a:latin typeface="微软简魏碑" charset="0"/>
              <a:ea typeface="微软简魏碑" charset="0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5" name="直角上箭头 4"/>
          <p:cNvSpPr/>
          <p:nvPr/>
        </p:nvSpPr>
        <p:spPr>
          <a:xfrm rot="10800000">
            <a:off x="2664460" y="500380"/>
            <a:ext cx="791845" cy="604520"/>
          </a:xfrm>
          <a:prstGeom prst="bentUpArrow">
            <a:avLst/>
          </a:prstGeom>
          <a:gradFill>
            <a:gsLst>
              <a:gs pos="100000">
                <a:srgbClr val="E30000">
                  <a:lumMod val="94000"/>
                </a:srgbClr>
              </a:gs>
              <a:gs pos="100000">
                <a:srgbClr val="760303"/>
              </a:gs>
            </a:gsLst>
            <a:lin ang="5400000" scaled="0"/>
          </a:gradFill>
          <a:ln w="38100">
            <a:solidFill>
              <a:srgbClr val="00B05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虚尾箭头 6"/>
          <p:cNvSpPr/>
          <p:nvPr/>
        </p:nvSpPr>
        <p:spPr>
          <a:xfrm rot="5400000">
            <a:off x="1733550" y="1732915"/>
            <a:ext cx="374015" cy="359410"/>
          </a:xfrm>
          <a:prstGeom prst="stripedRightArrow">
            <a:avLst/>
          </a:prstGeom>
          <a:solidFill>
            <a:srgbClr val="996600">
              <a:alpha val="97000"/>
            </a:srgbClr>
          </a:solidFill>
          <a:ln cmpd="sng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五边形 7"/>
          <p:cNvSpPr/>
          <p:nvPr/>
        </p:nvSpPr>
        <p:spPr>
          <a:xfrm>
            <a:off x="255905" y="2099945"/>
            <a:ext cx="2664460" cy="633730"/>
          </a:xfrm>
          <a:prstGeom prst="homePlate">
            <a:avLst>
              <a:gd name="adj" fmla="val 34168"/>
            </a:avLst>
          </a:prstGeom>
          <a:gradFill>
            <a:gsLst>
              <a:gs pos="10000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rgbClr val="0000CC"/>
                </a:solidFill>
                <a:latin typeface="微软简魏碑" charset="0"/>
                <a:ea typeface="微软简魏碑" charset="0"/>
                <a:cs typeface="+mn-ea"/>
                <a:sym typeface="黑体" panose="02010609060101010101" pitchFamily="49" charset="-122"/>
              </a:rPr>
              <a:t>方    式</a:t>
            </a:r>
            <a:endParaRPr lang="zh-CN" altLang="en-US" sz="3200" b="1">
              <a:solidFill>
                <a:srgbClr val="0000CC"/>
              </a:solidFill>
              <a:latin typeface="微软简魏碑" charset="0"/>
              <a:ea typeface="微软简魏碑" charset="0"/>
              <a:cs typeface="+mn-ea"/>
              <a:sym typeface="+mn-ea"/>
            </a:endParaRPr>
          </a:p>
        </p:txBody>
      </p:sp>
      <p:sp>
        <p:nvSpPr>
          <p:cNvPr id="10" name="燕尾形 9"/>
          <p:cNvSpPr/>
          <p:nvPr/>
        </p:nvSpPr>
        <p:spPr>
          <a:xfrm>
            <a:off x="2920365" y="2099945"/>
            <a:ext cx="6162675" cy="647700"/>
          </a:xfrm>
          <a:prstGeom prst="chevron">
            <a:avLst>
              <a:gd name="adj" fmla="val 31176"/>
            </a:avLst>
          </a:prstGeom>
          <a:gradFill>
            <a:gsLst>
              <a:gs pos="10000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rgbClr val="0000CC"/>
                </a:solidFill>
                <a:latin typeface="微软简魏碑" charset="0"/>
                <a:ea typeface="微软简魏碑" charset="0"/>
                <a:cs typeface="+mn-ea"/>
              </a:rPr>
              <a:t>意   图</a:t>
            </a:r>
          </a:p>
        </p:txBody>
      </p:sp>
      <p:sp>
        <p:nvSpPr>
          <p:cNvPr id="15" name="直角上箭头 14"/>
          <p:cNvSpPr/>
          <p:nvPr/>
        </p:nvSpPr>
        <p:spPr>
          <a:xfrm rot="5400000">
            <a:off x="2708275" y="3764915"/>
            <a:ext cx="1651000" cy="575945"/>
          </a:xfrm>
          <a:prstGeom prst="bentUpArrow">
            <a:avLst/>
          </a:prstGeom>
          <a:gradFill>
            <a:gsLst>
              <a:gs pos="100000">
                <a:srgbClr val="007BD3">
                  <a:lumMod val="94000"/>
                </a:srgbClr>
              </a:gs>
              <a:gs pos="100000">
                <a:srgbClr val="034373"/>
              </a:gs>
            </a:gsLst>
            <a:lin ang="5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13" grpId="0" animBg="1"/>
      <p:bldP spid="12" grpId="0" animBg="1"/>
      <p:bldP spid="11" grpId="0" animBg="1"/>
      <p:bldP spid="7" grpId="0" animBg="1"/>
      <p:bldP spid="8" grpId="0" animBg="1"/>
      <p:bldP spid="10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/>
        </p:nvSpPr>
        <p:spPr>
          <a:xfrm>
            <a:off x="2752090" y="194945"/>
            <a:ext cx="3639820" cy="5962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活动过程具体处理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216660" y="1009650"/>
            <a:ext cx="7555865" cy="15544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eaLnBrk="0" hangingPunct="0"/>
            <a:r>
              <a:rPr lang="zh-CN" altLang="en-US" sz="3200" b="1">
                <a:solidFill>
                  <a:srgbClr val="000000"/>
                </a:solidFill>
                <a:latin typeface="微软简魏碑" charset="0"/>
                <a:ea typeface="微软简魏碑" charset="0"/>
                <a:sym typeface="+mn-ea"/>
              </a:rPr>
              <a:t>① </a:t>
            </a:r>
            <a:r>
              <a:rPr lang="zh-CN" altLang="en-US" sz="3200" b="1">
                <a:solidFill>
                  <a:srgbClr val="C00000"/>
                </a:solidFill>
                <a:latin typeface="微软简魏碑" charset="0"/>
                <a:ea typeface="微软简魏碑" charset="0"/>
                <a:sym typeface="黑体" panose="02010609060101010101" pitchFamily="49" charset="-122"/>
              </a:rPr>
              <a:t>公布竞拍的规则</a:t>
            </a:r>
            <a:r>
              <a:rPr lang="zh-CN" altLang="en-US" sz="3200" b="1" i="1">
                <a:solidFill>
                  <a:srgbClr val="000000"/>
                </a:solidFill>
                <a:latin typeface="微软简魏碑" charset="0"/>
                <a:ea typeface="微软简魏碑" charset="0"/>
                <a:sym typeface="黑体" panose="02010609060101010101" pitchFamily="49" charset="-122"/>
              </a:rPr>
              <a:t>——</a:t>
            </a:r>
          </a:p>
          <a:p>
            <a:pPr algn="l" eaLnBrk="0" hangingPunct="0"/>
            <a:r>
              <a:rPr lang="zh-CN" altLang="en-US" sz="3200" b="1" i="1">
                <a:solidFill>
                  <a:srgbClr val="000000"/>
                </a:solidFill>
                <a:latin typeface="微软简魏碑" charset="0"/>
                <a:ea typeface="微软简魏碑" charset="0"/>
                <a:sym typeface="黑体" panose="02010609060101010101" pitchFamily="49" charset="-122"/>
              </a:rPr>
              <a:t>        </a:t>
            </a:r>
            <a:r>
              <a:rPr lang="zh-CN" altLang="en-US" sz="3200" b="1" i="1">
                <a:solidFill>
                  <a:srgbClr val="000000"/>
                </a:solidFill>
                <a:latin typeface="微软简魏碑" charset="0"/>
                <a:ea typeface="微软简魏碑" charset="0"/>
                <a:sym typeface="+mn-ea"/>
              </a:rPr>
              <a:t>培养学生的规则意识，促进法治意识的提升</a:t>
            </a:r>
            <a:endParaRPr lang="zh-CN" altLang="en-US"/>
          </a:p>
        </p:txBody>
      </p:sp>
      <p:graphicFrame>
        <p:nvGraphicFramePr>
          <p:cNvPr id="17" name="表格 16"/>
          <p:cNvGraphicFramePr/>
          <p:nvPr/>
        </p:nvGraphicFramePr>
        <p:xfrm>
          <a:off x="81915" y="2707640"/>
          <a:ext cx="8986520" cy="39960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5455"/>
                <a:gridCol w="4711065"/>
              </a:tblGrid>
              <a:tr h="10179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>
                          <a:solidFill>
                            <a:srgbClr val="FF0000"/>
                          </a:solidFill>
                          <a:latin typeface="楷体_GB2312" panose="02010609030101010101" charset="-122"/>
                          <a:ea typeface="楷体_GB2312" panose="02010609030101010101" charset="-122"/>
                          <a:sym typeface="+mn-ea"/>
                        </a:rPr>
                        <a:t>各小组民主选出一名抢拍者、一名货币保管者</a:t>
                      </a:r>
                    </a:p>
                  </a:txBody>
                  <a:tcPr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 i="1">
                          <a:solidFill>
                            <a:schemeClr val="tx1"/>
                          </a:solidFill>
                          <a:latin typeface="楷体_GB2312" panose="02010609030101010101" charset="-122"/>
                          <a:ea typeface="楷体_GB2312" panose="02010609030101010101" charset="-122"/>
                          <a:sym typeface="+mn-ea"/>
                        </a:rPr>
                        <a:t>有效调控竞拍过程，避免出现竞拍场面的混乱</a:t>
                      </a:r>
                    </a:p>
                  </a:txBody>
                  <a:tcPr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700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 b="1">
                          <a:solidFill>
                            <a:srgbClr val="FF0000"/>
                          </a:solidFill>
                          <a:latin typeface="楷体_GB2312" panose="02010609030101010101" charset="-122"/>
                          <a:ea typeface="楷体_GB2312" panose="02010609030101010101" charset="-122"/>
                          <a:sym typeface="+mn-ea"/>
                        </a:rPr>
                        <a:t>抢拍前给予每个活动小组30秒的时间讨论是否抢拍，以怎样的价格抢拍</a:t>
                      </a:r>
                    </a:p>
                  </a:txBody>
                  <a:tcPr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800" b="1" i="1">
                          <a:solidFill>
                            <a:schemeClr val="tx1"/>
                          </a:solidFill>
                          <a:latin typeface="楷体_GB2312" panose="02010609030101010101" charset="-122"/>
                          <a:ea typeface="楷体_GB2312" panose="02010609030101010101" charset="-122"/>
                          <a:sym typeface="+mn-ea"/>
                        </a:rPr>
                        <a:t>培养学生团队合作意识</a:t>
                      </a:r>
                      <a:r>
                        <a:rPr lang="zh-CN" altLang="en-US" sz="2800" b="1" i="1">
                          <a:solidFill>
                            <a:schemeClr val="tx1"/>
                          </a:solidFill>
                          <a:latin typeface="楷体_GB2312" panose="02010609030101010101" charset="-122"/>
                          <a:ea typeface="楷体_GB2312" panose="02010609030101010101" charset="-122"/>
                          <a:sym typeface="+mn-ea"/>
                        </a:rPr>
                        <a:t>、</a:t>
                      </a:r>
                      <a:r>
                        <a:rPr lang="en-US" altLang="zh-CN" sz="2800" b="1" i="1">
                          <a:solidFill>
                            <a:schemeClr val="tx1"/>
                          </a:solidFill>
                          <a:latin typeface="楷体_GB2312" panose="02010609030101010101" charset="-122"/>
                          <a:ea typeface="楷体_GB2312" panose="02010609030101010101" charset="-122"/>
                          <a:sym typeface="+mn-ea"/>
                        </a:rPr>
                        <a:t>责任意识</a:t>
                      </a:r>
                    </a:p>
                  </a:txBody>
                  <a:tcPr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 b="1">
                          <a:solidFill>
                            <a:srgbClr val="FF0000"/>
                          </a:solidFill>
                          <a:latin typeface="楷体_GB2312" panose="02010609030101010101" charset="-122"/>
                          <a:ea typeface="楷体_GB2312" panose="02010609030101010101" charset="-122"/>
                          <a:sym typeface="+mn-ea"/>
                        </a:rPr>
                        <a:t>要求每组至少拍得两件物品才能参与拓展空间中的奖品兑换</a:t>
                      </a:r>
                    </a:p>
                  </a:txBody>
                  <a:tcPr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800" b="1" i="1">
                          <a:solidFill>
                            <a:schemeClr val="tx1"/>
                          </a:solidFill>
                          <a:latin typeface="楷体_GB2312" panose="02010609030101010101" charset="-122"/>
                          <a:ea typeface="楷体_GB2312" panose="02010609030101010101" charset="-122"/>
                          <a:sym typeface="+mn-ea"/>
                        </a:rPr>
                        <a:t>培养学生形成正确的金钱观，避免出现“盲目消费”行为</a:t>
                      </a:r>
                    </a:p>
                  </a:txBody>
                  <a:tcPr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/>
        </p:nvSpPr>
        <p:spPr>
          <a:xfrm>
            <a:off x="2680335" y="1454785"/>
            <a:ext cx="3639820" cy="5962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活动过程具体处理</a:t>
            </a:r>
          </a:p>
        </p:txBody>
      </p:sp>
      <p:graphicFrame>
        <p:nvGraphicFramePr>
          <p:cNvPr id="4" name="表格 3"/>
          <p:cNvGraphicFramePr/>
          <p:nvPr/>
        </p:nvGraphicFramePr>
        <p:xfrm>
          <a:off x="-5715" y="2763520"/>
          <a:ext cx="9012555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54930"/>
                <a:gridCol w="3857625"/>
              </a:tblGrid>
              <a:tr h="13716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 i="1" u="sng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_GB2312" panose="02010609030101010101" charset="-122"/>
                          <a:ea typeface="楷体_GB2312" panose="02010609030101010101" charset="-122"/>
                          <a:sym typeface="黑体" panose="02010609060101010101" pitchFamily="49" charset="-122"/>
                        </a:rPr>
                        <a:t>三个</a:t>
                      </a:r>
                      <a:r>
                        <a:rPr lang="zh-CN" altLang="en-US" sz="2800">
                          <a:solidFill>
                            <a:srgbClr val="C00000"/>
                          </a:solidFill>
                          <a:latin typeface="楷体_GB2312" panose="02010609030101010101" charset="-122"/>
                          <a:ea typeface="楷体_GB2312" panose="02010609030101010101" charset="-122"/>
                          <a:sym typeface="黑体" panose="02010609060101010101" pitchFamily="49" charset="-122"/>
                        </a:rPr>
                        <a:t>学习小组都要完成竞拍</a:t>
                      </a:r>
                      <a:r>
                        <a:rPr lang="zh-CN" altLang="en-US" sz="2800" i="1" u="sng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_GB2312" panose="02010609030101010101" charset="-122"/>
                          <a:ea typeface="楷体_GB2312" panose="02010609030101010101" charset="-122"/>
                          <a:sym typeface="黑体" panose="02010609060101010101" pitchFamily="49" charset="-122"/>
                        </a:rPr>
                        <a:t>三个</a:t>
                      </a:r>
                      <a:r>
                        <a:rPr lang="zh-CN" altLang="en-US" sz="2800">
                          <a:solidFill>
                            <a:srgbClr val="C00000"/>
                          </a:solidFill>
                          <a:latin typeface="楷体_GB2312" panose="02010609030101010101" charset="-122"/>
                          <a:ea typeface="楷体_GB2312" panose="02010609030101010101" charset="-122"/>
                          <a:sym typeface="黑体" panose="02010609060101010101" pitchFamily="49" charset="-122"/>
                        </a:rPr>
                        <a:t>项目的任务，但所提供的竞拍品只有</a:t>
                      </a:r>
                      <a:r>
                        <a:rPr lang="zh-CN" altLang="en-US" sz="2800" i="1" u="sng"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_GB2312" panose="02010609030101010101" charset="-122"/>
                          <a:ea typeface="楷体_GB2312" panose="02010609030101010101" charset="-122"/>
                          <a:sym typeface="黑体" panose="02010609060101010101" pitchFamily="49" charset="-122"/>
                        </a:rPr>
                        <a:t>六项 </a:t>
                      </a:r>
                      <a:endParaRPr lang="zh-CN" altLang="en-US" sz="2800">
                        <a:solidFill>
                          <a:srgbClr val="0000CC"/>
                        </a:solidFill>
                        <a:latin typeface="楷体_GB2312" panose="02010609030101010101" charset="-122"/>
                        <a:ea typeface="楷体_GB2312" panose="02010609030101010101" charset="-122"/>
                        <a:sym typeface="黑体" panose="02010609060101010101" pitchFamily="49" charset="-122"/>
                      </a:endParaRPr>
                    </a:p>
                  </a:txBody>
                  <a:tcPr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 i="1">
                          <a:solidFill>
                            <a:schemeClr val="tx1"/>
                          </a:solidFill>
                          <a:latin typeface="楷体_GB2312" panose="02010609030101010101" charset="-122"/>
                          <a:ea typeface="楷体_GB2312" panose="02010609030101010101" charset="-122"/>
                          <a:sym typeface="+mn-ea"/>
                        </a:rPr>
                        <a:t>创设“挫败感”</a:t>
                      </a:r>
                    </a:p>
                  </a:txBody>
                  <a:tcPr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944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 b="1">
                          <a:solidFill>
                            <a:srgbClr val="C00000"/>
                          </a:solidFill>
                          <a:latin typeface="楷体_GB2312" panose="02010609030101010101" charset="-122"/>
                          <a:ea typeface="楷体_GB2312" panose="02010609030101010101" charset="-122"/>
                          <a:sym typeface="+mn-ea"/>
                        </a:rPr>
                        <a:t>竞拍品中包涵了爱情、友情、师生情、社会责任感</a:t>
                      </a:r>
                    </a:p>
                  </a:txBody>
                  <a:tcPr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 b="1" i="1">
                          <a:solidFill>
                            <a:schemeClr val="tx1"/>
                          </a:solidFill>
                          <a:latin typeface="楷体_GB2312" panose="02010609030101010101" charset="-122"/>
                          <a:ea typeface="楷体_GB2312" panose="02010609030101010101" charset="-122"/>
                          <a:sym typeface="黑体" panose="02010609060101010101" pitchFamily="49" charset="-122"/>
                        </a:rPr>
                        <a:t>弥补主线情感的单一</a:t>
                      </a:r>
                    </a:p>
                  </a:txBody>
                  <a:tcPr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图片 2" descr="0000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4355" y="2099945"/>
            <a:ext cx="5888990" cy="45161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标题 1"/>
          <p:cNvSpPr>
            <a:spLocks noGrp="1"/>
          </p:cNvSpPr>
          <p:nvPr/>
        </p:nvSpPr>
        <p:spPr>
          <a:xfrm>
            <a:off x="3456305" y="271145"/>
            <a:ext cx="2231390" cy="5962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教学过程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255905" y="1104900"/>
            <a:ext cx="3566160" cy="619760"/>
          </a:xfrm>
          <a:prstGeom prst="roundRect">
            <a:avLst>
              <a:gd name="adj" fmla="val 4673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3200" b="1">
                <a:solidFill>
                  <a:srgbClr val="0000CC"/>
                </a:solidFill>
                <a:latin typeface="微软简魏碑" charset="0"/>
                <a:ea typeface="微软简魏碑" charset="0"/>
                <a:cs typeface="+mn-ea"/>
                <a:sym typeface="黑体" panose="02010609060101010101" pitchFamily="49" charset="-122"/>
              </a:rPr>
              <a:t>第四步：活动分享</a:t>
            </a:r>
            <a:endParaRPr lang="zh-CN" altLang="en-US" sz="3200" b="1">
              <a:solidFill>
                <a:srgbClr val="0000CC"/>
              </a:solidFill>
              <a:latin typeface="微软简魏碑" charset="0"/>
              <a:ea typeface="微软简魏碑" charset="0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5" name="直角上箭头 4"/>
          <p:cNvSpPr/>
          <p:nvPr/>
        </p:nvSpPr>
        <p:spPr>
          <a:xfrm rot="10800000">
            <a:off x="2664460" y="500380"/>
            <a:ext cx="791845" cy="604520"/>
          </a:xfrm>
          <a:prstGeom prst="bentUpArrow">
            <a:avLst/>
          </a:prstGeom>
          <a:gradFill>
            <a:gsLst>
              <a:gs pos="100000">
                <a:srgbClr val="E30000">
                  <a:lumMod val="94000"/>
                </a:srgbClr>
              </a:gs>
              <a:gs pos="100000">
                <a:srgbClr val="760303"/>
              </a:gs>
            </a:gsLst>
            <a:lin ang="5400000" scaled="0"/>
          </a:gradFill>
          <a:ln w="38100">
            <a:solidFill>
              <a:srgbClr val="00B05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虚尾箭头 6"/>
          <p:cNvSpPr/>
          <p:nvPr/>
        </p:nvSpPr>
        <p:spPr>
          <a:xfrm rot="5400000">
            <a:off x="1733550" y="1732915"/>
            <a:ext cx="374015" cy="359410"/>
          </a:xfrm>
          <a:prstGeom prst="stripedRightArrow">
            <a:avLst/>
          </a:prstGeom>
          <a:solidFill>
            <a:srgbClr val="996600">
              <a:alpha val="97000"/>
            </a:srgbClr>
          </a:solidFill>
          <a:ln cmpd="sng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五边形 7"/>
          <p:cNvSpPr/>
          <p:nvPr/>
        </p:nvSpPr>
        <p:spPr>
          <a:xfrm>
            <a:off x="255905" y="2099945"/>
            <a:ext cx="2664460" cy="633730"/>
          </a:xfrm>
          <a:prstGeom prst="homePlate">
            <a:avLst>
              <a:gd name="adj" fmla="val 34168"/>
            </a:avLst>
          </a:prstGeom>
          <a:gradFill>
            <a:gsLst>
              <a:gs pos="10000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rgbClr val="0000CC"/>
                </a:solidFill>
                <a:latin typeface="微软简魏碑" charset="0"/>
                <a:ea typeface="微软简魏碑" charset="0"/>
                <a:cs typeface="+mn-ea"/>
                <a:sym typeface="+mn-ea"/>
              </a:rPr>
              <a:t>分享问题</a:t>
            </a:r>
          </a:p>
        </p:txBody>
      </p:sp>
      <p:sp>
        <p:nvSpPr>
          <p:cNvPr id="2" name="右箭头 1"/>
          <p:cNvSpPr/>
          <p:nvPr/>
        </p:nvSpPr>
        <p:spPr>
          <a:xfrm>
            <a:off x="2920365" y="2237105"/>
            <a:ext cx="792480" cy="360045"/>
          </a:xfrm>
          <a:prstGeom prst="rightArrow">
            <a:avLst/>
          </a:prstGeom>
          <a:gradFill>
            <a:gsLst>
              <a:gs pos="100000">
                <a:srgbClr val="007BD3"/>
              </a:gs>
              <a:gs pos="100000">
                <a:srgbClr val="03437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虚尾箭头 6"/>
          <p:cNvSpPr/>
          <p:nvPr/>
        </p:nvSpPr>
        <p:spPr>
          <a:xfrm rot="5400000">
            <a:off x="1733550" y="1426845"/>
            <a:ext cx="374015" cy="359410"/>
          </a:xfrm>
          <a:prstGeom prst="stripedRightArrow">
            <a:avLst/>
          </a:prstGeom>
          <a:solidFill>
            <a:srgbClr val="996600">
              <a:alpha val="97000"/>
            </a:srgbClr>
          </a:solidFill>
          <a:ln cmpd="sng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虚尾箭头 5"/>
          <p:cNvSpPr/>
          <p:nvPr/>
        </p:nvSpPr>
        <p:spPr>
          <a:xfrm rot="5400000">
            <a:off x="1717040" y="2324100"/>
            <a:ext cx="374015" cy="359410"/>
          </a:xfrm>
          <a:prstGeom prst="stripedRightArrow">
            <a:avLst/>
          </a:prstGeom>
          <a:solidFill>
            <a:srgbClr val="996600">
              <a:alpha val="97000"/>
            </a:srgbClr>
          </a:solidFill>
          <a:ln cmpd="sng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直角上箭头 15"/>
          <p:cNvSpPr/>
          <p:nvPr/>
        </p:nvSpPr>
        <p:spPr>
          <a:xfrm rot="5400000">
            <a:off x="1609725" y="2101850"/>
            <a:ext cx="572135" cy="2484755"/>
          </a:xfrm>
          <a:prstGeom prst="bentUpArrow">
            <a:avLst/>
          </a:prstGeom>
          <a:gradFill>
            <a:gsLst>
              <a:gs pos="100000">
                <a:srgbClr val="007BD3"/>
              </a:gs>
              <a:gs pos="100000">
                <a:srgbClr val="03437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3456305" y="127635"/>
            <a:ext cx="2231390" cy="5962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教学过程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255905" y="870585"/>
            <a:ext cx="3566160" cy="619760"/>
          </a:xfrm>
          <a:prstGeom prst="roundRect">
            <a:avLst>
              <a:gd name="adj" fmla="val 4673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3200" b="1">
                <a:solidFill>
                  <a:srgbClr val="0000CC"/>
                </a:solidFill>
                <a:latin typeface="微软简魏碑" charset="0"/>
                <a:ea typeface="微软简魏碑" charset="0"/>
                <a:cs typeface="+mn-ea"/>
                <a:sym typeface="黑体" panose="02010609060101010101" pitchFamily="49" charset="-122"/>
              </a:rPr>
              <a:t>第四步：活动分享</a:t>
            </a:r>
            <a:endParaRPr lang="zh-CN" altLang="en-US" sz="3200" b="1">
              <a:solidFill>
                <a:srgbClr val="0000CC"/>
              </a:solidFill>
              <a:latin typeface="微软简魏碑" charset="0"/>
              <a:ea typeface="微软简魏碑" charset="0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5" name="直角上箭头 4"/>
          <p:cNvSpPr/>
          <p:nvPr/>
        </p:nvSpPr>
        <p:spPr>
          <a:xfrm rot="10800000">
            <a:off x="2664460" y="356870"/>
            <a:ext cx="791845" cy="481965"/>
          </a:xfrm>
          <a:prstGeom prst="bentUpArrow">
            <a:avLst/>
          </a:prstGeom>
          <a:gradFill>
            <a:gsLst>
              <a:gs pos="100000">
                <a:srgbClr val="E30000">
                  <a:lumMod val="94000"/>
                </a:srgbClr>
              </a:gs>
              <a:gs pos="100000">
                <a:srgbClr val="760303"/>
              </a:gs>
            </a:gsLst>
            <a:lin ang="5400000" scaled="0"/>
          </a:gradFill>
          <a:ln w="38100">
            <a:solidFill>
              <a:srgbClr val="00B05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五边形 7"/>
          <p:cNvSpPr/>
          <p:nvPr/>
        </p:nvSpPr>
        <p:spPr>
          <a:xfrm>
            <a:off x="255905" y="1793875"/>
            <a:ext cx="2664460" cy="633730"/>
          </a:xfrm>
          <a:prstGeom prst="homePlate">
            <a:avLst>
              <a:gd name="adj" fmla="val 34168"/>
            </a:avLst>
          </a:prstGeom>
          <a:gradFill>
            <a:gsLst>
              <a:gs pos="10000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rgbClr val="0000CC"/>
                </a:solidFill>
                <a:latin typeface="微软简魏碑" charset="0"/>
                <a:ea typeface="微软简魏碑" charset="0"/>
                <a:cs typeface="+mn-ea"/>
                <a:sym typeface="+mn-ea"/>
              </a:rPr>
              <a:t>分享问题</a:t>
            </a:r>
          </a:p>
        </p:txBody>
      </p:sp>
      <p:sp>
        <p:nvSpPr>
          <p:cNvPr id="9" name="五边形 8"/>
          <p:cNvSpPr/>
          <p:nvPr/>
        </p:nvSpPr>
        <p:spPr>
          <a:xfrm>
            <a:off x="239395" y="2691130"/>
            <a:ext cx="2664460" cy="633730"/>
          </a:xfrm>
          <a:prstGeom prst="homePlate">
            <a:avLst>
              <a:gd name="adj" fmla="val 34168"/>
            </a:avLst>
          </a:prstGeom>
          <a:gradFill>
            <a:gsLst>
              <a:gs pos="10000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rgbClr val="0000CC"/>
                </a:solidFill>
                <a:latin typeface="微软简魏碑" charset="0"/>
                <a:ea typeface="微软简魏碑" charset="0"/>
                <a:cs typeface="+mn-ea"/>
                <a:sym typeface="+mn-ea"/>
              </a:rPr>
              <a:t>处理方式</a:t>
            </a:r>
          </a:p>
        </p:txBody>
      </p:sp>
      <p:cxnSp>
        <p:nvCxnSpPr>
          <p:cNvPr id="11" name="直接连接符 10"/>
          <p:cNvCxnSpPr/>
          <p:nvPr/>
        </p:nvCxnSpPr>
        <p:spPr>
          <a:xfrm>
            <a:off x="3193415" y="1730375"/>
            <a:ext cx="0" cy="340995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圆角矩形 11"/>
          <p:cNvSpPr/>
          <p:nvPr/>
        </p:nvSpPr>
        <p:spPr>
          <a:xfrm>
            <a:off x="3470275" y="1772285"/>
            <a:ext cx="5551805" cy="1501775"/>
          </a:xfrm>
          <a:prstGeom prst="roundRect">
            <a:avLst>
              <a:gd name="adj" fmla="val 9909"/>
            </a:avLst>
          </a:prstGeom>
          <a:gradFill>
            <a:gsLst>
              <a:gs pos="10000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</a:pPr>
            <a:r>
              <a:rPr lang="zh-CN" altLang="en-US" sz="3200" b="1">
                <a:solidFill>
                  <a:srgbClr val="C00000"/>
                </a:solidFill>
                <a:latin typeface="楷体_GB2312" panose="02010609030101010101" charset="-122"/>
                <a:ea typeface="楷体_GB2312" panose="02010609030101010101" charset="-122"/>
                <a:sym typeface="黑体" panose="02010609060101010101" pitchFamily="49" charset="-122"/>
              </a:rPr>
              <a:t>捕捉并板书学生发言的关键词，按照本框题知识结构进行分类</a:t>
            </a:r>
          </a:p>
        </p:txBody>
      </p:sp>
      <p:sp>
        <p:nvSpPr>
          <p:cNvPr id="13" name="圆角矩形 12"/>
          <p:cNvSpPr/>
          <p:nvPr/>
        </p:nvSpPr>
        <p:spPr>
          <a:xfrm>
            <a:off x="3470275" y="3465195"/>
            <a:ext cx="5551805" cy="1487805"/>
          </a:xfrm>
          <a:prstGeom prst="roundRect">
            <a:avLst>
              <a:gd name="adj" fmla="val 11851"/>
            </a:avLst>
          </a:prstGeom>
          <a:gradFill>
            <a:gsLst>
              <a:gs pos="10000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</a:pPr>
            <a:r>
              <a:rPr lang="zh-CN" altLang="en-US" sz="3200" b="1">
                <a:solidFill>
                  <a:srgbClr val="C00000"/>
                </a:solidFill>
                <a:latin typeface="楷体_GB2312" panose="02010609030101010101" charset="-122"/>
                <a:ea typeface="楷体_GB2312" panose="02010609030101010101" charset="-122"/>
                <a:sym typeface="黑体" panose="02010609060101010101" pitchFamily="49" charset="-122"/>
              </a:rPr>
              <a:t>构建以学生发言内容为主体，教师指引为主导的师生合作完成的逻辑结构图</a:t>
            </a:r>
            <a:endParaRPr lang="zh-CN" altLang="en-US" sz="3200" b="1">
              <a:solidFill>
                <a:srgbClr val="C00000"/>
              </a:solidFill>
              <a:latin typeface="楷体_GB2312" panose="02010609030101010101" charset="-122"/>
              <a:ea typeface="楷体_GB2312" panose="02010609030101010101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3469640" y="5116830"/>
            <a:ext cx="5552440" cy="1589405"/>
          </a:xfrm>
          <a:prstGeom prst="roundRect">
            <a:avLst/>
          </a:prstGeom>
          <a:gradFill>
            <a:gsLst>
              <a:gs pos="10000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00000"/>
              </a:lnSpc>
              <a:buFont typeface="Wingdings" panose="05000000000000000000" charset="0"/>
            </a:pPr>
            <a:r>
              <a:rPr lang="zh-CN" altLang="en-US" sz="3200" b="1">
                <a:solidFill>
                  <a:srgbClr val="C00000"/>
                </a:solidFill>
                <a:latin typeface="楷体_GB2312" panose="02010609030101010101" charset="-122"/>
                <a:ea typeface="楷体_GB2312" panose="02010609030101010101" charset="-122"/>
                <a:sym typeface="黑体" panose="02010609060101010101" pitchFamily="49" charset="-122"/>
              </a:rPr>
              <a:t>堂上按逻辑顺序提出分享问题,设问方式生活化、人文性、自然性、思考性</a:t>
            </a:r>
            <a:endParaRPr lang="zh-CN" altLang="en-US" sz="3200" b="1">
              <a:solidFill>
                <a:srgbClr val="C00000"/>
              </a:solidFill>
              <a:latin typeface="楷体_GB2312" panose="02010609030101010101" charset="-122"/>
              <a:ea typeface="楷体_GB2312" panose="02010609030101010101" charset="-12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 flipH="1">
            <a:off x="3193415" y="1746250"/>
            <a:ext cx="5777230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H="1">
            <a:off x="3176905" y="3470910"/>
            <a:ext cx="5777230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H="1">
            <a:off x="3204210" y="5109210"/>
            <a:ext cx="5671820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16" grpId="0" animBg="1"/>
      <p:bldP spid="8" grpId="0" animBg="1"/>
      <p:bldP spid="9" grpId="0" animBg="1"/>
      <p:bldP spid="12" grpId="0" animBg="1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/>
        </p:nvSpPr>
        <p:spPr>
          <a:xfrm>
            <a:off x="3456305" y="271145"/>
            <a:ext cx="2231390" cy="5962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教学过程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255905" y="1014095"/>
            <a:ext cx="3566160" cy="619760"/>
          </a:xfrm>
          <a:prstGeom prst="roundRect">
            <a:avLst>
              <a:gd name="adj" fmla="val 4673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3200" b="1">
                <a:solidFill>
                  <a:srgbClr val="0000CC"/>
                </a:solidFill>
                <a:latin typeface="微软简魏碑" charset="0"/>
                <a:ea typeface="微软简魏碑" charset="0"/>
                <a:cs typeface="+mn-ea"/>
                <a:sym typeface="黑体" panose="02010609060101010101" pitchFamily="49" charset="-122"/>
              </a:rPr>
              <a:t>第四步：活动分享</a:t>
            </a:r>
            <a:endParaRPr lang="zh-CN" altLang="en-US" sz="3200" b="1">
              <a:solidFill>
                <a:srgbClr val="0000CC"/>
              </a:solidFill>
              <a:latin typeface="微软简魏碑" charset="0"/>
              <a:ea typeface="微软简魏碑" charset="0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5" name="直角上箭头 4"/>
          <p:cNvSpPr/>
          <p:nvPr/>
        </p:nvSpPr>
        <p:spPr>
          <a:xfrm rot="10800000">
            <a:off x="2664460" y="500380"/>
            <a:ext cx="791845" cy="481965"/>
          </a:xfrm>
          <a:prstGeom prst="bentUpArrow">
            <a:avLst/>
          </a:prstGeom>
          <a:gradFill>
            <a:gsLst>
              <a:gs pos="100000">
                <a:srgbClr val="E30000">
                  <a:lumMod val="94000"/>
                </a:srgbClr>
              </a:gs>
              <a:gs pos="100000">
                <a:srgbClr val="760303"/>
              </a:gs>
            </a:gsLst>
            <a:lin ang="5400000" scaled="0"/>
          </a:gradFill>
          <a:ln w="38100">
            <a:solidFill>
              <a:srgbClr val="00B05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虚尾箭头 6"/>
          <p:cNvSpPr/>
          <p:nvPr/>
        </p:nvSpPr>
        <p:spPr>
          <a:xfrm rot="5400000">
            <a:off x="1733550" y="1642110"/>
            <a:ext cx="374015" cy="359410"/>
          </a:xfrm>
          <a:prstGeom prst="stripedRightArrow">
            <a:avLst/>
          </a:prstGeom>
          <a:solidFill>
            <a:srgbClr val="996600">
              <a:alpha val="97000"/>
            </a:srgbClr>
          </a:solidFill>
          <a:ln cmpd="sng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五边形 7"/>
          <p:cNvSpPr/>
          <p:nvPr/>
        </p:nvSpPr>
        <p:spPr>
          <a:xfrm>
            <a:off x="255905" y="2009140"/>
            <a:ext cx="2664460" cy="633730"/>
          </a:xfrm>
          <a:prstGeom prst="homePlate">
            <a:avLst>
              <a:gd name="adj" fmla="val 34168"/>
            </a:avLst>
          </a:prstGeom>
          <a:gradFill>
            <a:gsLst>
              <a:gs pos="10000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rgbClr val="0000CC"/>
                </a:solidFill>
                <a:latin typeface="微软简魏碑" charset="0"/>
                <a:ea typeface="微软简魏碑" charset="0"/>
                <a:cs typeface="+mn-ea"/>
                <a:sym typeface="+mn-ea"/>
              </a:rPr>
              <a:t>分享问题</a:t>
            </a:r>
          </a:p>
        </p:txBody>
      </p:sp>
      <p:sp>
        <p:nvSpPr>
          <p:cNvPr id="6" name="虚尾箭头 5"/>
          <p:cNvSpPr/>
          <p:nvPr/>
        </p:nvSpPr>
        <p:spPr>
          <a:xfrm rot="5400000">
            <a:off x="1717040" y="2682875"/>
            <a:ext cx="374015" cy="359410"/>
          </a:xfrm>
          <a:prstGeom prst="stripedRightArrow">
            <a:avLst/>
          </a:prstGeom>
          <a:solidFill>
            <a:srgbClr val="996600">
              <a:alpha val="97000"/>
            </a:srgbClr>
          </a:solidFill>
          <a:ln cmpd="sng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五边形 8"/>
          <p:cNvSpPr/>
          <p:nvPr/>
        </p:nvSpPr>
        <p:spPr>
          <a:xfrm>
            <a:off x="239395" y="3049905"/>
            <a:ext cx="2664460" cy="633730"/>
          </a:xfrm>
          <a:prstGeom prst="homePlate">
            <a:avLst>
              <a:gd name="adj" fmla="val 34168"/>
            </a:avLst>
          </a:prstGeom>
          <a:gradFill>
            <a:gsLst>
              <a:gs pos="10000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rgbClr val="0000CC"/>
                </a:solidFill>
                <a:latin typeface="微软简魏碑" charset="0"/>
                <a:ea typeface="微软简魏碑" charset="0"/>
                <a:cs typeface="+mn-ea"/>
                <a:sym typeface="+mn-ea"/>
              </a:rPr>
              <a:t>处理方式</a:t>
            </a:r>
          </a:p>
        </p:txBody>
      </p:sp>
      <p:sp>
        <p:nvSpPr>
          <p:cNvPr id="10" name="燕尾形 9"/>
          <p:cNvSpPr/>
          <p:nvPr/>
        </p:nvSpPr>
        <p:spPr>
          <a:xfrm>
            <a:off x="2865755" y="2002155"/>
            <a:ext cx="6162675" cy="647700"/>
          </a:xfrm>
          <a:prstGeom prst="chevron">
            <a:avLst>
              <a:gd name="adj" fmla="val 31176"/>
            </a:avLst>
          </a:prstGeom>
          <a:gradFill>
            <a:gsLst>
              <a:gs pos="10000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rgbClr val="0000CC"/>
                </a:solidFill>
                <a:latin typeface="微软简魏碑" charset="0"/>
                <a:ea typeface="微软简魏碑" charset="0"/>
                <a:cs typeface="+mn-ea"/>
              </a:rPr>
              <a:t>意   图</a:t>
            </a:r>
          </a:p>
        </p:txBody>
      </p:sp>
      <p:sp>
        <p:nvSpPr>
          <p:cNvPr id="2" name="流程图: 卡片 1"/>
          <p:cNvSpPr/>
          <p:nvPr/>
        </p:nvSpPr>
        <p:spPr>
          <a:xfrm>
            <a:off x="3678555" y="4121785"/>
            <a:ext cx="5404485" cy="1938020"/>
          </a:xfrm>
          <a:prstGeom prst="flowChartPunchedCa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10000"/>
              </a:lnSpc>
            </a:pPr>
            <a:r>
              <a:rPr lang="zh-CN" altLang="en-US" sz="3200" b="1">
                <a:solidFill>
                  <a:srgbClr val="C00000"/>
                </a:solidFill>
                <a:latin typeface="楷体_GB2312" panose="02010609030101010101" charset="-122"/>
                <a:ea typeface="楷体_GB2312" panose="02010609030101010101" charset="-122"/>
                <a:cs typeface="+mn-ea"/>
                <a:sym typeface="+mn-ea"/>
              </a:rPr>
              <a:t>尊重学生的生活经验和思维路径、认知水平</a:t>
            </a:r>
          </a:p>
        </p:txBody>
      </p:sp>
      <p:sp>
        <p:nvSpPr>
          <p:cNvPr id="15" name="流程图: 卡片 14"/>
          <p:cNvSpPr/>
          <p:nvPr/>
        </p:nvSpPr>
        <p:spPr>
          <a:xfrm>
            <a:off x="3678555" y="2846070"/>
            <a:ext cx="5405120" cy="1082040"/>
          </a:xfrm>
          <a:prstGeom prst="flowChartPunchedCa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3200" b="1">
                <a:solidFill>
                  <a:srgbClr val="C00000"/>
                </a:solidFill>
                <a:latin typeface="楷体_GB2312" panose="02010609030101010101" charset="-122"/>
                <a:ea typeface="楷体_GB2312" panose="02010609030101010101" charset="-122"/>
                <a:cs typeface="+mn-ea"/>
                <a:sym typeface="黑体" panose="02010609060101010101" pitchFamily="49" charset="-122"/>
              </a:rPr>
              <a:t>挖掘最有价值的生成性资源</a:t>
            </a:r>
          </a:p>
        </p:txBody>
      </p:sp>
      <p:sp>
        <p:nvSpPr>
          <p:cNvPr id="20" name="直角上箭头 19"/>
          <p:cNvSpPr/>
          <p:nvPr/>
        </p:nvSpPr>
        <p:spPr>
          <a:xfrm rot="5400000">
            <a:off x="3095625" y="2795905"/>
            <a:ext cx="875030" cy="575945"/>
          </a:xfrm>
          <a:prstGeom prst="bentUpArrow">
            <a:avLst/>
          </a:prstGeom>
          <a:gradFill>
            <a:gsLst>
              <a:gs pos="100000">
                <a:srgbClr val="007BD3">
                  <a:lumMod val="94000"/>
                </a:srgbClr>
              </a:gs>
              <a:gs pos="100000">
                <a:srgbClr val="034373"/>
              </a:gs>
            </a:gsLst>
            <a:lin ang="5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直角上箭头 20"/>
          <p:cNvSpPr/>
          <p:nvPr/>
        </p:nvSpPr>
        <p:spPr>
          <a:xfrm rot="5400000">
            <a:off x="2708275" y="3764915"/>
            <a:ext cx="1651000" cy="575945"/>
          </a:xfrm>
          <a:prstGeom prst="bentUpArrow">
            <a:avLst/>
          </a:prstGeom>
          <a:gradFill>
            <a:gsLst>
              <a:gs pos="100000">
                <a:srgbClr val="007BD3">
                  <a:lumMod val="94000"/>
                </a:srgbClr>
              </a:gs>
              <a:gs pos="100000">
                <a:srgbClr val="034373"/>
              </a:gs>
            </a:gsLst>
            <a:lin ang="5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15" grpId="0" animBg="1"/>
      <p:bldP spid="20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图片 3" descr="QQ图片2017051623010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22800" y="2799715"/>
            <a:ext cx="4433570" cy="3866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19" name="图片 2" descr="QQ图片201705162258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9855" y="2871470"/>
            <a:ext cx="4343400" cy="38665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标题 1"/>
          <p:cNvSpPr>
            <a:spLocks noGrp="1"/>
          </p:cNvSpPr>
          <p:nvPr/>
        </p:nvSpPr>
        <p:spPr>
          <a:xfrm>
            <a:off x="3456305" y="271145"/>
            <a:ext cx="2231390" cy="5962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教学过程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255905" y="1014095"/>
            <a:ext cx="3566160" cy="619760"/>
          </a:xfrm>
          <a:prstGeom prst="roundRect">
            <a:avLst>
              <a:gd name="adj" fmla="val 4673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3200" b="1">
                <a:solidFill>
                  <a:srgbClr val="0000CC"/>
                </a:solidFill>
                <a:latin typeface="微软简魏碑" charset="0"/>
                <a:ea typeface="微软简魏碑" charset="0"/>
                <a:cs typeface="+mn-ea"/>
                <a:sym typeface="黑体" panose="02010609060101010101" pitchFamily="49" charset="-122"/>
              </a:rPr>
              <a:t>第五步：小结拓展</a:t>
            </a:r>
            <a:endParaRPr lang="zh-CN" altLang="en-US" sz="3200" b="1">
              <a:solidFill>
                <a:srgbClr val="0000CC"/>
              </a:solidFill>
              <a:latin typeface="微软简魏碑" charset="0"/>
              <a:ea typeface="微软简魏碑" charset="0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5" name="直角上箭头 4"/>
          <p:cNvSpPr/>
          <p:nvPr/>
        </p:nvSpPr>
        <p:spPr>
          <a:xfrm rot="10800000">
            <a:off x="2664460" y="500380"/>
            <a:ext cx="791845" cy="481965"/>
          </a:xfrm>
          <a:prstGeom prst="bentUpArrow">
            <a:avLst/>
          </a:prstGeom>
          <a:gradFill>
            <a:gsLst>
              <a:gs pos="100000">
                <a:srgbClr val="E30000">
                  <a:lumMod val="94000"/>
                </a:srgbClr>
              </a:gs>
              <a:gs pos="100000">
                <a:srgbClr val="760303"/>
              </a:gs>
            </a:gsLst>
            <a:lin ang="5400000" scaled="0"/>
          </a:gradFill>
          <a:ln w="38100">
            <a:solidFill>
              <a:srgbClr val="00B05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虚尾箭头 6"/>
          <p:cNvSpPr/>
          <p:nvPr/>
        </p:nvSpPr>
        <p:spPr>
          <a:xfrm rot="5400000">
            <a:off x="1733550" y="1642110"/>
            <a:ext cx="374015" cy="359410"/>
          </a:xfrm>
          <a:prstGeom prst="stripedRightArrow">
            <a:avLst/>
          </a:prstGeom>
          <a:solidFill>
            <a:srgbClr val="996600">
              <a:alpha val="97000"/>
            </a:srgbClr>
          </a:solidFill>
          <a:ln cmpd="sng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直角上箭头 12"/>
          <p:cNvSpPr/>
          <p:nvPr/>
        </p:nvSpPr>
        <p:spPr>
          <a:xfrm flipV="1">
            <a:off x="2664460" y="2304415"/>
            <a:ext cx="2519680" cy="791845"/>
          </a:xfrm>
          <a:prstGeom prst="bentUpArrow">
            <a:avLst/>
          </a:prstGeom>
          <a:gradFill>
            <a:gsLst>
              <a:gs pos="100000">
                <a:srgbClr val="007BD3"/>
              </a:gs>
              <a:gs pos="100000">
                <a:srgbClr val="03437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右箭头 10"/>
          <p:cNvSpPr/>
          <p:nvPr/>
        </p:nvSpPr>
        <p:spPr>
          <a:xfrm rot="5400000">
            <a:off x="481965" y="2520315"/>
            <a:ext cx="792480" cy="360045"/>
          </a:xfrm>
          <a:prstGeom prst="rightArrow">
            <a:avLst/>
          </a:prstGeom>
          <a:gradFill>
            <a:gsLst>
              <a:gs pos="100000">
                <a:srgbClr val="007BD3"/>
              </a:gs>
              <a:gs pos="100000">
                <a:srgbClr val="03437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五边形 7"/>
          <p:cNvSpPr/>
          <p:nvPr/>
        </p:nvSpPr>
        <p:spPr>
          <a:xfrm>
            <a:off x="255905" y="2009140"/>
            <a:ext cx="2664460" cy="633730"/>
          </a:xfrm>
          <a:prstGeom prst="homePlate">
            <a:avLst>
              <a:gd name="adj" fmla="val 34168"/>
            </a:avLst>
          </a:prstGeom>
          <a:gradFill>
            <a:gsLst>
              <a:gs pos="10000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rgbClr val="0000CC"/>
                </a:solidFill>
                <a:latin typeface="微软简魏碑" charset="0"/>
                <a:ea typeface="微软简魏碑" charset="0"/>
                <a:cs typeface="+mn-ea"/>
                <a:sym typeface="+mn-ea"/>
              </a:rPr>
              <a:t>方   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56305" y="71120"/>
            <a:ext cx="2231390" cy="647700"/>
          </a:xfr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课标解读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14645" y="798195"/>
            <a:ext cx="3688080" cy="210121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eaLnBrk="0" hangingPunct="0">
              <a:lnSpc>
                <a:spcPct val="110000"/>
              </a:lnSpc>
              <a:spcBef>
                <a:spcPct val="20000"/>
              </a:spcBef>
            </a:pPr>
            <a:r>
              <a:rPr lang="en-US" altLang="zh-CN" sz="2400" b="1">
                <a:solidFill>
                  <a:srgbClr val="000000"/>
                </a:solidFill>
                <a:latin typeface="楷体_GB2312" panose="02010609030101010101" charset="-122"/>
                <a:ea typeface="楷体_GB2312" panose="02010609030101010101" charset="-122"/>
                <a:cs typeface="+mn-ea"/>
                <a:sym typeface="黑体" panose="02010609060101010101" pitchFamily="49" charset="-122"/>
              </a:rPr>
              <a:t>保持乐观、积极的心态。客观分析挫折和逆境，寻找有效的应对方法，养成勇于克服困难和开拓进取的优良品质。</a:t>
            </a:r>
            <a:endParaRPr lang="en-US" altLang="zh-CN" sz="2400" b="1" dirty="0">
              <a:solidFill>
                <a:srgbClr val="000000"/>
              </a:solidFill>
              <a:latin typeface="楷体_GB2312" panose="02010609030101010101" charset="-122"/>
              <a:ea typeface="楷体_GB2312" panose="02010609030101010101" charset="-122"/>
              <a:cs typeface="+mn-ea"/>
              <a:sym typeface="黑体" panose="02010609060101010101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" y="4842510"/>
            <a:ext cx="8912225" cy="162687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>
                <a:solidFill>
                  <a:srgbClr val="000000"/>
                </a:solidFill>
                <a:latin typeface="楷体_GB2312" panose="02010609030101010101" charset="-122"/>
                <a:ea typeface="楷体_GB2312" panose="02010609030101010101" charset="-122"/>
                <a:cs typeface="+mn-ea"/>
                <a:sym typeface="黑体" panose="02010609060101010101" pitchFamily="49" charset="-122"/>
              </a:rPr>
              <a:t>帮助七年级学生在真实的情感体验中品味情感，收获成长，从而帮助学生学会过积极健康的生活，做对自己、对团队成员、对母亲负责任的公民。</a:t>
            </a:r>
            <a:endParaRPr lang="zh-CN" altLang="en-US" sz="2800" b="1" dirty="0">
              <a:solidFill>
                <a:srgbClr val="000000"/>
              </a:solidFill>
              <a:latin typeface="楷体_GB2312" panose="02010609030101010101" charset="-122"/>
              <a:ea typeface="楷体_GB2312" panose="02010609030101010101" charset="-122"/>
              <a:cs typeface="+mn-ea"/>
              <a:sym typeface="黑体" panose="02010609060101010101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345" y="856615"/>
            <a:ext cx="3364230" cy="195643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eaLnBrk="0" hangingPunct="0">
              <a:lnSpc>
                <a:spcPct val="170000"/>
              </a:lnSpc>
              <a:spcBef>
                <a:spcPct val="20000"/>
              </a:spcBef>
            </a:pPr>
            <a:r>
              <a:rPr lang="en-US" altLang="zh-CN" sz="2400" b="1">
                <a:solidFill>
                  <a:srgbClr val="000000"/>
                </a:solidFill>
                <a:latin typeface="楷体_GB2312" panose="02010609030101010101" charset="-122"/>
                <a:ea typeface="楷体_GB2312" panose="02010609030101010101" charset="-122"/>
                <a:cs typeface="+mn-ea"/>
                <a:sym typeface="黑体" panose="02010609060101010101" pitchFamily="49" charset="-122"/>
              </a:rPr>
              <a:t>感受生命的可贵，养成自尊自信、乐观向上、意志坚强的人生态度。</a:t>
            </a:r>
            <a:endParaRPr lang="en-US" altLang="zh-CN" sz="2400" b="1" dirty="0">
              <a:solidFill>
                <a:srgbClr val="000000"/>
              </a:solidFill>
              <a:latin typeface="楷体_GB2312" panose="02010609030101010101" charset="-122"/>
              <a:ea typeface="楷体_GB2312" panose="02010609030101010101" charset="-122"/>
              <a:cs typeface="+mn-ea"/>
              <a:sym typeface="黑体" panose="02010609060101010101" pitchFamily="49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3854450" y="2153920"/>
            <a:ext cx="1440180" cy="1440180"/>
          </a:xfrm>
          <a:prstGeom prst="ellipse">
            <a:avLst/>
          </a:prstGeom>
          <a:solidFill>
            <a:srgbClr val="0070C0"/>
          </a:solidFill>
          <a:ln>
            <a:solidFill>
              <a:schemeClr val="accent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>
                <a:latin typeface="方正大黑简体" panose="03000509000000000000" charset="-122"/>
                <a:ea typeface="方正大黑简体" panose="03000509000000000000" charset="-122"/>
              </a:rPr>
              <a:t>课标</a:t>
            </a:r>
          </a:p>
        </p:txBody>
      </p:sp>
      <p:sp>
        <p:nvSpPr>
          <p:cNvPr id="8" name="左箭头 7"/>
          <p:cNvSpPr/>
          <p:nvPr/>
        </p:nvSpPr>
        <p:spPr>
          <a:xfrm rot="20100000">
            <a:off x="3452495" y="3056255"/>
            <a:ext cx="474980" cy="504190"/>
          </a:xfrm>
          <a:prstGeom prst="leftArrow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左箭头 9"/>
          <p:cNvSpPr/>
          <p:nvPr/>
        </p:nvSpPr>
        <p:spPr>
          <a:xfrm rot="5400000" flipH="1">
            <a:off x="3992245" y="3999865"/>
            <a:ext cx="1183005" cy="504190"/>
          </a:xfrm>
          <a:prstGeom prst="leftArrow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93345" y="2952115"/>
            <a:ext cx="3363595" cy="953135"/>
          </a:xfrm>
          <a:prstGeom prst="roundRect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latin typeface="楷体_GB2312" panose="02010609030101010101" charset="-122"/>
                <a:ea typeface="楷体_GB2312" panose="02010609030101010101" charset="-122"/>
                <a:sym typeface="黑体" panose="02010609060101010101" pitchFamily="49" charset="-122"/>
              </a:rPr>
              <a:t>目标：</a:t>
            </a:r>
            <a:r>
              <a:rPr lang="en-US" altLang="zh-CN" sz="2800" b="1">
                <a:solidFill>
                  <a:schemeClr val="bg1"/>
                </a:solidFill>
                <a:latin typeface="楷体_GB2312" panose="02010609030101010101" charset="-122"/>
                <a:ea typeface="楷体_GB2312" panose="02010609030101010101" charset="-122"/>
                <a:sym typeface="黑体" panose="02010609060101010101" pitchFamily="49" charset="-122"/>
              </a:rPr>
              <a:t>情感·态度·价值观</a:t>
            </a:r>
            <a:endParaRPr lang="zh-CN" altLang="en-US" sz="2800" b="1">
              <a:solidFill>
                <a:schemeClr val="bg1"/>
              </a:solidFill>
              <a:latin typeface="楷体_GB2312" panose="02010609030101010101" charset="-122"/>
              <a:ea typeface="楷体_GB2312" panose="02010609030101010101" charset="-122"/>
              <a:sym typeface="黑体" panose="02010609060101010101" pitchFamily="49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5576570" y="2964815"/>
            <a:ext cx="3526155" cy="935990"/>
          </a:xfrm>
          <a:prstGeom prst="roundRect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latin typeface="楷体_GB2312" panose="02010609030101010101" charset="-122"/>
                <a:ea typeface="楷体_GB2312" panose="02010609030101010101" charset="-122"/>
                <a:cs typeface="+mn-ea"/>
                <a:sym typeface="黑体" panose="02010609060101010101" pitchFamily="49" charset="-122"/>
              </a:rPr>
              <a:t>内容：</a:t>
            </a:r>
            <a:r>
              <a:rPr lang="en-US" altLang="zh-CN" sz="2800" b="1">
                <a:solidFill>
                  <a:schemeClr val="bg1"/>
                </a:solidFill>
                <a:latin typeface="楷体_GB2312" panose="02010609030101010101" charset="-122"/>
                <a:ea typeface="楷体_GB2312" panose="02010609030101010101" charset="-122"/>
                <a:cs typeface="+mn-ea"/>
                <a:sym typeface="黑体" panose="02010609060101010101" pitchFamily="49" charset="-122"/>
              </a:rPr>
              <a:t>成长中的我中的认识自我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3729990" y="3900805"/>
            <a:ext cx="2038985" cy="70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应  用</a:t>
            </a:r>
          </a:p>
        </p:txBody>
      </p:sp>
      <p:sp>
        <p:nvSpPr>
          <p:cNvPr id="17" name="左箭头 16"/>
          <p:cNvSpPr/>
          <p:nvPr/>
        </p:nvSpPr>
        <p:spPr>
          <a:xfrm rot="1860000" flipH="1">
            <a:off x="5158105" y="3119755"/>
            <a:ext cx="474980" cy="504190"/>
          </a:xfrm>
          <a:prstGeom prst="leftArrow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animBg="1"/>
      <p:bldP spid="7" grpId="0" animBg="1"/>
      <p:bldP spid="3" grpId="0" animBg="1"/>
      <p:bldP spid="8" grpId="0" animBg="1"/>
      <p:bldP spid="10" grpId="0" animBg="1"/>
      <p:bldP spid="11" grpId="0" animBg="1"/>
      <p:bldP spid="12" grpId="0" bldLvl="0" animBg="1"/>
      <p:bldP spid="15" grpId="0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/>
        </p:nvSpPr>
        <p:spPr>
          <a:xfrm>
            <a:off x="3456305" y="271145"/>
            <a:ext cx="2231390" cy="5962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教学过程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255905" y="1014095"/>
            <a:ext cx="3566160" cy="619760"/>
          </a:xfrm>
          <a:prstGeom prst="roundRect">
            <a:avLst>
              <a:gd name="adj" fmla="val 4673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3200" b="1">
                <a:solidFill>
                  <a:srgbClr val="0000CC"/>
                </a:solidFill>
                <a:latin typeface="微软简魏碑" charset="0"/>
                <a:ea typeface="微软简魏碑" charset="0"/>
                <a:cs typeface="+mn-ea"/>
                <a:sym typeface="黑体" panose="02010609060101010101" pitchFamily="49" charset="-122"/>
              </a:rPr>
              <a:t>第五步：小结拓展</a:t>
            </a:r>
            <a:endParaRPr lang="zh-CN" altLang="en-US" sz="3200" b="1">
              <a:solidFill>
                <a:srgbClr val="0000CC"/>
              </a:solidFill>
              <a:latin typeface="微软简魏碑" charset="0"/>
              <a:ea typeface="微软简魏碑" charset="0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5" name="直角上箭头 4"/>
          <p:cNvSpPr/>
          <p:nvPr/>
        </p:nvSpPr>
        <p:spPr>
          <a:xfrm rot="10800000">
            <a:off x="2664460" y="500380"/>
            <a:ext cx="791845" cy="481965"/>
          </a:xfrm>
          <a:prstGeom prst="bentUpArrow">
            <a:avLst/>
          </a:prstGeom>
          <a:gradFill>
            <a:gsLst>
              <a:gs pos="100000">
                <a:srgbClr val="E30000">
                  <a:lumMod val="94000"/>
                </a:srgbClr>
              </a:gs>
              <a:gs pos="100000">
                <a:srgbClr val="760303"/>
              </a:gs>
            </a:gsLst>
            <a:lin ang="5400000" scaled="0"/>
          </a:gradFill>
          <a:ln w="38100">
            <a:solidFill>
              <a:srgbClr val="00B05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虚尾箭头 6"/>
          <p:cNvSpPr/>
          <p:nvPr/>
        </p:nvSpPr>
        <p:spPr>
          <a:xfrm rot="5400000">
            <a:off x="1733550" y="1642110"/>
            <a:ext cx="374015" cy="359410"/>
          </a:xfrm>
          <a:prstGeom prst="stripedRightArrow">
            <a:avLst/>
          </a:prstGeom>
          <a:solidFill>
            <a:srgbClr val="996600">
              <a:alpha val="97000"/>
            </a:srgbClr>
          </a:solidFill>
          <a:ln cmpd="sng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五边形 7"/>
          <p:cNvSpPr/>
          <p:nvPr/>
        </p:nvSpPr>
        <p:spPr>
          <a:xfrm>
            <a:off x="255905" y="2009140"/>
            <a:ext cx="2664460" cy="633730"/>
          </a:xfrm>
          <a:prstGeom prst="homePlate">
            <a:avLst>
              <a:gd name="adj" fmla="val 34168"/>
            </a:avLst>
          </a:prstGeom>
          <a:gradFill>
            <a:gsLst>
              <a:gs pos="10000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rgbClr val="0000CC"/>
                </a:solidFill>
                <a:latin typeface="微软简魏碑" charset="0"/>
                <a:ea typeface="微软简魏碑" charset="0"/>
                <a:cs typeface="+mn-ea"/>
                <a:sym typeface="+mn-ea"/>
              </a:rPr>
              <a:t>方   式</a:t>
            </a:r>
          </a:p>
        </p:txBody>
      </p:sp>
      <p:sp>
        <p:nvSpPr>
          <p:cNvPr id="10" name="燕尾形 9"/>
          <p:cNvSpPr/>
          <p:nvPr/>
        </p:nvSpPr>
        <p:spPr>
          <a:xfrm>
            <a:off x="2865755" y="2002155"/>
            <a:ext cx="6162675" cy="647700"/>
          </a:xfrm>
          <a:prstGeom prst="chevron">
            <a:avLst>
              <a:gd name="adj" fmla="val 31176"/>
            </a:avLst>
          </a:prstGeom>
          <a:gradFill>
            <a:gsLst>
              <a:gs pos="10000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rgbClr val="0000CC"/>
                </a:solidFill>
                <a:latin typeface="微软简魏碑" charset="0"/>
                <a:ea typeface="微软简魏碑" charset="0"/>
                <a:cs typeface="+mn-ea"/>
              </a:rPr>
              <a:t>意   图</a:t>
            </a:r>
          </a:p>
        </p:txBody>
      </p:sp>
      <p:sp>
        <p:nvSpPr>
          <p:cNvPr id="18" name="流程图: 卡片 17"/>
          <p:cNvSpPr/>
          <p:nvPr/>
        </p:nvSpPr>
        <p:spPr>
          <a:xfrm>
            <a:off x="3679190" y="5086350"/>
            <a:ext cx="5404485" cy="1211580"/>
          </a:xfrm>
          <a:prstGeom prst="flowChartPunchedCa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00000"/>
              </a:lnSpc>
              <a:buFont typeface="Wingdings" panose="05000000000000000000" charset="0"/>
            </a:pPr>
            <a:r>
              <a:rPr lang="zh-CN" altLang="en-US" sz="2800" b="1">
                <a:solidFill>
                  <a:srgbClr val="C00000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观察并评价学生的情感态度价值观与核心素养指标的变化</a:t>
            </a:r>
          </a:p>
        </p:txBody>
      </p:sp>
      <p:sp>
        <p:nvSpPr>
          <p:cNvPr id="16" name="流程图: 卡片 15"/>
          <p:cNvSpPr/>
          <p:nvPr/>
        </p:nvSpPr>
        <p:spPr>
          <a:xfrm>
            <a:off x="3679190" y="3978275"/>
            <a:ext cx="5404485" cy="767080"/>
          </a:xfrm>
          <a:prstGeom prst="flowChartPunchedCa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800" b="1">
                <a:solidFill>
                  <a:srgbClr val="C00000"/>
                </a:solidFill>
                <a:latin typeface="楷体_GB2312" panose="02010609030101010101" charset="-122"/>
                <a:ea typeface="楷体_GB2312" panose="02010609030101010101" charset="-122"/>
                <a:sym typeface="黑体" panose="02010609060101010101" pitchFamily="49" charset="-122"/>
              </a:rPr>
              <a:t>了解学生学习任务的完成情况</a:t>
            </a:r>
            <a:endParaRPr lang="zh-CN" altLang="en-US" sz="2800" b="1">
              <a:solidFill>
                <a:srgbClr val="C00000"/>
              </a:solidFill>
              <a:latin typeface="楷体_GB2312" panose="02010609030101010101" charset="-122"/>
              <a:ea typeface="楷体_GB2312" panose="02010609030101010101" charset="-122"/>
              <a:sym typeface="+mn-ea"/>
            </a:endParaRPr>
          </a:p>
        </p:txBody>
      </p:sp>
      <p:sp>
        <p:nvSpPr>
          <p:cNvPr id="14" name="流程图: 卡片 13"/>
          <p:cNvSpPr/>
          <p:nvPr/>
        </p:nvSpPr>
        <p:spPr>
          <a:xfrm>
            <a:off x="3678555" y="2846070"/>
            <a:ext cx="5405120" cy="815975"/>
          </a:xfrm>
          <a:prstGeom prst="flowChartPunchedCa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800" b="1">
                <a:solidFill>
                  <a:srgbClr val="C00000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形成正确的金钱观</a:t>
            </a:r>
          </a:p>
        </p:txBody>
      </p:sp>
      <p:sp>
        <p:nvSpPr>
          <p:cNvPr id="2" name="直角上箭头 1"/>
          <p:cNvSpPr/>
          <p:nvPr/>
        </p:nvSpPr>
        <p:spPr>
          <a:xfrm rot="5400000">
            <a:off x="3189605" y="2702560"/>
            <a:ext cx="687705" cy="575945"/>
          </a:xfrm>
          <a:prstGeom prst="bentUpArrow">
            <a:avLst/>
          </a:prstGeom>
          <a:gradFill>
            <a:gsLst>
              <a:gs pos="100000">
                <a:srgbClr val="007BD3">
                  <a:lumMod val="91000"/>
                </a:srgbClr>
              </a:gs>
              <a:gs pos="10000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直角上箭头 14"/>
          <p:cNvSpPr/>
          <p:nvPr/>
        </p:nvSpPr>
        <p:spPr>
          <a:xfrm rot="5400000">
            <a:off x="2893060" y="3580765"/>
            <a:ext cx="1282065" cy="575945"/>
          </a:xfrm>
          <a:prstGeom prst="bentUpArrow">
            <a:avLst/>
          </a:prstGeom>
          <a:gradFill>
            <a:gsLst>
              <a:gs pos="100000">
                <a:srgbClr val="007BD3">
                  <a:lumMod val="91000"/>
                </a:srgbClr>
              </a:gs>
              <a:gs pos="10000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直角上箭头 16"/>
          <p:cNvSpPr/>
          <p:nvPr/>
        </p:nvSpPr>
        <p:spPr>
          <a:xfrm rot="5400000">
            <a:off x="2781935" y="4566285"/>
            <a:ext cx="1503680" cy="575945"/>
          </a:xfrm>
          <a:prstGeom prst="bentUpArrow">
            <a:avLst/>
          </a:prstGeom>
          <a:gradFill>
            <a:gsLst>
              <a:gs pos="100000">
                <a:srgbClr val="007BD3">
                  <a:lumMod val="91000"/>
                </a:srgbClr>
              </a:gs>
              <a:gs pos="10000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16" grpId="0" animBg="1"/>
      <p:bldP spid="14" grpId="0" animBg="1"/>
      <p:bldP spid="2" grpId="0" animBg="1"/>
      <p:bldP spid="15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/>
        </p:nvSpPr>
        <p:spPr>
          <a:xfrm>
            <a:off x="1007829" y="451644"/>
            <a:ext cx="7127875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2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</a:defRPr>
            </a:lvl1pPr>
          </a:lstStyle>
          <a:p>
            <a:r>
              <a:rPr lang="zh-CN" altLang="en-US" sz="4400" b="1" dirty="0" smtClean="0">
                <a:solidFill>
                  <a:srgbClr val="C00000"/>
                </a:solidFill>
              </a:rPr>
              <a:t>说课结构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2835910" y="1647190"/>
            <a:ext cx="3473450" cy="695960"/>
            <a:chOff x="677" y="7888"/>
            <a:chExt cx="5470" cy="1096"/>
          </a:xfrm>
        </p:grpSpPr>
        <p:sp>
          <p:nvSpPr>
            <p:cNvPr id="6" name="矩形 5"/>
            <p:cNvSpPr/>
            <p:nvPr/>
          </p:nvSpPr>
          <p:spPr>
            <a:xfrm>
              <a:off x="677" y="8248"/>
              <a:ext cx="5471" cy="7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1720" y="7888"/>
              <a:ext cx="3381" cy="88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60000"/>
                  <a:lumOff val="40000"/>
                  <a:alpha val="9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rgbClr val="006600"/>
                  </a:solidFill>
                  <a:latin typeface="方正大黑简体" panose="03000509000000000000" charset="-122"/>
                  <a:ea typeface="方正大黑简体" panose="03000509000000000000" charset="-122"/>
                  <a:sym typeface="+mn-ea"/>
                </a:rPr>
                <a:t>背景分析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832735" y="2548890"/>
            <a:ext cx="3473450" cy="695960"/>
            <a:chOff x="677" y="7888"/>
            <a:chExt cx="5470" cy="1096"/>
          </a:xfrm>
        </p:grpSpPr>
        <p:sp>
          <p:nvSpPr>
            <p:cNvPr id="10" name="矩形 9"/>
            <p:cNvSpPr/>
            <p:nvPr/>
          </p:nvSpPr>
          <p:spPr>
            <a:xfrm>
              <a:off x="677" y="8248"/>
              <a:ext cx="5471" cy="7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1720" y="7888"/>
              <a:ext cx="3381" cy="88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60000"/>
                  <a:lumOff val="40000"/>
                  <a:alpha val="9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rgbClr val="006600"/>
                  </a:solidFill>
                  <a:latin typeface="方正大黑简体" panose="03000509000000000000" charset="-122"/>
                  <a:ea typeface="方正大黑简体" panose="03000509000000000000" charset="-122"/>
                  <a:sym typeface="+mn-ea"/>
                </a:rPr>
                <a:t>教学方法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832735" y="3467735"/>
            <a:ext cx="3473450" cy="695960"/>
            <a:chOff x="677" y="7888"/>
            <a:chExt cx="5470" cy="1096"/>
          </a:xfrm>
        </p:grpSpPr>
        <p:sp>
          <p:nvSpPr>
            <p:cNvPr id="13" name="矩形 12"/>
            <p:cNvSpPr/>
            <p:nvPr/>
          </p:nvSpPr>
          <p:spPr>
            <a:xfrm>
              <a:off x="677" y="8248"/>
              <a:ext cx="5471" cy="7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720" y="7888"/>
              <a:ext cx="3381" cy="88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60000"/>
                  <a:lumOff val="40000"/>
                  <a:alpha val="9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rgbClr val="006600"/>
                  </a:solidFill>
                  <a:latin typeface="方正大黑简体" panose="03000509000000000000" charset="-122"/>
                  <a:ea typeface="方正大黑简体" panose="03000509000000000000" charset="-122"/>
                  <a:sym typeface="+mn-ea"/>
                </a:rPr>
                <a:t>教学过程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832735" y="4342765"/>
            <a:ext cx="3473450" cy="695960"/>
            <a:chOff x="677" y="7888"/>
            <a:chExt cx="5470" cy="1096"/>
          </a:xfrm>
        </p:grpSpPr>
        <p:sp>
          <p:nvSpPr>
            <p:cNvPr id="16" name="矩形 15"/>
            <p:cNvSpPr/>
            <p:nvPr/>
          </p:nvSpPr>
          <p:spPr>
            <a:xfrm>
              <a:off x="677" y="8248"/>
              <a:ext cx="5471" cy="7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1720" y="7888"/>
              <a:ext cx="3381" cy="887"/>
            </a:xfrm>
            <a:prstGeom prst="roundRect">
              <a:avLst/>
            </a:prstGeom>
            <a:gradFill>
              <a:gsLst>
                <a:gs pos="100000">
                  <a:srgbClr val="FBFB11"/>
                </a:gs>
                <a:gs pos="100000">
                  <a:srgbClr val="838309"/>
                </a:gs>
              </a:gsLst>
              <a:lin ang="5400000" scaled="0"/>
            </a:gradFill>
            <a:ln w="28575">
              <a:solidFill>
                <a:schemeClr val="accent6">
                  <a:lumMod val="60000"/>
                  <a:lumOff val="40000"/>
                  <a:alpha val="9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rgbClr val="006600"/>
                  </a:solidFill>
                  <a:latin typeface="方正大黑简体" panose="03000509000000000000" charset="-122"/>
                  <a:ea typeface="方正大黑简体" panose="03000509000000000000" charset="-122"/>
                  <a:sym typeface="+mn-ea"/>
                </a:rPr>
                <a:t>板书设计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844165" y="5187315"/>
            <a:ext cx="3473450" cy="695960"/>
            <a:chOff x="677" y="7888"/>
            <a:chExt cx="5470" cy="1096"/>
          </a:xfrm>
        </p:grpSpPr>
        <p:sp>
          <p:nvSpPr>
            <p:cNvPr id="19" name="矩形 18"/>
            <p:cNvSpPr/>
            <p:nvPr/>
          </p:nvSpPr>
          <p:spPr>
            <a:xfrm>
              <a:off x="677" y="8248"/>
              <a:ext cx="5471" cy="7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圆角矩形 19"/>
            <p:cNvSpPr/>
            <p:nvPr/>
          </p:nvSpPr>
          <p:spPr>
            <a:xfrm>
              <a:off x="1720" y="7888"/>
              <a:ext cx="3381" cy="88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60000"/>
                  <a:lumOff val="40000"/>
                  <a:alpha val="9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rgbClr val="006600"/>
                  </a:solidFill>
                  <a:latin typeface="方正大黑简体" panose="03000509000000000000" charset="-122"/>
                  <a:ea typeface="方正大黑简体" panose="03000509000000000000" charset="-122"/>
                  <a:sym typeface="+mn-ea"/>
                </a:rPr>
                <a:t>教学反思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641600" y="1132840"/>
            <a:ext cx="1802765" cy="2402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2800" b="1">
                <a:solidFill>
                  <a:srgbClr val="C00000"/>
                </a:solidFill>
                <a:latin typeface="微软简魏碑" charset="0"/>
                <a:ea typeface="微软简魏碑" charset="0"/>
                <a:sym typeface="+mn-ea"/>
              </a:rPr>
              <a:t>学生对</a:t>
            </a:r>
          </a:p>
          <a:p>
            <a:pPr algn="ctr" fontAlgn="base"/>
            <a:r>
              <a:rPr lang="zh-CN" altLang="en-US" sz="3200" b="1" i="1" u="sng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简魏碑" charset="0"/>
                <a:ea typeface="微软简魏碑" charset="0"/>
                <a:sym typeface="+mn-ea"/>
              </a:rPr>
              <a:t>美好</a:t>
            </a:r>
            <a:r>
              <a:rPr lang="zh-CN" altLang="en-US" sz="2800" b="1">
                <a:solidFill>
                  <a:srgbClr val="C00000"/>
                </a:solidFill>
                <a:latin typeface="微软简魏碑" charset="0"/>
                <a:ea typeface="微软简魏碑" charset="0"/>
                <a:sym typeface="+mn-ea"/>
              </a:rPr>
              <a:t>情感体验的</a:t>
            </a:r>
          </a:p>
          <a:p>
            <a:pPr algn="ctr" fontAlgn="base"/>
            <a:r>
              <a:rPr lang="zh-CN" altLang="en-US" sz="2800" b="1">
                <a:solidFill>
                  <a:srgbClr val="C00000"/>
                </a:solidFill>
                <a:latin typeface="微软简魏碑" charset="0"/>
                <a:ea typeface="微软简魏碑" charset="0"/>
                <a:sym typeface="+mn-ea"/>
              </a:rPr>
              <a:t>感受的</a:t>
            </a:r>
          </a:p>
          <a:p>
            <a:pPr algn="ctr" fontAlgn="base"/>
            <a:r>
              <a:rPr lang="zh-CN" altLang="en-US" sz="2800" b="1">
                <a:solidFill>
                  <a:srgbClr val="C00000"/>
                </a:solidFill>
                <a:latin typeface="微软简魏碑" charset="0"/>
                <a:ea typeface="微软简魏碑" charset="0"/>
                <a:sym typeface="+mn-ea"/>
              </a:rPr>
              <a:t>回答</a:t>
            </a:r>
            <a:endParaRPr lang="zh-CN" altLang="en-US" sz="2800" b="1" strike="noStrike" noProof="1">
              <a:solidFill>
                <a:srgbClr val="C00000"/>
              </a:solidFill>
              <a:latin typeface="微软简魏碑" charset="0"/>
              <a:ea typeface="微软简魏碑" charset="0"/>
              <a:cs typeface="微软简魏碑" charset="0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641600" y="4094480"/>
            <a:ext cx="1803400" cy="23056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2800" b="1">
                <a:solidFill>
                  <a:srgbClr val="C00000"/>
                </a:solidFill>
                <a:latin typeface="微软简魏碑" charset="0"/>
                <a:ea typeface="微软简魏碑" charset="0"/>
                <a:sym typeface="+mn-ea"/>
              </a:rPr>
              <a:t>学生对</a:t>
            </a:r>
          </a:p>
          <a:p>
            <a:pPr algn="ctr" fontAlgn="base"/>
            <a:r>
              <a:rPr lang="zh-CN" altLang="en-US" sz="3200" b="1" i="1" u="sng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简魏碑" charset="0"/>
                <a:ea typeface="微软简魏碑" charset="0"/>
                <a:sym typeface="+mn-ea"/>
              </a:rPr>
              <a:t>负面</a:t>
            </a:r>
            <a:r>
              <a:rPr lang="zh-CN" altLang="en-US" sz="2800" b="1">
                <a:solidFill>
                  <a:srgbClr val="C00000"/>
                </a:solidFill>
                <a:latin typeface="微软简魏碑" charset="0"/>
                <a:ea typeface="微软简魏碑" charset="0"/>
                <a:sym typeface="+mn-ea"/>
              </a:rPr>
              <a:t>情感体验的</a:t>
            </a:r>
          </a:p>
          <a:p>
            <a:pPr algn="ctr" fontAlgn="base"/>
            <a:r>
              <a:rPr lang="zh-CN" altLang="en-US" sz="2800" b="1">
                <a:solidFill>
                  <a:srgbClr val="C00000"/>
                </a:solidFill>
                <a:latin typeface="微软简魏碑" charset="0"/>
                <a:ea typeface="微软简魏碑" charset="0"/>
                <a:sym typeface="+mn-ea"/>
              </a:rPr>
              <a:t>感受的</a:t>
            </a:r>
          </a:p>
          <a:p>
            <a:pPr algn="ctr" fontAlgn="base"/>
            <a:r>
              <a:rPr lang="zh-CN" altLang="en-US" sz="2800" b="1">
                <a:solidFill>
                  <a:srgbClr val="C00000"/>
                </a:solidFill>
                <a:latin typeface="微软简魏碑" charset="0"/>
                <a:ea typeface="微软简魏碑" charset="0"/>
                <a:sym typeface="+mn-ea"/>
              </a:rPr>
              <a:t>回答</a:t>
            </a:r>
            <a:endParaRPr lang="zh-CN" altLang="en-US" strike="noStrike" noProof="1"/>
          </a:p>
        </p:txBody>
      </p:sp>
      <p:sp>
        <p:nvSpPr>
          <p:cNvPr id="11" name="矩形 10"/>
          <p:cNvSpPr/>
          <p:nvPr/>
        </p:nvSpPr>
        <p:spPr>
          <a:xfrm>
            <a:off x="4672330" y="1510030"/>
            <a:ext cx="2657475" cy="1775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2800" b="1">
                <a:solidFill>
                  <a:srgbClr val="C00000"/>
                </a:solidFill>
                <a:latin typeface="微软简魏碑" charset="0"/>
                <a:ea typeface="微软简魏碑" charset="0"/>
                <a:sym typeface="+mn-ea"/>
              </a:rPr>
              <a:t>学生对</a:t>
            </a:r>
          </a:p>
          <a:p>
            <a:pPr algn="ctr" fontAlgn="base"/>
            <a:r>
              <a:rPr lang="zh-CN" altLang="en-US" sz="2800" b="1" i="1" u="sng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简魏碑" charset="0"/>
                <a:ea typeface="微软简魏碑" charset="0"/>
                <a:sym typeface="+mn-ea"/>
              </a:rPr>
              <a:t>美好</a:t>
            </a:r>
            <a:r>
              <a:rPr lang="zh-CN" altLang="en-US" sz="2800" b="1">
                <a:solidFill>
                  <a:srgbClr val="C00000"/>
                </a:solidFill>
                <a:latin typeface="微软简魏碑" charset="0"/>
                <a:ea typeface="微软简魏碑" charset="0"/>
                <a:sym typeface="+mn-ea"/>
              </a:rPr>
              <a:t>情感、负面情感的积极作用的</a:t>
            </a:r>
            <a:r>
              <a:rPr lang="zh-CN" altLang="en-US" sz="2800" b="1" strike="noStrike" noProof="1">
                <a:solidFill>
                  <a:srgbClr val="C00000"/>
                </a:solidFill>
                <a:latin typeface="微软简魏碑" charset="0"/>
                <a:ea typeface="微软简魏碑" charset="0"/>
                <a:sym typeface="+mn-ea"/>
              </a:rPr>
              <a:t>回答</a:t>
            </a:r>
          </a:p>
        </p:txBody>
      </p:sp>
      <p:sp>
        <p:nvSpPr>
          <p:cNvPr id="12" name="矩形 11"/>
          <p:cNvSpPr/>
          <p:nvPr/>
        </p:nvSpPr>
        <p:spPr>
          <a:xfrm>
            <a:off x="109855" y="361315"/>
            <a:ext cx="791845" cy="62845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3200" b="1">
                <a:solidFill>
                  <a:srgbClr val="C00000"/>
                </a:solidFill>
                <a:latin typeface="微软简魏碑" charset="0"/>
                <a:ea typeface="微软简魏碑" charset="0"/>
                <a:sym typeface="+mn-ea"/>
              </a:rPr>
              <a:t>学生对情感产生</a:t>
            </a:r>
          </a:p>
          <a:p>
            <a:pPr algn="ctr" fontAlgn="base"/>
            <a:r>
              <a:rPr lang="zh-CN" altLang="en-US" sz="3200" b="1" strike="noStrike" noProof="1">
                <a:solidFill>
                  <a:srgbClr val="C00000"/>
                </a:solidFill>
                <a:latin typeface="微软简魏碑" charset="0"/>
                <a:ea typeface="微软简魏碑" charset="0"/>
              </a:rPr>
              <a:t>途径</a:t>
            </a:r>
          </a:p>
          <a:p>
            <a:pPr algn="ctr" fontAlgn="base"/>
            <a:r>
              <a:rPr lang="zh-CN" altLang="en-US" sz="3200" b="1" strike="noStrike" noProof="1">
                <a:solidFill>
                  <a:srgbClr val="C00000"/>
                </a:solidFill>
                <a:latin typeface="微软简魏碑" charset="0"/>
                <a:ea typeface="微软简魏碑" charset="0"/>
              </a:rPr>
              <a:t>的归纳</a:t>
            </a:r>
          </a:p>
        </p:txBody>
      </p:sp>
      <p:sp>
        <p:nvSpPr>
          <p:cNvPr id="13" name="矩形 12"/>
          <p:cNvSpPr/>
          <p:nvPr/>
        </p:nvSpPr>
        <p:spPr>
          <a:xfrm>
            <a:off x="4672330" y="4338955"/>
            <a:ext cx="2656840" cy="1678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2800" b="1">
                <a:solidFill>
                  <a:srgbClr val="C00000"/>
                </a:solidFill>
                <a:latin typeface="微软简魏碑" charset="0"/>
                <a:ea typeface="微软简魏碑" charset="0"/>
                <a:sym typeface="+mn-ea"/>
              </a:rPr>
              <a:t>学生对</a:t>
            </a:r>
          </a:p>
          <a:p>
            <a:pPr algn="ctr" fontAlgn="base"/>
            <a:r>
              <a:rPr lang="zh-CN" altLang="en-US" sz="3200" b="1" i="1" u="sng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简魏碑" charset="0"/>
                <a:ea typeface="微软简魏碑" charset="0"/>
                <a:sym typeface="+mn-ea"/>
              </a:rPr>
              <a:t>负面</a:t>
            </a:r>
            <a:r>
              <a:rPr lang="zh-CN" altLang="en-US" sz="2800" b="1">
                <a:solidFill>
                  <a:srgbClr val="C00000"/>
                </a:solidFill>
                <a:latin typeface="微软简魏碑" charset="0"/>
                <a:ea typeface="微软简魏碑" charset="0"/>
                <a:sym typeface="+mn-ea"/>
              </a:rPr>
              <a:t>情感危害的回答</a:t>
            </a:r>
            <a:endParaRPr lang="zh-CN" altLang="en-US" strike="noStrike" noProof="1"/>
          </a:p>
        </p:txBody>
      </p:sp>
      <p:sp>
        <p:nvSpPr>
          <p:cNvPr id="19" name="矩形 18"/>
          <p:cNvSpPr/>
          <p:nvPr/>
        </p:nvSpPr>
        <p:spPr>
          <a:xfrm>
            <a:off x="8131175" y="258445"/>
            <a:ext cx="790575" cy="58312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2800" b="1">
                <a:solidFill>
                  <a:srgbClr val="006600"/>
                </a:solidFill>
                <a:latin typeface="微软简魏碑" charset="0"/>
                <a:ea typeface="微软简魏碑" charset="0"/>
                <a:sym typeface="+mn-ea"/>
              </a:rPr>
              <a:t>传递情感</a:t>
            </a:r>
          </a:p>
          <a:p>
            <a:pPr algn="ctr" fontAlgn="base"/>
            <a:r>
              <a:rPr lang="zh-CN" altLang="en-US" sz="2800" b="1" strike="noStrike" noProof="1">
                <a:solidFill>
                  <a:srgbClr val="006600"/>
                </a:solidFill>
                <a:latin typeface="微软简魏碑" charset="0"/>
                <a:ea typeface="微软简魏碑" charset="0"/>
                <a:sym typeface="+mn-ea"/>
              </a:rPr>
              <a:t>·</a:t>
            </a:r>
          </a:p>
          <a:p>
            <a:pPr algn="ctr" fontAlgn="base"/>
            <a:r>
              <a:rPr lang="zh-CN" altLang="en-US" sz="2800" b="1" strike="noStrike" noProof="1">
                <a:solidFill>
                  <a:srgbClr val="006600"/>
                </a:solidFill>
                <a:latin typeface="微软简魏碑" charset="0"/>
                <a:ea typeface="微软简魏碑" charset="0"/>
                <a:sym typeface="+mn-ea"/>
              </a:rPr>
              <a:t>表达</a:t>
            </a:r>
          </a:p>
          <a:p>
            <a:pPr algn="ctr" fontAlgn="base"/>
            <a:endParaRPr lang="zh-CN" altLang="en-US" sz="2800" b="1" strike="noStrike" noProof="1">
              <a:solidFill>
                <a:srgbClr val="006600"/>
              </a:solidFill>
              <a:latin typeface="微软简魏碑" charset="0"/>
              <a:ea typeface="微软简魏碑" charset="0"/>
              <a:sym typeface="+mn-ea"/>
            </a:endParaRPr>
          </a:p>
          <a:p>
            <a:pPr algn="ctr" fontAlgn="base"/>
            <a:r>
              <a:rPr lang="zh-CN" altLang="en-US" sz="2800" b="1" strike="noStrike" noProof="1">
                <a:solidFill>
                  <a:srgbClr val="006600"/>
                </a:solidFill>
                <a:latin typeface="微软简魏碑" charset="0"/>
                <a:ea typeface="微软简魏碑" charset="0"/>
                <a:sym typeface="+mn-ea"/>
              </a:rPr>
              <a:t>回应</a:t>
            </a:r>
          </a:p>
          <a:p>
            <a:pPr algn="ctr" fontAlgn="base"/>
            <a:endParaRPr lang="zh-CN" altLang="en-US" sz="2800" b="1" strike="noStrike" noProof="1">
              <a:solidFill>
                <a:srgbClr val="006600"/>
              </a:solidFill>
              <a:latin typeface="微软简魏碑" charset="0"/>
              <a:ea typeface="微软简魏碑" charset="0"/>
              <a:sym typeface="+mn-ea"/>
            </a:endParaRPr>
          </a:p>
          <a:p>
            <a:pPr algn="ctr" fontAlgn="base"/>
            <a:r>
              <a:rPr lang="zh-CN" altLang="en-US" sz="2800" b="1" strike="noStrike" noProof="1">
                <a:solidFill>
                  <a:srgbClr val="006600"/>
                </a:solidFill>
                <a:latin typeface="微软简魏碑" charset="0"/>
                <a:ea typeface="微软简魏碑" charset="0"/>
                <a:sym typeface="+mn-ea"/>
              </a:rPr>
              <a:t>共鸣</a:t>
            </a:r>
          </a:p>
        </p:txBody>
      </p:sp>
      <p:cxnSp>
        <p:nvCxnSpPr>
          <p:cNvPr id="20" name="曲线连接符 19"/>
          <p:cNvCxnSpPr>
            <a:stCxn id="9" idx="2"/>
            <a:endCxn id="13" idx="2"/>
          </p:cNvCxnSpPr>
          <p:nvPr/>
        </p:nvCxnSpPr>
        <p:spPr>
          <a:xfrm rot="5400000" flipH="1" flipV="1">
            <a:off x="4580573" y="4979988"/>
            <a:ext cx="382905" cy="2457450"/>
          </a:xfrm>
          <a:prstGeom prst="curvedConnector3">
            <a:avLst>
              <a:gd name="adj1" fmla="val -62106"/>
            </a:avLst>
          </a:prstGeom>
          <a:ln w="571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曲线连接符 20"/>
          <p:cNvCxnSpPr>
            <a:stCxn id="6" idx="0"/>
            <a:endCxn id="11" idx="0"/>
          </p:cNvCxnSpPr>
          <p:nvPr/>
        </p:nvCxnSpPr>
        <p:spPr>
          <a:xfrm rot="16200000" flipH="1">
            <a:off x="4583748" y="92393"/>
            <a:ext cx="377190" cy="2458085"/>
          </a:xfrm>
          <a:prstGeom prst="curvedConnector3">
            <a:avLst>
              <a:gd name="adj1" fmla="val -63215"/>
            </a:avLst>
          </a:prstGeom>
          <a:ln w="571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1443990" y="1998980"/>
            <a:ext cx="827405" cy="2995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4400" b="1" strike="noStrike" noProof="1">
                <a:solidFill>
                  <a:srgbClr val="006600"/>
                </a:solidFill>
                <a:latin typeface="微软简魏碑" charset="0"/>
                <a:ea typeface="微软简魏碑" charset="0"/>
              </a:rPr>
              <a:t>情感体验</a:t>
            </a:r>
          </a:p>
        </p:txBody>
      </p:sp>
      <p:cxnSp>
        <p:nvCxnSpPr>
          <p:cNvPr id="23" name="曲线连接符 22"/>
          <p:cNvCxnSpPr>
            <a:stCxn id="22" idx="0"/>
            <a:endCxn id="6" idx="1"/>
          </p:cNvCxnSpPr>
          <p:nvPr/>
        </p:nvCxnSpPr>
        <p:spPr>
          <a:xfrm rot="16200000" flipH="1">
            <a:off x="2082165" y="1774825"/>
            <a:ext cx="335280" cy="783590"/>
          </a:xfrm>
          <a:prstGeom prst="curvedConnector4">
            <a:avLst>
              <a:gd name="adj1" fmla="val -329356"/>
              <a:gd name="adj2" fmla="val 76418"/>
            </a:avLst>
          </a:prstGeom>
          <a:ln w="571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曲线连接符 23"/>
          <p:cNvCxnSpPr>
            <a:stCxn id="22" idx="2"/>
            <a:endCxn id="9" idx="1"/>
          </p:cNvCxnSpPr>
          <p:nvPr/>
        </p:nvCxnSpPr>
        <p:spPr>
          <a:xfrm rot="5400000" flipV="1">
            <a:off x="2123123" y="4729163"/>
            <a:ext cx="253365" cy="783590"/>
          </a:xfrm>
          <a:prstGeom prst="curvedConnector2">
            <a:avLst/>
          </a:prstGeom>
          <a:ln w="571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右箭头 24"/>
          <p:cNvSpPr/>
          <p:nvPr/>
        </p:nvSpPr>
        <p:spPr>
          <a:xfrm>
            <a:off x="901700" y="3286125"/>
            <a:ext cx="542290" cy="36068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26" name="右箭头 25"/>
          <p:cNvSpPr/>
          <p:nvPr/>
        </p:nvSpPr>
        <p:spPr>
          <a:xfrm>
            <a:off x="7321550" y="2217420"/>
            <a:ext cx="809625" cy="36036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38930" name="文本框 20"/>
          <p:cNvSpPr txBox="1"/>
          <p:nvPr/>
        </p:nvSpPr>
        <p:spPr>
          <a:xfrm>
            <a:off x="5582285" y="3574733"/>
            <a:ext cx="1497013" cy="57943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3200" b="1">
                <a:latin typeface="微软简魏碑" charset="0"/>
                <a:ea typeface="微软简魏碑" charset="0"/>
              </a:rPr>
              <a:t>转化</a:t>
            </a:r>
          </a:p>
        </p:txBody>
      </p:sp>
      <p:sp>
        <p:nvSpPr>
          <p:cNvPr id="27" name="右箭头 26"/>
          <p:cNvSpPr/>
          <p:nvPr/>
        </p:nvSpPr>
        <p:spPr>
          <a:xfrm rot="16200000">
            <a:off x="4980940" y="3632200"/>
            <a:ext cx="1052830" cy="36068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28" name="标题 1"/>
          <p:cNvSpPr>
            <a:spLocks noGrp="1"/>
          </p:cNvSpPr>
          <p:nvPr/>
        </p:nvSpPr>
        <p:spPr>
          <a:xfrm>
            <a:off x="3456305" y="78105"/>
            <a:ext cx="2231390" cy="5962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板书设计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8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9" grpId="0" bldLvl="0" animBg="1"/>
      <p:bldP spid="11" grpId="0" bldLvl="0" animBg="1"/>
      <p:bldP spid="12" grpId="0" bldLvl="0" animBg="1"/>
      <p:bldP spid="13" grpId="0" bldLvl="0" animBg="1"/>
      <p:bldP spid="19" grpId="0" bldLvl="0" animBg="1"/>
      <p:bldP spid="25" grpId="0" bldLvl="0" animBg="1"/>
      <p:bldP spid="26" grpId="0" bldLvl="0" animBg="1"/>
      <p:bldP spid="38930" grpId="0"/>
      <p:bldP spid="27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/>
        </p:nvSpPr>
        <p:spPr>
          <a:xfrm>
            <a:off x="1007829" y="451644"/>
            <a:ext cx="7127875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2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</a:defRPr>
            </a:lvl1pPr>
          </a:lstStyle>
          <a:p>
            <a:r>
              <a:rPr lang="zh-CN" altLang="en-US" sz="4400" b="1" dirty="0" smtClean="0">
                <a:solidFill>
                  <a:srgbClr val="C00000"/>
                </a:solidFill>
              </a:rPr>
              <a:t>说课结构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2835910" y="1647190"/>
            <a:ext cx="3473450" cy="695960"/>
            <a:chOff x="677" y="7888"/>
            <a:chExt cx="5470" cy="1096"/>
          </a:xfrm>
        </p:grpSpPr>
        <p:sp>
          <p:nvSpPr>
            <p:cNvPr id="6" name="矩形 5"/>
            <p:cNvSpPr/>
            <p:nvPr/>
          </p:nvSpPr>
          <p:spPr>
            <a:xfrm>
              <a:off x="677" y="8248"/>
              <a:ext cx="5471" cy="7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1720" y="7888"/>
              <a:ext cx="3381" cy="88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60000"/>
                  <a:lumOff val="40000"/>
                  <a:alpha val="9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rgbClr val="006600"/>
                  </a:solidFill>
                  <a:latin typeface="方正大黑简体" panose="03000509000000000000" charset="-122"/>
                  <a:ea typeface="方正大黑简体" panose="03000509000000000000" charset="-122"/>
                  <a:sym typeface="+mn-ea"/>
                </a:rPr>
                <a:t>背景分析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832735" y="2548890"/>
            <a:ext cx="3473450" cy="695960"/>
            <a:chOff x="677" y="7888"/>
            <a:chExt cx="5470" cy="1096"/>
          </a:xfrm>
        </p:grpSpPr>
        <p:sp>
          <p:nvSpPr>
            <p:cNvPr id="10" name="矩形 9"/>
            <p:cNvSpPr/>
            <p:nvPr/>
          </p:nvSpPr>
          <p:spPr>
            <a:xfrm>
              <a:off x="677" y="8248"/>
              <a:ext cx="5471" cy="7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1720" y="7888"/>
              <a:ext cx="3381" cy="88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60000"/>
                  <a:lumOff val="40000"/>
                  <a:alpha val="9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rgbClr val="006600"/>
                  </a:solidFill>
                  <a:latin typeface="方正大黑简体" panose="03000509000000000000" charset="-122"/>
                  <a:ea typeface="方正大黑简体" panose="03000509000000000000" charset="-122"/>
                  <a:sym typeface="+mn-ea"/>
                </a:rPr>
                <a:t>教学方法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832735" y="3467735"/>
            <a:ext cx="3473450" cy="695960"/>
            <a:chOff x="677" y="7888"/>
            <a:chExt cx="5470" cy="1096"/>
          </a:xfrm>
        </p:grpSpPr>
        <p:sp>
          <p:nvSpPr>
            <p:cNvPr id="13" name="矩形 12"/>
            <p:cNvSpPr/>
            <p:nvPr/>
          </p:nvSpPr>
          <p:spPr>
            <a:xfrm>
              <a:off x="677" y="8248"/>
              <a:ext cx="5471" cy="7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720" y="7888"/>
              <a:ext cx="3381" cy="88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60000"/>
                  <a:lumOff val="40000"/>
                  <a:alpha val="9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rgbClr val="006600"/>
                  </a:solidFill>
                  <a:latin typeface="方正大黑简体" panose="03000509000000000000" charset="-122"/>
                  <a:ea typeface="方正大黑简体" panose="03000509000000000000" charset="-122"/>
                  <a:sym typeface="+mn-ea"/>
                </a:rPr>
                <a:t>教学过程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832735" y="4342765"/>
            <a:ext cx="3473450" cy="695960"/>
            <a:chOff x="677" y="7888"/>
            <a:chExt cx="5470" cy="1096"/>
          </a:xfrm>
        </p:grpSpPr>
        <p:sp>
          <p:nvSpPr>
            <p:cNvPr id="16" name="矩形 15"/>
            <p:cNvSpPr/>
            <p:nvPr/>
          </p:nvSpPr>
          <p:spPr>
            <a:xfrm>
              <a:off x="677" y="8248"/>
              <a:ext cx="5471" cy="7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1720" y="7888"/>
              <a:ext cx="3381" cy="88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60000"/>
                  <a:lumOff val="40000"/>
                  <a:alpha val="9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rgbClr val="006600"/>
                  </a:solidFill>
                  <a:latin typeface="方正大黑简体" panose="03000509000000000000" charset="-122"/>
                  <a:ea typeface="方正大黑简体" panose="03000509000000000000" charset="-122"/>
                  <a:sym typeface="+mn-ea"/>
                </a:rPr>
                <a:t>板书设计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844165" y="5187315"/>
            <a:ext cx="3473450" cy="695960"/>
            <a:chOff x="677" y="7888"/>
            <a:chExt cx="5470" cy="1096"/>
          </a:xfrm>
        </p:grpSpPr>
        <p:sp>
          <p:nvSpPr>
            <p:cNvPr id="19" name="矩形 18"/>
            <p:cNvSpPr/>
            <p:nvPr/>
          </p:nvSpPr>
          <p:spPr>
            <a:xfrm>
              <a:off x="677" y="8248"/>
              <a:ext cx="5471" cy="7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圆角矩形 19"/>
            <p:cNvSpPr/>
            <p:nvPr/>
          </p:nvSpPr>
          <p:spPr>
            <a:xfrm>
              <a:off x="1720" y="7888"/>
              <a:ext cx="3381" cy="887"/>
            </a:xfrm>
            <a:prstGeom prst="roundRect">
              <a:avLst/>
            </a:prstGeom>
            <a:gradFill>
              <a:gsLst>
                <a:gs pos="100000">
                  <a:srgbClr val="FBFB11"/>
                </a:gs>
                <a:gs pos="100000">
                  <a:srgbClr val="838309"/>
                </a:gs>
              </a:gsLst>
              <a:lin ang="5400000" scaled="0"/>
            </a:gradFill>
            <a:ln w="28575">
              <a:solidFill>
                <a:schemeClr val="accent6">
                  <a:lumMod val="60000"/>
                  <a:lumOff val="40000"/>
                  <a:alpha val="9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rgbClr val="006600"/>
                  </a:solidFill>
                  <a:latin typeface="方正大黑简体" panose="03000509000000000000" charset="-122"/>
                  <a:ea typeface="方正大黑简体" panose="03000509000000000000" charset="-122"/>
                  <a:sym typeface="+mn-ea"/>
                </a:rPr>
                <a:t>教学反思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内容占位符 2"/>
          <p:cNvSpPr>
            <a:spLocks noGrp="1"/>
          </p:cNvSpPr>
          <p:nvPr>
            <p:ph idx="1"/>
          </p:nvPr>
        </p:nvSpPr>
        <p:spPr>
          <a:xfrm>
            <a:off x="963930" y="677545"/>
            <a:ext cx="8305800" cy="5819140"/>
          </a:xfrm>
        </p:spPr>
        <p:txBody>
          <a:bodyPr anchor="t"/>
          <a:lstStyle/>
          <a:p>
            <a:pPr marL="0" indent="0">
              <a:buNone/>
            </a:pPr>
            <a:r>
              <a:rPr lang="zh-CN" altLang="en-US" sz="3200" b="1">
                <a:solidFill>
                  <a:srgbClr val="0000CC"/>
                </a:solidFill>
                <a:latin typeface="微软简魏碑" charset="0"/>
                <a:ea typeface="微软简魏碑" charset="0"/>
                <a:cs typeface="+mn-ea"/>
                <a:sym typeface="黑体" panose="02010609060101010101" pitchFamily="49" charset="-122"/>
              </a:rPr>
              <a:t>                        （1）亮点</a:t>
            </a:r>
            <a:endParaRPr lang="zh-CN" altLang="en-US"/>
          </a:p>
          <a:p>
            <a:pPr marL="0" indent="0" algn="l">
              <a:lnSpc>
                <a:spcPct val="120000"/>
              </a:lnSpc>
              <a:buNone/>
            </a:pPr>
            <a:r>
              <a:rPr lang="zh-CN" altLang="en-US" sz="2800" b="1">
                <a:solidFill>
                  <a:srgbClr val="C00000"/>
                </a:solidFill>
                <a:latin typeface="楷体_GB2312" panose="02010609030101010101" charset="-122"/>
                <a:ea typeface="楷体_GB2312" panose="02010609030101010101" charset="-122"/>
              </a:rPr>
              <a:t>①充分调动了学生的积极性与学习兴趣，</a:t>
            </a:r>
            <a:r>
              <a:rPr lang="zh-CN" altLang="en-US" sz="2800" b="1">
                <a:solidFill>
                  <a:srgbClr val="C00000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学生的参与面很广</a:t>
            </a:r>
            <a:r>
              <a:rPr lang="zh-CN" altLang="en-US" sz="2800" b="1">
                <a:solidFill>
                  <a:srgbClr val="C00000"/>
                </a:solidFill>
                <a:latin typeface="楷体_GB2312" panose="02010609030101010101" charset="-122"/>
                <a:ea typeface="楷体_GB2312" panose="02010609030101010101" charset="-122"/>
              </a:rPr>
              <a:t>。</a:t>
            </a:r>
          </a:p>
          <a:p>
            <a:pPr marL="0" indent="0" algn="l">
              <a:lnSpc>
                <a:spcPct val="120000"/>
              </a:lnSpc>
              <a:buNone/>
            </a:pPr>
            <a:r>
              <a:rPr lang="zh-CN" altLang="en-US" sz="2800" b="1">
                <a:solidFill>
                  <a:srgbClr val="C00000"/>
                </a:solidFill>
                <a:latin typeface="楷体_GB2312" panose="02010609030101010101" charset="-122"/>
                <a:ea typeface="楷体_GB2312" panose="02010609030101010101" charset="-122"/>
              </a:rPr>
              <a:t>②教学内容活动化，教学活动内容化。</a:t>
            </a:r>
            <a:r>
              <a:rPr lang="zh-CN" altLang="en-US" sz="2800" b="1">
                <a:solidFill>
                  <a:srgbClr val="C00000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注重学生亲身体验，体现新教材理念</a:t>
            </a:r>
            <a:r>
              <a:rPr lang="zh-CN" altLang="en-US" sz="2800" b="1">
                <a:solidFill>
                  <a:srgbClr val="C00000"/>
                </a:solidFill>
                <a:latin typeface="楷体_GB2312" panose="02010609030101010101" charset="-122"/>
                <a:ea typeface="楷体_GB2312" panose="02010609030101010101" charset="-122"/>
              </a:rPr>
              <a:t>。</a:t>
            </a:r>
          </a:p>
          <a:p>
            <a:pPr marL="0" indent="0" algn="l">
              <a:lnSpc>
                <a:spcPct val="120000"/>
              </a:lnSpc>
              <a:buNone/>
            </a:pPr>
            <a:r>
              <a:rPr lang="zh-CN" altLang="en-US" sz="2800" b="1">
                <a:solidFill>
                  <a:srgbClr val="C00000"/>
                </a:solidFill>
                <a:latin typeface="楷体_GB2312" panose="02010609030101010101" charset="-122"/>
                <a:ea typeface="楷体_GB2312" panose="02010609030101010101" charset="-122"/>
              </a:rPr>
              <a:t>③在挖掘学生资源、捕捉学生回答的关键词，构建师生合作的板书方面做得不错。</a:t>
            </a:r>
          </a:p>
          <a:p>
            <a:pPr marL="0" indent="0" algn="l">
              <a:lnSpc>
                <a:spcPct val="120000"/>
              </a:lnSpc>
              <a:buNone/>
            </a:pPr>
            <a:r>
              <a:rPr lang="zh-CN" altLang="en-US" sz="2800" b="1">
                <a:solidFill>
                  <a:srgbClr val="C00000"/>
                </a:solidFill>
                <a:latin typeface="楷体_GB2312" panose="02010609030101010101" charset="-122"/>
                <a:ea typeface="楷体_GB2312" panose="02010609030101010101" charset="-122"/>
              </a:rPr>
              <a:t>④创设的教学情境、教学氛围、教师自身的激情，让学生体验到多种情感感受，并深受感染，有所思考、有所成长，使正能量在课堂中相互传递着。</a:t>
            </a:r>
          </a:p>
        </p:txBody>
      </p:sp>
      <p:sp>
        <p:nvSpPr>
          <p:cNvPr id="28" name="标题 1"/>
          <p:cNvSpPr>
            <a:spLocks noGrp="1"/>
          </p:cNvSpPr>
          <p:nvPr/>
        </p:nvSpPr>
        <p:spPr>
          <a:xfrm>
            <a:off x="3456305" y="78105"/>
            <a:ext cx="2231390" cy="5962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教学反思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内容占位符 2"/>
          <p:cNvSpPr>
            <a:spLocks noGrp="1"/>
          </p:cNvSpPr>
          <p:nvPr>
            <p:ph idx="1"/>
          </p:nvPr>
        </p:nvSpPr>
        <p:spPr>
          <a:xfrm>
            <a:off x="1035050" y="626110"/>
            <a:ext cx="8173085" cy="5259705"/>
          </a:xfrm>
        </p:spPr>
        <p:txBody>
          <a:bodyPr anchor="t"/>
          <a:lstStyle/>
          <a:p>
            <a:pPr marL="0" indent="0">
              <a:lnSpc>
                <a:spcPct val="140000"/>
              </a:lnSpc>
              <a:buNone/>
            </a:pPr>
            <a:r>
              <a:rPr lang="en-US" altLang="zh-CN" sz="3200" b="1">
                <a:solidFill>
                  <a:srgbClr val="0000CC"/>
                </a:solidFill>
                <a:latin typeface="微软简魏碑" charset="0"/>
                <a:ea typeface="微软简魏碑" charset="0"/>
                <a:cs typeface="+mn-ea"/>
                <a:sym typeface="黑体" panose="02010609060101010101" pitchFamily="49" charset="-122"/>
              </a:rPr>
              <a:t>                       </a:t>
            </a:r>
            <a:r>
              <a:rPr lang="zh-CN" altLang="en-US" sz="3200" b="1">
                <a:solidFill>
                  <a:srgbClr val="0000CC"/>
                </a:solidFill>
                <a:latin typeface="微软简魏碑" charset="0"/>
                <a:ea typeface="微软简魏碑" charset="0"/>
                <a:cs typeface="+mn-ea"/>
                <a:sym typeface="黑体" panose="02010609060101010101" pitchFamily="49" charset="-122"/>
              </a:rPr>
              <a:t>（2）遗憾</a:t>
            </a:r>
            <a:endParaRPr lang="zh-CN" altLang="en-US" sz="3200"/>
          </a:p>
          <a:p>
            <a:pPr marL="0" indent="0">
              <a:lnSpc>
                <a:spcPct val="140000"/>
              </a:lnSpc>
              <a:buNone/>
            </a:pPr>
            <a:r>
              <a:rPr lang="zh-CN" altLang="en-US" sz="3200" b="1">
                <a:solidFill>
                  <a:srgbClr val="C00000"/>
                </a:solidFill>
                <a:latin typeface="楷体_GB2312" panose="02010609030101010101" charset="-122"/>
                <a:ea typeface="楷体_GB2312" panose="02010609030101010101" charset="-122"/>
              </a:rPr>
              <a:t>①配图背景乐</a:t>
            </a:r>
            <a:r>
              <a:rPr lang="zh-CN" altLang="en-US" sz="3200" b="1">
                <a:solidFill>
                  <a:srgbClr val="C00000"/>
                </a:solidFill>
                <a:latin typeface="楷体_GB2312" panose="02010609030101010101" charset="-122"/>
                <a:ea typeface="楷体_GB2312" panose="02010609030101010101" charset="-122"/>
                <a:sym typeface="黑体" panose="02010609060101010101" pitchFamily="49" charset="-122"/>
              </a:rPr>
              <a:t>选用相同题材的，学生所熟知的歌曲更佳。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zh-CN" altLang="en-US" sz="3200" b="1">
                <a:solidFill>
                  <a:srgbClr val="C00000"/>
                </a:solidFill>
                <a:latin typeface="楷体_GB2312" panose="02010609030101010101" charset="-122"/>
                <a:ea typeface="楷体_GB2312" panose="02010609030101010101" charset="-122"/>
              </a:rPr>
              <a:t>②某学生提出的“怪怪”、“五味杂陈”，不应绝对化地纳入美好或负面的情感体验。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zh-CN" altLang="en-US" sz="3200" b="1">
                <a:solidFill>
                  <a:srgbClr val="C00000"/>
                </a:solidFill>
                <a:latin typeface="楷体_GB2312" panose="02010609030101010101" charset="-122"/>
                <a:ea typeface="楷体_GB2312" panose="02010609030101010101" charset="-122"/>
              </a:rPr>
              <a:t>③</a:t>
            </a:r>
            <a:r>
              <a:rPr lang="zh-CN" altLang="en-US" sz="3200" b="1">
                <a:solidFill>
                  <a:srgbClr val="C00000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学生对</a:t>
            </a:r>
            <a:r>
              <a:rPr lang="zh-CN" altLang="en-US" sz="3200" b="1">
                <a:solidFill>
                  <a:srgbClr val="C00000"/>
                </a:solidFill>
                <a:latin typeface="楷体_GB2312" panose="02010609030101010101" charset="-122"/>
                <a:ea typeface="楷体_GB2312" panose="02010609030101010101" charset="-122"/>
              </a:rPr>
              <a:t>负面情感转化为成长助力的回答分散，导致点拨不到位。</a:t>
            </a:r>
          </a:p>
        </p:txBody>
      </p:sp>
      <p:sp>
        <p:nvSpPr>
          <p:cNvPr id="28" name="标题 1"/>
          <p:cNvSpPr>
            <a:spLocks noGrp="1"/>
          </p:cNvSpPr>
          <p:nvPr/>
        </p:nvSpPr>
        <p:spPr>
          <a:xfrm>
            <a:off x="3456305" y="78105"/>
            <a:ext cx="2231390" cy="5962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教学反思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内容占位符 2"/>
          <p:cNvSpPr>
            <a:spLocks noGrp="1"/>
          </p:cNvSpPr>
          <p:nvPr>
            <p:ph idx="1"/>
          </p:nvPr>
        </p:nvSpPr>
        <p:spPr>
          <a:xfrm>
            <a:off x="1030605" y="702310"/>
            <a:ext cx="8087995" cy="5310505"/>
          </a:xfrm>
        </p:spPr>
        <p:txBody>
          <a:bodyPr anchor="t"/>
          <a:lstStyle/>
          <a:p>
            <a:pPr marL="0" indent="0">
              <a:buNone/>
            </a:pPr>
            <a:r>
              <a:rPr lang="en-US" altLang="zh-CN" sz="3200" b="1">
                <a:solidFill>
                  <a:srgbClr val="0000CC"/>
                </a:solidFill>
                <a:latin typeface="微软简魏碑" charset="0"/>
                <a:ea typeface="微软简魏碑" charset="0"/>
                <a:cs typeface="+mn-ea"/>
                <a:sym typeface="黑体" panose="02010609060101010101" pitchFamily="49" charset="-122"/>
              </a:rPr>
              <a:t>                      </a:t>
            </a:r>
            <a:r>
              <a:rPr lang="zh-CN" altLang="en-US" sz="3200" b="1">
                <a:solidFill>
                  <a:srgbClr val="0000CC"/>
                </a:solidFill>
                <a:latin typeface="微软简魏碑" charset="0"/>
                <a:ea typeface="微软简魏碑" charset="0"/>
                <a:cs typeface="+mn-ea"/>
                <a:sym typeface="黑体" panose="02010609060101010101" pitchFamily="49" charset="-122"/>
              </a:rPr>
              <a:t>（2）遗憾</a:t>
            </a:r>
            <a:endParaRPr lang="zh-CN" altLang="en-US" sz="3200" b="1">
              <a:solidFill>
                <a:srgbClr val="006600"/>
              </a:solidFill>
              <a:latin typeface="楷体_GB2312" panose="02010609030101010101" charset="-122"/>
              <a:ea typeface="楷体_GB2312" panose="02010609030101010101" charset="-122"/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zh-CN" altLang="en-US" sz="3200" b="1">
                <a:solidFill>
                  <a:srgbClr val="C00000"/>
                </a:solidFill>
                <a:latin typeface="楷体_GB2312" panose="02010609030101010101" charset="-122"/>
                <a:ea typeface="楷体_GB2312" panose="02010609030101010101" charset="-122"/>
              </a:rPr>
              <a:t>④活动环节缺乏紧凑性。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zh-CN" altLang="en-US" sz="3200" b="1">
                <a:solidFill>
                  <a:srgbClr val="C00000"/>
                </a:solidFill>
                <a:latin typeface="楷体_GB2312" panose="02010609030101010101" charset="-122"/>
                <a:ea typeface="楷体_GB2312" panose="02010609030101010101" charset="-122"/>
              </a:rPr>
              <a:t>⑤</a:t>
            </a:r>
            <a:r>
              <a:rPr lang="zh-CN" altLang="en-US" sz="3200" b="1">
                <a:solidFill>
                  <a:srgbClr val="C00000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没有完全捕捉上课中陆续有学生提出对</a:t>
            </a:r>
            <a:r>
              <a:rPr lang="zh-CN" altLang="en-US" sz="3200" b="1">
                <a:solidFill>
                  <a:srgbClr val="C00000"/>
                </a:solidFill>
                <a:latin typeface="楷体_GB2312" panose="02010609030101010101" charset="-122"/>
                <a:ea typeface="楷体_GB2312" panose="02010609030101010101" charset="-122"/>
              </a:rPr>
              <a:t>“情感是否可以像拍卖一样用金钱衡量”的否定答案的关键词。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zh-CN" altLang="en-US" sz="3200" b="1">
                <a:solidFill>
                  <a:srgbClr val="C00000"/>
                </a:solidFill>
                <a:latin typeface="楷体_GB2312" panose="02010609030101010101" charset="-122"/>
                <a:ea typeface="楷体_GB2312" panose="02010609030101010101" charset="-122"/>
              </a:rPr>
              <a:t>⑥兑奖环节时间不足，未进行有效点拨。</a:t>
            </a:r>
          </a:p>
          <a:p>
            <a:pPr marL="0" indent="0">
              <a:buNone/>
            </a:pPr>
            <a:endParaRPr lang="zh-CN" altLang="en-US" sz="3200" b="1">
              <a:solidFill>
                <a:srgbClr val="006600"/>
              </a:solidFill>
              <a:latin typeface="楷体_GB2312" panose="02010609030101010101" charset="-122"/>
              <a:ea typeface="楷体_GB2312" panose="02010609030101010101" charset="-122"/>
              <a:sym typeface="黑体" panose="02010609060101010101" pitchFamily="49" charset="-122"/>
            </a:endParaRPr>
          </a:p>
        </p:txBody>
      </p:sp>
      <p:sp>
        <p:nvSpPr>
          <p:cNvPr id="28" name="标题 1"/>
          <p:cNvSpPr>
            <a:spLocks noGrp="1"/>
          </p:cNvSpPr>
          <p:nvPr/>
        </p:nvSpPr>
        <p:spPr>
          <a:xfrm>
            <a:off x="3456305" y="78105"/>
            <a:ext cx="2231390" cy="5962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教学反思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表格 8"/>
          <p:cNvGraphicFramePr/>
          <p:nvPr/>
        </p:nvGraphicFramePr>
        <p:xfrm>
          <a:off x="86995" y="1042035"/>
          <a:ext cx="8914130" cy="5314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8055"/>
                <a:gridCol w="3071495"/>
                <a:gridCol w="2354580"/>
              </a:tblGrid>
              <a:tr h="5289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情感、态度和价值观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能力目标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知识目标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</a:tr>
              <a:tr h="541655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0000"/>
                        </a:lnSpc>
                        <a:buFont typeface="Wingdings" panose="05000000000000000000" charset="0"/>
                        <a:buChar char="Ø"/>
                      </a:pPr>
                      <a:r>
                        <a:rPr lang="zh-CN" altLang="en-US" sz="2800" b="1">
                          <a:solidFill>
                            <a:srgbClr val="C6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关注自己的情感，形成通过情感积累逐步涵养情怀、陶冶情操的意识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Wingdings" panose="05000000000000000000" charset="0"/>
                        <a:buChar char="Ø"/>
                      </a:pPr>
                      <a:r>
                        <a:rPr lang="zh-CN" altLang="en-US" sz="2800" b="1">
                          <a:solidFill>
                            <a:srgbClr val="C6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感受生活中的美好情感，养成积极、乐观的生活态度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Wingdings" panose="05000000000000000000" charset="0"/>
                        <a:buChar char="Ø"/>
                      </a:pPr>
                      <a:r>
                        <a:rPr lang="zh-CN" altLang="en-US" sz="2800" b="1">
                          <a:solidFill>
                            <a:srgbClr val="C6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树立主动、积极影响身边环境的观念、创造、传递情感正能量</a:t>
                      </a:r>
                    </a:p>
                  </a:txBody>
                  <a:tcPr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0000"/>
                        </a:lnSpc>
                        <a:buFont typeface="Wingdings" panose="05000000000000000000" charset="0"/>
                        <a:buChar char="Ø"/>
                      </a:pPr>
                      <a:r>
                        <a:rPr lang="zh-CN" altLang="en-US" sz="2800" b="1">
                          <a:solidFill>
                            <a:srgbClr val="9966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提高对自身情感状态的觉察能力，增强对生活体验的敏感性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Wingdings" panose="05000000000000000000" charset="0"/>
                        <a:buChar char="Ø"/>
                      </a:pPr>
                      <a:r>
                        <a:rPr lang="zh-CN" altLang="en-US" sz="2800" b="1">
                          <a:solidFill>
                            <a:srgbClr val="9966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学会创造正面的情感体验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Wingdings" panose="05000000000000000000" charset="0"/>
                        <a:buChar char="Ø"/>
                      </a:pPr>
                      <a:r>
                        <a:rPr lang="zh-CN" altLang="en-US" sz="2800" b="1">
                          <a:solidFill>
                            <a:srgbClr val="9966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学会通过传递积极情感影响身边环境，提高创造美好生活的能力</a:t>
                      </a:r>
                    </a:p>
                  </a:txBody>
                  <a:tcPr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0000"/>
                        </a:lnSpc>
                        <a:buFont typeface="Wingdings" panose="05000000000000000000" charset="0"/>
                        <a:buChar char="Ø"/>
                      </a:pPr>
                      <a:r>
                        <a:rPr lang="zh-CN" altLang="en-US" sz="2800" b="1">
                          <a:solidFill>
                            <a:srgbClr val="9900CC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了解情感对于个人成长的价值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Wingdings" panose="05000000000000000000" charset="0"/>
                        <a:buChar char="Ø"/>
                      </a:pPr>
                      <a:r>
                        <a:rPr lang="zh-CN" altLang="en-US" sz="2800" b="1">
                          <a:solidFill>
                            <a:srgbClr val="9900CC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知道情感是随着生活经历的不断发展逐步积累、逐渐丰富深刻的过程</a:t>
                      </a:r>
                    </a:p>
                  </a:txBody>
                  <a:tcPr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4" name="标题 13"/>
          <p:cNvSpPr>
            <a:spLocks noGrp="1"/>
          </p:cNvSpPr>
          <p:nvPr>
            <p:ph type="title"/>
          </p:nvPr>
        </p:nvSpPr>
        <p:spPr>
          <a:xfrm>
            <a:off x="3209290" y="128270"/>
            <a:ext cx="2726055" cy="647700"/>
          </a:xfr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三维教学目标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3"/>
          <p:cNvSpPr>
            <a:spLocks noGrp="1"/>
          </p:cNvSpPr>
          <p:nvPr>
            <p:ph type="title"/>
          </p:nvPr>
        </p:nvSpPr>
        <p:spPr>
          <a:xfrm>
            <a:off x="3561715" y="71120"/>
            <a:ext cx="2019935" cy="647700"/>
          </a:xfr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学习目标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179705" y="909955"/>
            <a:ext cx="2434590" cy="69469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zh-CN" altLang="en-US" sz="2800">
                <a:solidFill>
                  <a:srgbClr val="C00000"/>
                </a:solidFill>
                <a:latin typeface="方正大黑简体" panose="03000509000000000000" charset="-122"/>
                <a:ea typeface="方正大黑简体" panose="03000509000000000000" charset="-122"/>
              </a:rPr>
              <a:t>根据三维目标</a:t>
            </a:r>
          </a:p>
        </p:txBody>
      </p:sp>
      <p:sp>
        <p:nvSpPr>
          <p:cNvPr id="3" name="燕尾形箭头 2"/>
          <p:cNvSpPr/>
          <p:nvPr/>
        </p:nvSpPr>
        <p:spPr>
          <a:xfrm>
            <a:off x="2625725" y="1041400"/>
            <a:ext cx="671195" cy="431800"/>
          </a:xfrm>
          <a:prstGeom prst="notchedRightArrow">
            <a:avLst/>
          </a:prstGeom>
          <a:gradFill>
            <a:gsLst>
              <a:gs pos="100000">
                <a:srgbClr val="E30000"/>
              </a:gs>
              <a:gs pos="100000">
                <a:srgbClr val="760303"/>
              </a:gs>
            </a:gsLst>
            <a:lin ang="5400000" scaled="0"/>
          </a:gradFill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3296920" y="909955"/>
            <a:ext cx="2406650" cy="694690"/>
          </a:xfrm>
          <a:prstGeom prst="roundRect">
            <a:avLst/>
          </a:prstGeom>
          <a:gradFill>
            <a:gsLst>
              <a:gs pos="0">
                <a:srgbClr val="78AC42">
                  <a:alpha val="100000"/>
                </a:srgbClr>
              </a:gs>
              <a:gs pos="0">
                <a:srgbClr val="9EE256"/>
              </a:gs>
              <a:gs pos="0">
                <a:srgbClr val="52762D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zh-CN" altLang="en-US" sz="2800">
                <a:solidFill>
                  <a:schemeClr val="bg1"/>
                </a:solidFill>
                <a:latin typeface="方正大黑简体" panose="03000509000000000000" charset="-122"/>
                <a:ea typeface="方正大黑简体" panose="03000509000000000000" charset="-122"/>
              </a:rPr>
              <a:t>本框学习目标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8735" y="1950720"/>
            <a:ext cx="9185275" cy="4686300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4000" b="1">
                <a:solidFill>
                  <a:srgbClr val="006600"/>
                </a:solidFill>
                <a:latin typeface="微软简魏碑" charset="0"/>
                <a:ea typeface="微软简魏碑" charset="0"/>
              </a:rPr>
              <a:t>目标1：</a:t>
            </a:r>
            <a:r>
              <a:rPr lang="zh-CN" altLang="en-US" sz="2800" b="1">
                <a:solidFill>
                  <a:schemeClr val="accent4"/>
                </a:solidFill>
                <a:latin typeface="楷体_GB2312" panose="02010609030101010101" charset="-122"/>
                <a:ea typeface="楷体_GB2312" panose="02010609030101010101" charset="-122"/>
              </a:rPr>
              <a:t>通过观看朗读者、与母亲合照配乐幻灯片和参加模拟拍卖活动，</a:t>
            </a:r>
            <a:r>
              <a:rPr lang="zh-CN" altLang="en-US" sz="2800" b="1" u="sng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anose="03000509000000000000" charset="-122"/>
                <a:ea typeface="方正大黑简体" panose="03000509000000000000" charset="-122"/>
              </a:rPr>
              <a:t>说出</a:t>
            </a:r>
            <a:r>
              <a:rPr lang="zh-CN" altLang="en-US" sz="2800" b="1">
                <a:solidFill>
                  <a:schemeClr val="accent4"/>
                </a:solidFill>
                <a:latin typeface="楷体_GB2312" panose="02010609030101010101" charset="-122"/>
                <a:ea typeface="楷体_GB2312" panose="02010609030101010101" charset="-122"/>
                <a:cs typeface="+mn-ea"/>
              </a:rPr>
              <a:t>所体验到的美好和负面情感。</a:t>
            </a:r>
          </a:p>
          <a:p>
            <a:pPr>
              <a:lnSpc>
                <a:spcPct val="130000"/>
              </a:lnSpc>
            </a:pPr>
            <a:r>
              <a:rPr lang="zh-CN" altLang="en-US" sz="4000" b="1">
                <a:solidFill>
                  <a:srgbClr val="006600"/>
                </a:solidFill>
                <a:latin typeface="微软简魏碑" charset="0"/>
                <a:ea typeface="微软简魏碑" charset="0"/>
                <a:cs typeface="+mn-ea"/>
              </a:rPr>
              <a:t>目标2：</a:t>
            </a:r>
            <a:r>
              <a:rPr lang="zh-CN" altLang="en-US" sz="2800" b="1">
                <a:solidFill>
                  <a:schemeClr val="accent4"/>
                </a:solidFill>
                <a:latin typeface="楷体_GB2312" panose="02010609030101010101" charset="-122"/>
                <a:ea typeface="楷体_GB2312" panose="02010609030101010101" charset="-122"/>
                <a:cs typeface="+mn-ea"/>
              </a:rPr>
              <a:t>在对拍卖会活动感受的分享中，能</a:t>
            </a:r>
            <a:r>
              <a:rPr lang="zh-CN" altLang="en-US" sz="2800" b="1" u="sng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anose="03000509000000000000" charset="-122"/>
                <a:ea typeface="方正大黑简体" panose="03000509000000000000" charset="-122"/>
                <a:cs typeface="+mn-ea"/>
              </a:rPr>
              <a:t>举例说明</a:t>
            </a:r>
            <a:r>
              <a:rPr lang="zh-CN" altLang="en-US" sz="2800" b="1">
                <a:solidFill>
                  <a:schemeClr val="accent4"/>
                </a:solidFill>
                <a:latin typeface="楷体_GB2312" panose="02010609030101010101" charset="-122"/>
                <a:ea typeface="楷体_GB2312" panose="02010609030101010101" charset="-122"/>
                <a:cs typeface="+mn-ea"/>
              </a:rPr>
              <a:t>情感对调节、控制和消除不良情绪的作用，在</a:t>
            </a:r>
            <a:r>
              <a:rPr lang="zh-CN" altLang="en-US" sz="2800" b="1" u="sng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anose="03000509000000000000" charset="-122"/>
                <a:ea typeface="方正大黑简体" panose="03000509000000000000" charset="-122"/>
                <a:cs typeface="+mn-ea"/>
              </a:rPr>
              <a:t>活动</a:t>
            </a:r>
            <a:r>
              <a:rPr lang="zh-CN" altLang="en-US" sz="2800" b="1">
                <a:solidFill>
                  <a:schemeClr val="accent4"/>
                </a:solidFill>
                <a:latin typeface="楷体_GB2312" panose="02010609030101010101" charset="-122"/>
                <a:ea typeface="楷体_GB2312" panose="02010609030101010101" charset="-122"/>
                <a:cs typeface="+mn-ea"/>
              </a:rPr>
              <a:t>中逐渐培养高尚的、积极的、健康的情感。</a:t>
            </a:r>
          </a:p>
          <a:p>
            <a:pPr>
              <a:lnSpc>
                <a:spcPct val="130000"/>
              </a:lnSpc>
            </a:pPr>
            <a:r>
              <a:rPr lang="zh-CN" altLang="en-US" sz="4000" b="1">
                <a:solidFill>
                  <a:srgbClr val="006600"/>
                </a:solidFill>
                <a:latin typeface="微软简魏碑" charset="0"/>
                <a:ea typeface="微软简魏碑" charset="0"/>
                <a:cs typeface="+mn-ea"/>
              </a:rPr>
              <a:t>目标3：</a:t>
            </a:r>
            <a:r>
              <a:rPr lang="zh-CN" altLang="en-US" sz="2800" b="1">
                <a:solidFill>
                  <a:schemeClr val="accent4"/>
                </a:solidFill>
                <a:latin typeface="楷体_GB2312" panose="02010609030101010101" charset="-122"/>
                <a:ea typeface="楷体_GB2312" panose="02010609030101010101" charset="-122"/>
                <a:cs typeface="+mn-ea"/>
                <a:sym typeface="+mn-ea"/>
              </a:rPr>
              <a:t>在对拍卖会活动感受的分享中，能</a:t>
            </a:r>
            <a:r>
              <a:rPr lang="zh-CN" altLang="en-US" sz="2800" b="1" u="sng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anose="03000509000000000000" charset="-122"/>
                <a:ea typeface="方正大黑简体" panose="03000509000000000000" charset="-122"/>
                <a:cs typeface="+mn-ea"/>
                <a:sym typeface="+mn-ea"/>
              </a:rPr>
              <a:t>归纳</a:t>
            </a:r>
            <a:r>
              <a:rPr lang="zh-CN" altLang="en-US" sz="2800" b="1">
                <a:solidFill>
                  <a:schemeClr val="accent4"/>
                </a:solidFill>
                <a:latin typeface="楷体_GB2312" panose="02010609030101010101" charset="-122"/>
                <a:ea typeface="楷体_GB2312" panose="02010609030101010101" charset="-122"/>
                <a:cs typeface="+mn-ea"/>
                <a:sym typeface="+mn-ea"/>
              </a:rPr>
              <a:t>获取美好情感的途径，在</a:t>
            </a:r>
            <a:r>
              <a:rPr lang="zh-CN" altLang="en-US" sz="2800" b="1" u="sng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anose="03000509000000000000" charset="-122"/>
                <a:ea typeface="方正大黑简体" panose="03000509000000000000" charset="-122"/>
                <a:cs typeface="+mn-ea"/>
                <a:sym typeface="+mn-ea"/>
              </a:rPr>
              <a:t>行动</a:t>
            </a:r>
            <a:r>
              <a:rPr lang="zh-CN" altLang="en-US" sz="2800" b="1">
                <a:solidFill>
                  <a:schemeClr val="accent4"/>
                </a:solidFill>
                <a:latin typeface="楷体_GB2312" panose="02010609030101010101" charset="-122"/>
                <a:ea typeface="楷体_GB2312" panose="02010609030101010101" charset="-122"/>
                <a:cs typeface="+mn-ea"/>
                <a:sym typeface="+mn-ea"/>
              </a:rPr>
              <a:t>中传递正能量</a:t>
            </a:r>
            <a:r>
              <a:rPr lang="zh-CN" altLang="en-US" sz="2800" b="1">
                <a:solidFill>
                  <a:schemeClr val="accent4"/>
                </a:solidFill>
                <a:latin typeface="楷体_GB2312" panose="02010609030101010101" charset="-122"/>
                <a:ea typeface="楷体_GB2312" panose="02010609030101010101" charset="-122"/>
                <a:cs typeface="+mn-ea"/>
              </a:rPr>
              <a:t>。</a:t>
            </a:r>
            <a:endParaRPr lang="zh-CN" altLang="en-US" sz="3200" b="1">
              <a:solidFill>
                <a:schemeClr val="accent4"/>
              </a:solidFill>
              <a:latin typeface="楷体_GB2312" panose="02010609030101010101" charset="-122"/>
              <a:ea typeface="楷体_GB2312" panose="02010609030101010101" charset="-122"/>
              <a:cs typeface="+mn-ea"/>
            </a:endParaRPr>
          </a:p>
        </p:txBody>
      </p:sp>
      <p:sp>
        <p:nvSpPr>
          <p:cNvPr id="6" name="左箭头标注 5"/>
          <p:cNvSpPr/>
          <p:nvPr/>
        </p:nvSpPr>
        <p:spPr>
          <a:xfrm>
            <a:off x="6972300" y="368935"/>
            <a:ext cx="1737360" cy="1776095"/>
          </a:xfrm>
          <a:prstGeom prst="leftArrowCallout">
            <a:avLst>
              <a:gd name="adj1" fmla="val 32261"/>
              <a:gd name="adj2" fmla="val 24990"/>
              <a:gd name="adj3" fmla="val 14279"/>
              <a:gd name="adj4" fmla="val 79537"/>
            </a:avLst>
          </a:prstGeom>
          <a:solidFill>
            <a:schemeClr val="accent6">
              <a:lumMod val="40000"/>
              <a:lumOff val="6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softEdge rad="31750"/>
          </a:effectLst>
          <a:scene3d>
            <a:camera prst="orthographicFront"/>
            <a:lightRig rig="threePt" dir="t"/>
          </a:scene3d>
          <a:sp3d prstMaterial="clear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可测量</a:t>
            </a:r>
          </a:p>
          <a:p>
            <a:pPr algn="ctr">
              <a:lnSpc>
                <a:spcPct val="120000"/>
              </a:lnSpc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可观察</a:t>
            </a:r>
          </a:p>
          <a:p>
            <a:pPr algn="ctr">
              <a:lnSpc>
                <a:spcPct val="120000"/>
              </a:lnSpc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可评价</a:t>
            </a:r>
          </a:p>
        </p:txBody>
      </p:sp>
      <p:sp>
        <p:nvSpPr>
          <p:cNvPr id="7" name="椭圆 6"/>
          <p:cNvSpPr/>
          <p:nvPr/>
        </p:nvSpPr>
        <p:spPr>
          <a:xfrm>
            <a:off x="5703570" y="645160"/>
            <a:ext cx="1270000" cy="1224280"/>
          </a:xfrm>
          <a:prstGeom prst="ellipse">
            <a:avLst/>
          </a:prstGeom>
          <a:gradFill>
            <a:gsLst>
              <a:gs pos="100000">
                <a:srgbClr val="007BD3"/>
              </a:gs>
              <a:gs pos="100000">
                <a:srgbClr val="03437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latin typeface="方正大黑简体" panose="03000509000000000000" charset="-122"/>
                <a:ea typeface="方正大黑简体" panose="03000509000000000000" charset="-122"/>
              </a:rPr>
              <a:t>行为</a:t>
            </a:r>
          </a:p>
          <a:p>
            <a:pPr algn="ctr"/>
            <a:r>
              <a:rPr lang="zh-CN" altLang="en-US" sz="2800" b="1">
                <a:latin typeface="方正大黑简体" panose="03000509000000000000" charset="-122"/>
                <a:ea typeface="方正大黑简体" panose="03000509000000000000" charset="-122"/>
              </a:rPr>
              <a:t>动词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6" grpId="0" bldLvl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3"/>
          <p:cNvSpPr>
            <a:spLocks noGrp="1"/>
          </p:cNvSpPr>
          <p:nvPr>
            <p:ph type="title"/>
          </p:nvPr>
        </p:nvSpPr>
        <p:spPr>
          <a:xfrm>
            <a:off x="3209290" y="128270"/>
            <a:ext cx="2726055" cy="647700"/>
          </a:xfr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核心素养目标</a:t>
            </a:r>
          </a:p>
        </p:txBody>
      </p:sp>
      <p:graphicFrame>
        <p:nvGraphicFramePr>
          <p:cNvPr id="3" name="表格 2"/>
          <p:cNvGraphicFramePr/>
          <p:nvPr/>
        </p:nvGraphicFramePr>
        <p:xfrm>
          <a:off x="106680" y="1043305"/>
          <a:ext cx="8895715" cy="52859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1345"/>
                <a:gridCol w="7024370"/>
              </a:tblGrid>
              <a:tr h="102679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chemeClr val="bg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政治认同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2800" b="1">
                          <a:solidFill>
                            <a:srgbClr val="C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认同亲情、友情、爱情、师生情、社会责任感的重要性、树立团队合作意识。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124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chemeClr val="bg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法治意识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2800" b="1">
                          <a:solidFill>
                            <a:srgbClr val="9966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懂得遵守课堂活动规则。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230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chemeClr val="bg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理性精神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2800" b="1">
                          <a:solidFill>
                            <a:srgbClr val="CC0066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知道情感体验既有正面的，也有负面的；知道这两种情感体验对我们成长发展的作用。知道金钱可以购买承载情感的物质，但不能衡量情感。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3182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chemeClr val="bg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公共参与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2800" b="1">
                          <a:solidFill>
                            <a:srgbClr val="00808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学会积极与人交往，用自己的热情和行动来影响环境，传递美好情感，创造美好生活。</a:t>
                      </a:r>
                    </a:p>
                  </a:txBody>
                  <a:tcPr anchor="ctr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圆角右箭头 19"/>
          <p:cNvSpPr/>
          <p:nvPr/>
        </p:nvSpPr>
        <p:spPr>
          <a:xfrm rot="5400000">
            <a:off x="5763260" y="80645"/>
            <a:ext cx="898525" cy="168783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" name="圆角右箭头 16"/>
          <p:cNvSpPr/>
          <p:nvPr/>
        </p:nvSpPr>
        <p:spPr>
          <a:xfrm rot="16200000" flipH="1">
            <a:off x="2412365" y="1270"/>
            <a:ext cx="898525" cy="184594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椭圆 1"/>
          <p:cNvSpPr/>
          <p:nvPr/>
        </p:nvSpPr>
        <p:spPr>
          <a:xfrm>
            <a:off x="3425825" y="186055"/>
            <a:ext cx="2292350" cy="793115"/>
          </a:xfrm>
          <a:prstGeom prst="ellipse">
            <a:avLst/>
          </a:prstGeom>
          <a:solidFill>
            <a:srgbClr val="0070C0"/>
          </a:solidFill>
          <a:ln>
            <a:solidFill>
              <a:schemeClr val="accent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latin typeface="方正大黑简体" panose="03000509000000000000" charset="-122"/>
                <a:ea typeface="方正大黑简体" panose="03000509000000000000" charset="-122"/>
              </a:rPr>
              <a:t>重难点</a:t>
            </a:r>
          </a:p>
        </p:txBody>
      </p:sp>
      <p:sp>
        <p:nvSpPr>
          <p:cNvPr id="6" name="流程图: 决策 5"/>
          <p:cNvSpPr/>
          <p:nvPr/>
        </p:nvSpPr>
        <p:spPr>
          <a:xfrm>
            <a:off x="788035" y="1373505"/>
            <a:ext cx="2781300" cy="763270"/>
          </a:xfrm>
          <a:prstGeom prst="flowChartDecision">
            <a:avLst/>
          </a:prstGeom>
          <a:solidFill>
            <a:schemeClr val="accent2"/>
          </a:solidFill>
          <a:ln w="317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重点</a:t>
            </a:r>
          </a:p>
        </p:txBody>
      </p:sp>
      <p:sp>
        <p:nvSpPr>
          <p:cNvPr id="7" name="流程图: 决策 6"/>
          <p:cNvSpPr/>
          <p:nvPr/>
        </p:nvSpPr>
        <p:spPr>
          <a:xfrm>
            <a:off x="5452110" y="1431925"/>
            <a:ext cx="2781300" cy="704850"/>
          </a:xfrm>
          <a:prstGeom prst="flowChartDecision">
            <a:avLst/>
          </a:prstGeom>
          <a:solidFill>
            <a:srgbClr val="006600"/>
          </a:solidFill>
          <a:ln w="317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难点</a:t>
            </a:r>
          </a:p>
        </p:txBody>
      </p:sp>
      <p:sp>
        <p:nvSpPr>
          <p:cNvPr id="11" name="左大括号 10"/>
          <p:cNvSpPr/>
          <p:nvPr/>
        </p:nvSpPr>
        <p:spPr>
          <a:xfrm rot="5400000" flipH="1">
            <a:off x="4243070" y="1741170"/>
            <a:ext cx="657860" cy="5044440"/>
          </a:xfrm>
          <a:prstGeom prst="leftBrace">
            <a:avLst/>
          </a:prstGeom>
          <a:ln w="63500">
            <a:solidFill>
              <a:schemeClr val="tx2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左大括号 12"/>
          <p:cNvSpPr/>
          <p:nvPr/>
        </p:nvSpPr>
        <p:spPr>
          <a:xfrm rot="5400000">
            <a:off x="3600450" y="2710180"/>
            <a:ext cx="561340" cy="4530725"/>
          </a:xfrm>
          <a:prstGeom prst="leftBrace">
            <a:avLst>
              <a:gd name="adj1" fmla="val 8333"/>
              <a:gd name="adj2" fmla="val 34737"/>
            </a:avLst>
          </a:prstGeom>
          <a:ln w="63500">
            <a:solidFill>
              <a:schemeClr val="tx2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流程图: 终止 14"/>
          <p:cNvSpPr/>
          <p:nvPr/>
        </p:nvSpPr>
        <p:spPr>
          <a:xfrm>
            <a:off x="355600" y="5255895"/>
            <a:ext cx="2299970" cy="1223645"/>
          </a:xfrm>
          <a:prstGeom prst="flowChartTerminator">
            <a:avLst/>
          </a:prstGeom>
          <a:gradFill>
            <a:gsLst>
              <a:gs pos="100000">
                <a:srgbClr val="E30000"/>
              </a:gs>
              <a:gs pos="100000">
                <a:srgbClr val="760303"/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rgbClr val="0000CC"/>
                </a:solidFill>
                <a:latin typeface="微软简魏碑" charset="0"/>
                <a:ea typeface="微软简魏碑" charset="0"/>
                <a:cs typeface="+mn-ea"/>
                <a:sym typeface="黑体" panose="02010609060101010101" pitchFamily="49" charset="-122"/>
              </a:rPr>
              <a:t>课时安排</a:t>
            </a:r>
          </a:p>
          <a:p>
            <a:pPr algn="ctr"/>
            <a:r>
              <a:rPr lang="zh-CN" altLang="en-US" sz="3200" b="1">
                <a:solidFill>
                  <a:schemeClr val="tx1"/>
                </a:solidFill>
                <a:latin typeface="楷体_GB2312" panose="02010609030101010101" charset="-122"/>
                <a:ea typeface="楷体_GB2312" panose="02010609030101010101" charset="-122"/>
                <a:sym typeface="黑体" panose="02010609060101010101" pitchFamily="49" charset="-122"/>
              </a:rPr>
              <a:t>1课时</a:t>
            </a:r>
          </a:p>
        </p:txBody>
      </p:sp>
      <p:sp>
        <p:nvSpPr>
          <p:cNvPr id="16" name="流程图: 终止 15"/>
          <p:cNvSpPr/>
          <p:nvPr/>
        </p:nvSpPr>
        <p:spPr>
          <a:xfrm>
            <a:off x="2849245" y="5255895"/>
            <a:ext cx="6111240" cy="139700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rgbClr val="0000CC"/>
                </a:solidFill>
                <a:latin typeface="微软简魏碑" charset="0"/>
                <a:ea typeface="微软简魏碑" charset="0"/>
                <a:cs typeface="+mn-ea"/>
                <a:sym typeface="黑体" panose="02010609060101010101" pitchFamily="49" charset="-122"/>
              </a:rPr>
              <a:t>教具准备：</a:t>
            </a:r>
            <a:r>
              <a:rPr lang="zh-CN" altLang="en-US" sz="2800" b="1">
                <a:solidFill>
                  <a:schemeClr val="tx1"/>
                </a:solidFill>
                <a:latin typeface="楷体_GB2312" panose="02010609030101010101" charset="-122"/>
                <a:ea typeface="楷体_GB2312" panose="02010609030101010101" charset="-122"/>
                <a:sym typeface="黑体" panose="02010609060101010101" pitchFamily="49" charset="-122"/>
              </a:rPr>
              <a:t>一把小木槌、竞拍品凭证</a:t>
            </a:r>
            <a:r>
              <a:rPr lang="en-US" altLang="zh-CN" sz="2800" b="1" i="1" u="sng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_GB2312" panose="02010609030101010101" charset="-122"/>
                <a:ea typeface="楷体_GB2312" panose="02010609030101010101" charset="-122"/>
                <a:sym typeface="黑体" panose="02010609060101010101" pitchFamily="49" charset="-122"/>
              </a:rPr>
              <a:t>——丰富教学形式、激发学习兴趣，调动积极性</a:t>
            </a:r>
            <a:endParaRPr lang="zh-CN" altLang="en-US"/>
          </a:p>
        </p:txBody>
      </p:sp>
      <p:sp>
        <p:nvSpPr>
          <p:cNvPr id="18" name="圆角矩形 17"/>
          <p:cNvSpPr/>
          <p:nvPr/>
        </p:nvSpPr>
        <p:spPr>
          <a:xfrm>
            <a:off x="234950" y="2208530"/>
            <a:ext cx="3888105" cy="1903730"/>
          </a:xfrm>
          <a:prstGeom prst="roundRect">
            <a:avLst>
              <a:gd name="adj" fmla="val 6804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800" b="1">
                <a:solidFill>
                  <a:schemeClr val="bg1"/>
                </a:solidFill>
                <a:latin typeface="楷体_GB2312" panose="02010609030101010101" charset="-122"/>
                <a:ea typeface="楷体_GB2312" panose="02010609030101010101" charset="-122"/>
                <a:sym typeface="黑体" panose="02010609060101010101" pitchFamily="49" charset="-122"/>
              </a:rPr>
              <a:t>体验美好、负面的情感，知道美好情感的作用</a:t>
            </a:r>
          </a:p>
          <a:p>
            <a:pPr algn="l"/>
            <a:r>
              <a:rPr lang="en-US" altLang="zh-CN" sz="2800" b="1" i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_GB2312" panose="02010609030101010101" charset="-122"/>
                <a:ea typeface="楷体_GB2312" panose="02010609030101010101" charset="-122"/>
                <a:sym typeface="黑体" panose="02010609060101010101" pitchFamily="49" charset="-122"/>
              </a:rPr>
              <a:t>——</a:t>
            </a:r>
            <a:r>
              <a:rPr lang="zh-CN" altLang="en-US" sz="2800" b="1" i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_GB2312" panose="02010609030101010101" charset="-122"/>
                <a:ea typeface="楷体_GB2312" panose="02010609030101010101" charset="-122"/>
                <a:sym typeface="黑体" panose="02010609060101010101" pitchFamily="49" charset="-122"/>
              </a:rPr>
              <a:t>品味情感是本框的基础</a:t>
            </a:r>
          </a:p>
        </p:txBody>
      </p:sp>
      <p:sp>
        <p:nvSpPr>
          <p:cNvPr id="19" name="圆角矩形 18"/>
          <p:cNvSpPr/>
          <p:nvPr/>
        </p:nvSpPr>
        <p:spPr>
          <a:xfrm>
            <a:off x="4725670" y="2208530"/>
            <a:ext cx="4234815" cy="1904365"/>
          </a:xfrm>
          <a:prstGeom prst="roundRect">
            <a:avLst>
              <a:gd name="adj" fmla="val 8213"/>
            </a:avLst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800" b="1">
                <a:solidFill>
                  <a:schemeClr val="bg1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学会将负面情感转变为成长的助力，传递情感正能量</a:t>
            </a:r>
            <a:r>
              <a:rPr lang="en-US" altLang="zh-CN" sz="2800" b="1" i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_GB2312" panose="02010609030101010101" charset="-122"/>
                <a:ea typeface="楷体_GB2312" panose="02010609030101010101" charset="-122"/>
                <a:sym typeface="+mn-ea"/>
              </a:rPr>
              <a:t>——</a:t>
            </a:r>
            <a:r>
              <a:rPr lang="zh-CN" altLang="en-US" sz="2800" b="1" i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_GB2312" panose="02010609030101010101" charset="-122"/>
                <a:ea typeface="楷体_GB2312" panose="02010609030101010101" charset="-122"/>
                <a:sym typeface="+mn-ea"/>
              </a:rPr>
              <a:t>有所成长是本框的方向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17" grpId="0" bldLvl="0" animBg="1"/>
      <p:bldP spid="6" grpId="0" bldLvl="0" animBg="1"/>
      <p:bldP spid="7" grpId="0" bldLvl="0" animBg="1"/>
      <p:bldP spid="11" grpId="0" animBg="1"/>
      <p:bldP spid="13" grpId="0" bldLvl="0" animBg="1"/>
      <p:bldP spid="15" grpId="0" bldLvl="0" animBg="1"/>
      <p:bldP spid="16" grpId="0" animBg="1"/>
      <p:bldP spid="18" grpId="0" bldLvl="0" animBg="1"/>
      <p:bldP spid="1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3456305" y="127635"/>
            <a:ext cx="2231390" cy="699770"/>
          </a:xfr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学生情况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205740" y="995045"/>
            <a:ext cx="8830945" cy="9944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rgbClr val="C00000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情感生活是其青春成长的重要领域，与其</a:t>
            </a:r>
          </a:p>
          <a:p>
            <a:pPr algn="ctr"/>
            <a:r>
              <a:rPr lang="zh-CN" altLang="en-US" sz="2800" b="1">
                <a:solidFill>
                  <a:srgbClr val="C00000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道德修养、法治学习密切关联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205740" y="2496820"/>
            <a:ext cx="2863215" cy="4120515"/>
          </a:xfrm>
          <a:prstGeom prst="roundRect">
            <a:avLst>
              <a:gd name="adj" fmla="val 8363"/>
            </a:avLst>
          </a:prstGeom>
          <a:gradFill>
            <a:gsLst>
              <a:gs pos="100000">
                <a:srgbClr val="E30000"/>
              </a:gs>
              <a:gs pos="100000">
                <a:srgbClr val="760303"/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10000"/>
              </a:lnSpc>
            </a:pPr>
            <a:r>
              <a:rPr lang="zh-CN" altLang="en-US" sz="2800" b="1">
                <a:solidFill>
                  <a:schemeClr val="tx1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其情感与思维从儿童期的自我中心解脱出来，把别人作为情感对象，生活中有着丰富的情感体验资源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3184525" y="2496820"/>
            <a:ext cx="2863215" cy="3371215"/>
          </a:xfrm>
          <a:prstGeom prst="roundRect">
            <a:avLst>
              <a:gd name="adj" fmla="val 8363"/>
            </a:avLst>
          </a:prstGeom>
          <a:gradFill>
            <a:gsLst>
              <a:gs pos="0">
                <a:srgbClr val="9EE256"/>
              </a:gs>
              <a:gs pos="0">
                <a:srgbClr val="52762D"/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30000"/>
              </a:lnSpc>
            </a:pPr>
            <a:r>
              <a:rPr lang="zh-CN" altLang="en-US" sz="3200" b="1">
                <a:solidFill>
                  <a:schemeClr val="bg1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当前教育对学生的情感生活缺乏关照和引导，造成其情感发展的缺陷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6173470" y="2493010"/>
            <a:ext cx="2863850" cy="2650490"/>
          </a:xfrm>
          <a:prstGeom prst="roundRect">
            <a:avLst>
              <a:gd name="adj" fmla="val 8363"/>
            </a:avLst>
          </a:prstGeom>
          <a:gradFill>
            <a:gsLst>
              <a:gs pos="100000">
                <a:srgbClr val="FBFB11"/>
              </a:gs>
              <a:gs pos="100000">
                <a:srgbClr val="838309"/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40000"/>
              </a:lnSpc>
            </a:pPr>
            <a:r>
              <a:rPr lang="zh-CN" altLang="en-US" sz="3200" b="1">
                <a:solidFill>
                  <a:srgbClr val="0000CC"/>
                </a:solidFill>
                <a:latin typeface="楷体_GB2312" panose="02010609030101010101" charset="-122"/>
                <a:ea typeface="楷体_GB2312" panose="02010609030101010101" charset="-122"/>
                <a:cs typeface="+mn-ea"/>
                <a:sym typeface="黑体" panose="02010609060101010101" pitchFamily="49" charset="-122"/>
              </a:rPr>
              <a:t>其社会性发展需要情感层面的体验与帮助</a:t>
            </a:r>
          </a:p>
        </p:txBody>
      </p:sp>
      <p:sp>
        <p:nvSpPr>
          <p:cNvPr id="9" name="下箭头 8"/>
          <p:cNvSpPr/>
          <p:nvPr/>
        </p:nvSpPr>
        <p:spPr>
          <a:xfrm>
            <a:off x="4391660" y="1992630"/>
            <a:ext cx="360045" cy="504190"/>
          </a:xfrm>
          <a:prstGeom prst="downArrow">
            <a:avLst/>
          </a:prstGeom>
          <a:gradFill>
            <a:gsLst>
              <a:gs pos="100000">
                <a:srgbClr val="007BD3">
                  <a:lumMod val="94000"/>
                </a:srgbClr>
              </a:gs>
              <a:gs pos="100000">
                <a:srgbClr val="034373"/>
              </a:gs>
            </a:gsLst>
            <a:lin ang="16200000" scaled="0"/>
          </a:gradFill>
          <a:ln w="317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下箭头 10"/>
          <p:cNvSpPr/>
          <p:nvPr/>
        </p:nvSpPr>
        <p:spPr>
          <a:xfrm>
            <a:off x="1336675" y="1988820"/>
            <a:ext cx="360045" cy="504190"/>
          </a:xfrm>
          <a:prstGeom prst="downArrow">
            <a:avLst/>
          </a:prstGeom>
          <a:gradFill>
            <a:gsLst>
              <a:gs pos="100000">
                <a:srgbClr val="007BD3">
                  <a:lumMod val="94000"/>
                </a:srgbClr>
              </a:gs>
              <a:gs pos="100000">
                <a:srgbClr val="034373"/>
              </a:gs>
            </a:gsLst>
            <a:lin ang="16200000" scaled="0"/>
          </a:gradFill>
          <a:ln w="317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下箭头 11"/>
          <p:cNvSpPr/>
          <p:nvPr/>
        </p:nvSpPr>
        <p:spPr>
          <a:xfrm>
            <a:off x="7425055" y="1992630"/>
            <a:ext cx="360045" cy="504190"/>
          </a:xfrm>
          <a:prstGeom prst="downArrow">
            <a:avLst/>
          </a:prstGeom>
          <a:gradFill>
            <a:gsLst>
              <a:gs pos="100000">
                <a:srgbClr val="007BD3">
                  <a:lumMod val="94000"/>
                </a:srgbClr>
              </a:gs>
              <a:gs pos="100000">
                <a:srgbClr val="034373"/>
              </a:gs>
            </a:gsLst>
            <a:lin ang="16200000" scaled="0"/>
          </a:gradFill>
          <a:ln w="317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5" grpId="0" bldLvl="0" animBg="1"/>
      <p:bldP spid="7" grpId="0" bldLvl="0" animBg="1"/>
      <p:bldP spid="8" grpId="0" bldLvl="0" animBg="1"/>
      <p:bldP spid="9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图片 1" descr="图片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1535" y="1167765"/>
            <a:ext cx="7440295" cy="40570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022985" y="5516880"/>
            <a:ext cx="7489825" cy="518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eaLnBrk="0" hangingPunct="0">
              <a:spcBef>
                <a:spcPct val="20000"/>
              </a:spcBef>
            </a:pPr>
            <a:r>
              <a:rPr lang="zh-CN" altLang="en-US" sz="2800" b="1">
                <a:solidFill>
                  <a:srgbClr val="000000"/>
                </a:solidFill>
                <a:latin typeface="楷体_GB2312" panose="02010609030101010101" charset="-122"/>
                <a:ea typeface="楷体_GB2312" panose="02010609030101010101" charset="-122"/>
                <a:sym typeface="黑体" panose="02010609060101010101" pitchFamily="49" charset="-122"/>
              </a:rPr>
              <a:t>《朗读者》·斯琴高娃朗读《写给母亲》</a:t>
            </a:r>
            <a:endParaRPr lang="zh-CN" altLang="en-US" sz="3200" b="1">
              <a:solidFill>
                <a:schemeClr val="tx1"/>
              </a:solidFill>
              <a:latin typeface="楷体_GB2312" panose="02010609030101010101" charset="-122"/>
              <a:ea typeface="楷体_GB2312" panose="02010609030101010101" charset="-122"/>
              <a:sym typeface="黑体" panose="02010609060101010101" pitchFamily="49" charset="-122"/>
            </a:endParaRPr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3456305" y="127635"/>
            <a:ext cx="2231390" cy="5962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教学资源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主题2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主题2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2_主题2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3_主题2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4_主题2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5_主题2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6_主题2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8_主题2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9_主题2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20_主题2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21_主题2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主题2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22_主题2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3_主题2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4_主题2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25_主题2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26_主题2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27_主题2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1_主题2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7_主题2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主题2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主题2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主题2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主题2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主题2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主题2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主题2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默认设计模板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默认设计模板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默认设计模板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默认设计模板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默认设计模板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2536</Words>
  <Application>Microsoft Office PowerPoint</Application>
  <PresentationFormat>全屏显示(4:3)</PresentationFormat>
  <Paragraphs>227</Paragraphs>
  <Slides>36</Slides>
  <Notes>6</Notes>
  <HiddenSlides>0</HiddenSlides>
  <MMClips>0</MMClips>
  <ScaleCrop>false</ScaleCrop>
  <HeadingPairs>
    <vt:vector size="6" baseType="variant">
      <vt:variant>
        <vt:lpstr>主题</vt:lpstr>
      </vt:variant>
      <vt:variant>
        <vt:i4>27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64" baseType="lpstr">
      <vt:lpstr>主题2</vt:lpstr>
      <vt:lpstr>2_主题2</vt:lpstr>
      <vt:lpstr>3_主题2</vt:lpstr>
      <vt:lpstr>4_主题2</vt:lpstr>
      <vt:lpstr>5_主题2</vt:lpstr>
      <vt:lpstr>6_主题2</vt:lpstr>
      <vt:lpstr>8_主题2</vt:lpstr>
      <vt:lpstr>9_主题2</vt:lpstr>
      <vt:lpstr>10_主题2</vt:lpstr>
      <vt:lpstr>11_主题2</vt:lpstr>
      <vt:lpstr>12_主题2</vt:lpstr>
      <vt:lpstr>13_主题2</vt:lpstr>
      <vt:lpstr>14_主题2</vt:lpstr>
      <vt:lpstr>15_主题2</vt:lpstr>
      <vt:lpstr>16_主题2</vt:lpstr>
      <vt:lpstr>18_主题2</vt:lpstr>
      <vt:lpstr>19_主题2</vt:lpstr>
      <vt:lpstr>20_主题2</vt:lpstr>
      <vt:lpstr>21_主题2</vt:lpstr>
      <vt:lpstr>22_主题2</vt:lpstr>
      <vt:lpstr>23_主题2</vt:lpstr>
      <vt:lpstr>24_主题2</vt:lpstr>
      <vt:lpstr>25_主题2</vt:lpstr>
      <vt:lpstr>26_主题2</vt:lpstr>
      <vt:lpstr>27_主题2</vt:lpstr>
      <vt:lpstr>1_主题2</vt:lpstr>
      <vt:lpstr>7_主题2</vt:lpstr>
      <vt:lpstr>Image</vt:lpstr>
      <vt:lpstr>幻灯片 1</vt:lpstr>
      <vt:lpstr>幻灯片 2</vt:lpstr>
      <vt:lpstr>课标解读</vt:lpstr>
      <vt:lpstr>三维教学目标</vt:lpstr>
      <vt:lpstr>学习目标</vt:lpstr>
      <vt:lpstr>核心素养目标</vt:lpstr>
      <vt:lpstr>幻灯片 7</vt:lpstr>
      <vt:lpstr>学生情况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在品味情感中成长</dc:title>
  <dc:creator>Administrator</dc:creator>
  <cp:lastModifiedBy>Administrator</cp:lastModifiedBy>
  <cp:revision>135</cp:revision>
  <dcterms:created xsi:type="dcterms:W3CDTF">2017-05-16T03:47:00Z</dcterms:created>
  <dcterms:modified xsi:type="dcterms:W3CDTF">2017-07-20T05:47:39Z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