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2"/>
  </p:notesMasterIdLst>
  <p:sldIdLst>
    <p:sldId id="266" r:id="rId2"/>
    <p:sldId id="331" r:id="rId3"/>
    <p:sldId id="381" r:id="rId4"/>
    <p:sldId id="350" r:id="rId5"/>
    <p:sldId id="351" r:id="rId6"/>
    <p:sldId id="352" r:id="rId7"/>
    <p:sldId id="353" r:id="rId8"/>
    <p:sldId id="354" r:id="rId9"/>
    <p:sldId id="356" r:id="rId10"/>
    <p:sldId id="357" r:id="rId11"/>
    <p:sldId id="323" r:id="rId12"/>
    <p:sldId id="324" r:id="rId13"/>
    <p:sldId id="32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79" r:id="rId23"/>
    <p:sldId id="347" r:id="rId24"/>
    <p:sldId id="384" r:id="rId25"/>
    <p:sldId id="385" r:id="rId26"/>
    <p:sldId id="386" r:id="rId27"/>
    <p:sldId id="387" r:id="rId28"/>
    <p:sldId id="389" r:id="rId29"/>
    <p:sldId id="388" r:id="rId30"/>
    <p:sldId id="391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32" y="16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54C3-3DEF-4A86-B13B-834E1968D3A6}" type="doc">
      <dgm:prSet loTypeId="urn:microsoft.com/office/officeart/2005/8/layout/chevron1" loCatId="process" qsTypeId="urn:microsoft.com/office/officeart/2005/8/quickstyle/simple3" qsCatId="simple" csTypeId="urn:microsoft.com/office/officeart/2005/8/colors/accent2_3" csCatId="accent2" phldr="1"/>
      <dgm:spPr/>
    </dgm:pt>
    <dgm:pt modelId="{AD2D8770-E3B8-4CA3-AC68-F019DD591E40}">
      <dgm:prSet phldrT="[文本]" custT="1"/>
      <dgm:spPr/>
      <dgm:t>
        <a:bodyPr/>
        <a:lstStyle/>
        <a:p>
          <a:r>
            <a: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农田生态系统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279977E-DD2C-423B-9E1A-F14C0F83320E}" type="parTrans" cxnId="{8A4228FE-09CD-45B3-9F96-B23433F66FB9}">
      <dgm:prSet/>
      <dgm:spPr/>
      <dgm:t>
        <a:bodyPr/>
        <a:lstStyle/>
        <a:p>
          <a:endParaRPr lang="zh-CN" altLang="en-US"/>
        </a:p>
      </dgm:t>
    </dgm:pt>
    <dgm:pt modelId="{9BA628A6-0119-4777-B372-B5C5FB61E3EA}" type="sibTrans" cxnId="{8A4228FE-09CD-45B3-9F96-B23433F66FB9}">
      <dgm:prSet/>
      <dgm:spPr/>
      <dgm:t>
        <a:bodyPr/>
        <a:lstStyle/>
        <a:p>
          <a:endParaRPr lang="zh-CN" altLang="en-US"/>
        </a:p>
      </dgm:t>
    </dgm:pt>
    <dgm:pt modelId="{1BAE83A4-CACE-4654-8F4B-17F7116ABEB4}">
      <dgm:prSet phldrT="[文本]" custT="1"/>
      <dgm:spPr/>
      <dgm:t>
        <a:bodyPr/>
        <a:lstStyle/>
        <a:p>
          <a:r>
            <a: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淡水生态系统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A2D684C-23AB-489B-9877-829F5BA7054F}" type="parTrans" cxnId="{F1BE6B8C-77BD-4F66-9E24-F53E5F0672B7}">
      <dgm:prSet/>
      <dgm:spPr/>
      <dgm:t>
        <a:bodyPr/>
        <a:lstStyle/>
        <a:p>
          <a:endParaRPr lang="zh-CN" altLang="en-US"/>
        </a:p>
      </dgm:t>
    </dgm:pt>
    <dgm:pt modelId="{04EC7218-2F7D-45C7-B992-11B7ECB96006}" type="sibTrans" cxnId="{F1BE6B8C-77BD-4F66-9E24-F53E5F0672B7}">
      <dgm:prSet/>
      <dgm:spPr/>
      <dgm:t>
        <a:bodyPr/>
        <a:lstStyle/>
        <a:p>
          <a:endParaRPr lang="zh-CN" altLang="en-US"/>
        </a:p>
      </dgm:t>
    </dgm:pt>
    <dgm:pt modelId="{81DF232A-272E-4152-8616-5E2C88061315}">
      <dgm:prSet phldrT="[文本]" custT="1"/>
      <dgm:spPr/>
      <dgm:t>
        <a:bodyPr/>
        <a:lstStyle/>
        <a:p>
          <a:r>
            <a: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rPr>
            <a:t>海洋生态系统</a:t>
          </a:r>
          <a:endParaRPr lang="zh-CN" altLang="en-US" sz="2400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5536F7D-3276-44C5-AFDB-8FC84D929BAD}" type="parTrans" cxnId="{E033A837-4B25-4E4C-A815-F721D23220E6}">
      <dgm:prSet/>
      <dgm:spPr/>
      <dgm:t>
        <a:bodyPr/>
        <a:lstStyle/>
        <a:p>
          <a:endParaRPr lang="zh-CN" altLang="en-US"/>
        </a:p>
      </dgm:t>
    </dgm:pt>
    <dgm:pt modelId="{6F8F9EF5-6F16-4737-8EAB-CBEE3770FDC1}" type="sibTrans" cxnId="{E033A837-4B25-4E4C-A815-F721D23220E6}">
      <dgm:prSet/>
      <dgm:spPr/>
      <dgm:t>
        <a:bodyPr/>
        <a:lstStyle/>
        <a:p>
          <a:endParaRPr lang="zh-CN" altLang="en-US"/>
        </a:p>
      </dgm:t>
    </dgm:pt>
    <dgm:pt modelId="{240DB4E5-7668-4A1B-B6C5-B5006422169E}" type="pres">
      <dgm:prSet presAssocID="{1E7C54C3-3DEF-4A86-B13B-834E1968D3A6}" presName="Name0" presStyleCnt="0">
        <dgm:presLayoutVars>
          <dgm:dir/>
          <dgm:animLvl val="lvl"/>
          <dgm:resizeHandles val="exact"/>
        </dgm:presLayoutVars>
      </dgm:prSet>
      <dgm:spPr/>
    </dgm:pt>
    <dgm:pt modelId="{6AE7F309-8E9F-4102-8C29-35F8F2F53AD0}" type="pres">
      <dgm:prSet presAssocID="{AD2D8770-E3B8-4CA3-AC68-F019DD591E40}" presName="parTxOnly" presStyleLbl="node1" presStyleIdx="0" presStyleCnt="3" custScaleY="6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251C17-C81A-484A-8F1E-A64C43AE8B9B}" type="pres">
      <dgm:prSet presAssocID="{9BA628A6-0119-4777-B372-B5C5FB61E3EA}" presName="parTxOnlySpace" presStyleCnt="0"/>
      <dgm:spPr/>
    </dgm:pt>
    <dgm:pt modelId="{A9EC1063-5671-4C1B-9205-2F9D39270DF6}" type="pres">
      <dgm:prSet presAssocID="{1BAE83A4-CACE-4654-8F4B-17F7116ABEB4}" presName="parTxOnly" presStyleLbl="node1" presStyleIdx="1" presStyleCnt="3" custScaleY="57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05565D-274E-4577-9C38-2E73763C7172}" type="pres">
      <dgm:prSet presAssocID="{04EC7218-2F7D-45C7-B992-11B7ECB96006}" presName="parTxOnlySpace" presStyleCnt="0"/>
      <dgm:spPr/>
    </dgm:pt>
    <dgm:pt modelId="{8CEE11D7-C2A6-43EB-AA99-28D1CDE41761}" type="pres">
      <dgm:prSet presAssocID="{81DF232A-272E-4152-8616-5E2C88061315}" presName="parTxOnly" presStyleLbl="node1" presStyleIdx="2" presStyleCnt="3" custScaleY="46800" custLinFactNeighborX="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4228FE-09CD-45B3-9F96-B23433F66FB9}" srcId="{1E7C54C3-3DEF-4A86-B13B-834E1968D3A6}" destId="{AD2D8770-E3B8-4CA3-AC68-F019DD591E40}" srcOrd="0" destOrd="0" parTransId="{6279977E-DD2C-423B-9E1A-F14C0F83320E}" sibTransId="{9BA628A6-0119-4777-B372-B5C5FB61E3EA}"/>
    <dgm:cxn modelId="{E033A837-4B25-4E4C-A815-F721D23220E6}" srcId="{1E7C54C3-3DEF-4A86-B13B-834E1968D3A6}" destId="{81DF232A-272E-4152-8616-5E2C88061315}" srcOrd="2" destOrd="0" parTransId="{25536F7D-3276-44C5-AFDB-8FC84D929BAD}" sibTransId="{6F8F9EF5-6F16-4737-8EAB-CBEE3770FDC1}"/>
    <dgm:cxn modelId="{F1BE6B8C-77BD-4F66-9E24-F53E5F0672B7}" srcId="{1E7C54C3-3DEF-4A86-B13B-834E1968D3A6}" destId="{1BAE83A4-CACE-4654-8F4B-17F7116ABEB4}" srcOrd="1" destOrd="0" parTransId="{0A2D684C-23AB-489B-9877-829F5BA7054F}" sibTransId="{04EC7218-2F7D-45C7-B992-11B7ECB96006}"/>
    <dgm:cxn modelId="{476872C4-5464-4F78-9B2A-6B5818B835C2}" type="presOf" srcId="{1BAE83A4-CACE-4654-8F4B-17F7116ABEB4}" destId="{A9EC1063-5671-4C1B-9205-2F9D39270DF6}" srcOrd="0" destOrd="0" presId="urn:microsoft.com/office/officeart/2005/8/layout/chevron1"/>
    <dgm:cxn modelId="{C8936882-8178-42F9-90D2-07D71DC51A64}" type="presOf" srcId="{1E7C54C3-3DEF-4A86-B13B-834E1968D3A6}" destId="{240DB4E5-7668-4A1B-B6C5-B5006422169E}" srcOrd="0" destOrd="0" presId="urn:microsoft.com/office/officeart/2005/8/layout/chevron1"/>
    <dgm:cxn modelId="{2A1F153B-92A1-48BD-A0FD-5EFFC5A303D0}" type="presOf" srcId="{81DF232A-272E-4152-8616-5E2C88061315}" destId="{8CEE11D7-C2A6-43EB-AA99-28D1CDE41761}" srcOrd="0" destOrd="0" presId="urn:microsoft.com/office/officeart/2005/8/layout/chevron1"/>
    <dgm:cxn modelId="{AC3F583E-33F6-48A5-A39B-637A751A4D41}" type="presOf" srcId="{AD2D8770-E3B8-4CA3-AC68-F019DD591E40}" destId="{6AE7F309-8E9F-4102-8C29-35F8F2F53AD0}" srcOrd="0" destOrd="0" presId="urn:microsoft.com/office/officeart/2005/8/layout/chevron1"/>
    <dgm:cxn modelId="{E1092E3F-2F53-4A8B-8BC3-9438A40463F5}" type="presParOf" srcId="{240DB4E5-7668-4A1B-B6C5-B5006422169E}" destId="{6AE7F309-8E9F-4102-8C29-35F8F2F53AD0}" srcOrd="0" destOrd="0" presId="urn:microsoft.com/office/officeart/2005/8/layout/chevron1"/>
    <dgm:cxn modelId="{16CE882F-C167-4876-ACF1-9ECA90FDAF4D}" type="presParOf" srcId="{240DB4E5-7668-4A1B-B6C5-B5006422169E}" destId="{94251C17-C81A-484A-8F1E-A64C43AE8B9B}" srcOrd="1" destOrd="0" presId="urn:microsoft.com/office/officeart/2005/8/layout/chevron1"/>
    <dgm:cxn modelId="{297888A2-51BC-4368-BA07-42BC4C4DF99D}" type="presParOf" srcId="{240DB4E5-7668-4A1B-B6C5-B5006422169E}" destId="{A9EC1063-5671-4C1B-9205-2F9D39270DF6}" srcOrd="2" destOrd="0" presId="urn:microsoft.com/office/officeart/2005/8/layout/chevron1"/>
    <dgm:cxn modelId="{1DE21E42-9497-49ED-820B-3FDABC38126C}" type="presParOf" srcId="{240DB4E5-7668-4A1B-B6C5-B5006422169E}" destId="{EB05565D-274E-4577-9C38-2E73763C7172}" srcOrd="3" destOrd="0" presId="urn:microsoft.com/office/officeart/2005/8/layout/chevron1"/>
    <dgm:cxn modelId="{D6030A38-D08B-4D05-A04D-BAE256D4CFBF}" type="presParOf" srcId="{240DB4E5-7668-4A1B-B6C5-B5006422169E}" destId="{8CEE11D7-C2A6-43EB-AA99-28D1CDE417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7F309-8E9F-4102-8C29-35F8F2F53AD0}">
      <dsp:nvSpPr>
        <dsp:cNvPr id="0" name=""/>
        <dsp:cNvSpPr/>
      </dsp:nvSpPr>
      <dsp:spPr>
        <a:xfrm>
          <a:off x="2695" y="809930"/>
          <a:ext cx="3283913" cy="82361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农田生态系统</a:t>
          </a:r>
          <a:endParaRPr lang="zh-CN" altLang="en-US" sz="2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14504" y="809930"/>
        <a:ext cx="2460295" cy="823618"/>
      </dsp:txXfrm>
    </dsp:sp>
    <dsp:sp modelId="{A9EC1063-5671-4C1B-9205-2F9D39270DF6}">
      <dsp:nvSpPr>
        <dsp:cNvPr id="0" name=""/>
        <dsp:cNvSpPr/>
      </dsp:nvSpPr>
      <dsp:spPr>
        <a:xfrm>
          <a:off x="2958217" y="844214"/>
          <a:ext cx="3283913" cy="75505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4010"/>
                <a:lumOff val="1587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淡水生态系统</a:t>
          </a:r>
          <a:endParaRPr lang="zh-CN" altLang="en-US" sz="2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335742" y="844214"/>
        <a:ext cx="2528863" cy="755050"/>
      </dsp:txXfrm>
    </dsp:sp>
    <dsp:sp modelId="{8CEE11D7-C2A6-43EB-AA99-28D1CDE41761}">
      <dsp:nvSpPr>
        <dsp:cNvPr id="0" name=""/>
        <dsp:cNvSpPr/>
      </dsp:nvSpPr>
      <dsp:spPr>
        <a:xfrm>
          <a:off x="5916434" y="914365"/>
          <a:ext cx="3283913" cy="614748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海洋生态系统</a:t>
          </a:r>
          <a:endParaRPr lang="zh-CN" altLang="en-US" sz="24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6223808" y="914365"/>
        <a:ext cx="2669165" cy="61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86FC-85BB-441A-ABF2-294E83B7131D}" type="datetimeFigureOut">
              <a:rPr lang="zh-CN" altLang="en-US"/>
              <a:pPr>
                <a:defRPr/>
              </a:pPr>
              <a:t>2017/10/19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4BFA6F-6FE3-47C0-A329-7CDED1DC4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BFA6F-6FE3-47C0-A329-7CDED1DC40E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10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BFA6F-6FE3-47C0-A329-7CDED1DC40E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361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0EC3-B9E4-4707-8872-8ED6B9CB26C3}" type="datetimeFigureOut">
              <a:rPr lang="zh-CN" altLang="en-US" smtClean="0"/>
              <a:t>2017/10/19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A443-460D-406F-8649-D2DD2990B7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hyperlink" Target="7700&#31859;&#28145;&#28023;&#40060;&#31867;&#27963;&#21160;&#39318;&#27425;&#26333;&#20809;%5b&#27969;&#30021;&#29256;%5d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39640;&#23665;&#20800;&#40555;%20.av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64" y="1714488"/>
            <a:ext cx="8715436" cy="988347"/>
          </a:xfrm>
          <a:prstGeom prst="rect">
            <a:avLst/>
          </a:prstGeom>
          <a:noFill/>
        </p:spPr>
        <p:txBody>
          <a:bodyPr>
            <a:spAutoFit/>
            <a:scene3d>
              <a:camera prst="obliqueBottom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400" spc="50" dirty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第三节  生物圈是最大的生态系统</a:t>
            </a:r>
          </a:p>
        </p:txBody>
      </p:sp>
      <p:pic>
        <p:nvPicPr>
          <p:cNvPr id="39939" name="Picture 5" descr="W020140905559059532844"/>
          <p:cNvPicPr>
            <a:picLocks noChangeAspect="1" noChangeArrowheads="1"/>
          </p:cNvPicPr>
          <p:nvPr/>
        </p:nvPicPr>
        <p:blipFill>
          <a:blip r:embed="rId2"/>
          <a:srcRect t="20831" b="2724"/>
          <a:stretch>
            <a:fillRect/>
          </a:stretch>
        </p:blipFill>
        <p:spPr bwMode="auto">
          <a:xfrm>
            <a:off x="900113" y="3476625"/>
            <a:ext cx="39052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内容占位符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688" y="3232150"/>
            <a:ext cx="288607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内容占位符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2225" y="1617663"/>
            <a:ext cx="6581775" cy="3889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77825" y="8461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限制因素 ：压力大、无阳光</a:t>
            </a:r>
            <a:endParaRPr lang="zh-CN" altLang="en-US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4560888"/>
            <a:ext cx="2339975" cy="187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文本框 1"/>
          <p:cNvSpPr txBox="1"/>
          <p:nvPr/>
        </p:nvSpPr>
        <p:spPr>
          <a:xfrm flipH="1">
            <a:off x="2948939" y="6064806"/>
            <a:ext cx="235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4" action="ppaction://hlinkfile"/>
              </a:rPr>
              <a:t>深海狮子鱼 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内容占位符 11"/>
          <p:cNvSpPr>
            <a:spLocks noGrp="1"/>
          </p:cNvSpPr>
          <p:nvPr>
            <p:ph idx="4294967295"/>
          </p:nvPr>
        </p:nvSpPr>
        <p:spPr bwMode="auto">
          <a:xfrm>
            <a:off x="468313" y="476250"/>
            <a:ext cx="8675687" cy="5976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高层大气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平流层　　大气圈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对流层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地球　</a:t>
            </a:r>
            <a:r>
              <a:rPr lang="zh-CN" altLang="en-US" sz="36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生物圈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水圈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圈层　　　　　土壤层　　　　　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硅铝层、硅镁层　岩石圈　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地幔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外核</a:t>
            </a:r>
            <a:endParaRPr lang="en-US" altLang="zh-CN" sz="360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　　　　　　　内核</a:t>
            </a:r>
          </a:p>
        </p:txBody>
      </p:sp>
      <p:sp>
        <p:nvSpPr>
          <p:cNvPr id="18" name="AutoShape 2"/>
          <p:cNvSpPr>
            <a:spLocks/>
          </p:cNvSpPr>
          <p:nvPr/>
        </p:nvSpPr>
        <p:spPr bwMode="auto">
          <a:xfrm>
            <a:off x="1476375" y="765175"/>
            <a:ext cx="431800" cy="5400675"/>
          </a:xfrm>
          <a:prstGeom prst="leftBrace">
            <a:avLst>
              <a:gd name="adj1" fmla="val 84359"/>
              <a:gd name="adj2" fmla="val 4335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19" name="AutoShape 2"/>
          <p:cNvSpPr>
            <a:spLocks/>
          </p:cNvSpPr>
          <p:nvPr/>
        </p:nvSpPr>
        <p:spPr bwMode="auto">
          <a:xfrm>
            <a:off x="3348038" y="2060575"/>
            <a:ext cx="287337" cy="1512888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20" name="AutoShape 2"/>
          <p:cNvSpPr>
            <a:spLocks/>
          </p:cNvSpPr>
          <p:nvPr/>
        </p:nvSpPr>
        <p:spPr bwMode="auto">
          <a:xfrm flipH="1">
            <a:off x="7092950" y="3284538"/>
            <a:ext cx="215900" cy="1512887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21" name="AutoShape 2"/>
          <p:cNvSpPr>
            <a:spLocks/>
          </p:cNvSpPr>
          <p:nvPr/>
        </p:nvSpPr>
        <p:spPr bwMode="auto">
          <a:xfrm flipH="1">
            <a:off x="5651500" y="692150"/>
            <a:ext cx="217488" cy="1512888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pic>
        <p:nvPicPr>
          <p:cNvPr id="52231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4795838"/>
            <a:ext cx="1841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AutoShape 2"/>
          <p:cNvSpPr>
            <a:spLocks/>
          </p:cNvSpPr>
          <p:nvPr/>
        </p:nvSpPr>
        <p:spPr bwMode="auto">
          <a:xfrm>
            <a:off x="1187450" y="1344613"/>
            <a:ext cx="360363" cy="2519362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4988" y="1487488"/>
            <a:ext cx="7381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生物圈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476375" y="1055688"/>
            <a:ext cx="73437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latin typeface="楷体_GB2312"/>
                <a:ea typeface="黑体" pitchFamily="49" charset="-122"/>
              </a:rPr>
              <a:t>大气圈（底部）</a:t>
            </a:r>
            <a:r>
              <a:rPr kumimoji="1" lang="en-US" altLang="zh-CN" sz="3600">
                <a:solidFill>
                  <a:schemeClr val="tx1"/>
                </a:solidFill>
                <a:ea typeface="黑体" pitchFamily="49" charset="-122"/>
              </a:rPr>
              <a:t>——</a:t>
            </a: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昆虫、鸟类、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                     　　　 细菌等</a:t>
            </a:r>
            <a:endParaRPr kumimoji="1" lang="en-US" altLang="zh-CN" sz="3600">
              <a:solidFill>
                <a:schemeClr val="tx1"/>
              </a:solidFill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水  圈（大部）</a:t>
            </a:r>
            <a:r>
              <a:rPr kumimoji="1" lang="en-US" altLang="zh-CN" sz="3600">
                <a:solidFill>
                  <a:schemeClr val="tx1"/>
                </a:solidFill>
                <a:ea typeface="黑体" pitchFamily="49" charset="-122"/>
              </a:rPr>
              <a:t>——</a:t>
            </a: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动物、植物等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latin typeface="楷体_GB2312"/>
                <a:ea typeface="黑体" pitchFamily="49" charset="-122"/>
              </a:rPr>
              <a:t>岩石圈（上部）</a:t>
            </a:r>
            <a:r>
              <a:rPr kumimoji="1" lang="en-US" altLang="zh-CN" sz="3600">
                <a:solidFill>
                  <a:schemeClr val="tx1"/>
                </a:solidFill>
                <a:ea typeface="黑体" pitchFamily="49" charset="-122"/>
              </a:rPr>
              <a:t>——</a:t>
            </a: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动物、植物、</a:t>
            </a:r>
            <a:endParaRPr kumimoji="1" lang="en-US" altLang="zh-CN" sz="3600">
              <a:solidFill>
                <a:schemeClr val="tx1"/>
              </a:solidFill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chemeClr val="tx1"/>
                </a:solidFill>
                <a:ea typeface="黑体" pitchFamily="49" charset="-122"/>
              </a:rPr>
              <a:t>　　　　　　　　　细菌、真菌等</a:t>
            </a:r>
          </a:p>
        </p:txBody>
      </p:sp>
      <p:pic>
        <p:nvPicPr>
          <p:cNvPr id="54277" name="Picture 4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5" y="4286250"/>
            <a:ext cx="2933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130300"/>
            <a:ext cx="8496300" cy="755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生物圈是地球上所有的生物的家园。</a:t>
            </a:r>
            <a:endParaRPr lang="en-US" altLang="zh-CN" sz="36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5299" name="Picture 4" descr="http://pic2.nipic.com/20090415/2150155_143212062_2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b="4762"/>
          <a:stretch>
            <a:fillRect/>
          </a:stretch>
        </p:blipFill>
        <p:spPr bwMode="auto">
          <a:xfrm>
            <a:off x="1974849" y="2298700"/>
            <a:ext cx="5446191" cy="337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24338" y="474663"/>
            <a:ext cx="4919662" cy="71913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zh-CN" altLang="en-US" sz="2500" dirty="0" smtClean="0">
                <a:latin typeface="黑体" pitchFamily="49" charset="-122"/>
                <a:ea typeface="黑体" pitchFamily="49" charset="-122"/>
              </a:rPr>
              <a:t>二．多种多样的生态系统</a:t>
            </a:r>
          </a:p>
        </p:txBody>
      </p:sp>
      <p:graphicFrame>
        <p:nvGraphicFramePr>
          <p:cNvPr id="56372" name="Group 52"/>
          <p:cNvGraphicFramePr>
            <a:graphicFrameLocks noGrp="1"/>
          </p:cNvGraphicFramePr>
          <p:nvPr>
            <p:ph idx="4294967295"/>
          </p:nvPr>
        </p:nvGraphicFramePr>
        <p:xfrm>
          <a:off x="1257300" y="1954213"/>
          <a:ext cx="7886700" cy="4362452"/>
        </p:xfrm>
        <a:graphic>
          <a:graphicData uri="http://schemas.openxmlformats.org/drawingml/2006/table">
            <a:tbl>
              <a:tblPr/>
              <a:tblGrid>
                <a:gridCol w="2281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分布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特点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海洋生态系统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淡水生态系统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森林生态系统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湿地生态系统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草原生态系统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农田生态系统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城市生态系统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6369" name="Picture 59" descr="自学看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474663"/>
            <a:ext cx="15303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70" name="文本框 5"/>
          <p:cNvSpPr txBox="1">
            <a:spLocks noChangeArrowheads="1"/>
          </p:cNvSpPr>
          <p:nvPr/>
        </p:nvSpPr>
        <p:spPr bwMode="auto">
          <a:xfrm>
            <a:off x="0" y="82708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自主学习</a:t>
            </a:r>
          </a:p>
        </p:txBody>
      </p:sp>
      <p:sp>
        <p:nvSpPr>
          <p:cNvPr id="2" name="矩形 1"/>
          <p:cNvSpPr/>
          <p:nvPr/>
        </p:nvSpPr>
        <p:spPr>
          <a:xfrm>
            <a:off x="3490436" y="1023093"/>
            <a:ext cx="5653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自学课本</a:t>
            </a:r>
            <a:r>
              <a:rPr lang="en-US" altLang="zh-CN" sz="24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P28-30</a:t>
            </a:r>
            <a:r>
              <a:rPr lang="zh-CN" altLang="en-US" sz="24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</a:p>
          <a:p>
            <a:r>
              <a:rPr lang="zh-CN" altLang="en-US" sz="2400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标注 各生态系统的分布、特点和作用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003675" y="674688"/>
            <a:ext cx="5140325" cy="1041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</a:p>
        </p:txBody>
      </p:sp>
      <p:pic>
        <p:nvPicPr>
          <p:cNvPr id="57348" name="Picture 5" descr="2006112011281840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12963"/>
            <a:ext cx="6518275" cy="328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8313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文本框 7"/>
          <p:cNvSpPr txBox="1">
            <a:spLocks noChangeArrowheads="1"/>
          </p:cNvSpPr>
          <p:nvPr/>
        </p:nvSpPr>
        <p:spPr bwMode="auto">
          <a:xfrm>
            <a:off x="712788" y="119538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201204090908353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5688"/>
            <a:ext cx="4310062" cy="322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0" name="Picture 8" descr="4437e67bd5431164d8c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325" y="3138488"/>
            <a:ext cx="4672013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5372099" y="1268572"/>
            <a:ext cx="3326131" cy="165703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0" y="5087816"/>
            <a:ext cx="2072820" cy="132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20300533983115133743491425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801688"/>
            <a:ext cx="4795838" cy="3616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4" name="Picture 7" descr="t010032d8b79e1c3b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2919413"/>
            <a:ext cx="4857750" cy="3438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5400357" y="952818"/>
            <a:ext cx="3326131" cy="165703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020" y="5145088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015808" y="5872163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20120117102818908"/>
          <p:cNvPicPr>
            <a:picLocks noChangeAspect="1" noChangeArrowheads="1"/>
          </p:cNvPicPr>
          <p:nvPr/>
        </p:nvPicPr>
        <p:blipFill>
          <a:blip r:embed="rId2"/>
          <a:srcRect b="3717"/>
          <a:stretch>
            <a:fillRect/>
          </a:stretch>
        </p:blipFill>
        <p:spPr bwMode="auto">
          <a:xfrm>
            <a:off x="2160905" y="2225462"/>
            <a:ext cx="5862955" cy="3908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74369" y="651352"/>
            <a:ext cx="7235191" cy="1657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" y="5028883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81564" y="575595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2010425144745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305" y="2221802"/>
            <a:ext cx="5578475" cy="4080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829243" y="914718"/>
            <a:ext cx="5140960" cy="1041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  <a:endParaRPr lang="zh-CN" altLang="en-US" sz="3200" kern="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" y="708343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467168" y="143541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0" y="946150"/>
            <a:ext cx="116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标题 1"/>
          <p:cNvSpPr>
            <a:spLocks/>
          </p:cNvSpPr>
          <p:nvPr/>
        </p:nvSpPr>
        <p:spPr bwMode="auto">
          <a:xfrm>
            <a:off x="431800" y="631825"/>
            <a:ext cx="77962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400">
                <a:solidFill>
                  <a:schemeClr val="tx1"/>
                </a:solidFill>
                <a:latin typeface="Calibri Light"/>
                <a:ea typeface="黑体" pitchFamily="49" charset="-122"/>
                <a:cs typeface="等线 Light"/>
              </a:rPr>
              <a:t>地球上所有的地方都有生物吗　</a:t>
            </a:r>
          </a:p>
        </p:txBody>
      </p:sp>
      <p:pic>
        <p:nvPicPr>
          <p:cNvPr id="4096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0" y="946150"/>
            <a:ext cx="116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图片 12" descr="地球２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300" y="1949450"/>
            <a:ext cx="27908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1284288" y="4884738"/>
            <a:ext cx="6840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蓝色</a:t>
            </a:r>
            <a:r>
              <a:rPr lang="en-US" altLang="zh-CN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海洋；白色</a:t>
            </a:r>
            <a:r>
              <a:rPr lang="en-US" altLang="zh-CN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云彩；</a:t>
            </a:r>
          </a:p>
          <a:p>
            <a:pPr algn="ctr"/>
            <a:r>
              <a:rPr lang="zh-CN" altLang="en-US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绿色</a:t>
            </a:r>
            <a:r>
              <a:rPr lang="en-US" altLang="zh-CN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森林、原野。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69950"/>
            <a:ext cx="5238750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7" descr="res03_attpic_bri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463" y="3182938"/>
            <a:ext cx="4286250" cy="3038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711042" y="4197032"/>
            <a:ext cx="3268980" cy="18380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说出以下生态系统的类型，依据是什么？</a:t>
            </a: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9430" y="869950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7582218" y="1597025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eca86ba054ac12d6eef7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3152791"/>
            <a:ext cx="4050665" cy="3036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7" descr="20120409095359928"/>
          <p:cNvPicPr>
            <a:picLocks noChangeAspect="1" noChangeArrowheads="1"/>
          </p:cNvPicPr>
          <p:nvPr/>
        </p:nvPicPr>
        <p:blipFill>
          <a:blip r:embed="rId3"/>
          <a:srcRect b="6900"/>
          <a:stretch>
            <a:fillRect/>
          </a:stretch>
        </p:blipFill>
        <p:spPr bwMode="auto">
          <a:xfrm>
            <a:off x="4736759" y="3255963"/>
            <a:ext cx="4407241" cy="2830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3149283" y="1474788"/>
            <a:ext cx="5140960" cy="10414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说出以下生态系统的类型，</a:t>
            </a:r>
            <a:b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kern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依据是什么？</a:t>
            </a:r>
            <a:endParaRPr lang="zh-CN" altLang="en-US" sz="3200" kern="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420" y="1268413"/>
            <a:ext cx="14128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787208" y="1995488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7"/>
          <p:cNvGraphicFramePr>
            <a:graphicFrameLocks/>
          </p:cNvGraphicFramePr>
          <p:nvPr/>
        </p:nvGraphicFramePr>
        <p:xfrm>
          <a:off x="179388" y="931863"/>
          <a:ext cx="8785225" cy="5230812"/>
        </p:xfrm>
        <a:graphic>
          <a:graphicData uri="http://schemas.openxmlformats.org/drawingml/2006/table">
            <a:tbl>
              <a:tblPr/>
              <a:tblGrid>
                <a:gridCol w="175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非生物因素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（主要影响）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生物种类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丰富到单一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)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生物间关系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（复杂到简单）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共同点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森林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生态系统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6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湿地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生态系统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草原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生态系统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农田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生态系统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荒漠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生态系统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68538" y="2732088"/>
            <a:ext cx="1150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</a:rPr>
              <a:t>水，其次为温度和阳光</a:t>
            </a:r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4500563" y="1795463"/>
            <a:ext cx="0" cy="4032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>
            <a:off x="6732588" y="1795463"/>
            <a:ext cx="0" cy="4032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78775" y="2732088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</a:rPr>
              <a:t>生物</a:t>
            </a:r>
            <a:r>
              <a:rPr lang="en-US" altLang="zh-CN" sz="3200" b="1">
                <a:solidFill>
                  <a:srgbClr val="002060"/>
                </a:solidFill>
              </a:rPr>
              <a:t>+</a:t>
            </a:r>
            <a:r>
              <a:rPr lang="zh-CN" altLang="en-US" sz="3200" b="1">
                <a:solidFill>
                  <a:srgbClr val="002060"/>
                </a:solidFill>
              </a:rPr>
              <a:t>非生物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797" y="5651777"/>
            <a:ext cx="932006" cy="90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/>
          <p:cNvSpPr>
            <a:spLocks/>
          </p:cNvSpPr>
          <p:nvPr/>
        </p:nvSpPr>
        <p:spPr bwMode="auto">
          <a:xfrm>
            <a:off x="196850" y="800100"/>
            <a:ext cx="76009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等线 Light"/>
              </a:rPr>
              <a:t>各生态系统是各自独立、互不相关吗　</a:t>
            </a:r>
          </a:p>
        </p:txBody>
      </p:sp>
      <p:pic>
        <p:nvPicPr>
          <p:cNvPr id="65538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1913" y="1071563"/>
            <a:ext cx="116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300001062059132780495877763_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5280" y="2125663"/>
            <a:ext cx="57848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4342" t="45205" r="29935" b="18344"/>
          <a:stretch/>
        </p:blipFill>
        <p:spPr>
          <a:xfrm>
            <a:off x="102268" y="800098"/>
            <a:ext cx="8361948" cy="37496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45" b="92228" l="5181" r="898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3335" y="-50971"/>
            <a:ext cx="2908612" cy="4362919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359744" y="4549741"/>
            <a:ext cx="7846996" cy="114554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农药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DDT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被雨水冲涮进入河流流入海洋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随海水的运动进入南极洲海洋</a:t>
            </a:r>
            <a:r>
              <a:rPr lang="en-US" altLang="zh-CN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3200" b="1" kern="0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进入动物体内</a:t>
            </a:r>
          </a:p>
          <a:p>
            <a:pPr marL="228600" indent="-228600"/>
            <a:endParaRPr lang="zh-CN" altLang="en-US" kern="0" dirty="0" smtClean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xmlns="" val="902271320"/>
              </p:ext>
            </p:extLst>
          </p:nvPr>
        </p:nvGraphicFramePr>
        <p:xfrm>
          <a:off x="-56348" y="4787534"/>
          <a:ext cx="9200348" cy="244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1712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3684" t="25321" r="32303" b="20644"/>
          <a:stretch/>
        </p:blipFill>
        <p:spPr>
          <a:xfrm>
            <a:off x="806116" y="937924"/>
            <a:ext cx="7736306" cy="5342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6" y="1664141"/>
            <a:ext cx="3356809" cy="45441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71" y="444835"/>
            <a:ext cx="288365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793" y="4692968"/>
            <a:ext cx="1841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5236" y="2209456"/>
            <a:ext cx="5857557" cy="34614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538598"/>
            <a:ext cx="8229600" cy="1143000"/>
          </a:xfrm>
        </p:spPr>
        <p:txBody>
          <a:bodyPr anchor="ctr"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从非生物因素来说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78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793" y="4692968"/>
            <a:ext cx="1841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538598"/>
            <a:ext cx="8229600" cy="1143000"/>
          </a:xfrm>
        </p:spPr>
        <p:txBody>
          <a:bodyPr anchor="ctr"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从生物因素来说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57" y="1687340"/>
            <a:ext cx="3303289" cy="316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780" y="1681598"/>
            <a:ext cx="4759020" cy="317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52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301750"/>
            <a:ext cx="8496300" cy="847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三</a:t>
            </a:r>
            <a:r>
              <a:rPr lang="en-US" altLang="zh-CN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6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生物圈</a:t>
            </a:r>
            <a:r>
              <a:rPr lang="zh-CN" altLang="en-US" sz="36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是一个统一的整体</a:t>
            </a:r>
            <a:endParaRPr lang="en-US" altLang="zh-CN" sz="36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5299" name="Picture 4" descr="http://pic2.nipic.com/20090415/2150155_143212062_2.jpg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 b="4762"/>
          <a:stretch>
            <a:fillRect/>
          </a:stretch>
        </p:blipFill>
        <p:spPr bwMode="auto">
          <a:xfrm>
            <a:off x="2205990" y="2550160"/>
            <a:ext cx="5194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15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7565" t="40644" r="27961" b="30818"/>
          <a:stretch/>
        </p:blipFill>
        <p:spPr>
          <a:xfrm>
            <a:off x="553453" y="2163595"/>
            <a:ext cx="8133347" cy="2935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0784" y="84613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有什么启示？</a:t>
            </a:r>
            <a:endParaRPr lang="zh-CN" altLang="en-US" sz="4000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11"/>
          <p:cNvSpPr>
            <a:spLocks noGrp="1"/>
          </p:cNvSpPr>
          <p:nvPr>
            <p:ph idx="4294967295"/>
          </p:nvPr>
        </p:nvSpPr>
        <p:spPr bwMode="auto">
          <a:xfrm>
            <a:off x="468313" y="476250"/>
            <a:ext cx="8675687" cy="5976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高层大气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平流层　　</a:t>
            </a:r>
            <a:r>
              <a:rPr lang="zh-CN" altLang="en-US" sz="3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大气圈</a:t>
            </a:r>
            <a:endParaRPr lang="en-US" altLang="zh-CN" sz="3600" dirty="0" smtClean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对流层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地球　　　　　</a:t>
            </a:r>
            <a:r>
              <a:rPr lang="zh-CN" altLang="en-US" sz="3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水圈</a:t>
            </a:r>
            <a:endParaRPr lang="en-US" altLang="zh-CN" sz="3600" dirty="0" smtClean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圈层　　　　　土壤层　　　　　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硅铝层、硅镁层　</a:t>
            </a:r>
            <a:r>
              <a:rPr lang="zh-CN" altLang="en-US" sz="3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岩石圈　</a:t>
            </a:r>
            <a:endParaRPr lang="en-US" altLang="zh-CN" sz="3600" dirty="0" smtClean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地幔</a:t>
            </a:r>
            <a:endParaRPr lang="en-US" altLang="zh-CN" sz="3600" dirty="0" smtClean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　　　　　　　</a:t>
            </a:r>
            <a:r>
              <a:rPr lang="zh-CN" altLang="en-US" sz="3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外核</a:t>
            </a:r>
            <a:endParaRPr lang="en-US" altLang="zh-CN" sz="3600" dirty="0" smtClean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sz="360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　　　　　　　内核</a:t>
            </a:r>
          </a:p>
        </p:txBody>
      </p:sp>
      <p:sp>
        <p:nvSpPr>
          <p:cNvPr id="18" name="AutoShape 2"/>
          <p:cNvSpPr>
            <a:spLocks/>
          </p:cNvSpPr>
          <p:nvPr/>
        </p:nvSpPr>
        <p:spPr bwMode="auto">
          <a:xfrm>
            <a:off x="1476375" y="765175"/>
            <a:ext cx="431800" cy="5400675"/>
          </a:xfrm>
          <a:prstGeom prst="leftBrace">
            <a:avLst>
              <a:gd name="adj1" fmla="val 84359"/>
              <a:gd name="adj2" fmla="val 4335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20" name="AutoShape 2"/>
          <p:cNvSpPr>
            <a:spLocks/>
          </p:cNvSpPr>
          <p:nvPr/>
        </p:nvSpPr>
        <p:spPr bwMode="auto">
          <a:xfrm flipH="1">
            <a:off x="7092950" y="3284538"/>
            <a:ext cx="215900" cy="1512887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  <p:sp>
        <p:nvSpPr>
          <p:cNvPr id="21" name="AutoShape 2"/>
          <p:cNvSpPr>
            <a:spLocks/>
          </p:cNvSpPr>
          <p:nvPr/>
        </p:nvSpPr>
        <p:spPr bwMode="auto">
          <a:xfrm flipH="1">
            <a:off x="5651500" y="692150"/>
            <a:ext cx="217488" cy="1512888"/>
          </a:xfrm>
          <a:prstGeom prst="leftBrace">
            <a:avLst>
              <a:gd name="adj1" fmla="val 84359"/>
              <a:gd name="adj2" fmla="val 50000"/>
            </a:avLst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 sz="3600"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:\ppt模板\ppt素材图片\091214161522fe49fe65c576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060" y="525646"/>
            <a:ext cx="6960553" cy="4979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-15875" y="5753735"/>
            <a:ext cx="9159875" cy="787400"/>
          </a:xfrm>
          <a:prstGeom prst="rect">
            <a:avLst/>
          </a:prstGeom>
          <a:noFill/>
          <a:ln>
            <a:noFill/>
          </a:ln>
          <a:effectLst>
            <a:outerShdw dist="68392" dir="17508085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829" tIns="54914" rIns="109829" bIns="54914">
            <a:spAutoFit/>
          </a:bodyPr>
          <a:lstStyle>
            <a:lvl1pPr algn="l" defTabSz="887413">
              <a:defRPr>
                <a:solidFill>
                  <a:schemeClr val="tx1"/>
                </a:solidFill>
                <a:latin typeface="Arial" charset="0"/>
              </a:defRPr>
            </a:lvl1pPr>
            <a:lvl2pPr marL="892175" indent="-342900" algn="l" defTabSz="887413">
              <a:defRPr>
                <a:solidFill>
                  <a:schemeClr val="tx1"/>
                </a:solidFill>
                <a:latin typeface="Arial" charset="0"/>
              </a:defRPr>
            </a:lvl2pPr>
            <a:lvl3pPr marL="1373188" indent="-274638" algn="l" defTabSz="887413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274638" algn="l" defTabSz="887413">
              <a:defRPr>
                <a:solidFill>
                  <a:schemeClr val="tx1"/>
                </a:solidFill>
                <a:latin typeface="Arial" charset="0"/>
              </a:defRPr>
            </a:lvl4pPr>
            <a:lvl5pPr marL="2471738" indent="-274638" algn="l" defTabSz="887413">
              <a:defRPr>
                <a:solidFill>
                  <a:schemeClr val="tx1"/>
                </a:solidFill>
                <a:latin typeface="Arial" charset="0"/>
              </a:defRPr>
            </a:lvl5pPr>
            <a:lvl6pPr marL="2928938" indent="-274638" defTabSz="887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86138" indent="-274638" defTabSz="887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43338" indent="-274638" defTabSz="887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00538" indent="-274638" defTabSz="887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让我们携起手来保护我们的地球</a:t>
            </a:r>
          </a:p>
        </p:txBody>
      </p:sp>
    </p:spTree>
    <p:extLst>
      <p:ext uri="{BB962C8B-B14F-4D97-AF65-F5344CB8AC3E}">
        <p14:creationId xmlns:p14="http://schemas.microsoft.com/office/powerpoint/2010/main" xmlns="" val="308951424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8461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根据地球结构特点和生物所需非生物因素，推测地球上哪些地方可能有生物</a:t>
            </a:r>
          </a:p>
        </p:txBody>
      </p:sp>
      <p:pic>
        <p:nvPicPr>
          <p:cNvPr id="43010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2068513"/>
            <a:ext cx="40243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左大括号 7"/>
          <p:cNvSpPr>
            <a:spLocks/>
          </p:cNvSpPr>
          <p:nvPr/>
        </p:nvSpPr>
        <p:spPr bwMode="auto">
          <a:xfrm rot="-5400000">
            <a:off x="4689476" y="3524250"/>
            <a:ext cx="196850" cy="1698625"/>
          </a:xfrm>
          <a:prstGeom prst="leftBrace">
            <a:avLst>
              <a:gd name="adj1" fmla="val 8349"/>
              <a:gd name="adj2" fmla="val 50000"/>
            </a:avLst>
          </a:prstGeom>
          <a:noFill/>
          <a:ln w="19050" algn="ctr">
            <a:solidFill>
              <a:srgbClr val="002060"/>
            </a:solidFill>
            <a:round/>
            <a:headEnd/>
            <a:tailEnd/>
          </a:ln>
        </p:spPr>
        <p:txBody>
          <a:bodyPr vert="eaVert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012" name="文本框 8"/>
          <p:cNvSpPr txBox="1">
            <a:spLocks noChangeArrowheads="1"/>
          </p:cNvSpPr>
          <p:nvPr/>
        </p:nvSpPr>
        <p:spPr bwMode="auto">
          <a:xfrm flipH="1">
            <a:off x="4392613" y="44719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6350KM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30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325" y="1654175"/>
            <a:ext cx="116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7635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限制因素 ：氧气、温度、紫外线</a:t>
            </a:r>
          </a:p>
        </p:txBody>
      </p:sp>
      <p:pic>
        <p:nvPicPr>
          <p:cNvPr id="4403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1609408"/>
            <a:ext cx="4225925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9144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dirty="0">
                <a:hlinkClick r:id="rId2" action="ppaction://hlinkfile"/>
              </a:rPr>
              <a:t>喜马拉雅</a:t>
            </a:r>
            <a:r>
              <a:rPr lang="zh-CN" altLang="en-US" dirty="0" smtClean="0">
                <a:hlinkClick r:id="rId2" action="ppaction://hlinkfile"/>
              </a:rPr>
              <a:t>兀鹫</a:t>
            </a:r>
            <a:endParaRPr lang="zh-CN" altLang="en-US" dirty="0" smtClean="0"/>
          </a:p>
        </p:txBody>
      </p:sp>
      <p:pic>
        <p:nvPicPr>
          <p:cNvPr id="45058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08175"/>
            <a:ext cx="4454525" cy="34401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5059" name="矩形 4"/>
          <p:cNvSpPr>
            <a:spLocks noChangeArrowheads="1"/>
          </p:cNvSpPr>
          <p:nvPr/>
        </p:nvSpPr>
        <p:spPr bwMode="auto">
          <a:xfrm>
            <a:off x="5140325" y="2078038"/>
            <a:ext cx="35893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栖息于海拔</a:t>
            </a:r>
            <a:r>
              <a:rPr lang="en-US" altLang="zh-CN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2500</a:t>
            </a:r>
            <a:r>
              <a: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～</a:t>
            </a:r>
            <a:r>
              <a:rPr lang="en-US" altLang="zh-CN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4500</a:t>
            </a:r>
            <a:r>
              <a:rPr lang="zh-CN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米的高山、草原及河谷地区，多单个或结成十几只小群翱翔，有时停息在较高的山岩或山坡上。经常聚集在“天葬台”周围，等候啄食尸体。主要以尸体、病弱的大型动物、旱獭、啮齿类或家畜等为食。能飞越珠穆朗玛峰，是世界上飞得最高的鸟类之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1749425"/>
            <a:ext cx="48212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377825" y="8461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限制因素 ：空气、阳光</a:t>
            </a:r>
            <a:endParaRPr lang="zh-CN" altLang="en-US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720725"/>
            <a:ext cx="8229600" cy="611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zh-CN" altLang="en-US" sz="2800" smtClean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生命深入地底存活 科学家发现迄今为止最深细菌</a:t>
            </a:r>
          </a:p>
        </p:txBody>
      </p:sp>
      <p:sp>
        <p:nvSpPr>
          <p:cNvPr id="48130" name="内容占位符 2"/>
          <p:cNvSpPr>
            <a:spLocks noGrp="1"/>
          </p:cNvSpPr>
          <p:nvPr>
            <p:ph idx="4294967295"/>
          </p:nvPr>
        </p:nvSpPr>
        <p:spPr bwMode="auto">
          <a:xfrm>
            <a:off x="0" y="1543050"/>
            <a:ext cx="8362950" cy="4506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据美国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大众科学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杂志报道，国外科考人员日前首次在地壳辉长岩层发现了生命，同时还找到了能够证明有生命存在于更深地底的证据。</a:t>
            </a:r>
          </a:p>
          <a:p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在一项名为“联合大洋钻探计划”的国际科考项目中，　　研究小组钻探</a:t>
            </a:r>
            <a:r>
              <a:rPr lang="en-US" altLang="zh-CN" b="1" smtClean="0">
                <a:latin typeface="楷体" pitchFamily="49" charset="-122"/>
                <a:ea typeface="楷体" pitchFamily="49" charset="-122"/>
              </a:rPr>
              <a:t>1300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多米后到达了地壳辉长岩层，这里的温度超过了海平面沸点。由于曾在上方的玄武岩层发现微生物，科学家预料到在辉长岩层这个高压高温的环境中也能发现些生命，但是结果让他们感到意外。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因为这里存活着大量生命，主要是细菌种群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，经过长时间的进化以甲烷等碳氢化合物为食，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与在油藏层发现的细菌类似。</a:t>
            </a:r>
            <a:r>
              <a:rPr lang="zh-CN" altLang="en-US" b="1" smtClean="0">
                <a:latin typeface="楷体" pitchFamily="49" charset="-122"/>
                <a:ea typeface="楷体" pitchFamily="49" charset="-122"/>
              </a:rPr>
              <a:t>这一发现表明，细菌可能并不是在辉长岩层进化，而是从上方的地层向下迁移。</a:t>
            </a:r>
          </a:p>
        </p:txBody>
      </p:sp>
      <p:sp>
        <p:nvSpPr>
          <p:cNvPr id="48131" name="文本框 3"/>
          <p:cNvSpPr txBox="1">
            <a:spLocks noChangeArrowheads="1"/>
          </p:cNvSpPr>
          <p:nvPr/>
        </p:nvSpPr>
        <p:spPr bwMode="auto">
          <a:xfrm>
            <a:off x="1398588" y="6099175"/>
            <a:ext cx="484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http://get6.xue163.com/1483/1/14836522.html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132" name="矩形 4"/>
          <p:cNvSpPr>
            <a:spLocks noChangeArrowheads="1"/>
          </p:cNvSpPr>
          <p:nvPr/>
        </p:nvSpPr>
        <p:spPr bwMode="auto">
          <a:xfrm>
            <a:off x="6670675" y="6116638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2016/9/6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副标题 2"/>
          <p:cNvSpPr>
            <a:spLocks noGrp="1"/>
          </p:cNvSpPr>
          <p:nvPr>
            <p:ph type="subTitle" idx="4294967295"/>
          </p:nvPr>
        </p:nvSpPr>
        <p:spPr bwMode="auto">
          <a:xfrm>
            <a:off x="0" y="476250"/>
            <a:ext cx="8207375" cy="9366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3200" smtClean="0">
                <a:latin typeface="黑体" pitchFamily="49" charset="-122"/>
                <a:ea typeface="黑体" pitchFamily="49" charset="-122"/>
              </a:rPr>
              <a:t>水  圈</a:t>
            </a:r>
            <a:endParaRPr lang="en-US" altLang="zh-CN" sz="320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0178" name="Group 21"/>
          <p:cNvGrpSpPr>
            <a:grpSpLocks/>
          </p:cNvGrpSpPr>
          <p:nvPr/>
        </p:nvGrpSpPr>
        <p:grpSpPr bwMode="auto">
          <a:xfrm>
            <a:off x="1835150" y="1412875"/>
            <a:ext cx="5445125" cy="4298950"/>
            <a:chOff x="1247" y="935"/>
            <a:chExt cx="3430" cy="2708"/>
          </a:xfrm>
        </p:grpSpPr>
        <p:pic>
          <p:nvPicPr>
            <p:cNvPr id="50179" name="Picture 14" descr="11"/>
            <p:cNvPicPr>
              <a:picLocks noChangeAspect="1" noChangeArrowheads="1"/>
            </p:cNvPicPr>
            <p:nvPr/>
          </p:nvPicPr>
          <p:blipFill>
            <a:blip r:embed="rId2">
              <a:lum bright="-18000" contrast="30000"/>
            </a:blip>
            <a:srcRect/>
            <a:stretch>
              <a:fillRect/>
            </a:stretch>
          </p:blipFill>
          <p:spPr bwMode="auto">
            <a:xfrm>
              <a:off x="1247" y="935"/>
              <a:ext cx="3430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0" name="Line 15"/>
            <p:cNvSpPr>
              <a:spLocks noChangeShapeType="1"/>
            </p:cNvSpPr>
            <p:nvPr/>
          </p:nvSpPr>
          <p:spPr bwMode="auto">
            <a:xfrm flipH="1">
              <a:off x="3243" y="2432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1" name="Text Box 16"/>
            <p:cNvSpPr txBox="1">
              <a:spLocks noChangeArrowheads="1"/>
            </p:cNvSpPr>
            <p:nvPr/>
          </p:nvSpPr>
          <p:spPr bwMode="auto">
            <a:xfrm>
              <a:off x="2744" y="2341"/>
              <a:ext cx="5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冰</a:t>
              </a:r>
              <a:r>
                <a:rPr lang="en-US" altLang="zh-CN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76%</a:t>
              </a:r>
            </a:p>
          </p:txBody>
        </p:sp>
        <p:sp>
          <p:nvSpPr>
            <p:cNvPr id="50182" name="Line 17"/>
            <p:cNvSpPr>
              <a:spLocks noChangeShapeType="1"/>
            </p:cNvSpPr>
            <p:nvPr/>
          </p:nvSpPr>
          <p:spPr bwMode="auto">
            <a:xfrm flipV="1">
              <a:off x="2472" y="1207"/>
              <a:ext cx="363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3" name="Text Box 18"/>
            <p:cNvSpPr txBox="1">
              <a:spLocks noChangeArrowheads="1"/>
            </p:cNvSpPr>
            <p:nvPr/>
          </p:nvSpPr>
          <p:spPr bwMode="auto">
            <a:xfrm>
              <a:off x="2789" y="1071"/>
              <a:ext cx="7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淡水</a:t>
              </a:r>
              <a:r>
                <a:rPr lang="en-US" altLang="zh-CN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3%</a:t>
              </a:r>
            </a:p>
          </p:txBody>
        </p:sp>
        <p:sp>
          <p:nvSpPr>
            <p:cNvPr id="50184" name="Line 19"/>
            <p:cNvSpPr>
              <a:spLocks noChangeShapeType="1"/>
            </p:cNvSpPr>
            <p:nvPr/>
          </p:nvSpPr>
          <p:spPr bwMode="auto">
            <a:xfrm>
              <a:off x="2336" y="197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5" name="Text Box 20"/>
            <p:cNvSpPr txBox="1">
              <a:spLocks noChangeArrowheads="1"/>
            </p:cNvSpPr>
            <p:nvPr/>
          </p:nvSpPr>
          <p:spPr bwMode="auto">
            <a:xfrm>
              <a:off x="2835" y="1842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咸水</a:t>
              </a:r>
              <a:r>
                <a:rPr lang="en-US" altLang="zh-CN" sz="1600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97%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452</Words>
  <Application>Microsoft Office PowerPoint</Application>
  <PresentationFormat>全屏显示(4:3)</PresentationFormat>
  <Paragraphs>104</Paragraphs>
  <Slides>30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根据地球结构特点和生物所需非生物因素，推测地球上哪些地方可能有生物</vt:lpstr>
      <vt:lpstr>限制因素 ：氧气、温度、紫外线</vt:lpstr>
      <vt:lpstr>喜马拉雅兀鹫</vt:lpstr>
      <vt:lpstr>幻灯片 7</vt:lpstr>
      <vt:lpstr>生命深入地底存活 科学家发现迄今为止最深细菌</vt:lpstr>
      <vt:lpstr>幻灯片 9</vt:lpstr>
      <vt:lpstr>幻灯片 10</vt:lpstr>
      <vt:lpstr>幻灯片 11</vt:lpstr>
      <vt:lpstr>幻灯片 12</vt:lpstr>
      <vt:lpstr>生物圈是地球上所有的生物的家园。</vt:lpstr>
      <vt:lpstr>二．多种多样的生态系统</vt:lpstr>
      <vt:lpstr>说出以下生态系统的类型， 依据是什么？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从非生物因素来说</vt:lpstr>
      <vt:lpstr>从生物因素来说</vt:lpstr>
      <vt:lpstr>三.生物圈是一个统一的整体</vt:lpstr>
      <vt:lpstr>幻灯片 29</vt:lpstr>
      <vt:lpstr>幻灯片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47</cp:revision>
  <dcterms:created xsi:type="dcterms:W3CDTF">2016-11-07T10:59:00Z</dcterms:created>
  <dcterms:modified xsi:type="dcterms:W3CDTF">2017-10-19T06:43:30Z</dcterms:modified>
</cp:coreProperties>
</file>